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68" r:id="rId6"/>
    <p:sldMasterId id="2147483671" r:id="rId7"/>
    <p:sldMasterId id="2147483676" r:id="rId8"/>
    <p:sldMasterId id="2147483679" r:id="rId9"/>
  </p:sldMasterIdLst>
  <p:sldIdLst>
    <p:sldId id="256" r:id="rId10"/>
    <p:sldId id="257" r:id="rId11"/>
    <p:sldId id="258" r:id="rId12"/>
    <p:sldId id="261" r:id="rId13"/>
    <p:sldId id="262" r:id="rId14"/>
    <p:sldId id="260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5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EBDE0-8257-494A-9398-3CA8FF79C7FF}" v="1" dt="2020-01-28T18:23:43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이승균" userId="0978d576-0192-4551-90ec-2867f8bea8b0" providerId="ADAL" clId="{520EBDE0-8257-494A-9398-3CA8FF79C7FF}"/>
    <pc:docChg chg="modSld">
      <pc:chgData name=" 이승균" userId="0978d576-0192-4551-90ec-2867f8bea8b0" providerId="ADAL" clId="{520EBDE0-8257-494A-9398-3CA8FF79C7FF}" dt="2020-01-28T18:32:19.635" v="1" actId="9405"/>
      <pc:docMkLst>
        <pc:docMk/>
      </pc:docMkLst>
      <pc:sldChg chg="modSp">
        <pc:chgData name=" 이승균" userId="0978d576-0192-4551-90ec-2867f8bea8b0" providerId="ADAL" clId="{520EBDE0-8257-494A-9398-3CA8FF79C7FF}" dt="2020-01-28T18:23:43.664" v="0" actId="207"/>
        <pc:sldMkLst>
          <pc:docMk/>
          <pc:sldMk cId="325179659" sldId="268"/>
        </pc:sldMkLst>
        <pc:spChg chg="mod">
          <ac:chgData name=" 이승균" userId="0978d576-0192-4551-90ec-2867f8bea8b0" providerId="ADAL" clId="{520EBDE0-8257-494A-9398-3CA8FF79C7FF}" dt="2020-01-28T18:23:43.664" v="0" actId="207"/>
          <ac:spMkLst>
            <pc:docMk/>
            <pc:sldMk cId="325179659" sldId="268"/>
            <ac:spMk id="3" creationId="{950BE86B-6D56-4821-8BB8-59B857DA3A6F}"/>
          </ac:spMkLst>
        </pc:spChg>
      </pc:sldChg>
      <pc:sldChg chg="addSp">
        <pc:chgData name=" 이승균" userId="0978d576-0192-4551-90ec-2867f8bea8b0" providerId="ADAL" clId="{520EBDE0-8257-494A-9398-3CA8FF79C7FF}" dt="2020-01-28T18:32:19.635" v="1" actId="9405"/>
        <pc:sldMkLst>
          <pc:docMk/>
          <pc:sldMk cId="2009146719" sldId="272"/>
        </pc:sldMkLst>
        <pc:inkChg chg="add">
          <ac:chgData name=" 이승균" userId="0978d576-0192-4551-90ec-2867f8bea8b0" providerId="ADAL" clId="{520EBDE0-8257-494A-9398-3CA8FF79C7FF}" dt="2020-01-28T18:32:19.635" v="1" actId="9405"/>
          <ac:inkMkLst>
            <pc:docMk/>
            <pc:sldMk cId="2009146719" sldId="272"/>
            <ac:inkMk id="5" creationId="{3EF84667-5A1C-46CD-B072-766FE72CA69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15:55:35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0,'5372'0,"-5355"0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15:55:39.1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0,'6413'0,"-6372"0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15:59:05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1,'8835'0,"-8815"0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15:59:13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0,'10537'0,"-10509"0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15:59:20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0,'9847'0,"-9828"0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15:59:24.1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1,'1376'0,"-1356"0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8T18:32:19.6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3126 281,'-61'-3,"0"-3,-28-7,22 3,-63-14,1-5,-103-39,175 52,0 3,-1 2,-53-3,-179 1,156 10,-117-18,106 3,-2 6,-100 6,156 7,-74 12,132-9,1 2,0 2,0 1,1 1,0 2,-21 11,44-18,1 0,0 0,0 0,1 1,-1 0,1 1,1-1,-1 1,1 0,0 1,-1 3,-10 19,1-1,-2 11,-6 21,2 0,3 2,-1 19,-29 196,43-247,-5 36,-32 204,11 2,10 57,22 273,1-227,0-333,2-1,4 11,2 22,-5-38,2 1,4 4,10 64,-17-79,0 1,2-1,1 0,2-1,0 1,1-2,6 8,-8-18,1 0,1-1,0 0,1-1,0 0,1-1,1 0,0 0,0-2,1 0,0 0,8 3,74 36,1-5,59 18,207 56,-261-86,106 23,2-8,1-10,181 8,-72-29,120-17,-176-2,2013 3,-2267 0,1 0,0 0,0-1,-1-1,1 0,10-3,-17 3,0 0,0 0,0 0,-1 0,1-1,0 0,-1 1,0-1,0-1,0 1,0 0,0-1,-1 1,1-1,-1 0,0 0,0 0,1-2,9-31,-2-1,-1 0,-1 0,-3-1,-1 1,-2-6,7-41,14-177,-10-64,-15-266,-1 235,5-14,-5-333,-3 630,-2 1,-14-49,-7-52,28 168,1-5,-1-1,-1 0,0 1,0-1,-1 1,-1 0,0 0,0 0,-1 0,0 1,-1 0,-6-8,2 7,0 0,-1 1,0 0,0 1,-1 0,-1 1,1 0,-2 1,1 0,-4 0,-35-14,-2 2,-1 3,42 12,-230-65,-2 11,-3 11,-56 5,170 25,35 3,-2 5,-14 4,-104-6,4 0,-1302 12,1502-1,-1 1,1 1,-1 0,-5 2,2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7773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66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59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762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7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9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81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90355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D2DD2-E6DD-4F82-AF98-AB87312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Security</a:t>
            </a:r>
            <a:r>
              <a:rPr lang="ko-KR" altLang="en-US" b="0" dirty="0"/>
              <a:t> </a:t>
            </a:r>
            <a:r>
              <a:rPr lang="en-US" altLang="ko-KR" b="0" dirty="0"/>
              <a:t>Background 1</a:t>
            </a:r>
            <a:endParaRPr lang="ko-KR" altLang="en-US" b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2E8DF-5352-4216-A8D1-7C068905C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32153290 </a:t>
            </a:r>
            <a:r>
              <a:rPr lang="ko-KR" altLang="en-US" dirty="0" err="1"/>
              <a:t>이승균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59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Confidentiality(3.1.2)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Many cryptosystems that provide integrity guarantees are built upon </a:t>
            </a:r>
            <a:r>
              <a:rPr lang="en-US" altLang="ko-KR" sz="2000" i="1" dirty="0"/>
              <a:t>block ciphers</a:t>
            </a:r>
            <a:r>
              <a:rPr lang="en-US" altLang="ko-KR" sz="2000" dirty="0"/>
              <a:t> that operate on ﬁxed-size message blocks.</a:t>
            </a:r>
          </a:p>
          <a:p>
            <a:r>
              <a:rPr lang="en-US" altLang="ko-KR" sz="2000" dirty="0"/>
              <a:t>Symmetric key encryption algorithms </a:t>
            </a:r>
            <a:r>
              <a:rPr lang="en-US" altLang="ko-KR" sz="2000" u="sng" dirty="0"/>
              <a:t>use the same secret key for encryption and decryption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Asymmetric key block ciphers </a:t>
            </a:r>
            <a:r>
              <a:rPr lang="en-US" altLang="ko-KR" sz="2000" u="sng" dirty="0"/>
              <a:t>use the public key for encryption, and the corresponding private key for decryption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76A01A-5123-43B8-ADD3-F477E590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65" y="3172373"/>
            <a:ext cx="4946883" cy="27057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892969-DEFC-4891-8AEC-2DD9219B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54" y="2900640"/>
            <a:ext cx="4636735" cy="32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Confidentiality(3.1.2)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 block cipher would generate </a:t>
            </a:r>
            <a:r>
              <a:rPr lang="en-US" altLang="ko-KR" sz="2000" u="sng" dirty="0"/>
              <a:t>the same encrypted output</a:t>
            </a:r>
            <a:r>
              <a:rPr lang="en-US" altLang="ko-KR" sz="2000" dirty="0"/>
              <a:t> for any of Alice’s BUY orders, as they </a:t>
            </a:r>
            <a:r>
              <a:rPr lang="en-US" altLang="ko-KR" sz="2000" u="sng" dirty="0"/>
              <a:t>all have the same content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Symmetric key block ciphers are combined with </a:t>
            </a:r>
            <a:r>
              <a:rPr lang="en-US" altLang="ko-KR" sz="2000" dirty="0">
                <a:solidFill>
                  <a:srgbClr val="FF0000"/>
                </a:solidFill>
              </a:rPr>
              <a:t>operating modes</a:t>
            </a:r>
            <a:r>
              <a:rPr lang="en-US" altLang="ko-KR" sz="2000" dirty="0"/>
              <a:t> to form symmetric encryption schemes. </a:t>
            </a:r>
          </a:p>
          <a:p>
            <a:r>
              <a:rPr lang="en-US" altLang="ko-KR" sz="2000" dirty="0"/>
              <a:t>Most </a:t>
            </a:r>
            <a:r>
              <a:rPr lang="en-US" altLang="ko-KR" sz="2000" dirty="0">
                <a:solidFill>
                  <a:srgbClr val="FF0000"/>
                </a:solidFill>
              </a:rPr>
              <a:t>operating modes </a:t>
            </a:r>
            <a:r>
              <a:rPr lang="en-US" altLang="ko-KR" sz="2000" dirty="0"/>
              <a:t>require a </a:t>
            </a:r>
            <a:r>
              <a:rPr lang="en-US" altLang="ko-KR" sz="2000" u="sng" dirty="0"/>
              <a:t>random initialization vector</a:t>
            </a:r>
            <a:r>
              <a:rPr lang="en-US" altLang="ko-KR" sz="2000" dirty="0"/>
              <a:t> (IV) to be used for each message.</a:t>
            </a:r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C115BD-8C6C-458D-9CD2-359427E1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21" y="2768667"/>
            <a:ext cx="3788358" cy="35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Confidentiality(3.1.2)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In the asymmetric key setting, there is no concept equivalent to operating modes.</a:t>
            </a:r>
          </a:p>
          <a:p>
            <a:r>
              <a:rPr lang="en-US" altLang="ko-KR" sz="1800" dirty="0"/>
              <a:t>Each block cipher has its </a:t>
            </a:r>
            <a:r>
              <a:rPr lang="en-US" altLang="ko-KR" sz="1800" dirty="0">
                <a:solidFill>
                  <a:srgbClr val="FF0000"/>
                </a:solidFill>
              </a:rPr>
              <a:t>own assumptions</a:t>
            </a:r>
            <a:r>
              <a:rPr lang="en-US" altLang="ko-KR" sz="1800" dirty="0"/>
              <a:t>, and </a:t>
            </a:r>
            <a:r>
              <a:rPr lang="en-US" altLang="ko-KR" sz="1800" dirty="0">
                <a:solidFill>
                  <a:srgbClr val="FF0000"/>
                </a:solidFill>
              </a:rPr>
              <a:t>requires a specialized scheme for general-purpose usage. </a:t>
            </a:r>
          </a:p>
          <a:p>
            <a:r>
              <a:rPr lang="en-US" altLang="ko-KR" sz="1800" dirty="0"/>
              <a:t>Asymmetric encryption algorithms have much </a:t>
            </a:r>
            <a:r>
              <a:rPr lang="en-US" altLang="ko-KR" sz="1800" dirty="0">
                <a:solidFill>
                  <a:srgbClr val="FF0000"/>
                </a:solidFill>
              </a:rPr>
              <a:t>higher computational requirements </a:t>
            </a:r>
            <a:r>
              <a:rPr lang="en-US" altLang="ko-KR" sz="1800" dirty="0"/>
              <a:t>than symmetric encryption algorithms.</a:t>
            </a:r>
          </a:p>
          <a:p>
            <a:r>
              <a:rPr lang="en-US" altLang="ko-KR" sz="1800" dirty="0"/>
              <a:t>Therefore, when non-trivial quantities of data is encrypted, the </a:t>
            </a:r>
            <a:r>
              <a:rPr lang="en-US" altLang="ko-KR" sz="1800" u="sng" dirty="0"/>
              <a:t>sender generates a single-use secret key </a:t>
            </a:r>
            <a:r>
              <a:rPr lang="en-US" altLang="ko-KR" sz="1800" dirty="0"/>
              <a:t>that is used to encrypt the data, and encrypts the secret key with the receiver’s public key.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E014A9-78EE-4512-8524-A08DE4AE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06" y="3044503"/>
            <a:ext cx="3659588" cy="32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Integrity(3.1.3)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the symmetric key setting, </a:t>
            </a:r>
            <a:r>
              <a:rPr lang="en-US" altLang="ko-KR" sz="1800" u="sng" dirty="0"/>
              <a:t>integrity guarantees are obtained using a Message Authentication Code</a:t>
            </a:r>
            <a:r>
              <a:rPr lang="en-US" altLang="ko-KR" sz="1800" dirty="0"/>
              <a:t>(MAC) cryptosystem.</a:t>
            </a:r>
          </a:p>
          <a:p>
            <a:r>
              <a:rPr lang="en-US" altLang="ko-KR" sz="1800" dirty="0"/>
              <a:t>The sender uses a </a:t>
            </a:r>
            <a:r>
              <a:rPr lang="en-US" altLang="ko-KR" sz="1800" u="sng" dirty="0"/>
              <a:t>MAC algorithm</a:t>
            </a:r>
            <a:r>
              <a:rPr lang="en-US" altLang="ko-KR" sz="1800" dirty="0"/>
              <a:t> that reads in a symmetric key and a variable-length message, and produces a ﬁxed-length, short MAC tag.</a:t>
            </a:r>
          </a:p>
          <a:p>
            <a:r>
              <a:rPr lang="en-US" altLang="ko-KR" sz="1800" dirty="0"/>
              <a:t>The receiver provides the original message, the symmetric key, and the MAC tag to a MAC veriﬁcation algorithm that </a:t>
            </a:r>
            <a:r>
              <a:rPr lang="en-US" altLang="ko-KR" sz="1800" u="sng" dirty="0"/>
              <a:t>checks the authenticity of the message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The key property of MAC cryptosystems is that an </a:t>
            </a:r>
            <a:r>
              <a:rPr lang="en-US" altLang="ko-KR" sz="1800" u="sng" dirty="0"/>
              <a:t>adversary cannot produce a MAC tag that will validate a message without the secret key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C2818-DE32-4FC0-9736-005EDC7D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2" y="3494587"/>
            <a:ext cx="3703260" cy="2764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B885E1-B2C1-46A7-85EA-B9C5D419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010" y="3401426"/>
            <a:ext cx="3662361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6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Integrity(3.1.3)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Asymmetric key primitives that </a:t>
            </a:r>
            <a:r>
              <a:rPr lang="en-US" altLang="ko-KR" sz="1800" u="sng" dirty="0"/>
              <a:t>provide integrity guarantees are known as signatures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The message sender </a:t>
            </a:r>
            <a:r>
              <a:rPr lang="en-US" altLang="ko-KR" sz="1800" u="sng" dirty="0"/>
              <a:t>provides her private key to assigning algorithm</a:t>
            </a:r>
            <a:r>
              <a:rPr lang="en-US" altLang="ko-KR" sz="1800" dirty="0"/>
              <a:t>, and transmits the output signature along with the message.</a:t>
            </a:r>
          </a:p>
          <a:p>
            <a:r>
              <a:rPr lang="en-US" altLang="ko-KR" sz="1800" dirty="0"/>
              <a:t>The message receiver feeds the sender’s public key and the signature to a signature veriﬁcation algorithm, which returns TRUE if the message matches the signature, and FALSE if the message has been tampered with.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Signing algorithms can only operate on small messages and are computationally expensive.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978D10-DD18-4AF3-B9EA-F1BECB52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719" y="3332169"/>
            <a:ext cx="3158561" cy="29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3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Freshness(3.1.4)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Freshness guarantees are typically built on top of a system that already offers integrity guarantees, </a:t>
            </a:r>
            <a:r>
              <a:rPr lang="en-US" altLang="ko-KR" sz="2000" u="sng" dirty="0"/>
              <a:t>by adding a unique piece of information to each message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The main challenge in freshness schemes comes down to economically maintaining the state needed to </a:t>
            </a:r>
            <a:r>
              <a:rPr lang="en-US" altLang="ko-KR" sz="2000" u="sng" dirty="0"/>
              <a:t>generate the unique pieces of information on the sender side, and verify their uniqueness on the receiver side.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A popular solution for gaining freshness guarantees relies on </a:t>
            </a:r>
            <a:r>
              <a:rPr lang="en-US" altLang="ko-KR" sz="2000" b="1" i="1" dirty="0" err="1"/>
              <a:t>nonces</a:t>
            </a:r>
            <a:r>
              <a:rPr lang="en-US" altLang="ko-KR" sz="2000" dirty="0"/>
              <a:t>, </a:t>
            </a:r>
            <a:r>
              <a:rPr lang="en-US" altLang="ko-KR" sz="2000" u="sng" dirty="0"/>
              <a:t>single-use random numbers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err="1"/>
              <a:t>Nonces</a:t>
            </a:r>
            <a:r>
              <a:rPr lang="en-US" altLang="ko-KR" sz="2000" dirty="0"/>
              <a:t> are attractive because the </a:t>
            </a:r>
            <a:r>
              <a:rPr lang="en-US" altLang="ko-KR" sz="2000" u="sng" dirty="0"/>
              <a:t>sender does not need to maintain any state</a:t>
            </a:r>
            <a:r>
              <a:rPr lang="en-US" altLang="ko-KR" sz="2000" dirty="0"/>
              <a:t> ; the receiver, however, </a:t>
            </a:r>
            <a:r>
              <a:rPr lang="en-US" altLang="ko-KR" sz="2000" u="sng" dirty="0"/>
              <a:t>must store the </a:t>
            </a:r>
            <a:r>
              <a:rPr lang="en-US" altLang="ko-KR" sz="2000" u="sng" dirty="0" err="1"/>
              <a:t>nonces</a:t>
            </a:r>
            <a:r>
              <a:rPr lang="en-US" altLang="ko-KR" sz="2000" u="sng" dirty="0"/>
              <a:t> of all received messages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err="1"/>
              <a:t>Nonces</a:t>
            </a:r>
            <a:r>
              <a:rPr lang="en-US" altLang="ko-KR" sz="2000" dirty="0"/>
              <a:t> are often combined with a message </a:t>
            </a:r>
            <a:r>
              <a:rPr lang="en-US" altLang="ko-KR" sz="2000" u="sng" dirty="0"/>
              <a:t>timestamping and expiration scheme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10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Freshness(3.1.4)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 An expiration can greatly </a:t>
            </a:r>
            <a:r>
              <a:rPr lang="en-US" altLang="ko-KR" sz="1800" u="sng" dirty="0"/>
              <a:t>reduce the receiver’s storage requirement</a:t>
            </a:r>
            <a:r>
              <a:rPr lang="en-US" altLang="ko-KR" sz="1800" dirty="0"/>
              <a:t>, as the </a:t>
            </a:r>
            <a:r>
              <a:rPr lang="en-US" altLang="ko-KR" sz="1800" dirty="0" err="1"/>
              <a:t>nonces</a:t>
            </a:r>
            <a:r>
              <a:rPr lang="en-US" altLang="ko-KR" sz="1800" dirty="0"/>
              <a:t> for expired messages can be safely discarded.</a:t>
            </a:r>
          </a:p>
          <a:p>
            <a:r>
              <a:rPr lang="en-US" altLang="ko-KR" sz="1800" dirty="0"/>
              <a:t> However, the scheme depends on the sender and receiver having </a:t>
            </a:r>
            <a:r>
              <a:rPr lang="en-US" altLang="ko-KR" sz="1800" u="sng" dirty="0"/>
              <a:t>synchronized clocks</a:t>
            </a:r>
            <a:r>
              <a:rPr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6D19D-10E8-4010-AE49-EE3A5CDE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01" y="2047694"/>
            <a:ext cx="4141598" cy="42493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EF84667-5A1C-46CD-B072-766FE72CA696}"/>
                  </a:ext>
                </a:extLst>
              </p14:cNvPr>
              <p14:cNvContentPartPr/>
              <p14:nvPr/>
            </p14:nvContentPartPr>
            <p14:xfrm>
              <a:off x="6139480" y="2583089"/>
              <a:ext cx="2041920" cy="1470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EF84667-5A1C-46CD-B072-766FE72CA6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1480" y="2565449"/>
                <a:ext cx="2077560" cy="15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14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Freshness(3.1.4)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Alternatively, </a:t>
            </a:r>
            <a:r>
              <a:rPr lang="en-US" altLang="ko-KR" sz="2000" dirty="0" err="1"/>
              <a:t>nonces</a:t>
            </a:r>
            <a:r>
              <a:rPr lang="en-US" altLang="ko-KR" sz="2000" dirty="0"/>
              <a:t> can be used in </a:t>
            </a:r>
            <a:r>
              <a:rPr lang="en-US" altLang="ko-KR" sz="2000" u="sng" dirty="0"/>
              <a:t>challenge response protocols</a:t>
            </a:r>
            <a:r>
              <a:rPr lang="en-US" altLang="ko-KR" sz="2000" dirty="0"/>
              <a:t>, in a manner that removes the storage overhead concerns.</a:t>
            </a:r>
          </a:p>
          <a:p>
            <a:r>
              <a:rPr lang="en-US" altLang="ko-KR" sz="2000" dirty="0"/>
              <a:t>The challenger generates a nonce and </a:t>
            </a:r>
            <a:r>
              <a:rPr lang="en-US" altLang="ko-KR" sz="2000" u="sng" dirty="0"/>
              <a:t>embeds it in the challenge message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The response to the challenge includes an acknowledgement of the embedded nonce.</a:t>
            </a:r>
          </a:p>
          <a:p>
            <a:r>
              <a:rPr lang="en-US" altLang="ko-KR" sz="2000" dirty="0"/>
              <a:t>The nonce is only stored by the challenger, and is small in comparison to the rest of the state needed to validate the response.</a:t>
            </a:r>
          </a:p>
        </p:txBody>
      </p:sp>
      <p:pic>
        <p:nvPicPr>
          <p:cNvPr id="1026" name="Picture 2" descr="challenge response protocols에 대한 이미지 검색결과">
            <a:extLst>
              <a:ext uri="{FF2B5EF4-FFF2-40B4-BE49-F238E27FC236}">
                <a16:creationId xmlns:a16="http://schemas.microsoft.com/office/drawing/2014/main" id="{DCC1E6B0-8973-4002-B551-F9C3DB781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13" y="2978658"/>
            <a:ext cx="4409702" cy="330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6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week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3.2 Cryptographic Constructs (3p)</a:t>
            </a:r>
          </a:p>
          <a:p>
            <a:r>
              <a:rPr lang="en-US" altLang="ko-KR" dirty="0"/>
              <a:t>3.3 Software Attestation Overview (2p)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The attacks that can be performed on a computer system are broadly classiﬁed into </a:t>
            </a:r>
            <a:r>
              <a:rPr lang="en-US" altLang="ko-KR" sz="2400" u="sng" dirty="0"/>
              <a:t>physical attacks</a:t>
            </a:r>
            <a:r>
              <a:rPr lang="en-US" altLang="ko-KR" sz="2400" dirty="0"/>
              <a:t> and </a:t>
            </a:r>
            <a:r>
              <a:rPr lang="en-US" altLang="ko-KR" sz="2400" u="sng" dirty="0"/>
              <a:t>software attacks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1800" u="sng" dirty="0"/>
              <a:t>Physical attack</a:t>
            </a:r>
            <a:r>
              <a:rPr lang="en-US" altLang="ko-KR" sz="1800" dirty="0"/>
              <a:t> :  Attacker takes advantage of a system’s physical implementation details to perform an operation that </a:t>
            </a:r>
            <a:r>
              <a:rPr lang="en-US" altLang="ko-KR" sz="1800" u="sng" dirty="0"/>
              <a:t>bypasses the limitations set by the computer system’s software abstraction layers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u="sng" dirty="0"/>
              <a:t>Software attack</a:t>
            </a:r>
            <a:r>
              <a:rPr lang="en-US" altLang="ko-KR" sz="1800" dirty="0"/>
              <a:t> : software attacks are </a:t>
            </a:r>
            <a:r>
              <a:rPr lang="en-US" altLang="ko-KR" sz="1800" u="sng" dirty="0"/>
              <a:t>performed solely by executing software</a:t>
            </a:r>
            <a:r>
              <a:rPr lang="en-US" altLang="ko-KR" sz="1800" dirty="0"/>
              <a:t> on the victim computer.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200" dirty="0"/>
              <a:t>3.1 </a:t>
            </a:r>
            <a:r>
              <a:rPr lang="en-US" altLang="ko-KR" sz="2200" b="1" dirty="0"/>
              <a:t>Cryptographic Primitives </a:t>
            </a:r>
            <a:r>
              <a:rPr lang="en-US" altLang="ko-KR" sz="2200" dirty="0"/>
              <a:t>(7p)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8701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Cryptographic Primitives (3.1)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</p:spPr>
        <p:txBody>
          <a:bodyPr/>
          <a:lstStyle/>
          <a:p>
            <a:r>
              <a:rPr lang="en-US" altLang="ko-KR" sz="2400" dirty="0"/>
              <a:t>Cryptographic primitives that guarantee </a:t>
            </a:r>
            <a:r>
              <a:rPr lang="en-US" altLang="ko-KR" sz="2400" u="sng" dirty="0"/>
              <a:t>conﬁdentiality</a:t>
            </a:r>
            <a:r>
              <a:rPr lang="en-US" altLang="ko-KR" sz="2400" dirty="0"/>
              <a:t>, </a:t>
            </a:r>
            <a:r>
              <a:rPr lang="en-US" altLang="ko-KR" sz="2400" u="sng" dirty="0"/>
              <a:t>integrity</a:t>
            </a:r>
            <a:r>
              <a:rPr lang="en-US" altLang="ko-KR" sz="2400" dirty="0"/>
              <a:t>, and </a:t>
            </a:r>
            <a:r>
              <a:rPr lang="en-US" altLang="ko-KR" sz="2400" u="sng" dirty="0"/>
              <a:t>freshness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1800" u="sng" dirty="0"/>
              <a:t>Conﬁdentiality</a:t>
            </a:r>
            <a:r>
              <a:rPr lang="en-US" altLang="ko-KR" sz="1800" dirty="0"/>
              <a:t> : A message whose </a:t>
            </a:r>
            <a:r>
              <a:rPr lang="en-US" altLang="ko-KR" sz="1800" u="sng" dirty="0"/>
              <a:t>conﬁdentiality is protected</a:t>
            </a:r>
            <a:r>
              <a:rPr lang="en-US" altLang="ko-KR" sz="1800" dirty="0"/>
              <a:t> can be transmitted over an insecure medium without an adversary being able to obtain the information in the message.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u="sng" dirty="0"/>
              <a:t>Integrity</a:t>
            </a:r>
            <a:r>
              <a:rPr lang="en-US" altLang="ko-KR" sz="1800" dirty="0"/>
              <a:t> : The receiver is guaranteed to either obtain a message that was </a:t>
            </a:r>
            <a:r>
              <a:rPr lang="en-US" altLang="ko-KR" sz="1800" u="sng" dirty="0"/>
              <a:t>transmitted by the sender</a:t>
            </a:r>
            <a:r>
              <a:rPr lang="en-US" altLang="ko-KR" sz="1800" dirty="0"/>
              <a:t>, or to </a:t>
            </a:r>
            <a:r>
              <a:rPr lang="en-US" altLang="ko-KR" sz="1800" dirty="0">
                <a:highlight>
                  <a:srgbClr val="FFFF00"/>
                </a:highlight>
              </a:rPr>
              <a:t>notice that an attacker tampered with the message’s content</a:t>
            </a:r>
            <a:r>
              <a:rPr lang="en-US" altLang="ko-KR" sz="1800" dirty="0"/>
              <a:t>. 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u="sng" dirty="0"/>
              <a:t>Freshness</a:t>
            </a:r>
            <a:r>
              <a:rPr lang="en-US" altLang="ko-KR" sz="1800" dirty="0"/>
              <a:t> : A freshness guarantee assures the receiver that she will obtain the </a:t>
            </a:r>
            <a:r>
              <a:rPr lang="en-US" altLang="ko-KR" sz="1800" u="sng" dirty="0"/>
              <a:t>latest message coming from the sender</a:t>
            </a:r>
            <a:r>
              <a:rPr lang="en-US" altLang="ko-KR" sz="1800" dirty="0"/>
              <a:t>, or </a:t>
            </a:r>
            <a:r>
              <a:rPr lang="en-US" altLang="ko-KR" sz="1800" dirty="0">
                <a:highlight>
                  <a:srgbClr val="FFFF00"/>
                </a:highlight>
              </a:rPr>
              <a:t>will notice an attack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475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Cryptographic Primitives (3.1)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 </a:t>
            </a:r>
            <a:r>
              <a:rPr lang="en-US" altLang="ko-KR" sz="2000" dirty="0"/>
              <a:t>A </a:t>
            </a:r>
            <a:r>
              <a:rPr lang="en-US" altLang="ko-KR" sz="2000" u="sng" dirty="0"/>
              <a:t>freshness</a:t>
            </a:r>
            <a:r>
              <a:rPr lang="en-US" altLang="ko-KR" sz="2000" dirty="0"/>
              <a:t> guarantee is </a:t>
            </a:r>
            <a:r>
              <a:rPr lang="en-US" altLang="ko-KR" sz="2000" u="sng" dirty="0"/>
              <a:t>stronger than</a:t>
            </a:r>
            <a:r>
              <a:rPr lang="en-US" altLang="ko-KR" sz="2000" dirty="0"/>
              <a:t> the equivalent </a:t>
            </a:r>
            <a:r>
              <a:rPr lang="en-US" altLang="ko-KR" sz="2000" u="sng" dirty="0"/>
              <a:t>integrity</a:t>
            </a:r>
            <a:r>
              <a:rPr lang="en-US" altLang="ko-KR" sz="2000" dirty="0"/>
              <a:t> guarantee</a:t>
            </a:r>
            <a:r>
              <a:rPr lang="en-US" altLang="ko-KR" sz="24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 latter </a:t>
            </a:r>
            <a:r>
              <a:rPr lang="en-US" altLang="ko-KR" sz="2000" u="sng" dirty="0"/>
              <a:t>does not protect against replay attacks</a:t>
            </a:r>
            <a:r>
              <a:rPr lang="en-US" altLang="ko-KR" sz="2000" dirty="0"/>
              <a:t> where </a:t>
            </a:r>
            <a:r>
              <a:rPr lang="en-US" altLang="ko-KR" sz="2000" u="sng" dirty="0"/>
              <a:t>the attacker replaces a newer message with an older message coming from the same sender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D34F1-3129-4C9A-821F-61591CF2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3174062"/>
            <a:ext cx="4095750" cy="2381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74394C1-398F-4870-B3B6-21A26B36C896}"/>
                  </a:ext>
                </a:extLst>
              </p14:cNvPr>
              <p14:cNvContentPartPr/>
              <p14:nvPr/>
            </p14:nvContentPartPr>
            <p14:xfrm>
              <a:off x="6096000" y="4909129"/>
              <a:ext cx="194040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74394C1-398F-4870-B3B6-21A26B36C8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2000" y="4801129"/>
                <a:ext cx="204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697C0E9-C049-4014-8C38-B985E985A159}"/>
                  </a:ext>
                </a:extLst>
              </p14:cNvPr>
              <p14:cNvContentPartPr/>
              <p14:nvPr/>
            </p14:nvContentPartPr>
            <p14:xfrm>
              <a:off x="4091160" y="5085529"/>
              <a:ext cx="23238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697C0E9-C049-4014-8C38-B985E985A1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7160" y="4977529"/>
                <a:ext cx="2431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Cryptographic Primitives (3.1)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71AA6B-2728-49C8-9E11-E0C5E0E6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4" y="2647464"/>
            <a:ext cx="4638752" cy="22779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B8845A-07E8-4A38-97B1-771C2850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9917"/>
            <a:ext cx="5006261" cy="2573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AC789C1-E428-4221-845A-A595800A4F9C}"/>
                  </a:ext>
                </a:extLst>
              </p14:cNvPr>
              <p14:cNvContentPartPr/>
              <p14:nvPr/>
            </p14:nvContentPartPr>
            <p14:xfrm>
              <a:off x="2138800" y="4405769"/>
              <a:ext cx="31881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AC789C1-E428-4221-845A-A595800A4F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5160" y="4298129"/>
                <a:ext cx="3295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63408F5-7359-4327-A371-23FE499C990D}"/>
                  </a:ext>
                </a:extLst>
              </p14:cNvPr>
              <p14:cNvContentPartPr/>
              <p14:nvPr/>
            </p14:nvContentPartPr>
            <p14:xfrm>
              <a:off x="1056640" y="4590449"/>
              <a:ext cx="380412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63408F5-7359-4327-A371-23FE499C99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000" y="4482449"/>
                <a:ext cx="3911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66E8595-F384-4F1D-B6E2-75FC983182DC}"/>
                  </a:ext>
                </a:extLst>
              </p14:cNvPr>
              <p14:cNvContentPartPr/>
              <p14:nvPr/>
            </p14:nvContentPartPr>
            <p14:xfrm>
              <a:off x="7356640" y="4481369"/>
              <a:ext cx="355212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66E8595-F384-4F1D-B6E2-75FC983182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000" y="4373369"/>
                <a:ext cx="3659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1CFC39D-5D97-405B-B482-B9B8686F3BB1}"/>
                  </a:ext>
                </a:extLst>
              </p14:cNvPr>
              <p14:cNvContentPartPr/>
              <p14:nvPr/>
            </p14:nvContentPartPr>
            <p14:xfrm>
              <a:off x="6324880" y="4682609"/>
              <a:ext cx="5029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1CFC39D-5D97-405B-B482-B9B8686F3B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1240" y="4574969"/>
                <a:ext cx="6105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18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Cryptographic Primitives (3.1)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Cryptographic primitives that guarantee </a:t>
            </a:r>
            <a:r>
              <a:rPr lang="en-US" altLang="ko-KR" u="sng" dirty="0"/>
              <a:t>conﬁdentiality, integrity, and freshness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600EF9-0541-4A8A-B762-DC1ABEE8E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22" y="2950266"/>
            <a:ext cx="4791949" cy="1745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94B0F2-D48B-4579-AF46-F690918A4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2690095"/>
            <a:ext cx="4875108" cy="22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Cryptographic Keys(3.1.1)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u="sng" dirty="0"/>
              <a:t>All cryptographic primitives rely on keys</a:t>
            </a:r>
            <a:r>
              <a:rPr lang="en-US" altLang="ko-KR" sz="2400" dirty="0"/>
              <a:t>, which are small pieces of information that must only be disclosed according to speciﬁc rules. </a:t>
            </a:r>
          </a:p>
          <a:p>
            <a:r>
              <a:rPr lang="en-US" altLang="ko-KR" sz="2400" dirty="0"/>
              <a:t>Each cryptographic primitive has an </a:t>
            </a:r>
            <a:r>
              <a:rPr lang="en-US" altLang="ko-KR" sz="2400" u="sng" dirty="0"/>
              <a:t>associated key generation algorithm</a:t>
            </a:r>
            <a:r>
              <a:rPr lang="en-US" altLang="ko-KR" sz="2400" dirty="0"/>
              <a:t> that uses random data to produce a unique key.</a:t>
            </a:r>
          </a:p>
          <a:p>
            <a:pPr lvl="1"/>
            <a:r>
              <a:rPr lang="en-US" altLang="ko-KR" sz="1800" dirty="0"/>
              <a:t>The random data is produced by a </a:t>
            </a:r>
            <a:r>
              <a:rPr lang="en-US" altLang="ko-KR" sz="1800" i="1" dirty="0"/>
              <a:t>cryptographically strong pseudo-random number generator</a:t>
            </a:r>
            <a:r>
              <a:rPr lang="en-US" altLang="ko-KR" sz="1800" dirty="0"/>
              <a:t> (</a:t>
            </a:r>
            <a:r>
              <a:rPr lang="en-US" altLang="ko-KR" sz="1800" u="sng" dirty="0"/>
              <a:t>CSPRNG</a:t>
            </a:r>
            <a:r>
              <a:rPr lang="en-US" altLang="ko-KR" sz="1800" dirty="0"/>
              <a:t>)that expands a small amount of random seed data into a much larger amount of data.</a:t>
            </a:r>
          </a:p>
        </p:txBody>
      </p:sp>
    </p:spTree>
    <p:extLst>
      <p:ext uri="{BB962C8B-B14F-4D97-AF65-F5344CB8AC3E}">
        <p14:creationId xmlns:p14="http://schemas.microsoft.com/office/powerpoint/2010/main" val="237612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Cryptographic Keys(3.1.1)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u="sng" dirty="0"/>
              <a:t>Symmetric key cryptography</a:t>
            </a:r>
            <a:r>
              <a:rPr lang="en-US" altLang="ko-KR" sz="2400" dirty="0"/>
              <a:t> requires that all the parties in the system establish a </a:t>
            </a:r>
            <a:r>
              <a:rPr lang="en-US" altLang="ko-KR" sz="2400" u="sng" dirty="0"/>
              <a:t>shared secret key</a:t>
            </a:r>
            <a:r>
              <a:rPr lang="en-US" altLang="ko-KR" sz="2400" dirty="0"/>
              <a:t>, which is usually referred to as “the key”.</a:t>
            </a:r>
          </a:p>
          <a:p>
            <a:r>
              <a:rPr lang="en-US" altLang="ko-KR" sz="2400" dirty="0"/>
              <a:t>Typically, one party executes the key generation algorithm and </a:t>
            </a:r>
            <a:r>
              <a:rPr lang="en-US" altLang="ko-KR" sz="2400" u="sng" dirty="0"/>
              <a:t>securely transmits the resulting key to the other parties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ADB99D-6F36-4B8C-B616-83C56E91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60" y="3130091"/>
            <a:ext cx="4483479" cy="27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9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84E6-35FB-4F3B-8253-56C7931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Cryptographic Keys(3.1.1)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BE86B-6D56-4821-8BB8-59B857DA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u="sng" dirty="0"/>
              <a:t>Asymmetric key cryptography</a:t>
            </a:r>
            <a:r>
              <a:rPr lang="en-US" altLang="ko-KR" sz="2000" dirty="0"/>
              <a:t> does </a:t>
            </a:r>
            <a:r>
              <a:rPr lang="en-US" altLang="ko-KR" sz="2000" u="sng" dirty="0"/>
              <a:t>not require a private channel for key distribution</a:t>
            </a:r>
            <a:r>
              <a:rPr lang="en-US" altLang="ko-KR" sz="2000" dirty="0"/>
              <a:t>.</a:t>
            </a:r>
          </a:p>
          <a:p>
            <a:r>
              <a:rPr lang="en-US" altLang="ko-KR" sz="2000" u="sng" dirty="0"/>
              <a:t>Each party executes the key generation algorithm</a:t>
            </a:r>
            <a:r>
              <a:rPr lang="en-US" altLang="ko-KR" sz="2000" dirty="0"/>
              <a:t>, which produces a </a:t>
            </a:r>
            <a:r>
              <a:rPr lang="en-US" altLang="ko-KR" sz="2000" u="sng" dirty="0"/>
              <a:t>private key and a public key</a:t>
            </a:r>
            <a:r>
              <a:rPr lang="en-US" altLang="ko-KR" sz="2000" dirty="0"/>
              <a:t> that are mathematically related.</a:t>
            </a:r>
          </a:p>
          <a:p>
            <a:r>
              <a:rPr lang="en-US" altLang="ko-KR" sz="2000" dirty="0"/>
              <a:t>Each party’s public key is distributed to the other parties over a channel with integrity guarantees.</a:t>
            </a:r>
          </a:p>
          <a:p>
            <a:r>
              <a:rPr lang="en-US" altLang="ko-KR" sz="2000" dirty="0"/>
              <a:t>Asymmetric key primitives </a:t>
            </a:r>
            <a:r>
              <a:rPr lang="en-US" altLang="ko-KR" sz="2000" dirty="0">
                <a:solidFill>
                  <a:srgbClr val="FF0000"/>
                </a:solidFill>
              </a:rPr>
              <a:t>are more ﬂexible than their symmetric counterparts</a:t>
            </a:r>
            <a:r>
              <a:rPr lang="en-US" altLang="ko-KR" sz="2000" dirty="0"/>
              <a:t>, but are more complicated and consume more computational resources. </a:t>
            </a:r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2E2A1F-FF28-4E11-818C-3B08A622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596" y="3514987"/>
            <a:ext cx="3894808" cy="27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00866"/>
      </p:ext>
    </p:extLst>
  </p:cSld>
  <p:clrMapOvr>
    <a:masterClrMapping/>
  </p:clrMapOvr>
</p:sld>
</file>

<file path=ppt/theme/theme1.xml><?xml version="1.0" encoding="utf-8"?>
<a:theme xmlns:a="http://schemas.openxmlformats.org/drawingml/2006/main" name="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7172C86B-9485-4D27-8313-F53C9174FBA7}" vid="{AF5C2DDE-7939-4E8A-963E-135FF85A36D9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9A7C9440D7024DBF69A90356DCC522" ma:contentTypeVersion="27" ma:contentTypeDescription="새 문서를 만듭니다." ma:contentTypeScope="" ma:versionID="becbad69685d3da4cf3d900d817e09a1">
  <xsd:schema xmlns:xsd="http://www.w3.org/2001/XMLSchema" xmlns:xs="http://www.w3.org/2001/XMLSchema" xmlns:p="http://schemas.microsoft.com/office/2006/metadata/properties" xmlns:ns3="6e1f68ac-06d1-4178-a783-3a2b9b947eac" targetNamespace="http://schemas.microsoft.com/office/2006/metadata/properties" ma:root="true" ma:fieldsID="48b18a172143fd0047ac80205edb471d" ns3:_="">
    <xsd:import namespace="6e1f68ac-06d1-4178-a783-3a2b9b947eac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f68ac-06d1-4178-a783-3a2b9b947ea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6e1f68ac-06d1-4178-a783-3a2b9b947eac" xsi:nil="true"/>
    <Student_Groups xmlns="6e1f68ac-06d1-4178-a783-3a2b9b947eac">
      <UserInfo>
        <DisplayName/>
        <AccountId xsi:nil="true"/>
        <AccountType/>
      </UserInfo>
    </Student_Groups>
    <Owner xmlns="6e1f68ac-06d1-4178-a783-3a2b9b947eac">
      <UserInfo>
        <DisplayName/>
        <AccountId xsi:nil="true"/>
        <AccountType/>
      </UserInfo>
    </Owner>
    <Students xmlns="6e1f68ac-06d1-4178-a783-3a2b9b947eac">
      <UserInfo>
        <DisplayName/>
        <AccountId xsi:nil="true"/>
        <AccountType/>
      </UserInfo>
    </Students>
    <Math_Settings xmlns="6e1f68ac-06d1-4178-a783-3a2b9b947eac" xsi:nil="true"/>
    <TeamsChannelId xmlns="6e1f68ac-06d1-4178-a783-3a2b9b947eac" xsi:nil="true"/>
    <FolderType xmlns="6e1f68ac-06d1-4178-a783-3a2b9b947eac" xsi:nil="true"/>
    <Distribution_Groups xmlns="6e1f68ac-06d1-4178-a783-3a2b9b947eac" xsi:nil="true"/>
    <Has_Teacher_Only_SectionGroup xmlns="6e1f68ac-06d1-4178-a783-3a2b9b947eac" xsi:nil="true"/>
    <AppVersion xmlns="6e1f68ac-06d1-4178-a783-3a2b9b947eac" xsi:nil="true"/>
    <Invited_Teachers xmlns="6e1f68ac-06d1-4178-a783-3a2b9b947eac" xsi:nil="true"/>
    <Invited_Students xmlns="6e1f68ac-06d1-4178-a783-3a2b9b947eac" xsi:nil="true"/>
    <IsNotebookLocked xmlns="6e1f68ac-06d1-4178-a783-3a2b9b947eac" xsi:nil="true"/>
    <Teachers xmlns="6e1f68ac-06d1-4178-a783-3a2b9b947eac">
      <UserInfo>
        <DisplayName/>
        <AccountId xsi:nil="true"/>
        <AccountType/>
      </UserInfo>
    </Teachers>
    <DefaultSectionNames xmlns="6e1f68ac-06d1-4178-a783-3a2b9b947eac" xsi:nil="true"/>
    <LMS_Mappings xmlns="6e1f68ac-06d1-4178-a783-3a2b9b947eac" xsi:nil="true"/>
    <CultureName xmlns="6e1f68ac-06d1-4178-a783-3a2b9b947eac" xsi:nil="true"/>
    <Templates xmlns="6e1f68ac-06d1-4178-a783-3a2b9b947eac" xsi:nil="true"/>
    <Self_Registration_Enabled xmlns="6e1f68ac-06d1-4178-a783-3a2b9b947eac" xsi:nil="true"/>
    <Is_Collaboration_Space_Locked xmlns="6e1f68ac-06d1-4178-a783-3a2b9b947eac" xsi:nil="true"/>
  </documentManagement>
</p:properties>
</file>

<file path=customXml/itemProps1.xml><?xml version="1.0" encoding="utf-8"?>
<ds:datastoreItem xmlns:ds="http://schemas.openxmlformats.org/officeDocument/2006/customXml" ds:itemID="{3F433E16-F07E-4B61-9C6B-84F57FDD01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F7A28A-BB46-42A8-9A93-43A82FF0A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1f68ac-06d1-4178-a783-3a2b9b947e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A00B08-F7F1-4303-9A91-ED3351BF53A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e1f68ac-06d1-4178-a783-3a2b9b947ea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MOSL</Template>
  <TotalTime>3181</TotalTime>
  <Words>1095</Words>
  <Application>Microsoft Office PowerPoint</Application>
  <PresentationFormat>와이드스크린</PresentationFormat>
  <Paragraphs>76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나눔바른고딕</vt:lpstr>
      <vt:lpstr>Arial</vt:lpstr>
      <vt:lpstr>Calibri</vt:lpstr>
      <vt:lpstr>Calibri Light</vt:lpstr>
      <vt:lpstr>MOSL</vt:lpstr>
      <vt:lpstr>FOUO</vt:lpstr>
      <vt:lpstr>Confidential</vt:lpstr>
      <vt:lpstr>1_MOSL</vt:lpstr>
      <vt:lpstr>1_FOUO</vt:lpstr>
      <vt:lpstr>1_Confidential</vt:lpstr>
      <vt:lpstr>Security Background 1</vt:lpstr>
      <vt:lpstr>Security Background</vt:lpstr>
      <vt:lpstr>Cryptographic Primitives (3.1)</vt:lpstr>
      <vt:lpstr>Cryptographic Primitives (3.1)</vt:lpstr>
      <vt:lpstr>Cryptographic Primitives (3.1)</vt:lpstr>
      <vt:lpstr>Cryptographic Primitives (3.1)</vt:lpstr>
      <vt:lpstr>Cryptographic Keys(3.1.1)</vt:lpstr>
      <vt:lpstr>Cryptographic Keys(3.1.1)</vt:lpstr>
      <vt:lpstr>Cryptographic Keys(3.1.1)</vt:lpstr>
      <vt:lpstr>Confidentiality(3.1.2)</vt:lpstr>
      <vt:lpstr>Confidentiality(3.1.2)</vt:lpstr>
      <vt:lpstr>Confidentiality(3.1.2)</vt:lpstr>
      <vt:lpstr>Integrity(3.1.3)</vt:lpstr>
      <vt:lpstr>Integrity(3.1.3)</vt:lpstr>
      <vt:lpstr>Freshness(3.1.4)</vt:lpstr>
      <vt:lpstr>Freshness(3.1.4)</vt:lpstr>
      <vt:lpstr>Freshness(3.1.4)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QEMU-KVM Migration</dc:title>
  <dc:creator>Lee Seung Gyon</dc:creator>
  <cp:lastModifiedBy>이승균</cp:lastModifiedBy>
  <cp:revision>49</cp:revision>
  <dcterms:created xsi:type="dcterms:W3CDTF">2019-07-22T13:12:36Z</dcterms:created>
  <dcterms:modified xsi:type="dcterms:W3CDTF">2020-01-29T02:02:33Z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0x010100469A7C9440D7024DBF69A90356DCC522</vt:lpwstr>
  </property>
</Properties>
</file>