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 id="2147483671" r:id="rId4"/>
    <p:sldMasterId id="2147483676" r:id="rId5"/>
    <p:sldMasterId id="2147483679" r:id="rId6"/>
  </p:sldMasterIdLst>
  <p:notesMasterIdLst>
    <p:notesMasterId r:id="rId35"/>
  </p:notesMasterIdLst>
  <p:sldIdLst>
    <p:sldId id="256" r:id="rId7"/>
    <p:sldId id="269" r:id="rId8"/>
    <p:sldId id="270" r:id="rId9"/>
    <p:sldId id="271" r:id="rId10"/>
    <p:sldId id="272" r:id="rId11"/>
    <p:sldId id="273" r:id="rId12"/>
    <p:sldId id="274" r:id="rId13"/>
    <p:sldId id="275" r:id="rId14"/>
    <p:sldId id="276" r:id="rId15"/>
    <p:sldId id="277" r:id="rId16"/>
    <p:sldId id="278"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AE91D-E4D5-064F-9F94-E88C671B4F89}" v="16" dt="2020-02-09T19:30:27.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5"/>
    <p:restoredTop sz="94631"/>
  </p:normalViewPr>
  <p:slideViewPr>
    <p:cSldViewPr snapToGrid="0" snapToObjects="1">
      <p:cViewPr varScale="1">
        <p:scale>
          <a:sx n="128" d="100"/>
          <a:sy n="128" d="100"/>
        </p:scale>
        <p:origin x="71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FD857-2717-1740-B390-0915B3A11796}" type="datetimeFigureOut">
              <a:rPr kumimoji="1" lang="ko-KR" altLang="en-US" smtClean="0"/>
              <a:t>2020-02-10</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B0365-F736-8F41-960E-D203597697E3}" type="slidenum">
              <a:rPr kumimoji="1" lang="ko-KR" altLang="en-US" smtClean="0"/>
              <a:t>‹#›</a:t>
            </a:fld>
            <a:endParaRPr kumimoji="1" lang="ko-KR" altLang="en-US"/>
          </a:p>
        </p:txBody>
      </p:sp>
    </p:spTree>
    <p:extLst>
      <p:ext uri="{BB962C8B-B14F-4D97-AF65-F5344CB8AC3E}">
        <p14:creationId xmlns:p14="http://schemas.microsoft.com/office/powerpoint/2010/main" val="6224746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latin typeface="Times New Roman" panose="02020603050405020304" pitchFamily="18" charset="0"/>
                <a:ea typeface="+mj-ea"/>
                <a:cs typeface="Times New Roman" panose="02020603050405020304" pitchFamily="18" charset="0"/>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Slide Number Placeholder 5">
            <a:extLst>
              <a:ext uri="{FF2B5EF4-FFF2-40B4-BE49-F238E27FC236}">
                <a16:creationId xmlns:a16="http://schemas.microsoft.com/office/drawing/2014/main" id="{421DCB78-167B-C743-9818-3AB2239709A2}"/>
              </a:ext>
            </a:extLst>
          </p:cNvPr>
          <p:cNvSpPr>
            <a:spLocks noGrp="1"/>
          </p:cNvSpPr>
          <p:nvPr>
            <p:ph type="sldNum" sz="quarter" idx="12"/>
          </p:nvPr>
        </p:nvSpPr>
        <p:spPr>
          <a:xfrm>
            <a:off x="10753266" y="309644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Tree>
    <p:extLst>
      <p:ext uri="{BB962C8B-B14F-4D97-AF65-F5344CB8AC3E}">
        <p14:creationId xmlns:p14="http://schemas.microsoft.com/office/powerpoint/2010/main" val="77739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4" y="5994400"/>
            <a:ext cx="1263956" cy="365125"/>
          </a:xfrm>
          <a:prstGeom prst="rect">
            <a:avLst/>
          </a:prstGeom>
        </p:spPr>
        <p:txBody>
          <a:bodyPr anchor="b"/>
          <a:lstStyle>
            <a:lvl1pPr algn="r">
              <a:defRPr sz="1800">
                <a:solidFill>
                  <a:schemeClr val="tx1"/>
                </a:solidFill>
                <a:latin typeface="+mj-ea"/>
                <a:ea typeface="+mj-ea"/>
              </a:defRPr>
            </a:lvl1pPr>
          </a:lstStyle>
          <a:p>
            <a:fld id="{569837A2-31E4-42DA-8BB0-592857610C47}" type="slidenum">
              <a:rPr lang="ko-KR" altLang="en-US" smtClean="0"/>
              <a:t>‹#›</a:t>
            </a:fld>
            <a:endParaRPr lang="ko-KR" altLang="en-US"/>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918938"/>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내용 개체 틀 2"/>
          <p:cNvSpPr>
            <a:spLocks noGrp="1"/>
          </p:cNvSpPr>
          <p:nvPr>
            <p:ph idx="1"/>
          </p:nvPr>
        </p:nvSpPr>
        <p:spPr>
          <a:xfrm>
            <a:off x="838200" y="1011677"/>
            <a:ext cx="10515600" cy="5165286"/>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313430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s_2">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838200" y="1114926"/>
            <a:ext cx="5181600" cy="5062037"/>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114926"/>
            <a:ext cx="5181600" cy="5062037"/>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5" name="직사각형 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제목 20">
            <a:extLst>
              <a:ext uri="{FF2B5EF4-FFF2-40B4-BE49-F238E27FC236}">
                <a16:creationId xmlns:a16="http://schemas.microsoft.com/office/drawing/2014/main" id="{EDD18819-74D8-41D1-A6CC-381619CA3CF9}"/>
              </a:ext>
            </a:extLst>
          </p:cNvPr>
          <p:cNvSpPr txBox="1">
            <a:spLocks/>
          </p:cNvSpPr>
          <p:nvPr/>
        </p:nvSpPr>
        <p:spPr>
          <a:xfrm>
            <a:off x="117515" y="27546"/>
            <a:ext cx="10928044" cy="918938"/>
          </a:xfrm>
          <a:prstGeom prst="rect">
            <a:avLst/>
          </a:prstGeom>
        </p:spPr>
        <p:txBody>
          <a:bodyPr anchor="ctr"/>
          <a:lstStyle>
            <a:lvl1pPr algn="l" defTabSz="914400" rtl="0" eaLnBrk="1" latinLnBrk="1" hangingPunct="1">
              <a:lnSpc>
                <a:spcPct val="90000"/>
              </a:lnSpc>
              <a:spcBef>
                <a:spcPct val="0"/>
              </a:spcBef>
              <a:buNone/>
              <a:defRPr sz="4800" b="1" kern="1200">
                <a:solidFill>
                  <a:schemeClr val="bg1"/>
                </a:solidFill>
                <a:latin typeface="+mj-lt"/>
                <a:ea typeface="+mj-ea"/>
                <a:cs typeface="+mj-cs"/>
              </a:defRPr>
            </a:lvl1pPr>
          </a:lstStyle>
          <a:p>
            <a:r>
              <a:rPr lang="en-US" altLang="ko-KR"/>
              <a:t>Your Presentation Title Here!</a:t>
            </a:r>
            <a:endParaRPr lang="ko-KR" altLang="en-US" dirty="0"/>
          </a:p>
        </p:txBody>
      </p:sp>
    </p:spTree>
    <p:extLst>
      <p:ext uri="{BB962C8B-B14F-4D97-AF65-F5344CB8AC3E}">
        <p14:creationId xmlns:p14="http://schemas.microsoft.com/office/powerpoint/2010/main" val="4227662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48BF7E25-40A4-4B21-9A2F-B835EED8CA0E}"/>
              </a:ext>
            </a:extLst>
          </p:cNvPr>
          <p:cNvSpPr/>
          <p:nvPr/>
        </p:nvSpPr>
        <p:spPr>
          <a:xfrm>
            <a:off x="0" y="1836237"/>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Title 1"/>
          <p:cNvSpPr txBox="1">
            <a:spLocks/>
          </p:cNvSpPr>
          <p:nvPr/>
        </p:nvSpPr>
        <p:spPr>
          <a:xfrm>
            <a:off x="914400" y="1836237"/>
            <a:ext cx="10363200" cy="2387600"/>
          </a:xfrm>
          <a:prstGeom prst="rect">
            <a:avLst/>
          </a:prstGeom>
        </p:spPr>
        <p:txBody>
          <a:bodyPr anchor="ctr"/>
          <a:lstStyle>
            <a:lvl1pPr algn="ctr" defTabSz="914400" rtl="0" eaLnBrk="1" latinLnBrk="1" hangingPunct="1">
              <a:lnSpc>
                <a:spcPct val="90000"/>
              </a:lnSpc>
              <a:spcBef>
                <a:spcPct val="0"/>
              </a:spcBef>
              <a:buNone/>
              <a:defRPr sz="5400" b="1" kern="1200">
                <a:solidFill>
                  <a:schemeClr val="bg1"/>
                </a:solidFill>
                <a:latin typeface="+mj-lt"/>
                <a:ea typeface="+mj-ea"/>
                <a:cs typeface="+mj-cs"/>
              </a:defRPr>
            </a:lvl1pPr>
          </a:lstStyle>
          <a:p>
            <a:r>
              <a:rPr lang="en-US" altLang="ko-KR" dirty="0"/>
              <a:t> </a:t>
            </a:r>
            <a:endParaRPr lang="en-US" dirty="0"/>
          </a:p>
        </p:txBody>
      </p:sp>
      <p:sp>
        <p:nvSpPr>
          <p:cNvPr id="5" name="제목 4"/>
          <p:cNvSpPr>
            <a:spLocks noGrp="1"/>
          </p:cNvSpPr>
          <p:nvPr>
            <p:ph type="title"/>
          </p:nvPr>
        </p:nvSpPr>
        <p:spPr>
          <a:xfrm>
            <a:off x="762000" y="2367255"/>
            <a:ext cx="10515600" cy="1325563"/>
          </a:xfrm>
          <a:prstGeom prst="rect">
            <a:avLst/>
          </a:prstGeom>
        </p:spPr>
        <p:txBody>
          <a:bodyPr anchor="ctr"/>
          <a:lstStyle>
            <a:lvl1pPr algn="ctr">
              <a:defRPr b="1">
                <a:solidFill>
                  <a:schemeClr val="bg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259059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2887626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5028849" y="250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Tree>
    <p:extLst>
      <p:ext uri="{BB962C8B-B14F-4D97-AF65-F5344CB8AC3E}">
        <p14:creationId xmlns:p14="http://schemas.microsoft.com/office/powerpoint/2010/main" val="256579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TextBox 4">
            <a:extLst>
              <a:ext uri="{FF2B5EF4-FFF2-40B4-BE49-F238E27FC236}">
                <a16:creationId xmlns:a16="http://schemas.microsoft.com/office/drawing/2014/main" id="{56D4FD13-E095-41D6-A3F8-36B676656487}"/>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90627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4102775"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8" name="TextBox 7">
            <a:extLst>
              <a:ext uri="{FF2B5EF4-FFF2-40B4-BE49-F238E27FC236}">
                <a16:creationId xmlns:a16="http://schemas.microsoft.com/office/drawing/2014/main" id="{B4AF0E1F-3BA8-4944-9643-7CE51AFA5189}"/>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218309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735539" y="10811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328863" y="13775"/>
            <a:ext cx="11478126" cy="918938"/>
          </a:xfrm>
          <a:prstGeom prst="rect">
            <a:avLst/>
          </a:prstGeom>
        </p:spPr>
        <p:txBody>
          <a:bodyPr anchor="ctr"/>
          <a:lstStyle>
            <a:lvl1pPr algn="l">
              <a:defRPr sz="4800" b="1">
                <a:solidFill>
                  <a:schemeClr val="bg1"/>
                </a:solidFill>
                <a:latin typeface="Times New Roman" panose="02020603050405020304" pitchFamily="18" charset="0"/>
                <a:ea typeface="+mj-ea"/>
                <a:cs typeface="Times New Roman" panose="02020603050405020304" pitchFamily="18" charset="0"/>
              </a:defRPr>
            </a:lvl1pPr>
          </a:lstStyle>
          <a:p>
            <a:r>
              <a:rPr lang="en-US" altLang="ko-KR" dirty="0"/>
              <a:t>Your Presentation Title Here!</a:t>
            </a:r>
            <a:endParaRPr lang="ko-KR" altLang="en-US" dirty="0"/>
          </a:p>
        </p:txBody>
      </p:sp>
      <p:sp>
        <p:nvSpPr>
          <p:cNvPr id="3" name="내용 개체 틀 2">
            <a:extLst>
              <a:ext uri="{FF2B5EF4-FFF2-40B4-BE49-F238E27FC236}">
                <a16:creationId xmlns:a16="http://schemas.microsoft.com/office/drawing/2014/main" id="{D0697F77-C710-9640-B9F1-FD223B863889}"/>
              </a:ext>
            </a:extLst>
          </p:cNvPr>
          <p:cNvSpPr>
            <a:spLocks noGrp="1"/>
          </p:cNvSpPr>
          <p:nvPr>
            <p:ph sz="quarter" idx="13"/>
          </p:nvPr>
        </p:nvSpPr>
        <p:spPr>
          <a:xfrm>
            <a:off x="328613" y="1089764"/>
            <a:ext cx="11477625"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Tree>
    <p:extLst>
      <p:ext uri="{BB962C8B-B14F-4D97-AF65-F5344CB8AC3E}">
        <p14:creationId xmlns:p14="http://schemas.microsoft.com/office/powerpoint/2010/main" val="220894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_2">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31A027D0-C6C4-4F77-856C-0FEB240462BB}"/>
              </a:ext>
            </a:extLst>
          </p:cNvPr>
          <p:cNvSpPr/>
          <p:nvPr/>
        </p:nvSpPr>
        <p:spPr>
          <a:xfrm flipH="1">
            <a:off x="0" y="4"/>
            <a:ext cx="12192000" cy="946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 name="제목 1"/>
          <p:cNvSpPr>
            <a:spLocks noGrp="1"/>
          </p:cNvSpPr>
          <p:nvPr>
            <p:ph type="title"/>
          </p:nvPr>
        </p:nvSpPr>
        <p:spPr>
          <a:xfrm>
            <a:off x="376988" y="4"/>
            <a:ext cx="11454063" cy="946480"/>
          </a:xfrm>
          <a:prstGeom prst="rect">
            <a:avLst/>
          </a:prstGeom>
        </p:spPr>
        <p:txBody>
          <a:bodyPr anchor="ctr"/>
          <a:lstStyle>
            <a:lvl1pPr>
              <a:defRPr b="1">
                <a:solidFill>
                  <a:schemeClr val="bg1"/>
                </a:solidFill>
                <a:latin typeface="Times New Roman" panose="02020603050405020304" pitchFamily="18" charset="0"/>
                <a:cs typeface="Times New Roman" panose="02020603050405020304" pitchFamily="18" charset="0"/>
              </a:defRPr>
            </a:lvl1pPr>
          </a:lstStyle>
          <a:p>
            <a:r>
              <a:rPr lang="ko-KR" altLang="en-US"/>
              <a:t>마스터 제목 스타일 편집</a:t>
            </a:r>
            <a:endParaRPr lang="ko-KR" altLang="en-US" dirty="0"/>
          </a:p>
        </p:txBody>
      </p:sp>
      <p:sp>
        <p:nvSpPr>
          <p:cNvPr id="6" name="내용 개체 틀 2">
            <a:extLst>
              <a:ext uri="{FF2B5EF4-FFF2-40B4-BE49-F238E27FC236}">
                <a16:creationId xmlns:a16="http://schemas.microsoft.com/office/drawing/2014/main" id="{46D3D56D-668C-0542-8D3B-37A0ED3702E7}"/>
              </a:ext>
            </a:extLst>
          </p:cNvPr>
          <p:cNvSpPr>
            <a:spLocks noGrp="1"/>
          </p:cNvSpPr>
          <p:nvPr>
            <p:ph sz="quarter" idx="13"/>
          </p:nvPr>
        </p:nvSpPr>
        <p:spPr>
          <a:xfrm>
            <a:off x="328614" y="1089764"/>
            <a:ext cx="5073120"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
        <p:nvSpPr>
          <p:cNvPr id="7" name="내용 개체 틀 2">
            <a:extLst>
              <a:ext uri="{FF2B5EF4-FFF2-40B4-BE49-F238E27FC236}">
                <a16:creationId xmlns:a16="http://schemas.microsoft.com/office/drawing/2014/main" id="{1B2C18DF-019D-8C4B-8E4F-5D6F75E967E7}"/>
              </a:ext>
            </a:extLst>
          </p:cNvPr>
          <p:cNvSpPr>
            <a:spLocks noGrp="1"/>
          </p:cNvSpPr>
          <p:nvPr>
            <p:ph sz="quarter" idx="14"/>
          </p:nvPr>
        </p:nvSpPr>
        <p:spPr>
          <a:xfrm>
            <a:off x="6757931" y="1089764"/>
            <a:ext cx="5073120" cy="4904636"/>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kumimoji="1" lang="ko-KR" altLang="en-US"/>
              <a:t>마스터 텍스트 스타일 편집
둘째 수준
셋째 수준
넷째 수준
다섯째 수준</a:t>
            </a:r>
            <a:endParaRPr kumimoji="1" lang="ko-KR" altLang="en-US" dirty="0"/>
          </a:p>
        </p:txBody>
      </p:sp>
      <p:sp>
        <p:nvSpPr>
          <p:cNvPr id="8" name="Slide Number Placeholder 5">
            <a:extLst>
              <a:ext uri="{FF2B5EF4-FFF2-40B4-BE49-F238E27FC236}">
                <a16:creationId xmlns:a16="http://schemas.microsoft.com/office/drawing/2014/main" id="{F6AB601C-E537-4241-88DD-602097BA1AA0}"/>
              </a:ext>
            </a:extLst>
          </p:cNvPr>
          <p:cNvSpPr>
            <a:spLocks noGrp="1"/>
          </p:cNvSpPr>
          <p:nvPr>
            <p:ph type="sldNum" sz="quarter" idx="12"/>
          </p:nvPr>
        </p:nvSpPr>
        <p:spPr>
          <a:xfrm>
            <a:off x="10735539" y="108119"/>
            <a:ext cx="1263956" cy="365125"/>
          </a:xfrm>
          <a:prstGeom prst="rect">
            <a:avLst/>
          </a:prstGeom>
        </p:spPr>
        <p:txBody>
          <a:bodyPr anchor="b"/>
          <a:lstStyle>
            <a:lvl1pPr algn="r">
              <a:defRPr sz="1800">
                <a:solidFill>
                  <a:schemeClr val="bg1"/>
                </a:solidFill>
                <a:latin typeface="+mj-ea"/>
                <a:ea typeface="+mj-ea"/>
              </a:defRPr>
            </a:lvl1pPr>
          </a:lstStyle>
          <a:p>
            <a:fld id="{2C2372B1-790E-4769-91EC-B53FF1F07AF6}" type="slidenum">
              <a:rPr lang="ko-KR" altLang="en-US" smtClean="0"/>
              <a:pPr/>
              <a:t>‹#›</a:t>
            </a:fld>
            <a:endParaRPr lang="ko-KR" altLang="en-US"/>
          </a:p>
        </p:txBody>
      </p:sp>
    </p:spTree>
    <p:extLst>
      <p:ext uri="{BB962C8B-B14F-4D97-AF65-F5344CB8AC3E}">
        <p14:creationId xmlns:p14="http://schemas.microsoft.com/office/powerpoint/2010/main" val="54111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48BF7E25-40A4-4B21-9A2F-B835EED8CA0E}"/>
              </a:ext>
            </a:extLst>
          </p:cNvPr>
          <p:cNvSpPr/>
          <p:nvPr/>
        </p:nvSpPr>
        <p:spPr>
          <a:xfrm>
            <a:off x="0" y="1836237"/>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914400" y="1836237"/>
            <a:ext cx="10363200" cy="2387600"/>
          </a:xfrm>
          <a:prstGeom prst="rect">
            <a:avLst/>
          </a:prstGeom>
        </p:spPr>
        <p:txBody>
          <a:bodyPr anchor="ctr"/>
          <a:lstStyle>
            <a:lvl1pPr algn="ctr" defTabSz="914400" rtl="0" eaLnBrk="1" latinLnBrk="1" hangingPunct="1">
              <a:lnSpc>
                <a:spcPct val="90000"/>
              </a:lnSpc>
              <a:spcBef>
                <a:spcPct val="0"/>
              </a:spcBef>
              <a:buNone/>
              <a:defRPr sz="5400" b="1" kern="1200">
                <a:solidFill>
                  <a:schemeClr val="bg1"/>
                </a:solidFill>
                <a:latin typeface="+mj-lt"/>
                <a:ea typeface="+mj-ea"/>
                <a:cs typeface="+mj-cs"/>
              </a:defRPr>
            </a:lvl1pPr>
          </a:lstStyle>
          <a:p>
            <a:r>
              <a:rPr lang="en-US" altLang="ko-KR" dirty="0"/>
              <a:t> </a:t>
            </a:r>
            <a:endParaRPr lang="en-US" dirty="0"/>
          </a:p>
        </p:txBody>
      </p:sp>
      <p:sp>
        <p:nvSpPr>
          <p:cNvPr id="5" name="제목 4"/>
          <p:cNvSpPr>
            <a:spLocks noGrp="1"/>
          </p:cNvSpPr>
          <p:nvPr>
            <p:ph type="title"/>
          </p:nvPr>
        </p:nvSpPr>
        <p:spPr>
          <a:xfrm>
            <a:off x="762000" y="2367255"/>
            <a:ext cx="10515600" cy="1325563"/>
          </a:xfrm>
          <a:prstGeom prst="rect">
            <a:avLst/>
          </a:prstGeom>
        </p:spPr>
        <p:txBody>
          <a:bodyPr anchor="ctr"/>
          <a:lstStyle>
            <a:lvl1pPr algn="ctr">
              <a:defRPr b="1">
                <a:solidFill>
                  <a:schemeClr val="bg1"/>
                </a:solidFill>
                <a:latin typeface="+mj-ea"/>
                <a:ea typeface="+mj-ea"/>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410719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368817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5028849" y="250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Tree>
    <p:extLst>
      <p:ext uri="{BB962C8B-B14F-4D97-AF65-F5344CB8AC3E}">
        <p14:creationId xmlns:p14="http://schemas.microsoft.com/office/powerpoint/2010/main" val="162213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
        <p:nvSpPr>
          <p:cNvPr id="5" name="TextBox 4">
            <a:extLst>
              <a:ext uri="{FF2B5EF4-FFF2-40B4-BE49-F238E27FC236}">
                <a16:creationId xmlns:a16="http://schemas.microsoft.com/office/drawing/2014/main" id="{56D4FD13-E095-41D6-A3F8-36B676656487}"/>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19730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31A027D0-C6C4-4F77-856C-0FEB240462BB}"/>
              </a:ext>
            </a:extLst>
          </p:cNvPr>
          <p:cNvSpPr/>
          <p:nvPr/>
        </p:nvSpPr>
        <p:spPr>
          <a:xfrm flipH="1">
            <a:off x="0" y="3"/>
            <a:ext cx="12192000" cy="12399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8" name="텍스트 개체 틀 17">
            <a:extLst>
              <a:ext uri="{FF2B5EF4-FFF2-40B4-BE49-F238E27FC236}">
                <a16:creationId xmlns:a16="http://schemas.microsoft.com/office/drawing/2014/main" id="{318C2913-41CF-4630-9FA5-33152250BF10}"/>
              </a:ext>
            </a:extLst>
          </p:cNvPr>
          <p:cNvSpPr>
            <a:spLocks noGrp="1"/>
          </p:cNvSpPr>
          <p:nvPr>
            <p:ph type="body" sz="quarter" idx="13"/>
          </p:nvPr>
        </p:nvSpPr>
        <p:spPr>
          <a:xfrm>
            <a:off x="629337" y="1466298"/>
            <a:ext cx="10515600" cy="4351338"/>
          </a:xfrm>
          <a:prstGeom prst="rect">
            <a:avLst/>
          </a:prstGeom>
        </p:spPr>
        <p:txBody>
          <a:bodyPr/>
          <a:lstStyle>
            <a:lvl1pPr marL="176213" indent="-176213">
              <a:defRPr sz="1800"/>
            </a:lvl1pPr>
            <a:lvl2pPr marL="452438" indent="-187325">
              <a:lnSpc>
                <a:spcPct val="130000"/>
              </a:lnSpc>
              <a:defRPr sz="1600"/>
            </a:lvl2pPr>
            <a:lvl3pPr marL="628650" indent="-176213">
              <a:defRPr sz="1400"/>
            </a:lvl3pPr>
            <a:lvl4pPr>
              <a:defRPr sz="1400"/>
            </a:lvl4pPr>
            <a:lvl5pPr>
              <a:defRPr sz="1400"/>
            </a:lvl5pPr>
          </a:lstStyle>
          <a:p>
            <a:pPr lvl="0"/>
            <a:r>
              <a:rPr lang="ko-KR" altLang="en-US"/>
              <a:t>마스터 텍스트 스타일을 편집합니다</a:t>
            </a:r>
          </a:p>
          <a:p>
            <a:pPr lvl="1"/>
            <a:r>
              <a:rPr lang="ko-KR" altLang="en-US"/>
              <a:t>둘째 수준</a:t>
            </a:r>
          </a:p>
          <a:p>
            <a:pPr lvl="2"/>
            <a:r>
              <a:rPr lang="ko-KR" altLang="en-US"/>
              <a:t>셋째 수준</a:t>
            </a:r>
          </a:p>
        </p:txBody>
      </p:sp>
      <p:sp>
        <p:nvSpPr>
          <p:cNvPr id="6" name="Slide Number Placeholder 5"/>
          <p:cNvSpPr>
            <a:spLocks noGrp="1"/>
          </p:cNvSpPr>
          <p:nvPr>
            <p:ph type="sldNum" sz="quarter" idx="12"/>
          </p:nvPr>
        </p:nvSpPr>
        <p:spPr>
          <a:xfrm>
            <a:off x="10928046" y="872294"/>
            <a:ext cx="1263956" cy="365125"/>
          </a:xfrm>
          <a:prstGeom prst="rect">
            <a:avLst/>
          </a:prstGeom>
        </p:spPr>
        <p:txBody>
          <a:bodyPr anchor="b"/>
          <a:lstStyle>
            <a:lvl1pPr algn="r">
              <a:defRPr sz="1800">
                <a:solidFill>
                  <a:schemeClr val="bg1"/>
                </a:solidFill>
                <a:latin typeface="+mj-ea"/>
                <a:ea typeface="+mj-ea"/>
              </a:defRPr>
            </a:lvl1pPr>
          </a:lstStyle>
          <a:p>
            <a:fld id="{65D307B1-5535-477E-A836-DD5A68E81D58}" type="slidenum">
              <a:rPr lang="ko-KR" altLang="en-US" smtClean="0"/>
              <a:pPr/>
              <a:t>‹#›</a:t>
            </a:fld>
            <a:endParaRPr lang="ko-KR" altLang="en-US" dirty="0"/>
          </a:p>
        </p:txBody>
      </p:sp>
      <p:sp>
        <p:nvSpPr>
          <p:cNvPr id="21" name="제목 20">
            <a:extLst>
              <a:ext uri="{FF2B5EF4-FFF2-40B4-BE49-F238E27FC236}">
                <a16:creationId xmlns:a16="http://schemas.microsoft.com/office/drawing/2014/main" id="{EDD18819-74D8-41D1-A6CC-381619CA3CF9}"/>
              </a:ext>
            </a:extLst>
          </p:cNvPr>
          <p:cNvSpPr>
            <a:spLocks noGrp="1"/>
          </p:cNvSpPr>
          <p:nvPr>
            <p:ph type="title" hasCustomPrompt="1"/>
          </p:nvPr>
        </p:nvSpPr>
        <p:spPr>
          <a:xfrm>
            <a:off x="117515" y="27546"/>
            <a:ext cx="10928044" cy="1209873"/>
          </a:xfrm>
          <a:prstGeom prst="rect">
            <a:avLst/>
          </a:prstGeom>
        </p:spPr>
        <p:txBody>
          <a:bodyPr anchor="ctr"/>
          <a:lstStyle>
            <a:lvl1pPr algn="l">
              <a:defRPr sz="4800" b="1">
                <a:solidFill>
                  <a:schemeClr val="bg1"/>
                </a:solidFill>
              </a:defRPr>
            </a:lvl1pPr>
          </a:lstStyle>
          <a:p>
            <a:r>
              <a:rPr lang="en-US" altLang="ko-KR" dirty="0"/>
              <a:t>Your Presentation Title Here!</a:t>
            </a:r>
            <a:endParaRPr lang="ko-KR" altLang="en-US" dirty="0"/>
          </a:p>
        </p:txBody>
      </p:sp>
      <p:sp>
        <p:nvSpPr>
          <p:cNvPr id="7" name="TextBox 6">
            <a:extLst>
              <a:ext uri="{FF2B5EF4-FFF2-40B4-BE49-F238E27FC236}">
                <a16:creationId xmlns:a16="http://schemas.microsoft.com/office/drawing/2014/main" id="{5D20B2D9-EFB2-4EA0-B1F9-C75D039B2732}"/>
              </a:ext>
            </a:extLst>
          </p:cNvPr>
          <p:cNvSpPr txBox="1"/>
          <p:nvPr/>
        </p:nvSpPr>
        <p:spPr>
          <a:xfrm>
            <a:off x="4102775"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8" name="TextBox 7">
            <a:extLst>
              <a:ext uri="{FF2B5EF4-FFF2-40B4-BE49-F238E27FC236}">
                <a16:creationId xmlns:a16="http://schemas.microsoft.com/office/drawing/2014/main" id="{B4AF0E1F-3BA8-4944-9643-7CE51AFA5189}"/>
              </a:ext>
            </a:extLst>
          </p:cNvPr>
          <p:cNvSpPr txBox="1"/>
          <p:nvPr/>
        </p:nvSpPr>
        <p:spPr>
          <a:xfrm rot="19440757">
            <a:off x="58647" y="1843954"/>
            <a:ext cx="12074708" cy="3170099"/>
          </a:xfrm>
          <a:prstGeom prst="rect">
            <a:avLst/>
          </a:prstGeom>
          <a:noFill/>
        </p:spPr>
        <p:txBody>
          <a:bodyPr wrap="square" rtlCol="0">
            <a:spAutoFit/>
          </a:bodyPr>
          <a:lstStyle/>
          <a:p>
            <a:pPr algn="ctr"/>
            <a:r>
              <a:rPr lang="en-US" altLang="ko-KR" sz="10000" dirty="0">
                <a:solidFill>
                  <a:schemeClr val="tx1">
                    <a:alpha val="20000"/>
                  </a:schemeClr>
                </a:solidFill>
              </a:rPr>
              <a:t>CONFIDENTIAL</a:t>
            </a:r>
          </a:p>
          <a:p>
            <a:pPr algn="ctr"/>
            <a:r>
              <a:rPr lang="en-US" altLang="ko-KR" sz="10000" dirty="0">
                <a:solidFill>
                  <a:schemeClr val="tx1">
                    <a:alpha val="20000"/>
                  </a:schemeClr>
                </a:solidFill>
              </a:rPr>
              <a:t>Mobile OS Lab</a:t>
            </a:r>
            <a:endParaRPr lang="ko-KR" altLang="en-US" sz="10000" dirty="0">
              <a:solidFill>
                <a:schemeClr val="tx1">
                  <a:alpha val="20000"/>
                </a:schemeClr>
              </a:solidFill>
            </a:endParaRPr>
          </a:p>
        </p:txBody>
      </p:sp>
    </p:spTree>
    <p:extLst>
      <p:ext uri="{BB962C8B-B14F-4D97-AF65-F5344CB8AC3E}">
        <p14:creationId xmlns:p14="http://schemas.microsoft.com/office/powerpoint/2010/main" val="421223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48BF7E25-40A4-4B21-9A2F-B835EED8CA0E}"/>
              </a:ext>
            </a:extLst>
          </p:cNvPr>
          <p:cNvSpPr/>
          <p:nvPr/>
        </p:nvSpPr>
        <p:spPr>
          <a:xfrm>
            <a:off x="0" y="1122364"/>
            <a:ext cx="12192000" cy="238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itle 1"/>
          <p:cNvSpPr>
            <a:spLocks noGrp="1"/>
          </p:cNvSpPr>
          <p:nvPr>
            <p:ph type="ctrTitle" hasCustomPrompt="1"/>
          </p:nvPr>
        </p:nvSpPr>
        <p:spPr>
          <a:xfrm>
            <a:off x="914400" y="1122363"/>
            <a:ext cx="10363200" cy="2387600"/>
          </a:xfrm>
          <a:prstGeom prst="rect">
            <a:avLst/>
          </a:prstGeom>
        </p:spPr>
        <p:txBody>
          <a:bodyPr anchor="ctr"/>
          <a:lstStyle>
            <a:lvl1pPr algn="ctr">
              <a:defRPr sz="5400" b="1">
                <a:solidFill>
                  <a:schemeClr val="bg1"/>
                </a:solidFill>
              </a:defRPr>
            </a:lvl1pPr>
          </a:lstStyle>
          <a:p>
            <a:r>
              <a:rPr lang="en-US" altLang="ko-KR" dirty="0"/>
              <a:t>Presentation Title</a:t>
            </a:r>
            <a:endParaRPr lang="en-US" dirty="0"/>
          </a:p>
        </p:txBody>
      </p:sp>
      <p:sp>
        <p:nvSpPr>
          <p:cNvPr id="3" name="Subtitle 2"/>
          <p:cNvSpPr>
            <a:spLocks noGrp="1"/>
          </p:cNvSpPr>
          <p:nvPr>
            <p:ph type="subTitle" idx="1" hasCustomPrompt="1"/>
          </p:nvPr>
        </p:nvSpPr>
        <p:spPr>
          <a:xfrm>
            <a:off x="1524000" y="3778310"/>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Information</a:t>
            </a:r>
          </a:p>
        </p:txBody>
      </p:sp>
    </p:spTree>
    <p:extLst>
      <p:ext uri="{BB962C8B-B14F-4D97-AF65-F5344CB8AC3E}">
        <p14:creationId xmlns:p14="http://schemas.microsoft.com/office/powerpoint/2010/main" val="190355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343009"/>
            <a:ext cx="11575055"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6699834D-7950-40BE-93C2-BB535F5DCEE4}"/>
              </a:ext>
            </a:extLst>
          </p:cNvPr>
          <p:cNvSpPr txBox="1"/>
          <p:nvPr/>
        </p:nvSpPr>
        <p:spPr>
          <a:xfrm>
            <a:off x="1210510" y="6385784"/>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2" name="그림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362" y="6323478"/>
            <a:ext cx="1075385" cy="493947"/>
          </a:xfrm>
          <a:prstGeom prst="rect">
            <a:avLst/>
          </a:prstGeom>
        </p:spPr>
      </p:pic>
      <p:pic>
        <p:nvPicPr>
          <p:cNvPr id="3" name="그림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spTree>
    <p:extLst>
      <p:ext uri="{BB962C8B-B14F-4D97-AF65-F5344CB8AC3E}">
        <p14:creationId xmlns:p14="http://schemas.microsoft.com/office/powerpoint/2010/main" val="1643881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5028850" y="64983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5028850" y="0"/>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3475326332"/>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4102767" y="6498346"/>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4102776"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1154351041"/>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343009"/>
            <a:ext cx="11575055"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6699834D-7950-40BE-93C2-BB535F5DCEE4}"/>
              </a:ext>
            </a:extLst>
          </p:cNvPr>
          <p:cNvSpPr txBox="1"/>
          <p:nvPr/>
        </p:nvSpPr>
        <p:spPr>
          <a:xfrm>
            <a:off x="1210510" y="6385784"/>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2" name="그림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362" y="6323478"/>
            <a:ext cx="1075385" cy="493947"/>
          </a:xfrm>
          <a:prstGeom prst="rect">
            <a:avLst/>
          </a:prstGeom>
        </p:spPr>
      </p:pic>
      <p:pic>
        <p:nvPicPr>
          <p:cNvPr id="3" name="그림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pic>
        <p:nvPicPr>
          <p:cNvPr id="6" name="그림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3743" y="6434956"/>
            <a:ext cx="2519787" cy="270988"/>
          </a:xfrm>
          <a:prstGeom prst="rect">
            <a:avLst/>
          </a:prstGeom>
        </p:spPr>
      </p:pic>
    </p:spTree>
    <p:extLst>
      <p:ext uri="{BB962C8B-B14F-4D97-AF65-F5344CB8AC3E}">
        <p14:creationId xmlns:p14="http://schemas.microsoft.com/office/powerpoint/2010/main" val="149068444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5028850" y="6498346"/>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5028850" y="0"/>
            <a:ext cx="2134302" cy="369332"/>
          </a:xfrm>
          <a:prstGeom prst="rect">
            <a:avLst/>
          </a:prstGeom>
          <a:noFill/>
        </p:spPr>
        <p:txBody>
          <a:bodyPr wrap="none" rtlCol="0">
            <a:spAutoFit/>
          </a:bodyPr>
          <a:lstStyle/>
          <a:p>
            <a:pPr algn="ctr"/>
            <a:r>
              <a:rPr lang="en-US" altLang="ko-KR" sz="1800" b="1" dirty="0">
                <a:solidFill>
                  <a:srgbClr val="92D050"/>
                </a:solidFill>
              </a:rPr>
              <a:t>For Official Use Only</a:t>
            </a:r>
            <a:endParaRPr lang="ko-KR" altLang="en-US" sz="1800" b="1" dirty="0">
              <a:solidFill>
                <a:srgbClr val="92D05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4128719416"/>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6325D55D-48ED-47A2-8EF8-B92C5854D8FA}"/>
              </a:ext>
            </a:extLst>
          </p:cNvPr>
          <p:cNvCxnSpPr/>
          <p:nvPr/>
        </p:nvCxnSpPr>
        <p:spPr>
          <a:xfrm>
            <a:off x="308475" y="6070295"/>
            <a:ext cx="11575055"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0" name="Picture 2" descr="시그니처 영문">
            <a:extLst>
              <a:ext uri="{FF2B5EF4-FFF2-40B4-BE49-F238E27FC236}">
                <a16:creationId xmlns:a16="http://schemas.microsoft.com/office/drawing/2014/main" id="{5520AB8B-3137-4682-9ABF-25C09B405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528" y="6308765"/>
            <a:ext cx="3429000" cy="26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4BB78-11BA-4BF1-8800-3AB870820BC5}"/>
              </a:ext>
            </a:extLst>
          </p:cNvPr>
          <p:cNvSpPr txBox="1"/>
          <p:nvPr/>
        </p:nvSpPr>
        <p:spPr>
          <a:xfrm>
            <a:off x="4102767" y="6498346"/>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6" name="TextBox 5">
            <a:extLst>
              <a:ext uri="{FF2B5EF4-FFF2-40B4-BE49-F238E27FC236}">
                <a16:creationId xmlns:a16="http://schemas.microsoft.com/office/drawing/2014/main" id="{CC0343CF-41E3-4C1C-9305-C6DCD88275C1}"/>
              </a:ext>
            </a:extLst>
          </p:cNvPr>
          <p:cNvSpPr txBox="1"/>
          <p:nvPr/>
        </p:nvSpPr>
        <p:spPr>
          <a:xfrm>
            <a:off x="4102776" y="0"/>
            <a:ext cx="3986476" cy="369332"/>
          </a:xfrm>
          <a:prstGeom prst="rect">
            <a:avLst/>
          </a:prstGeom>
          <a:noFill/>
        </p:spPr>
        <p:txBody>
          <a:bodyPr wrap="none" rtlCol="0">
            <a:spAutoFit/>
          </a:bodyPr>
          <a:lstStyle/>
          <a:p>
            <a:pPr algn="ctr"/>
            <a:r>
              <a:rPr lang="en-US" altLang="ko-KR" sz="1800" b="1" dirty="0">
                <a:solidFill>
                  <a:srgbClr val="FF0000"/>
                </a:solidFill>
              </a:rPr>
              <a:t>// CONFIDENTIAL // UNTIL 00 OCT 2017</a:t>
            </a:r>
            <a:endParaRPr lang="ko-KR" altLang="en-US" sz="1800" b="1" dirty="0">
              <a:solidFill>
                <a:srgbClr val="FF0000"/>
              </a:solidFill>
            </a:endParaRPr>
          </a:p>
        </p:txBody>
      </p:sp>
      <p:sp>
        <p:nvSpPr>
          <p:cNvPr id="11" name="TextBox 10">
            <a:extLst>
              <a:ext uri="{FF2B5EF4-FFF2-40B4-BE49-F238E27FC236}">
                <a16:creationId xmlns:a16="http://schemas.microsoft.com/office/drawing/2014/main" id="{6699834D-7950-40BE-93C2-BB535F5DCEE4}"/>
              </a:ext>
            </a:extLst>
          </p:cNvPr>
          <p:cNvSpPr txBox="1"/>
          <p:nvPr/>
        </p:nvSpPr>
        <p:spPr>
          <a:xfrm>
            <a:off x="1210510" y="6257448"/>
            <a:ext cx="3334439" cy="369332"/>
          </a:xfrm>
          <a:prstGeom prst="rect">
            <a:avLst/>
          </a:prstGeom>
          <a:noFill/>
        </p:spPr>
        <p:txBody>
          <a:bodyPr wrap="square" rtlCol="0">
            <a:spAutoFit/>
          </a:bodyPr>
          <a:lstStyle/>
          <a:p>
            <a:pPr algn="l"/>
            <a:r>
              <a:rPr lang="en-US" altLang="ko-KR" sz="1800" b="1" dirty="0">
                <a:solidFill>
                  <a:srgbClr val="3542BC"/>
                </a:solidFill>
                <a:latin typeface="Calibri" panose="020F0502020204030204" pitchFamily="34" charset="0"/>
                <a:cs typeface="Calibri" panose="020F0502020204030204" pitchFamily="34" charset="0"/>
              </a:rPr>
              <a:t>Mobile OS Laboratory</a:t>
            </a:r>
            <a:endParaRPr lang="ko-KR" altLang="en-US" sz="1800" b="1" dirty="0">
              <a:solidFill>
                <a:srgbClr val="3542BC"/>
              </a:solidFill>
              <a:latin typeface="Calibri" panose="020F0502020204030204" pitchFamily="34" charset="0"/>
              <a:cs typeface="Calibri" panose="020F0502020204030204" pitchFamily="34" charset="0"/>
            </a:endParaRPr>
          </a:p>
        </p:txBody>
      </p:sp>
      <p:pic>
        <p:nvPicPr>
          <p:cNvPr id="12" name="그림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362" y="6195142"/>
            <a:ext cx="1075385" cy="493947"/>
          </a:xfrm>
          <a:prstGeom prst="rect">
            <a:avLst/>
          </a:prstGeom>
        </p:spPr>
      </p:pic>
    </p:spTree>
    <p:extLst>
      <p:ext uri="{BB962C8B-B14F-4D97-AF65-F5344CB8AC3E}">
        <p14:creationId xmlns:p14="http://schemas.microsoft.com/office/powerpoint/2010/main" val="3068809112"/>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1E3A6B-2588-DA4B-8714-40F1C07F0023}"/>
              </a:ext>
            </a:extLst>
          </p:cNvPr>
          <p:cNvSpPr>
            <a:spLocks noGrp="1"/>
          </p:cNvSpPr>
          <p:nvPr>
            <p:ph type="ctrTitle"/>
          </p:nvPr>
        </p:nvSpPr>
        <p:spPr/>
        <p:txBody>
          <a:bodyPr/>
          <a:lstStyle/>
          <a:p>
            <a:r>
              <a:rPr lang="ko-Kore-KR" dirty="0"/>
              <a:t>Intel SGX Explained</a:t>
            </a:r>
            <a:br>
              <a:rPr lang="ko-Kore-KR" dirty="0"/>
            </a:br>
            <a:r>
              <a:rPr lang="ko-Kore-KR" sz="4400" dirty="0"/>
              <a:t>6.</a:t>
            </a:r>
            <a:r>
              <a:rPr lang="en-US" altLang="ko-KR" sz="4400" dirty="0"/>
              <a:t>2 Memory Access Protection</a:t>
            </a:r>
            <a:endParaRPr lang="ko-Kore-KR" sz="4400" dirty="0"/>
          </a:p>
        </p:txBody>
      </p:sp>
      <p:sp>
        <p:nvSpPr>
          <p:cNvPr id="3" name="부제목 2">
            <a:extLst>
              <a:ext uri="{FF2B5EF4-FFF2-40B4-BE49-F238E27FC236}">
                <a16:creationId xmlns:a16="http://schemas.microsoft.com/office/drawing/2014/main" id="{413EF265-498E-F641-AD26-F06914B2433F}"/>
              </a:ext>
            </a:extLst>
          </p:cNvPr>
          <p:cNvSpPr>
            <a:spLocks noGrp="1"/>
          </p:cNvSpPr>
          <p:nvPr>
            <p:ph type="subTitle" idx="1"/>
          </p:nvPr>
        </p:nvSpPr>
        <p:spPr/>
        <p:txBody>
          <a:bodyPr/>
          <a:lstStyle/>
          <a:p>
            <a:r>
              <a:rPr lang="ko-Kore-KR" dirty="0"/>
              <a:t>Seehwan Yoo</a:t>
            </a:r>
          </a:p>
          <a:p>
            <a:r>
              <a:rPr lang="ko-Kore-KR" dirty="0"/>
              <a:t>Dankook University</a:t>
            </a:r>
          </a:p>
        </p:txBody>
      </p:sp>
      <p:sp>
        <p:nvSpPr>
          <p:cNvPr id="4" name="슬라이드 번호 개체 틀 3">
            <a:extLst>
              <a:ext uri="{FF2B5EF4-FFF2-40B4-BE49-F238E27FC236}">
                <a16:creationId xmlns:a16="http://schemas.microsoft.com/office/drawing/2014/main" id="{68490884-DB4A-884A-94EA-7BE26000F386}"/>
              </a:ext>
            </a:extLst>
          </p:cNvPr>
          <p:cNvSpPr>
            <a:spLocks noGrp="1"/>
          </p:cNvSpPr>
          <p:nvPr>
            <p:ph type="sldNum" sz="quarter" idx="12"/>
          </p:nvPr>
        </p:nvSpPr>
        <p:spPr/>
        <p:txBody>
          <a:bodyPr/>
          <a:lstStyle/>
          <a:p>
            <a:fld id="{2C2372B1-790E-4769-91EC-B53FF1F07AF6}" type="slidenum">
              <a:rPr lang="ko-KR" altLang="en-US" smtClean="0"/>
              <a:pPr/>
              <a:t>1</a:t>
            </a:fld>
            <a:endParaRPr lang="ko-KR" altLang="en-US"/>
          </a:p>
        </p:txBody>
      </p:sp>
    </p:spTree>
    <p:extLst>
      <p:ext uri="{BB962C8B-B14F-4D97-AF65-F5344CB8AC3E}">
        <p14:creationId xmlns:p14="http://schemas.microsoft.com/office/powerpoint/2010/main" val="3627871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5AF9F64-2C8A-5C42-9D94-2D89AA13355F}"/>
              </a:ext>
            </a:extLst>
          </p:cNvPr>
          <p:cNvSpPr>
            <a:spLocks noGrp="1"/>
          </p:cNvSpPr>
          <p:nvPr>
            <p:ph type="sldNum" sz="quarter" idx="12"/>
          </p:nvPr>
        </p:nvSpPr>
        <p:spPr/>
        <p:txBody>
          <a:bodyPr/>
          <a:lstStyle/>
          <a:p>
            <a:fld id="{2C2372B1-790E-4769-91EC-B53FF1F07AF6}" type="slidenum">
              <a:rPr lang="ko-KR" altLang="en-US" smtClean="0"/>
              <a:pPr/>
              <a:t>10</a:t>
            </a:fld>
            <a:endParaRPr lang="ko-KR" altLang="en-US"/>
          </a:p>
        </p:txBody>
      </p:sp>
      <p:sp>
        <p:nvSpPr>
          <p:cNvPr id="3" name="제목 2">
            <a:extLst>
              <a:ext uri="{FF2B5EF4-FFF2-40B4-BE49-F238E27FC236}">
                <a16:creationId xmlns:a16="http://schemas.microsoft.com/office/drawing/2014/main" id="{5D0AD2FE-9369-1B46-8DA5-136EADE9D19F}"/>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BCF87EC3-2FAF-0543-9B8A-09A9005ACDD7}"/>
              </a:ext>
            </a:extLst>
          </p:cNvPr>
          <p:cNvSpPr>
            <a:spLocks noGrp="1"/>
          </p:cNvSpPr>
          <p:nvPr>
            <p:ph sz="quarter" idx="13"/>
          </p:nvPr>
        </p:nvSpPr>
        <p:spPr/>
        <p:txBody>
          <a:bodyPr/>
          <a:lstStyle/>
          <a:p>
            <a:r>
              <a:rPr lang="ko-Kore-KR" dirty="0"/>
              <a:t>SMBus is more accessible than DRAM bus – fewer wires &amp; lower speed</a:t>
            </a:r>
          </a:p>
          <a:p>
            <a:r>
              <a:rPr lang="en-US" dirty="0"/>
              <a:t>SGX threat model does not include p</a:t>
            </a:r>
            <a:r>
              <a:rPr lang="ko-Kore-KR" dirty="0"/>
              <a:t>hysical attacks on CPU chip</a:t>
            </a:r>
          </a:p>
          <a:p>
            <a:pPr lvl="1"/>
            <a:r>
              <a:rPr lang="ko-Kore-KR" dirty="0"/>
              <a:t>Fused Seal Key, Provisioning Key encrypted with Global Wrapping logic Key (GWK)</a:t>
            </a:r>
          </a:p>
          <a:p>
            <a:pPr lvl="2"/>
            <a:r>
              <a:rPr lang="en-US" dirty="0"/>
              <a:t>E</a:t>
            </a:r>
            <a:r>
              <a:rPr lang="ko-Kore-KR" dirty="0"/>
              <a:t>-fuse have a large feature size: easy to pin-point the location in the die using HR microscope</a:t>
            </a:r>
          </a:p>
          <a:p>
            <a:pPr lvl="1"/>
            <a:r>
              <a:rPr lang="ko-Kore-KR" dirty="0"/>
              <a:t>Recent patent tells the CPU employ PUF (physically unclonable function) – asymmetric key generating function</a:t>
            </a:r>
          </a:p>
          <a:p>
            <a:pPr lvl="2"/>
            <a:r>
              <a:rPr lang="ko-Kore-KR" dirty="0"/>
              <a:t>Key gen server encrypts key material with PUF key, and xmits the encrypted material to the chip</a:t>
            </a:r>
          </a:p>
          <a:p>
            <a:pPr lvl="2"/>
            <a:r>
              <a:rPr lang="ko-Kore-KR" dirty="0"/>
              <a:t>Using PUF + GWK makes harder to break GWK</a:t>
            </a:r>
          </a:p>
          <a:p>
            <a:r>
              <a:rPr lang="ko-Kore-KR" dirty="0"/>
              <a:t>SGX threat model does not include power analysis attacks &amp; other side-channel attacks</a:t>
            </a:r>
          </a:p>
          <a:p>
            <a:pPr lvl="1"/>
            <a:r>
              <a:rPr lang="en-US" dirty="0"/>
              <a:t>expensive countermeasures at the lowest levels of hardware implementation, </a:t>
            </a:r>
            <a:br>
              <a:rPr lang="en-US" dirty="0"/>
            </a:br>
            <a:r>
              <a:rPr lang="en-US" dirty="0"/>
              <a:t>which can only be designed by engineers who have deep expertise in both system se- </a:t>
            </a:r>
            <a:r>
              <a:rPr lang="en-US" dirty="0" err="1"/>
              <a:t>curity</a:t>
            </a:r>
            <a:r>
              <a:rPr lang="en-US" dirty="0"/>
              <a:t> and Intel’s manufacturing process. </a:t>
            </a:r>
          </a:p>
        </p:txBody>
      </p:sp>
    </p:spTree>
    <p:extLst>
      <p:ext uri="{BB962C8B-B14F-4D97-AF65-F5344CB8AC3E}">
        <p14:creationId xmlns:p14="http://schemas.microsoft.com/office/powerpoint/2010/main" val="236389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D8F1861A-BE12-6E40-B93F-9FBA874DE055}"/>
              </a:ext>
            </a:extLst>
          </p:cNvPr>
          <p:cNvSpPr>
            <a:spLocks noGrp="1"/>
          </p:cNvSpPr>
          <p:nvPr>
            <p:ph type="sldNum" sz="quarter" idx="12"/>
          </p:nvPr>
        </p:nvSpPr>
        <p:spPr/>
        <p:txBody>
          <a:bodyPr/>
          <a:lstStyle/>
          <a:p>
            <a:fld id="{2C2372B1-790E-4769-91EC-B53FF1F07AF6}" type="slidenum">
              <a:rPr lang="ko-KR" altLang="en-US" smtClean="0"/>
              <a:pPr/>
              <a:t>11</a:t>
            </a:fld>
            <a:endParaRPr lang="ko-KR" altLang="en-US"/>
          </a:p>
        </p:txBody>
      </p:sp>
      <p:sp>
        <p:nvSpPr>
          <p:cNvPr id="3" name="제목 2">
            <a:extLst>
              <a:ext uri="{FF2B5EF4-FFF2-40B4-BE49-F238E27FC236}">
                <a16:creationId xmlns:a16="http://schemas.microsoft.com/office/drawing/2014/main" id="{01213C43-6CAE-C047-B38B-728132D3A34B}"/>
              </a:ext>
            </a:extLst>
          </p:cNvPr>
          <p:cNvSpPr>
            <a:spLocks noGrp="1"/>
          </p:cNvSpPr>
          <p:nvPr>
            <p:ph type="title"/>
          </p:nvPr>
        </p:nvSpPr>
        <p:spPr/>
        <p:txBody>
          <a:bodyPr/>
          <a:lstStyle/>
          <a:p>
            <a:r>
              <a:rPr lang="en-US" i="1" dirty="0"/>
              <a:t>6.6.3 Privileged Software Attacks </a:t>
            </a:r>
            <a:endParaRPr lang="ko-Kore-KR" dirty="0"/>
          </a:p>
        </p:txBody>
      </p:sp>
      <p:sp>
        <p:nvSpPr>
          <p:cNvPr id="4" name="내용 개체 틀 3">
            <a:extLst>
              <a:ext uri="{FF2B5EF4-FFF2-40B4-BE49-F238E27FC236}">
                <a16:creationId xmlns:a16="http://schemas.microsoft.com/office/drawing/2014/main" id="{5AE728AA-933E-604D-AEAC-E87496597DFC}"/>
              </a:ext>
            </a:extLst>
          </p:cNvPr>
          <p:cNvSpPr>
            <a:spLocks noGrp="1"/>
          </p:cNvSpPr>
          <p:nvPr>
            <p:ph sz="quarter" idx="13"/>
          </p:nvPr>
        </p:nvSpPr>
        <p:spPr/>
        <p:txBody>
          <a:bodyPr/>
          <a:lstStyle/>
          <a:p>
            <a:r>
              <a:rPr lang="en-US" dirty="0"/>
              <a:t>The SGX design prevents malicious software from directly reading or from modifying the EPC pages that store an enclave’s code and data. This security property relies on two pillars in the SGX design. </a:t>
            </a:r>
          </a:p>
          <a:p>
            <a:pPr lvl="1"/>
            <a:r>
              <a:rPr lang="en-US" dirty="0"/>
              <a:t>First, the SGX implementation (§ 6.1) runs in the pro- </a:t>
            </a:r>
            <a:r>
              <a:rPr lang="en-US" dirty="0" err="1"/>
              <a:t>cessor’s</a:t>
            </a:r>
            <a:r>
              <a:rPr lang="en-US" dirty="0"/>
              <a:t> microcode (§ 2.14), which is effectively a higher privilege level that system software does not have access to. </a:t>
            </a:r>
          </a:p>
          <a:p>
            <a:pPr lvl="2"/>
            <a:r>
              <a:rPr lang="en-US" dirty="0"/>
              <a:t>SGX’s security checks (§ 6.2) are the last step performed by the PMH, so they cannot be bypassed by any other architectural feature. </a:t>
            </a:r>
          </a:p>
          <a:p>
            <a:pPr lvl="2"/>
            <a:r>
              <a:rPr lang="en-US" dirty="0"/>
              <a:t>Former TXT relied upon VMX; which was unsound because software runs in SMM could bypass VMX</a:t>
            </a:r>
          </a:p>
          <a:p>
            <a:pPr lvl="1"/>
            <a:r>
              <a:rPr lang="en-US" dirty="0"/>
              <a:t>Second, SGX’s microcode is always involved when a CPU transitions between enclave code and non-enclave code (§ 5.4), and therefore regulates all interactions between system software and an enclave’s environment. </a:t>
            </a:r>
          </a:p>
          <a:p>
            <a:pPr lvl="1"/>
            <a:endParaRPr lang="ko-Kore-KR" dirty="0"/>
          </a:p>
        </p:txBody>
      </p:sp>
    </p:spTree>
    <p:extLst>
      <p:ext uri="{BB962C8B-B14F-4D97-AF65-F5344CB8AC3E}">
        <p14:creationId xmlns:p14="http://schemas.microsoft.com/office/powerpoint/2010/main" val="243954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D8F1861A-BE12-6E40-B93F-9FBA874DE055}"/>
              </a:ext>
            </a:extLst>
          </p:cNvPr>
          <p:cNvSpPr>
            <a:spLocks noGrp="1"/>
          </p:cNvSpPr>
          <p:nvPr>
            <p:ph type="sldNum" sz="quarter" idx="12"/>
          </p:nvPr>
        </p:nvSpPr>
        <p:spPr/>
        <p:txBody>
          <a:bodyPr/>
          <a:lstStyle/>
          <a:p>
            <a:fld id="{2C2372B1-790E-4769-91EC-B53FF1F07AF6}" type="slidenum">
              <a:rPr lang="ko-KR" altLang="en-US" smtClean="0"/>
              <a:pPr/>
              <a:t>12</a:t>
            </a:fld>
            <a:endParaRPr lang="ko-KR" altLang="en-US"/>
          </a:p>
        </p:txBody>
      </p:sp>
      <p:sp>
        <p:nvSpPr>
          <p:cNvPr id="3" name="제목 2">
            <a:extLst>
              <a:ext uri="{FF2B5EF4-FFF2-40B4-BE49-F238E27FC236}">
                <a16:creationId xmlns:a16="http://schemas.microsoft.com/office/drawing/2014/main" id="{01213C43-6CAE-C047-B38B-728132D3A34B}"/>
              </a:ext>
            </a:extLst>
          </p:cNvPr>
          <p:cNvSpPr>
            <a:spLocks noGrp="1"/>
          </p:cNvSpPr>
          <p:nvPr>
            <p:ph type="title"/>
          </p:nvPr>
        </p:nvSpPr>
        <p:spPr/>
        <p:txBody>
          <a:bodyPr/>
          <a:lstStyle/>
          <a:p>
            <a:r>
              <a:rPr lang="en-US" i="1" dirty="0"/>
              <a:t>6.6.3 Privileged Software Attacks </a:t>
            </a:r>
            <a:endParaRPr lang="ko-Kore-KR" dirty="0"/>
          </a:p>
        </p:txBody>
      </p:sp>
      <p:sp>
        <p:nvSpPr>
          <p:cNvPr id="4" name="내용 개체 틀 3">
            <a:extLst>
              <a:ext uri="{FF2B5EF4-FFF2-40B4-BE49-F238E27FC236}">
                <a16:creationId xmlns:a16="http://schemas.microsoft.com/office/drawing/2014/main" id="{5AE728AA-933E-604D-AEAC-E87496597DFC}"/>
              </a:ext>
            </a:extLst>
          </p:cNvPr>
          <p:cNvSpPr>
            <a:spLocks noGrp="1"/>
          </p:cNvSpPr>
          <p:nvPr>
            <p:ph sz="quarter" idx="13"/>
          </p:nvPr>
        </p:nvSpPr>
        <p:spPr/>
        <p:txBody>
          <a:bodyPr/>
          <a:lstStyle/>
          <a:p>
            <a:r>
              <a:rPr lang="en-US" dirty="0"/>
              <a:t>Second, SGX’s microcode is always involved when a CPU transitions between enclave code and non-enclave code (§ 5.4), and therefore regulates all interactions between system software and an enclave’s environment. </a:t>
            </a:r>
          </a:p>
          <a:p>
            <a:pPr lvl="1"/>
            <a:r>
              <a:rPr lang="en-US" dirty="0"/>
              <a:t>On enclave entry (§ 5.4.1), the SGX implementation sets up the registers (§ 2.2) that make up the execution state (§ 2.6) of the logical processor (LP § 2.9.4), so a malicious OS or hypervisor cannot induce faults in the enclave’s software by tampering with its execution environment. </a:t>
            </a:r>
          </a:p>
          <a:p>
            <a:pPr lvl="1"/>
            <a:r>
              <a:rPr lang="en-US" dirty="0"/>
              <a:t>When an LP transitions away from an enclave’s code due to a hardware exception (§ 2.8.2), the SGX </a:t>
            </a:r>
            <a:r>
              <a:rPr lang="en-US" dirty="0" err="1"/>
              <a:t>imple</a:t>
            </a:r>
            <a:r>
              <a:rPr lang="en-US" dirty="0"/>
              <a:t>- mentation stashes the LP’s execution state into a State Save Area (SSA, § 5.2.5) area inside the enclave and scrubs it, so the system software’s exception handler cannot access any enclave secrets that may be stored in the execution state. </a:t>
            </a:r>
          </a:p>
          <a:p>
            <a:r>
              <a:rPr lang="en-US" dirty="0"/>
              <a:t>Applies to all privileges, including SMI, AEX events</a:t>
            </a:r>
          </a:p>
        </p:txBody>
      </p:sp>
    </p:spTree>
    <p:extLst>
      <p:ext uri="{BB962C8B-B14F-4D97-AF65-F5344CB8AC3E}">
        <p14:creationId xmlns:p14="http://schemas.microsoft.com/office/powerpoint/2010/main" val="384118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5FFCFBA4-8C6D-E246-A18F-9F986B6D1DE8}"/>
              </a:ext>
            </a:extLst>
          </p:cNvPr>
          <p:cNvSpPr>
            <a:spLocks noGrp="1"/>
          </p:cNvSpPr>
          <p:nvPr>
            <p:ph type="sldNum" sz="quarter" idx="12"/>
          </p:nvPr>
        </p:nvSpPr>
        <p:spPr/>
        <p:txBody>
          <a:bodyPr/>
          <a:lstStyle/>
          <a:p>
            <a:fld id="{2C2372B1-790E-4769-91EC-B53FF1F07AF6}" type="slidenum">
              <a:rPr lang="ko-KR" altLang="en-US" smtClean="0"/>
              <a:pPr/>
              <a:t>13</a:t>
            </a:fld>
            <a:endParaRPr lang="ko-KR" altLang="en-US"/>
          </a:p>
        </p:txBody>
      </p:sp>
      <p:sp>
        <p:nvSpPr>
          <p:cNvPr id="3" name="제목 2">
            <a:extLst>
              <a:ext uri="{FF2B5EF4-FFF2-40B4-BE49-F238E27FC236}">
                <a16:creationId xmlns:a16="http://schemas.microsoft.com/office/drawing/2014/main" id="{FAD79866-AE8F-B345-A5BF-584B16DECC75}"/>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05B925DA-4409-5546-AB3D-E58870DFF501}"/>
              </a:ext>
            </a:extLst>
          </p:cNvPr>
          <p:cNvSpPr>
            <a:spLocks noGrp="1"/>
          </p:cNvSpPr>
          <p:nvPr>
            <p:ph sz="quarter" idx="13"/>
          </p:nvPr>
        </p:nvSpPr>
        <p:spPr>
          <a:xfrm>
            <a:off x="328613" y="932713"/>
            <a:ext cx="11477625" cy="5061687"/>
          </a:xfrm>
        </p:spPr>
        <p:txBody>
          <a:bodyPr/>
          <a:lstStyle/>
          <a:p>
            <a:r>
              <a:rPr lang="en-US" dirty="0"/>
              <a:t>Reasoning about the security properties of SGX’s transitions between enclave mode and non-enclave mode is very difficult. A correctness proof would have to take into account all the CPU’s features that expose registers. </a:t>
            </a:r>
          </a:p>
          <a:p>
            <a:pPr lvl="1"/>
            <a:r>
              <a:rPr lang="en-US" dirty="0"/>
              <a:t>EENTER (§ 5.4.1) stores the RSP and RBP register values in the SSA used to enter the enclave, but stores XCR0 (§ 2.6), FS and GS (§ 2.7) in the non-architectural area of the TCS (§ 6.1.3). </a:t>
            </a:r>
          </a:p>
          <a:p>
            <a:pPr lvl="1"/>
            <a:r>
              <a:rPr lang="en-US" dirty="0"/>
              <a:t>this approach would break the Intel architecture’s guarantees that only system software can modify XCR0, and application software can only load segment registers using selectors that index into the GDT or LDT set up by system software. </a:t>
            </a:r>
          </a:p>
          <a:p>
            <a:pPr lvl="1"/>
            <a:r>
              <a:rPr lang="en-US" dirty="0"/>
              <a:t>Specifically, a malicious application could modify these privileged registers by creating an enclave that writes the desired values to the current SSA locations backing up the registers, and then executes EEXIT (§ 5.4.2). </a:t>
            </a:r>
          </a:p>
          <a:p>
            <a:pPr lvl="1"/>
            <a:r>
              <a:rPr lang="en-US" dirty="0"/>
              <a:t>A</a:t>
            </a:r>
            <a:r>
              <a:rPr lang="ko-Kore-KR" dirty="0"/>
              <a:t>bout Hyper-Threading, </a:t>
            </a:r>
            <a:r>
              <a:rPr lang="en-US" dirty="0"/>
              <a:t>SGX does not prevent hyper-threading, so malicious system software can schedule a thread executing the code of a victim enclave on an LP that shares the core with an LP executing a snooping thread. </a:t>
            </a:r>
          </a:p>
        </p:txBody>
      </p:sp>
    </p:spTree>
    <p:extLst>
      <p:ext uri="{BB962C8B-B14F-4D97-AF65-F5344CB8AC3E}">
        <p14:creationId xmlns:p14="http://schemas.microsoft.com/office/powerpoint/2010/main" val="412186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F642C951-724F-1942-9715-76CABC797797}"/>
              </a:ext>
            </a:extLst>
          </p:cNvPr>
          <p:cNvSpPr>
            <a:spLocks noGrp="1"/>
          </p:cNvSpPr>
          <p:nvPr>
            <p:ph type="sldNum" sz="quarter" idx="12"/>
          </p:nvPr>
        </p:nvSpPr>
        <p:spPr/>
        <p:txBody>
          <a:bodyPr/>
          <a:lstStyle/>
          <a:p>
            <a:fld id="{2C2372B1-790E-4769-91EC-B53FF1F07AF6}" type="slidenum">
              <a:rPr lang="ko-KR" altLang="en-US" smtClean="0"/>
              <a:pPr/>
              <a:t>14</a:t>
            </a:fld>
            <a:endParaRPr lang="ko-KR" altLang="en-US"/>
          </a:p>
        </p:txBody>
      </p:sp>
      <p:sp>
        <p:nvSpPr>
          <p:cNvPr id="3" name="제목 2">
            <a:extLst>
              <a:ext uri="{FF2B5EF4-FFF2-40B4-BE49-F238E27FC236}">
                <a16:creationId xmlns:a16="http://schemas.microsoft.com/office/drawing/2014/main" id="{DBC47D58-34D6-0B4E-B4D5-1D65D8463905}"/>
              </a:ext>
            </a:extLst>
          </p:cNvPr>
          <p:cNvSpPr>
            <a:spLocks noGrp="1"/>
          </p:cNvSpPr>
          <p:nvPr>
            <p:ph type="title"/>
          </p:nvPr>
        </p:nvSpPr>
        <p:spPr/>
        <p:txBody>
          <a:bodyPr/>
          <a:lstStyle/>
          <a:p>
            <a:r>
              <a:rPr lang="ko-Kore-KR" dirty="0"/>
              <a:t>Mitigation for HT-attacks</a:t>
            </a:r>
          </a:p>
        </p:txBody>
      </p:sp>
      <p:sp>
        <p:nvSpPr>
          <p:cNvPr id="4" name="내용 개체 틀 3">
            <a:extLst>
              <a:ext uri="{FF2B5EF4-FFF2-40B4-BE49-F238E27FC236}">
                <a16:creationId xmlns:a16="http://schemas.microsoft.com/office/drawing/2014/main" id="{90E8CE0F-CBE5-DC4A-8BA4-24AACA1680A0}"/>
              </a:ext>
            </a:extLst>
          </p:cNvPr>
          <p:cNvSpPr>
            <a:spLocks noGrp="1"/>
          </p:cNvSpPr>
          <p:nvPr>
            <p:ph sz="quarter" idx="13"/>
          </p:nvPr>
        </p:nvSpPr>
        <p:spPr/>
        <p:txBody>
          <a:bodyPr/>
          <a:lstStyle/>
          <a:p>
            <a:r>
              <a:rPr lang="en-US" dirty="0"/>
              <a:t>cloud computing providers to disable hyper-threading when offering SGX. </a:t>
            </a:r>
          </a:p>
          <a:p>
            <a:pPr lvl="1"/>
            <a:r>
              <a:rPr lang="en-US" dirty="0"/>
              <a:t>The SGX enclave measurement would have to be extended to include the computer’s hyper-threading configuration, so the remote parties in the software at- testation process can be assured that their enclaves are hosted by a secure environment. </a:t>
            </a:r>
          </a:p>
          <a:p>
            <a:r>
              <a:rPr lang="en-US" dirty="0"/>
              <a:t>having the SGX implementation guarantee that when an LP is executing an enclave’s code, </a:t>
            </a:r>
          </a:p>
          <a:p>
            <a:pPr lvl="1"/>
            <a:r>
              <a:rPr lang="en-US" dirty="0"/>
              <a:t>the other LP sharing its core is either inactive, </a:t>
            </a:r>
          </a:p>
          <a:p>
            <a:pPr lvl="1"/>
            <a:r>
              <a:rPr lang="en-US" dirty="0"/>
              <a:t>or is executing the same enclave’s code. </a:t>
            </a:r>
          </a:p>
          <a:p>
            <a:endParaRPr lang="ko-Kore-KR" dirty="0"/>
          </a:p>
        </p:txBody>
      </p:sp>
    </p:spTree>
    <p:extLst>
      <p:ext uri="{BB962C8B-B14F-4D97-AF65-F5344CB8AC3E}">
        <p14:creationId xmlns:p14="http://schemas.microsoft.com/office/powerpoint/2010/main" val="250439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CAA0A7D-A39B-494E-B01A-A8FD58729298}"/>
              </a:ext>
            </a:extLst>
          </p:cNvPr>
          <p:cNvSpPr>
            <a:spLocks noGrp="1"/>
          </p:cNvSpPr>
          <p:nvPr>
            <p:ph type="sldNum" sz="quarter" idx="12"/>
          </p:nvPr>
        </p:nvSpPr>
        <p:spPr/>
        <p:txBody>
          <a:bodyPr/>
          <a:lstStyle/>
          <a:p>
            <a:fld id="{2C2372B1-790E-4769-91EC-B53FF1F07AF6}" type="slidenum">
              <a:rPr lang="ko-KR" altLang="en-US" smtClean="0"/>
              <a:pPr/>
              <a:t>15</a:t>
            </a:fld>
            <a:endParaRPr lang="ko-KR" altLang="en-US"/>
          </a:p>
        </p:txBody>
      </p:sp>
      <p:sp>
        <p:nvSpPr>
          <p:cNvPr id="3" name="제목 2">
            <a:extLst>
              <a:ext uri="{FF2B5EF4-FFF2-40B4-BE49-F238E27FC236}">
                <a16:creationId xmlns:a16="http://schemas.microsoft.com/office/drawing/2014/main" id="{130FE3D9-279E-E04C-82FF-EB84B6967961}"/>
              </a:ext>
            </a:extLst>
          </p:cNvPr>
          <p:cNvSpPr>
            <a:spLocks noGrp="1"/>
          </p:cNvSpPr>
          <p:nvPr>
            <p:ph type="title"/>
          </p:nvPr>
        </p:nvSpPr>
        <p:spPr/>
        <p:txBody>
          <a:bodyPr/>
          <a:lstStyle/>
          <a:p>
            <a:r>
              <a:rPr lang="en-US" i="1" dirty="0"/>
              <a:t>6.6.4 Memory Mapping Attacks </a:t>
            </a:r>
            <a:endParaRPr lang="ko-Kore-KR" dirty="0"/>
          </a:p>
        </p:txBody>
      </p:sp>
      <p:sp>
        <p:nvSpPr>
          <p:cNvPr id="4" name="내용 개체 틀 3">
            <a:extLst>
              <a:ext uri="{FF2B5EF4-FFF2-40B4-BE49-F238E27FC236}">
                <a16:creationId xmlns:a16="http://schemas.microsoft.com/office/drawing/2014/main" id="{B1A047C7-0F18-FB4C-920C-B87A9E5B7F93}"/>
              </a:ext>
            </a:extLst>
          </p:cNvPr>
          <p:cNvSpPr>
            <a:spLocks noGrp="1"/>
          </p:cNvSpPr>
          <p:nvPr>
            <p:ph sz="quarter" idx="13"/>
          </p:nvPr>
        </p:nvSpPr>
        <p:spPr/>
        <p:txBody>
          <a:bodyPr/>
          <a:lstStyle/>
          <a:p>
            <a:r>
              <a:rPr lang="en-US" dirty="0"/>
              <a:t>The SGX design protects the code inside enclaves against the active attacks described in § 3.7. These protections have been extensively discussed in prior sections, so we limit ourselves to pointing out SGX’s answer to each active attack. </a:t>
            </a:r>
          </a:p>
          <a:p>
            <a:pPr lvl="1"/>
            <a:r>
              <a:rPr lang="en-US" dirty="0"/>
              <a:t>P</a:t>
            </a:r>
            <a:r>
              <a:rPr lang="ko-Kore-KR" dirty="0"/>
              <a:t>assive attacks reasons about enclave mem access pattern at 4KB pg gran.</a:t>
            </a:r>
          </a:p>
          <a:p>
            <a:r>
              <a:rPr lang="ko-Kore-KR" dirty="0"/>
              <a:t>EPCM has </a:t>
            </a:r>
            <a:r>
              <a:rPr lang="en-US" dirty="0"/>
              <a:t>EPC page’s position in its enclave’s virtual address space. </a:t>
            </a:r>
          </a:p>
          <a:p>
            <a:pPr lvl="1"/>
            <a:r>
              <a:rPr lang="en-US" dirty="0"/>
              <a:t>prevent straightforward active address translation attacks (§ 3.7.2) by rejecting undesirable address translations before they reach the TLB (§ 2.11.5). </a:t>
            </a:r>
          </a:p>
          <a:p>
            <a:pPr lvl="1"/>
            <a:r>
              <a:rPr lang="ko-Kore-KR" dirty="0"/>
              <a:t>EPC can be evicted to untrusted DRAM</a:t>
            </a:r>
          </a:p>
          <a:p>
            <a:pPr lvl="2"/>
            <a:r>
              <a:rPr lang="en-US" dirty="0"/>
              <a:t>When system software wishes to evict EPC pages, it must follow the process described in § 5.5.1, which guarantees to the SGX implementation that all the LPs have invalidated any TLB entry associated with pages that will be evicted. This defeats the active attacks based on stale TLB entries described in § 3.7.4. </a:t>
            </a:r>
          </a:p>
        </p:txBody>
      </p:sp>
    </p:spTree>
    <p:extLst>
      <p:ext uri="{BB962C8B-B14F-4D97-AF65-F5344CB8AC3E}">
        <p14:creationId xmlns:p14="http://schemas.microsoft.com/office/powerpoint/2010/main" val="1590639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0283E26B-A6AA-AF47-9175-5BED6B2494B6}"/>
              </a:ext>
            </a:extLst>
          </p:cNvPr>
          <p:cNvSpPr>
            <a:spLocks noGrp="1"/>
          </p:cNvSpPr>
          <p:nvPr>
            <p:ph type="sldNum" sz="quarter" idx="12"/>
          </p:nvPr>
        </p:nvSpPr>
        <p:spPr/>
        <p:txBody>
          <a:bodyPr/>
          <a:lstStyle/>
          <a:p>
            <a:fld id="{2C2372B1-790E-4769-91EC-B53FF1F07AF6}" type="slidenum">
              <a:rPr lang="ko-KR" altLang="en-US" smtClean="0"/>
              <a:pPr/>
              <a:t>16</a:t>
            </a:fld>
            <a:endParaRPr lang="ko-KR" altLang="en-US"/>
          </a:p>
        </p:txBody>
      </p:sp>
      <p:sp>
        <p:nvSpPr>
          <p:cNvPr id="3" name="제목 2">
            <a:extLst>
              <a:ext uri="{FF2B5EF4-FFF2-40B4-BE49-F238E27FC236}">
                <a16:creationId xmlns:a16="http://schemas.microsoft.com/office/drawing/2014/main" id="{B4ED1F6D-73AB-8140-A3F5-848F1D2D4E46}"/>
              </a:ext>
            </a:extLst>
          </p:cNvPr>
          <p:cNvSpPr>
            <a:spLocks noGrp="1"/>
          </p:cNvSpPr>
          <p:nvPr>
            <p:ph type="title"/>
          </p:nvPr>
        </p:nvSpPr>
        <p:spPr/>
        <p:txBody>
          <a:bodyPr/>
          <a:lstStyle/>
          <a:p>
            <a:r>
              <a:rPr lang="ko-Kore-KR" dirty="0"/>
              <a:t>Passive attack example</a:t>
            </a:r>
          </a:p>
        </p:txBody>
      </p:sp>
      <p:sp>
        <p:nvSpPr>
          <p:cNvPr id="4" name="내용 개체 틀 3">
            <a:extLst>
              <a:ext uri="{FF2B5EF4-FFF2-40B4-BE49-F238E27FC236}">
                <a16:creationId xmlns:a16="http://schemas.microsoft.com/office/drawing/2014/main" id="{9535FFCC-B084-B04C-990F-A18D2E6DC69C}"/>
              </a:ext>
            </a:extLst>
          </p:cNvPr>
          <p:cNvSpPr>
            <a:spLocks noGrp="1"/>
          </p:cNvSpPr>
          <p:nvPr>
            <p:ph sz="quarter" idx="13"/>
          </p:nvPr>
        </p:nvSpPr>
        <p:spPr/>
        <p:txBody>
          <a:bodyPr/>
          <a:lstStyle/>
          <a:p>
            <a:r>
              <a:rPr lang="en-US" dirty="0"/>
              <a:t>malicious OS kernel or hypervisor can obtain the page-level trace of an application executing inside an enclave by setting the present (P) attribute to 0 on all the enclave’s pages before starting enclave execution. </a:t>
            </a:r>
          </a:p>
          <a:p>
            <a:pPr lvl="1"/>
            <a:r>
              <a:rPr lang="en-US" dirty="0"/>
              <a:t>While an enclave executes, the malicious system software maintains exactly one instruction page and one data page present in the enclave’s address space. </a:t>
            </a:r>
          </a:p>
          <a:p>
            <a:pPr lvl="1"/>
            <a:r>
              <a:rPr lang="en-US" dirty="0"/>
              <a:t>When a page fault is generated, CR2 contains the virtual address of a page accessed by enclave, and the error code indicates whether the memory access was a read or a write (bit 1) and whether the memory access is a data access or an instruction fetch access (bit 4). </a:t>
            </a:r>
          </a:p>
          <a:p>
            <a:pPr lvl="1"/>
            <a:r>
              <a:rPr lang="en-US" dirty="0"/>
              <a:t>the kernel tracing the enclave code’s memory access pattern would set the P flag of the desired page to 1, and set the P flag of the previously accessed data page to 0. </a:t>
            </a:r>
          </a:p>
          <a:p>
            <a:pPr lvl="1"/>
            <a:r>
              <a:rPr lang="en-US" dirty="0"/>
              <a:t>For a slightly more detailed trace, the kernel can set a desired page’s writable (W) attribute to 0 if the page fault’s error code indicates a read access, and only set it to 1 for write accesses. </a:t>
            </a:r>
          </a:p>
          <a:p>
            <a:pPr lvl="1"/>
            <a:endParaRPr lang="ko-Kore-KR" dirty="0"/>
          </a:p>
        </p:txBody>
      </p:sp>
    </p:spTree>
    <p:extLst>
      <p:ext uri="{BB962C8B-B14F-4D97-AF65-F5344CB8AC3E}">
        <p14:creationId xmlns:p14="http://schemas.microsoft.com/office/powerpoint/2010/main" val="75831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71D5A369-0A51-7B43-843E-D78C12FD60E9}"/>
              </a:ext>
            </a:extLst>
          </p:cNvPr>
          <p:cNvSpPr>
            <a:spLocks noGrp="1"/>
          </p:cNvSpPr>
          <p:nvPr>
            <p:ph type="sldNum" sz="quarter" idx="12"/>
          </p:nvPr>
        </p:nvSpPr>
        <p:spPr/>
        <p:txBody>
          <a:bodyPr/>
          <a:lstStyle/>
          <a:p>
            <a:fld id="{2C2372B1-790E-4769-91EC-B53FF1F07AF6}" type="slidenum">
              <a:rPr lang="ko-KR" altLang="en-US" smtClean="0"/>
              <a:pPr/>
              <a:t>17</a:t>
            </a:fld>
            <a:endParaRPr lang="ko-KR" altLang="en-US"/>
          </a:p>
        </p:txBody>
      </p:sp>
      <p:sp>
        <p:nvSpPr>
          <p:cNvPr id="3" name="제목 2">
            <a:extLst>
              <a:ext uri="{FF2B5EF4-FFF2-40B4-BE49-F238E27FC236}">
                <a16:creationId xmlns:a16="http://schemas.microsoft.com/office/drawing/2014/main" id="{0A1407F1-7FB1-CA4E-93B2-F3F77B9CF257}"/>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7B6EB129-187B-8C42-BD79-F9C06A2BBE2E}"/>
              </a:ext>
            </a:extLst>
          </p:cNvPr>
          <p:cNvSpPr>
            <a:spLocks noGrp="1"/>
          </p:cNvSpPr>
          <p:nvPr>
            <p:ph sz="quarter" idx="13"/>
          </p:nvPr>
        </p:nvSpPr>
        <p:spPr/>
        <p:txBody>
          <a:bodyPr/>
          <a:lstStyle/>
          <a:p>
            <a:r>
              <a:rPr lang="en-US" dirty="0"/>
              <a:t>Leaving an enclave via an Asynchronous Enclave Exit (AEX, § 5.4.3) and re-entering the enclave via ERESUME (§ 5.4.4) causes the CPU to flush TLB </a:t>
            </a:r>
            <a:r>
              <a:rPr lang="en-US" dirty="0" err="1"/>
              <a:t>en</a:t>
            </a:r>
            <a:r>
              <a:rPr lang="en-US" dirty="0"/>
              <a:t>- tries that contain enclave addresses, so a tracing kernel would not need to worry about flushing the TLB. </a:t>
            </a:r>
          </a:p>
          <a:p>
            <a:pPr lvl="1"/>
            <a:r>
              <a:rPr lang="en-US" dirty="0"/>
              <a:t>The tracing kernel does not need to flush the caches either, because the CPU needs to perform address translation even for cached data. </a:t>
            </a:r>
          </a:p>
          <a:p>
            <a:r>
              <a:rPr lang="en-US" dirty="0"/>
              <a:t>A straightforward way to reduce this attack’s power is to increase the page size, so the trace contains less information. However, the attack cannot be completely prevented without removing the kernel’s ability to over-subscribe the EPC, which is a major benefit of paging. </a:t>
            </a:r>
          </a:p>
          <a:p>
            <a:endParaRPr lang="ko-Kore-KR" dirty="0"/>
          </a:p>
        </p:txBody>
      </p:sp>
    </p:spTree>
    <p:extLst>
      <p:ext uri="{BB962C8B-B14F-4D97-AF65-F5344CB8AC3E}">
        <p14:creationId xmlns:p14="http://schemas.microsoft.com/office/powerpoint/2010/main" val="152422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B0999A02-1332-D041-8EAC-8C04EF755499}"/>
              </a:ext>
            </a:extLst>
          </p:cNvPr>
          <p:cNvSpPr>
            <a:spLocks noGrp="1"/>
          </p:cNvSpPr>
          <p:nvPr>
            <p:ph type="sldNum" sz="quarter" idx="12"/>
          </p:nvPr>
        </p:nvSpPr>
        <p:spPr/>
        <p:txBody>
          <a:bodyPr/>
          <a:lstStyle/>
          <a:p>
            <a:fld id="{2C2372B1-790E-4769-91EC-B53FF1F07AF6}" type="slidenum">
              <a:rPr lang="ko-KR" altLang="en-US" smtClean="0"/>
              <a:pPr/>
              <a:t>18</a:t>
            </a:fld>
            <a:endParaRPr lang="ko-KR" altLang="en-US"/>
          </a:p>
        </p:txBody>
      </p:sp>
      <p:sp>
        <p:nvSpPr>
          <p:cNvPr id="3" name="제목 2">
            <a:extLst>
              <a:ext uri="{FF2B5EF4-FFF2-40B4-BE49-F238E27FC236}">
                <a16:creationId xmlns:a16="http://schemas.microsoft.com/office/drawing/2014/main" id="{494BAD4F-E2AC-2844-B478-5EBA14EF5F9A}"/>
              </a:ext>
            </a:extLst>
          </p:cNvPr>
          <p:cNvSpPr>
            <a:spLocks noGrp="1"/>
          </p:cNvSpPr>
          <p:nvPr>
            <p:ph type="title"/>
          </p:nvPr>
        </p:nvSpPr>
        <p:spPr/>
        <p:txBody>
          <a:bodyPr/>
          <a:lstStyle/>
          <a:p>
            <a:r>
              <a:rPr lang="en-US" i="1" dirty="0"/>
              <a:t>6.6.5 Software Attacks on Peripherals </a:t>
            </a:r>
            <a:endParaRPr lang="ko-Kore-KR" dirty="0"/>
          </a:p>
        </p:txBody>
      </p:sp>
      <p:sp>
        <p:nvSpPr>
          <p:cNvPr id="4" name="내용 개체 틀 3">
            <a:extLst>
              <a:ext uri="{FF2B5EF4-FFF2-40B4-BE49-F238E27FC236}">
                <a16:creationId xmlns:a16="http://schemas.microsoft.com/office/drawing/2014/main" id="{015FF850-4560-AE48-A428-F75693731E5C}"/>
              </a:ext>
            </a:extLst>
          </p:cNvPr>
          <p:cNvSpPr>
            <a:spLocks noGrp="1"/>
          </p:cNvSpPr>
          <p:nvPr>
            <p:ph sz="quarter" idx="13"/>
          </p:nvPr>
        </p:nvSpPr>
        <p:spPr>
          <a:xfrm>
            <a:off x="328613" y="932713"/>
            <a:ext cx="11670882" cy="5061687"/>
          </a:xfrm>
        </p:spPr>
        <p:txBody>
          <a:bodyPr/>
          <a:lstStyle/>
          <a:p>
            <a:r>
              <a:rPr lang="en-US" dirty="0"/>
              <a:t>attacks described in § 3.6, which can be carried out by the system software thanks to its ability to control peripheral devices on the computer’s motherboard (§ 2.9.1). </a:t>
            </a:r>
          </a:p>
          <a:p>
            <a:r>
              <a:rPr lang="en-US" dirty="0"/>
              <a:t>(MC, § 2.11.3) integrated on the CPU chip die to reject any DMA transfer that falls within the Pro- </a:t>
            </a:r>
            <a:r>
              <a:rPr lang="en-US" dirty="0" err="1"/>
              <a:t>cessor</a:t>
            </a:r>
            <a:r>
              <a:rPr lang="en-US" dirty="0"/>
              <a:t> Reserved Memory (PRM, § 5.1) range. </a:t>
            </a:r>
          </a:p>
          <a:p>
            <a:r>
              <a:rPr lang="en-US" dirty="0"/>
              <a:t>This protects against software attacks on DRAM’s integrity, like the </a:t>
            </a:r>
            <a:r>
              <a:rPr lang="en-US" dirty="0" err="1"/>
              <a:t>rowhammer</a:t>
            </a:r>
            <a:r>
              <a:rPr lang="en-US" dirty="0"/>
              <a:t> attack described in § 3.6.2. </a:t>
            </a:r>
          </a:p>
          <a:p>
            <a:r>
              <a:rPr lang="en-US" dirty="0"/>
              <a:t>The SDM describes an array of measures that SGX takes to disable processor features intended for debug- </a:t>
            </a:r>
            <a:r>
              <a:rPr lang="en-US" dirty="0" err="1"/>
              <a:t>ging</a:t>
            </a:r>
            <a:r>
              <a:rPr lang="en-US" dirty="0"/>
              <a:t> when a LP starts executing an enclave’s code. </a:t>
            </a:r>
          </a:p>
          <a:p>
            <a:pPr lvl="1"/>
            <a:r>
              <a:rPr lang="en-US" dirty="0"/>
              <a:t>For example, enclave entry (§ 5.4.1) disables Precise Event Based Sampling (PEBS) for the LP, as well as any hard- ware breakpoints placed inside the enclave’s virtual ad- dress range (ELRANGE, § 5.2.1). </a:t>
            </a:r>
          </a:p>
          <a:p>
            <a:pPr lvl="2"/>
            <a:r>
              <a:rPr lang="en-US" dirty="0"/>
              <a:t>SGX does not protect against software side-channel attacks that rely on performance counters. </a:t>
            </a:r>
          </a:p>
          <a:p>
            <a:pPr lvl="1"/>
            <a:endParaRPr lang="ko-Kore-KR" dirty="0"/>
          </a:p>
        </p:txBody>
      </p:sp>
    </p:spTree>
    <p:extLst>
      <p:ext uri="{BB962C8B-B14F-4D97-AF65-F5344CB8AC3E}">
        <p14:creationId xmlns:p14="http://schemas.microsoft.com/office/powerpoint/2010/main" val="1248749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BD91BE4F-7C3A-4547-B9CF-EFFA147D5CC6}"/>
              </a:ext>
            </a:extLst>
          </p:cNvPr>
          <p:cNvSpPr>
            <a:spLocks noGrp="1"/>
          </p:cNvSpPr>
          <p:nvPr>
            <p:ph type="sldNum" sz="quarter" idx="12"/>
          </p:nvPr>
        </p:nvSpPr>
        <p:spPr/>
        <p:txBody>
          <a:bodyPr/>
          <a:lstStyle/>
          <a:p>
            <a:fld id="{2C2372B1-790E-4769-91EC-B53FF1F07AF6}" type="slidenum">
              <a:rPr lang="ko-KR" altLang="en-US" smtClean="0"/>
              <a:pPr/>
              <a:t>19</a:t>
            </a:fld>
            <a:endParaRPr lang="ko-KR" altLang="en-US"/>
          </a:p>
        </p:txBody>
      </p:sp>
      <p:sp>
        <p:nvSpPr>
          <p:cNvPr id="3" name="제목 2">
            <a:extLst>
              <a:ext uri="{FF2B5EF4-FFF2-40B4-BE49-F238E27FC236}">
                <a16:creationId xmlns:a16="http://schemas.microsoft.com/office/drawing/2014/main" id="{DECFC5B7-EF92-A640-9CAC-B5590E83C065}"/>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DA8065E1-B949-AE45-90FF-9AA4F10AFE0B}"/>
              </a:ext>
            </a:extLst>
          </p:cNvPr>
          <p:cNvSpPr>
            <a:spLocks noGrp="1"/>
          </p:cNvSpPr>
          <p:nvPr>
            <p:ph sz="quarter" idx="13"/>
          </p:nvPr>
        </p:nvSpPr>
        <p:spPr>
          <a:xfrm>
            <a:off x="136357" y="932713"/>
            <a:ext cx="11969504" cy="5408452"/>
          </a:xfrm>
        </p:spPr>
        <p:txBody>
          <a:bodyPr/>
          <a:lstStyle/>
          <a:p>
            <a:r>
              <a:rPr lang="en-US" dirty="0"/>
              <a:t>Documentation that is publicly available from Intel does not provide enough information to model the information leakage due to performance counters. </a:t>
            </a:r>
          </a:p>
          <a:p>
            <a:pPr lvl="1"/>
            <a:r>
              <a:rPr lang="en-US" dirty="0"/>
              <a:t>For example, Intel does not document the mapping implemented in </a:t>
            </a:r>
            <a:r>
              <a:rPr lang="en-US" dirty="0" err="1"/>
              <a:t>CBoxes</a:t>
            </a:r>
            <a:r>
              <a:rPr lang="en-US" dirty="0"/>
              <a:t> (§ 2.11.3) between physical DRAM addresses and the LLC slices used to cache the addresses. This mapping impacts several </a:t>
            </a:r>
            <a:r>
              <a:rPr lang="en-US" dirty="0" err="1"/>
              <a:t>uncore</a:t>
            </a:r>
            <a:r>
              <a:rPr lang="en-US" dirty="0"/>
              <a:t> performance counters, and the impact is strong enough to allow security researches to reverse-engineer the mapping [85, 135, 197]. </a:t>
            </a:r>
          </a:p>
          <a:p>
            <a:pPr lvl="1"/>
            <a:r>
              <a:rPr lang="en-US" dirty="0"/>
              <a:t>The SGX papers mention that SGX’s threat model includes attacks that overwrite the flash memory chip that stores the computer’s firmware, which result in malicious code running in SMM. </a:t>
            </a:r>
          </a:p>
          <a:p>
            <a:pPr lvl="1"/>
            <a:r>
              <a:rPr lang="en-US" dirty="0"/>
              <a:t>§ 3.6.4 states that the ME’s firmware is stored in the same flash memory as the boot firmware, and enumerates some of ME’s special privileges that enable it to help system administrators remotely diagnose and fix hardware and software issues. </a:t>
            </a:r>
          </a:p>
          <a:p>
            <a:pPr lvl="1"/>
            <a:r>
              <a:rPr lang="en-US" dirty="0"/>
              <a:t>§ 3.6.4 argues that an attacker who compromises the ME can carry out actions that are usually classified as physical attacks. </a:t>
            </a:r>
          </a:p>
          <a:p>
            <a:pPr lvl="1"/>
            <a:r>
              <a:rPr lang="en-US" dirty="0"/>
              <a:t>Therefore, an ME compromise would be equivalent to the DRAM attacks analyzed in § 6.6.2. </a:t>
            </a:r>
          </a:p>
        </p:txBody>
      </p:sp>
    </p:spTree>
    <p:extLst>
      <p:ext uri="{BB962C8B-B14F-4D97-AF65-F5344CB8AC3E}">
        <p14:creationId xmlns:p14="http://schemas.microsoft.com/office/powerpoint/2010/main" val="99619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2AAB7A2-B206-064F-8873-8BCD92C1B456}"/>
              </a:ext>
            </a:extLst>
          </p:cNvPr>
          <p:cNvSpPr>
            <a:spLocks noGrp="1"/>
          </p:cNvSpPr>
          <p:nvPr>
            <p:ph type="sldNum" sz="quarter" idx="12"/>
          </p:nvPr>
        </p:nvSpPr>
        <p:spPr/>
        <p:txBody>
          <a:bodyPr/>
          <a:lstStyle/>
          <a:p>
            <a:fld id="{2C2372B1-790E-4769-91EC-B53FF1F07AF6}" type="slidenum">
              <a:rPr lang="ko-KR" altLang="en-US" smtClean="0"/>
              <a:pPr/>
              <a:t>2</a:t>
            </a:fld>
            <a:endParaRPr lang="ko-KR" altLang="en-US"/>
          </a:p>
        </p:txBody>
      </p:sp>
      <p:sp>
        <p:nvSpPr>
          <p:cNvPr id="3" name="제목 2">
            <a:extLst>
              <a:ext uri="{FF2B5EF4-FFF2-40B4-BE49-F238E27FC236}">
                <a16:creationId xmlns:a16="http://schemas.microsoft.com/office/drawing/2014/main" id="{5AE28E62-CFB7-3542-AF7E-84890F3D538A}"/>
              </a:ext>
            </a:extLst>
          </p:cNvPr>
          <p:cNvSpPr>
            <a:spLocks noGrp="1"/>
          </p:cNvSpPr>
          <p:nvPr>
            <p:ph type="title"/>
          </p:nvPr>
        </p:nvSpPr>
        <p:spPr/>
        <p:txBody>
          <a:bodyPr/>
          <a:lstStyle/>
          <a:p>
            <a:r>
              <a:rPr lang="ko-Kore-KR" dirty="0"/>
              <a:t>Security check - correctness</a:t>
            </a:r>
          </a:p>
        </p:txBody>
      </p:sp>
      <p:sp>
        <p:nvSpPr>
          <p:cNvPr id="4" name="내용 개체 틀 3">
            <a:extLst>
              <a:ext uri="{FF2B5EF4-FFF2-40B4-BE49-F238E27FC236}">
                <a16:creationId xmlns:a16="http://schemas.microsoft.com/office/drawing/2014/main" id="{1FAEF723-5A51-A54E-9342-AE22D8577C55}"/>
              </a:ext>
            </a:extLst>
          </p:cNvPr>
          <p:cNvSpPr>
            <a:spLocks noGrp="1"/>
          </p:cNvSpPr>
          <p:nvPr>
            <p:ph sz="quarter" idx="13"/>
          </p:nvPr>
        </p:nvSpPr>
        <p:spPr/>
        <p:txBody>
          <a:bodyPr/>
          <a:lstStyle/>
          <a:p>
            <a:r>
              <a:rPr lang="ko-Kore-KR" dirty="0"/>
              <a:t>At all times all the TLB entries in every logical processor will be consistent with SGX＇s security guarantee</a:t>
            </a:r>
          </a:p>
          <a:p>
            <a:pPr lvl="1"/>
            <a:r>
              <a:rPr lang="ko-Kore-KR" dirty="0"/>
              <a:t>Assure that all the memory access by software obey SGX＇s security model</a:t>
            </a:r>
          </a:p>
          <a:p>
            <a:r>
              <a:rPr lang="ko-Kore-KR" dirty="0"/>
              <a:t>Top-level invariants breakdown</a:t>
            </a:r>
          </a:p>
          <a:p>
            <a:pPr lvl="1"/>
            <a:r>
              <a:rPr lang="ko-Kore-KR" dirty="0"/>
              <a:t>Inv.1: At all times when LP is outside enclave mode, its TLB may only contain physical address belonging to DRAM pages outside PRM</a:t>
            </a:r>
          </a:p>
          <a:p>
            <a:pPr lvl="1"/>
            <a:r>
              <a:rPr lang="ko-Kore-KR" dirty="0"/>
              <a:t>Inv. 2: At all times when LP is inside enclave mode, the TLB entries for virtual address outside the current enclave＇s ELRANGE must contain physical addresses belonging to DRAM pages outside PRM</a:t>
            </a:r>
          </a:p>
          <a:p>
            <a:pPr lvl="1"/>
            <a:r>
              <a:rPr lang="ko-Kore-KR" dirty="0"/>
              <a:t>Inv. 3: At all times when LP is in enclave mode, the TLB entries for VA inside the current enclave＇s ELRANGE must match the virtual memory layout specified by the enclave author</a:t>
            </a:r>
          </a:p>
        </p:txBody>
      </p:sp>
    </p:spTree>
    <p:extLst>
      <p:ext uri="{BB962C8B-B14F-4D97-AF65-F5344CB8AC3E}">
        <p14:creationId xmlns:p14="http://schemas.microsoft.com/office/powerpoint/2010/main" val="2230607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0C9A80DA-F36C-6948-B846-3C736F0A018C}"/>
              </a:ext>
            </a:extLst>
          </p:cNvPr>
          <p:cNvSpPr>
            <a:spLocks noGrp="1"/>
          </p:cNvSpPr>
          <p:nvPr>
            <p:ph type="sldNum" sz="quarter" idx="12"/>
          </p:nvPr>
        </p:nvSpPr>
        <p:spPr/>
        <p:txBody>
          <a:bodyPr/>
          <a:lstStyle/>
          <a:p>
            <a:fld id="{2C2372B1-790E-4769-91EC-B53FF1F07AF6}" type="slidenum">
              <a:rPr lang="ko-KR" altLang="en-US" smtClean="0"/>
              <a:pPr/>
              <a:t>20</a:t>
            </a:fld>
            <a:endParaRPr lang="ko-KR" altLang="en-US"/>
          </a:p>
        </p:txBody>
      </p:sp>
      <p:sp>
        <p:nvSpPr>
          <p:cNvPr id="3" name="제목 2">
            <a:extLst>
              <a:ext uri="{FF2B5EF4-FFF2-40B4-BE49-F238E27FC236}">
                <a16:creationId xmlns:a16="http://schemas.microsoft.com/office/drawing/2014/main" id="{3410AE7C-5555-554F-AAFD-2B13B784DDA3}"/>
              </a:ext>
            </a:extLst>
          </p:cNvPr>
          <p:cNvSpPr>
            <a:spLocks noGrp="1"/>
          </p:cNvSpPr>
          <p:nvPr>
            <p:ph type="title"/>
          </p:nvPr>
        </p:nvSpPr>
        <p:spPr/>
        <p:txBody>
          <a:bodyPr/>
          <a:lstStyle/>
          <a:p>
            <a:r>
              <a:rPr lang="en-US" sz="4000" dirty="0"/>
              <a:t>lack of documentation on the ME’s implementation </a:t>
            </a:r>
            <a:endParaRPr lang="ko-Kore-KR" sz="4000" dirty="0"/>
          </a:p>
        </p:txBody>
      </p:sp>
      <p:sp>
        <p:nvSpPr>
          <p:cNvPr id="4" name="내용 개체 틀 3">
            <a:extLst>
              <a:ext uri="{FF2B5EF4-FFF2-40B4-BE49-F238E27FC236}">
                <a16:creationId xmlns:a16="http://schemas.microsoft.com/office/drawing/2014/main" id="{2F727154-C3A7-CC42-890E-AC8BA5D3892A}"/>
              </a:ext>
            </a:extLst>
          </p:cNvPr>
          <p:cNvSpPr>
            <a:spLocks noGrp="1"/>
          </p:cNvSpPr>
          <p:nvPr>
            <p:ph sz="quarter" idx="13"/>
          </p:nvPr>
        </p:nvSpPr>
        <p:spPr/>
        <p:txBody>
          <a:bodyPr/>
          <a:lstStyle/>
          <a:p>
            <a:r>
              <a:rPr lang="en-US" dirty="0"/>
              <a:t>For example, the ME is involved in the computer’s boot process (§ 2.13, § 2.14.4), so it is unclear if it plays any part in the SGX initialization sequence. </a:t>
            </a:r>
          </a:p>
          <a:p>
            <a:r>
              <a:rPr lang="en-US" dirty="0"/>
              <a:t>Furthermore, during the security boot stage (SEC, § 2.13.2), the bootstrap LP (BSP) is placed in Cache-As-Ram (CAR) mode </a:t>
            </a:r>
          </a:p>
          <a:p>
            <a:pPr lvl="1"/>
            <a:r>
              <a:rPr lang="en-US" dirty="0"/>
              <a:t>so that the PEI firmware can be stored securely while it is measured. </a:t>
            </a:r>
          </a:p>
          <a:p>
            <a:pPr lvl="1"/>
            <a:r>
              <a:rPr lang="en-US" dirty="0"/>
              <a:t>This suggests that it would be convenient for the ME to receive direct access to the CPU’s caches, </a:t>
            </a:r>
          </a:p>
          <a:p>
            <a:pPr lvl="1"/>
            <a:r>
              <a:rPr lang="en-US" dirty="0"/>
              <a:t>so that the ME’s TPM implementation can measure the firmware directly. </a:t>
            </a:r>
          </a:p>
          <a:p>
            <a:pPr lvl="1"/>
            <a:r>
              <a:rPr lang="en-US" dirty="0"/>
              <a:t>At the same time, a special access path from the ME to the CPU’s caches might sidestep the MEE, allowing an attacker who has achieved ME code execution to directly read the EPC’s contents. </a:t>
            </a:r>
          </a:p>
          <a:p>
            <a:endParaRPr lang="ko-Kore-KR" dirty="0"/>
          </a:p>
        </p:txBody>
      </p:sp>
    </p:spTree>
    <p:extLst>
      <p:ext uri="{BB962C8B-B14F-4D97-AF65-F5344CB8AC3E}">
        <p14:creationId xmlns:p14="http://schemas.microsoft.com/office/powerpoint/2010/main" val="333413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2C6B219-0766-DB49-9824-DBB9180385B1}"/>
              </a:ext>
            </a:extLst>
          </p:cNvPr>
          <p:cNvSpPr>
            <a:spLocks noGrp="1"/>
          </p:cNvSpPr>
          <p:nvPr>
            <p:ph type="sldNum" sz="quarter" idx="12"/>
          </p:nvPr>
        </p:nvSpPr>
        <p:spPr/>
        <p:txBody>
          <a:bodyPr/>
          <a:lstStyle/>
          <a:p>
            <a:fld id="{2C2372B1-790E-4769-91EC-B53FF1F07AF6}" type="slidenum">
              <a:rPr lang="ko-KR" altLang="en-US" smtClean="0"/>
              <a:pPr/>
              <a:t>21</a:t>
            </a:fld>
            <a:endParaRPr lang="ko-KR" altLang="en-US"/>
          </a:p>
        </p:txBody>
      </p:sp>
      <p:sp>
        <p:nvSpPr>
          <p:cNvPr id="3" name="제목 2">
            <a:extLst>
              <a:ext uri="{FF2B5EF4-FFF2-40B4-BE49-F238E27FC236}">
                <a16:creationId xmlns:a16="http://schemas.microsoft.com/office/drawing/2014/main" id="{1FF9AA1D-A6B3-9D43-8190-6FD7557971A3}"/>
              </a:ext>
            </a:extLst>
          </p:cNvPr>
          <p:cNvSpPr>
            <a:spLocks noGrp="1"/>
          </p:cNvSpPr>
          <p:nvPr>
            <p:ph type="title"/>
          </p:nvPr>
        </p:nvSpPr>
        <p:spPr/>
        <p:txBody>
          <a:bodyPr/>
          <a:lstStyle/>
          <a:p>
            <a:r>
              <a:rPr lang="en-US" i="1" dirty="0"/>
              <a:t>6.6.6 Cache Timing Attacks </a:t>
            </a:r>
            <a:endParaRPr lang="ko-Kore-KR" dirty="0"/>
          </a:p>
        </p:txBody>
      </p:sp>
      <p:sp>
        <p:nvSpPr>
          <p:cNvPr id="4" name="내용 개체 틀 3">
            <a:extLst>
              <a:ext uri="{FF2B5EF4-FFF2-40B4-BE49-F238E27FC236}">
                <a16:creationId xmlns:a16="http://schemas.microsoft.com/office/drawing/2014/main" id="{E5C16086-E519-EE46-BE6A-C2A164EF00BC}"/>
              </a:ext>
            </a:extLst>
          </p:cNvPr>
          <p:cNvSpPr>
            <a:spLocks noGrp="1"/>
          </p:cNvSpPr>
          <p:nvPr>
            <p:ph sz="quarter" idx="13"/>
          </p:nvPr>
        </p:nvSpPr>
        <p:spPr/>
        <p:txBody>
          <a:bodyPr/>
          <a:lstStyle/>
          <a:p>
            <a:r>
              <a:rPr lang="en-US" dirty="0"/>
              <a:t>The SGX threat model excludes the cache timing attacks </a:t>
            </a:r>
          </a:p>
          <a:p>
            <a:pPr lvl="1"/>
            <a:r>
              <a:rPr lang="en-US" dirty="0"/>
              <a:t>The SGX documentation bundles these attacks together with other side-channel attacks and summarily dismisses them as complex physical attacks. </a:t>
            </a:r>
          </a:p>
          <a:p>
            <a:pPr lvl="1"/>
            <a:r>
              <a:rPr lang="en-US" dirty="0"/>
              <a:t>However, cache timing attacks can be mounted entirely by unprivileged software running at ring 3. </a:t>
            </a:r>
          </a:p>
          <a:p>
            <a:pPr lvl="1"/>
            <a:r>
              <a:rPr lang="en-US" dirty="0"/>
              <a:t>The main difference between SGX and a standard architecture is that SGX’s threat model considers the system software to be untrusted. </a:t>
            </a:r>
          </a:p>
          <a:p>
            <a:pPr lvl="1"/>
            <a:r>
              <a:rPr lang="en-US" dirty="0"/>
              <a:t>As explained earlier, this accurately captures the situation in remote computation scenarios, such as cloud computing. SGX’s threat model implies that the system software can be carrying out a cache timing attack on the software inside an enclave. </a:t>
            </a:r>
          </a:p>
          <a:p>
            <a:pPr lvl="1"/>
            <a:r>
              <a:rPr lang="en-US" dirty="0"/>
              <a:t>A malicious system software translates into </a:t>
            </a:r>
            <a:r>
              <a:rPr lang="en-US" dirty="0" err="1"/>
              <a:t>signifi</a:t>
            </a:r>
            <a:r>
              <a:rPr lang="en-US" dirty="0"/>
              <a:t>- </a:t>
            </a:r>
            <a:r>
              <a:rPr lang="en-US" dirty="0" err="1"/>
              <a:t>cantly</a:t>
            </a:r>
            <a:r>
              <a:rPr lang="en-US" dirty="0"/>
              <a:t> more powerful cache timing attacks, compared to those described in § 3.8. The system software is in charge of scheduling threads on LPs, and also in charge of set- ting up the page tables used by address translation (§ 2.5), which control cache placement (§ 2.11.5). </a:t>
            </a:r>
          </a:p>
          <a:p>
            <a:pPr lvl="1"/>
            <a:endParaRPr lang="ko-Kore-KR" dirty="0"/>
          </a:p>
        </p:txBody>
      </p:sp>
    </p:spTree>
    <p:extLst>
      <p:ext uri="{BB962C8B-B14F-4D97-AF65-F5344CB8AC3E}">
        <p14:creationId xmlns:p14="http://schemas.microsoft.com/office/powerpoint/2010/main" val="519287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395FD01C-4E63-BD4A-BAA0-489AAB0F2DA0}"/>
              </a:ext>
            </a:extLst>
          </p:cNvPr>
          <p:cNvSpPr>
            <a:spLocks noGrp="1"/>
          </p:cNvSpPr>
          <p:nvPr>
            <p:ph type="sldNum" sz="quarter" idx="12"/>
          </p:nvPr>
        </p:nvSpPr>
        <p:spPr/>
        <p:txBody>
          <a:bodyPr/>
          <a:lstStyle/>
          <a:p>
            <a:fld id="{2C2372B1-790E-4769-91EC-B53FF1F07AF6}" type="slidenum">
              <a:rPr lang="ko-KR" altLang="en-US" smtClean="0"/>
              <a:pPr/>
              <a:t>22</a:t>
            </a:fld>
            <a:endParaRPr lang="ko-KR" altLang="en-US"/>
          </a:p>
        </p:txBody>
      </p:sp>
      <p:sp>
        <p:nvSpPr>
          <p:cNvPr id="3" name="제목 2">
            <a:extLst>
              <a:ext uri="{FF2B5EF4-FFF2-40B4-BE49-F238E27FC236}">
                <a16:creationId xmlns:a16="http://schemas.microsoft.com/office/drawing/2014/main" id="{B7A79482-3003-584E-A286-F76D8B12CE8F}"/>
              </a:ext>
            </a:extLst>
          </p:cNvPr>
          <p:cNvSpPr>
            <a:spLocks noGrp="1"/>
          </p:cNvSpPr>
          <p:nvPr>
            <p:ph type="title"/>
          </p:nvPr>
        </p:nvSpPr>
        <p:spPr/>
        <p:txBody>
          <a:bodyPr/>
          <a:lstStyle/>
          <a:p>
            <a:r>
              <a:rPr lang="ko-Kore-KR" dirty="0"/>
              <a:t>Example attack scenario</a:t>
            </a:r>
          </a:p>
        </p:txBody>
      </p:sp>
      <p:sp>
        <p:nvSpPr>
          <p:cNvPr id="4" name="내용 개체 틀 3">
            <a:extLst>
              <a:ext uri="{FF2B5EF4-FFF2-40B4-BE49-F238E27FC236}">
                <a16:creationId xmlns:a16="http://schemas.microsoft.com/office/drawing/2014/main" id="{A2B4DEB6-3C41-A548-A479-839FB1272092}"/>
              </a:ext>
            </a:extLst>
          </p:cNvPr>
          <p:cNvSpPr>
            <a:spLocks noGrp="1"/>
          </p:cNvSpPr>
          <p:nvPr>
            <p:ph sz="quarter" idx="13"/>
          </p:nvPr>
        </p:nvSpPr>
        <p:spPr>
          <a:xfrm>
            <a:off x="328613" y="1089764"/>
            <a:ext cx="6777865" cy="4904636"/>
          </a:xfrm>
        </p:spPr>
        <p:txBody>
          <a:bodyPr/>
          <a:lstStyle/>
          <a:p>
            <a:r>
              <a:rPr lang="en-US" dirty="0"/>
              <a:t>For example, the malicious kernel set out to trace an enclave’s memory access patterns described in § 6.6.4 can improve the accuracy of a cache timing attack by using page coloring [117] principles to partition [129] the cache targeted by the attack. </a:t>
            </a:r>
          </a:p>
          <a:p>
            <a:pPr lvl="1"/>
            <a:r>
              <a:rPr lang="en-US" dirty="0"/>
              <a:t>divides the cache’s sets (§ 2.11.2) into two regions, as shown in Figure 94. </a:t>
            </a:r>
          </a:p>
          <a:p>
            <a:pPr lvl="1"/>
            <a:r>
              <a:rPr lang="en-US" dirty="0"/>
              <a:t>On a system with an Intel CPU, the the OS can partition the L2 cache by manipulating the page tables in a way that is completely oblivious to the enclave’s software. </a:t>
            </a:r>
          </a:p>
          <a:p>
            <a:pPr lvl="1"/>
            <a:endParaRPr lang="ko-Kore-KR" dirty="0"/>
          </a:p>
        </p:txBody>
      </p:sp>
      <p:pic>
        <p:nvPicPr>
          <p:cNvPr id="5" name="그림 4">
            <a:extLst>
              <a:ext uri="{FF2B5EF4-FFF2-40B4-BE49-F238E27FC236}">
                <a16:creationId xmlns:a16="http://schemas.microsoft.com/office/drawing/2014/main" id="{1385B7CC-EE99-9A4F-BEEF-3059EECA5E9D}"/>
              </a:ext>
            </a:extLst>
          </p:cNvPr>
          <p:cNvPicPr>
            <a:picLocks noChangeAspect="1"/>
          </p:cNvPicPr>
          <p:nvPr/>
        </p:nvPicPr>
        <p:blipFill>
          <a:blip r:embed="rId2"/>
          <a:stretch>
            <a:fillRect/>
          </a:stretch>
        </p:blipFill>
        <p:spPr>
          <a:xfrm>
            <a:off x="7197765" y="932714"/>
            <a:ext cx="4608474" cy="5432312"/>
          </a:xfrm>
          <a:prstGeom prst="rect">
            <a:avLst/>
          </a:prstGeom>
        </p:spPr>
      </p:pic>
    </p:spTree>
    <p:extLst>
      <p:ext uri="{BB962C8B-B14F-4D97-AF65-F5344CB8AC3E}">
        <p14:creationId xmlns:p14="http://schemas.microsoft.com/office/powerpoint/2010/main" val="295493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715BBCD-C363-644A-B6DC-3E58BB60F229}"/>
              </a:ext>
            </a:extLst>
          </p:cNvPr>
          <p:cNvSpPr>
            <a:spLocks noGrp="1"/>
          </p:cNvSpPr>
          <p:nvPr>
            <p:ph type="sldNum" sz="quarter" idx="12"/>
          </p:nvPr>
        </p:nvSpPr>
        <p:spPr/>
        <p:txBody>
          <a:bodyPr/>
          <a:lstStyle/>
          <a:p>
            <a:fld id="{2C2372B1-790E-4769-91EC-B53FF1F07AF6}" type="slidenum">
              <a:rPr lang="ko-KR" altLang="en-US" smtClean="0"/>
              <a:pPr/>
              <a:t>23</a:t>
            </a:fld>
            <a:endParaRPr lang="ko-KR" altLang="en-US"/>
          </a:p>
        </p:txBody>
      </p:sp>
      <p:sp>
        <p:nvSpPr>
          <p:cNvPr id="3" name="제목 2">
            <a:extLst>
              <a:ext uri="{FF2B5EF4-FFF2-40B4-BE49-F238E27FC236}">
                <a16:creationId xmlns:a16="http://schemas.microsoft.com/office/drawing/2014/main" id="{71550B04-25F3-0D4E-B906-638F945CFA79}"/>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B39608EE-DC2F-9946-B958-C589FBD3740E}"/>
              </a:ext>
            </a:extLst>
          </p:cNvPr>
          <p:cNvSpPr>
            <a:spLocks noGrp="1"/>
          </p:cNvSpPr>
          <p:nvPr>
            <p:ph sz="quarter" idx="13"/>
          </p:nvPr>
        </p:nvSpPr>
        <p:spPr>
          <a:xfrm>
            <a:off x="328614" y="1089764"/>
            <a:ext cx="6569144" cy="4904636"/>
          </a:xfrm>
        </p:spPr>
        <p:txBody>
          <a:bodyPr/>
          <a:lstStyle/>
          <a:p>
            <a:r>
              <a:rPr lang="en-US" dirty="0"/>
              <a:t>The system software stores all the victim enclave’s code and data in DRAM addresses that map to the cache sets in one of the regions, and stores its own code and data in DRAM addresses that map to the other region’s cache sets. The snooping thread’s code is assumed to be a part of the OS. For example, in a typical 256 KB (per- core) L2 cache organized as 512 8-way sets of 64-byte lines, the tracing kernel could allocate lines 0-63 for the enclave’s code page, lines 64-127 for the enclave’s data page, and use lines 128-511 for its own pages. </a:t>
            </a:r>
          </a:p>
          <a:p>
            <a:endParaRPr lang="ko-Kore-KR" dirty="0"/>
          </a:p>
        </p:txBody>
      </p:sp>
      <p:pic>
        <p:nvPicPr>
          <p:cNvPr id="5" name="그림 4">
            <a:extLst>
              <a:ext uri="{FF2B5EF4-FFF2-40B4-BE49-F238E27FC236}">
                <a16:creationId xmlns:a16="http://schemas.microsoft.com/office/drawing/2014/main" id="{0C29C91D-4C6D-954F-A336-E7AF59264829}"/>
              </a:ext>
            </a:extLst>
          </p:cNvPr>
          <p:cNvPicPr>
            <a:picLocks noChangeAspect="1"/>
          </p:cNvPicPr>
          <p:nvPr/>
        </p:nvPicPr>
        <p:blipFill>
          <a:blip r:embed="rId2"/>
          <a:stretch>
            <a:fillRect/>
          </a:stretch>
        </p:blipFill>
        <p:spPr>
          <a:xfrm>
            <a:off x="7197765" y="932714"/>
            <a:ext cx="4608474" cy="5432312"/>
          </a:xfrm>
          <a:prstGeom prst="rect">
            <a:avLst/>
          </a:prstGeom>
        </p:spPr>
      </p:pic>
    </p:spTree>
    <p:extLst>
      <p:ext uri="{BB962C8B-B14F-4D97-AF65-F5344CB8AC3E}">
        <p14:creationId xmlns:p14="http://schemas.microsoft.com/office/powerpoint/2010/main" val="3469499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DF283CAA-8AE6-114A-A86E-1D7491B8E0F5}"/>
              </a:ext>
            </a:extLst>
          </p:cNvPr>
          <p:cNvSpPr>
            <a:spLocks noGrp="1"/>
          </p:cNvSpPr>
          <p:nvPr>
            <p:ph type="sldNum" sz="quarter" idx="12"/>
          </p:nvPr>
        </p:nvSpPr>
        <p:spPr/>
        <p:txBody>
          <a:bodyPr/>
          <a:lstStyle/>
          <a:p>
            <a:fld id="{2C2372B1-790E-4769-91EC-B53FF1F07AF6}" type="slidenum">
              <a:rPr lang="ko-KR" altLang="en-US" smtClean="0"/>
              <a:pPr/>
              <a:t>24</a:t>
            </a:fld>
            <a:endParaRPr lang="ko-KR" altLang="en-US"/>
          </a:p>
        </p:txBody>
      </p:sp>
      <p:sp>
        <p:nvSpPr>
          <p:cNvPr id="3" name="제목 2">
            <a:extLst>
              <a:ext uri="{FF2B5EF4-FFF2-40B4-BE49-F238E27FC236}">
                <a16:creationId xmlns:a16="http://schemas.microsoft.com/office/drawing/2014/main" id="{604569C4-1B40-F84A-91F1-2695C52C9C64}"/>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46B1B09A-A931-9B46-BB2F-C946C4C2FBCA}"/>
              </a:ext>
            </a:extLst>
          </p:cNvPr>
          <p:cNvSpPr>
            <a:spLocks noGrp="1"/>
          </p:cNvSpPr>
          <p:nvPr>
            <p:ph sz="quarter" idx="13"/>
          </p:nvPr>
        </p:nvSpPr>
        <p:spPr>
          <a:xfrm>
            <a:off x="328613" y="932713"/>
            <a:ext cx="11477625" cy="5061687"/>
          </a:xfrm>
        </p:spPr>
        <p:txBody>
          <a:bodyPr/>
          <a:lstStyle/>
          <a:p>
            <a:r>
              <a:rPr lang="en-US" dirty="0"/>
              <a:t>there is no minor modification to SGX that would provably defend against cache timing attacks. However, the SGX design could take a few steps to increase the cost of cache timing attacks. </a:t>
            </a:r>
          </a:p>
          <a:p>
            <a:pPr lvl="1"/>
            <a:r>
              <a:rPr lang="en-US" dirty="0"/>
              <a:t>For example, SGX’s enclave entry implementation could flush the core’s private caches, which would prevent cache timing attacks from targeting them. </a:t>
            </a:r>
          </a:p>
          <a:p>
            <a:r>
              <a:rPr lang="en-US" dirty="0"/>
              <a:t>Barring the additional protection measures described above, a tracing kernel can extend the attack described in § 6.6.4 with the steps outlined below to take advantage of cache timing and narrow down the addresses in an application’s memory access trace to cache line granularity. </a:t>
            </a:r>
          </a:p>
          <a:p>
            <a:pPr lvl="1"/>
            <a:r>
              <a:rPr lang="en-US" dirty="0"/>
              <a:t>Right before entering an enclave via EENTER or ERESUME, the kernel would issue CLFLUSH instructions to flush the enclave’s code page and data page from the cache. </a:t>
            </a:r>
          </a:p>
          <a:p>
            <a:pPr lvl="1"/>
            <a:r>
              <a:rPr lang="en-US" dirty="0"/>
              <a:t>The tracing kernel then uses 16 bogus pages (8 for the enclave’s code page, and 8 for the enclave’s data page) to load all the 8 ways in the 128 cache sets allocated by enclave pages. </a:t>
            </a:r>
          </a:p>
          <a:p>
            <a:pPr lvl="1"/>
            <a:endParaRPr lang="en-US" dirty="0"/>
          </a:p>
          <a:p>
            <a:endParaRPr lang="ko-Kore-KR" dirty="0"/>
          </a:p>
        </p:txBody>
      </p:sp>
    </p:spTree>
    <p:extLst>
      <p:ext uri="{BB962C8B-B14F-4D97-AF65-F5344CB8AC3E}">
        <p14:creationId xmlns:p14="http://schemas.microsoft.com/office/powerpoint/2010/main" val="1304473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CB90157-4AB1-BB43-B26C-E8FB08711A2A}"/>
              </a:ext>
            </a:extLst>
          </p:cNvPr>
          <p:cNvSpPr>
            <a:spLocks noGrp="1"/>
          </p:cNvSpPr>
          <p:nvPr>
            <p:ph type="sldNum" sz="quarter" idx="12"/>
          </p:nvPr>
        </p:nvSpPr>
        <p:spPr/>
        <p:txBody>
          <a:bodyPr/>
          <a:lstStyle/>
          <a:p>
            <a:fld id="{2C2372B1-790E-4769-91EC-B53FF1F07AF6}" type="slidenum">
              <a:rPr lang="ko-KR" altLang="en-US" smtClean="0"/>
              <a:pPr/>
              <a:t>25</a:t>
            </a:fld>
            <a:endParaRPr lang="ko-KR" altLang="en-US"/>
          </a:p>
        </p:txBody>
      </p:sp>
      <p:sp>
        <p:nvSpPr>
          <p:cNvPr id="3" name="제목 2">
            <a:extLst>
              <a:ext uri="{FF2B5EF4-FFF2-40B4-BE49-F238E27FC236}">
                <a16:creationId xmlns:a16="http://schemas.microsoft.com/office/drawing/2014/main" id="{DED2330D-620C-6147-B8A3-9CFA5E36E54D}"/>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516AF3A2-9469-784F-9243-9BF4EA2915A8}"/>
              </a:ext>
            </a:extLst>
          </p:cNvPr>
          <p:cNvSpPr>
            <a:spLocks noGrp="1"/>
          </p:cNvSpPr>
          <p:nvPr>
            <p:ph sz="quarter" idx="13"/>
          </p:nvPr>
        </p:nvSpPr>
        <p:spPr/>
        <p:txBody>
          <a:bodyPr/>
          <a:lstStyle/>
          <a:p>
            <a:r>
              <a:rPr lang="en-US" dirty="0"/>
              <a:t>An extreme approach that can provably defeat cache timing attacks is disabling caching for the PRM range, which contains the EPC. </a:t>
            </a:r>
          </a:p>
          <a:p>
            <a:r>
              <a:rPr lang="en-US" dirty="0"/>
              <a:t>SGX manuals that it is based on state that the allowable caching </a:t>
            </a:r>
            <a:r>
              <a:rPr lang="en-US" dirty="0" err="1"/>
              <a:t>behav</a:t>
            </a:r>
            <a:r>
              <a:rPr lang="en-US" dirty="0"/>
              <a:t>- </a:t>
            </a:r>
            <a:r>
              <a:rPr lang="en-US" dirty="0" err="1"/>
              <a:t>iors</a:t>
            </a:r>
            <a:r>
              <a:rPr lang="en-US" dirty="0"/>
              <a:t> (§ 2.11.4) for the PRM range are uncacheable (UC) and write-back (WB). </a:t>
            </a:r>
          </a:p>
          <a:p>
            <a:endParaRPr lang="ko-Kore-KR" dirty="0"/>
          </a:p>
        </p:txBody>
      </p:sp>
    </p:spTree>
    <p:extLst>
      <p:ext uri="{BB962C8B-B14F-4D97-AF65-F5344CB8AC3E}">
        <p14:creationId xmlns:p14="http://schemas.microsoft.com/office/powerpoint/2010/main" val="600563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E17CC795-EC6E-CB4B-A8AC-4F1E9310BCFB}"/>
              </a:ext>
            </a:extLst>
          </p:cNvPr>
          <p:cNvSpPr>
            <a:spLocks noGrp="1"/>
          </p:cNvSpPr>
          <p:nvPr>
            <p:ph type="sldNum" sz="quarter" idx="12"/>
          </p:nvPr>
        </p:nvSpPr>
        <p:spPr/>
        <p:txBody>
          <a:bodyPr/>
          <a:lstStyle/>
          <a:p>
            <a:fld id="{2C2372B1-790E-4769-91EC-B53FF1F07AF6}" type="slidenum">
              <a:rPr lang="ko-KR" altLang="en-US" smtClean="0"/>
              <a:pPr/>
              <a:t>26</a:t>
            </a:fld>
            <a:endParaRPr lang="ko-KR" altLang="en-US"/>
          </a:p>
        </p:txBody>
      </p:sp>
      <p:sp>
        <p:nvSpPr>
          <p:cNvPr id="3" name="제목 2">
            <a:extLst>
              <a:ext uri="{FF2B5EF4-FFF2-40B4-BE49-F238E27FC236}">
                <a16:creationId xmlns:a16="http://schemas.microsoft.com/office/drawing/2014/main" id="{E85941B4-E605-BF4B-B810-44AFE51B1BC8}"/>
              </a:ext>
            </a:extLst>
          </p:cNvPr>
          <p:cNvSpPr>
            <a:spLocks noGrp="1"/>
          </p:cNvSpPr>
          <p:nvPr>
            <p:ph type="title"/>
          </p:nvPr>
        </p:nvSpPr>
        <p:spPr/>
        <p:txBody>
          <a:bodyPr/>
          <a:lstStyle/>
          <a:p>
            <a:r>
              <a:rPr lang="en-US" sz="4400" i="1" dirty="0"/>
              <a:t>6.6.7 Software Side-Channel Attacks and SGX</a:t>
            </a:r>
            <a:endParaRPr lang="ko-Kore-KR" sz="4400" dirty="0"/>
          </a:p>
        </p:txBody>
      </p:sp>
      <p:sp>
        <p:nvSpPr>
          <p:cNvPr id="4" name="내용 개체 틀 3">
            <a:extLst>
              <a:ext uri="{FF2B5EF4-FFF2-40B4-BE49-F238E27FC236}">
                <a16:creationId xmlns:a16="http://schemas.microsoft.com/office/drawing/2014/main" id="{0C3F2829-7BE2-CA4F-B876-71C785FCC449}"/>
              </a:ext>
            </a:extLst>
          </p:cNvPr>
          <p:cNvSpPr>
            <a:spLocks noGrp="1"/>
          </p:cNvSpPr>
          <p:nvPr>
            <p:ph sz="quarter" idx="13"/>
          </p:nvPr>
        </p:nvSpPr>
        <p:spPr/>
        <p:txBody>
          <a:bodyPr/>
          <a:lstStyle/>
          <a:p>
            <a:r>
              <a:rPr lang="en-US" sz="2400" dirty="0"/>
              <a:t>§ 5.8 explains that, in fact, the SGX design delegates the creation of attestation signatures to software that runs inside a Quoting Enclave with special privileges that allows it to access the processor’s attestation key. Re- stated, SGX includes an enclave whose software reads the attestation key and produces attestation signatures. </a:t>
            </a:r>
          </a:p>
          <a:p>
            <a:pPr lvl="1"/>
            <a:r>
              <a:rPr lang="en-US" sz="2000" dirty="0"/>
              <a:t>Creating the Quoting Enclave is a very elegant way of reducing the complexity of the hardware implementation; However, the security analysis in § 6.6 reveals that enclaves are vulnerable to a vast array of software side-channel attacks, which have been demonstrated effective in extracting a variety of secrets from isolated environments. </a:t>
            </a:r>
          </a:p>
          <a:p>
            <a:r>
              <a:rPr lang="en-US" sz="2400" dirty="0"/>
              <a:t>SGX designers will advise developers to write their code in a way that avoids data-dependent memory accesses, as suggested in § 3.8.4, and perhaps provide analysis tools that detect code that performs data-dependent memory accesses. </a:t>
            </a:r>
          </a:p>
          <a:p>
            <a:pPr lvl="1"/>
            <a:r>
              <a:rPr lang="en-US" dirty="0"/>
              <a:t>The main drawback of the approach described above is that it is extremely cumbersome. § 3.8.4 describes that, while it may be possible to write simple pieces of software in such a way that they do not require data- dependent memory accesses, there is no known process that can scale this to large software systems. For example, each virtual method call in an object-oriented language results in data-dependent code fetches. </a:t>
            </a:r>
            <a:endParaRPr lang="en-US" sz="2000" dirty="0"/>
          </a:p>
          <a:p>
            <a:pPr lvl="1"/>
            <a:endParaRPr lang="en-US" sz="2000" dirty="0"/>
          </a:p>
          <a:p>
            <a:endParaRPr lang="ko-Kore-KR" sz="2400" dirty="0"/>
          </a:p>
        </p:txBody>
      </p:sp>
    </p:spTree>
    <p:extLst>
      <p:ext uri="{BB962C8B-B14F-4D97-AF65-F5344CB8AC3E}">
        <p14:creationId xmlns:p14="http://schemas.microsoft.com/office/powerpoint/2010/main" val="2606709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86FBB7AE-66C2-534B-872B-D986DEC6FB52}"/>
              </a:ext>
            </a:extLst>
          </p:cNvPr>
          <p:cNvSpPr>
            <a:spLocks noGrp="1"/>
          </p:cNvSpPr>
          <p:nvPr>
            <p:ph type="sldNum" sz="quarter" idx="12"/>
          </p:nvPr>
        </p:nvSpPr>
        <p:spPr/>
        <p:txBody>
          <a:bodyPr/>
          <a:lstStyle/>
          <a:p>
            <a:fld id="{2C2372B1-790E-4769-91EC-B53FF1F07AF6}" type="slidenum">
              <a:rPr lang="ko-KR" altLang="en-US" smtClean="0"/>
              <a:pPr/>
              <a:t>27</a:t>
            </a:fld>
            <a:endParaRPr lang="ko-KR" altLang="en-US"/>
          </a:p>
        </p:txBody>
      </p:sp>
      <p:sp>
        <p:nvSpPr>
          <p:cNvPr id="3" name="제목 2">
            <a:extLst>
              <a:ext uri="{FF2B5EF4-FFF2-40B4-BE49-F238E27FC236}">
                <a16:creationId xmlns:a16="http://schemas.microsoft.com/office/drawing/2014/main" id="{1791C272-BAF0-1244-93A9-FAA224EAED2A}"/>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FC8AC752-6BE1-804E-BD57-8224239E8EED}"/>
              </a:ext>
            </a:extLst>
          </p:cNvPr>
          <p:cNvSpPr>
            <a:spLocks noGrp="1"/>
          </p:cNvSpPr>
          <p:nvPr>
            <p:ph sz="quarter" idx="13"/>
          </p:nvPr>
        </p:nvSpPr>
        <p:spPr/>
        <p:txBody>
          <a:bodyPr/>
          <a:lstStyle/>
          <a:p>
            <a:r>
              <a:rPr lang="en-US" dirty="0"/>
              <a:t>The ISCA 2015 SGX tutorial slides also suggest that the efforts of removing data-dependent memory accesses should focus on cryptographic algorithm implementations, in order to protect the keys that they handle. This is a terribly misguided suggestion, because cryptographic key material has no intrinsic value. Attackers derive benefits from obtaining the data that is protected by the keys, such as medical and financial records. </a:t>
            </a:r>
          </a:p>
          <a:p>
            <a:pPr lvl="1"/>
            <a:r>
              <a:rPr lang="en-US" dirty="0"/>
              <a:t>Unfortunately, it is easy to lose track of the fact that keys are being attacked simply because they are the lowest hanging fruit. </a:t>
            </a:r>
          </a:p>
          <a:p>
            <a:pPr lvl="1"/>
            <a:r>
              <a:rPr lang="en-US" dirty="0"/>
              <a:t>A system that can only protect the keys will have a very small positive impact, as the attackers will simply shift their focus on the algorithms that process the valuable information, and use the same software side-channel attacks to obtain that information directly </a:t>
            </a:r>
          </a:p>
          <a:p>
            <a:endParaRPr lang="ko-Kore-KR" dirty="0"/>
          </a:p>
        </p:txBody>
      </p:sp>
    </p:spTree>
    <p:extLst>
      <p:ext uri="{BB962C8B-B14F-4D97-AF65-F5344CB8AC3E}">
        <p14:creationId xmlns:p14="http://schemas.microsoft.com/office/powerpoint/2010/main" val="1595505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3E0ECE4F-9D0C-FB4C-B543-27879F57EB4D}"/>
              </a:ext>
            </a:extLst>
          </p:cNvPr>
          <p:cNvSpPr>
            <a:spLocks noGrp="1"/>
          </p:cNvSpPr>
          <p:nvPr>
            <p:ph type="sldNum" sz="quarter" idx="12"/>
          </p:nvPr>
        </p:nvSpPr>
        <p:spPr/>
        <p:txBody>
          <a:bodyPr/>
          <a:lstStyle/>
          <a:p>
            <a:fld id="{2C2372B1-790E-4769-91EC-B53FF1F07AF6}" type="slidenum">
              <a:rPr lang="ko-KR" altLang="en-US" smtClean="0"/>
              <a:pPr/>
              <a:t>28</a:t>
            </a:fld>
            <a:endParaRPr lang="ko-KR" altLang="en-US"/>
          </a:p>
        </p:txBody>
      </p:sp>
      <p:sp>
        <p:nvSpPr>
          <p:cNvPr id="3" name="제목 2">
            <a:extLst>
              <a:ext uri="{FF2B5EF4-FFF2-40B4-BE49-F238E27FC236}">
                <a16:creationId xmlns:a16="http://schemas.microsoft.com/office/drawing/2014/main" id="{AF4BEA27-F17C-B94C-81BB-486B19DE2D65}"/>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96758A9B-753D-F14B-89C5-2BD1FB8DBAF1}"/>
              </a:ext>
            </a:extLst>
          </p:cNvPr>
          <p:cNvSpPr>
            <a:spLocks noGrp="1"/>
          </p:cNvSpPr>
          <p:nvPr>
            <p:ph sz="quarter" idx="13"/>
          </p:nvPr>
        </p:nvSpPr>
        <p:spPr/>
        <p:txBody>
          <a:bodyPr/>
          <a:lstStyle/>
          <a:p>
            <a:r>
              <a:rPr lang="en-US" dirty="0"/>
              <a:t>The second drawback of the approach described to- wards the beginning of this section is that while eliminating data-dependent memory accesses should thwart the attacks described in § 6.6.4 and § 6.6.6, the measure may not be sufficient to prevent the hyper-threading attacks described in § 6.6.3. </a:t>
            </a:r>
          </a:p>
          <a:p>
            <a:r>
              <a:rPr lang="en-US" dirty="0"/>
              <a:t>The level of sharing between the two logical processors (LP, § 2.9.4) on the same CPU core is so high that it is possible that a snooping LP can learn more than the memory access pattern from the other LP on the same core. </a:t>
            </a:r>
          </a:p>
          <a:p>
            <a:r>
              <a:rPr lang="en-US" dirty="0"/>
              <a:t>For example, if the number of cycles taken by an integer ALU to execute a multiplication or division micro- op (§ 2.10) depends on its inputs, the snooping LP could learn some information about the numbers multiplied or divided by the other LP. While this may be a simple example, it is safe to assume that the Quoting Enclave will be studied by many motivated attackers, and that any information leak will be exploited</a:t>
            </a:r>
            <a:r>
              <a:rPr lang="en-US"/>
              <a:t>. </a:t>
            </a:r>
            <a:endParaRPr lang="en-US" dirty="0"/>
          </a:p>
        </p:txBody>
      </p:sp>
    </p:spTree>
    <p:extLst>
      <p:ext uri="{BB962C8B-B14F-4D97-AF65-F5344CB8AC3E}">
        <p14:creationId xmlns:p14="http://schemas.microsoft.com/office/powerpoint/2010/main" val="302562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B1E2B637-6CA1-A943-BB1D-D7150AD43576}"/>
              </a:ext>
            </a:extLst>
          </p:cNvPr>
          <p:cNvSpPr>
            <a:spLocks noGrp="1"/>
          </p:cNvSpPr>
          <p:nvPr>
            <p:ph type="sldNum" sz="quarter" idx="12"/>
          </p:nvPr>
        </p:nvSpPr>
        <p:spPr/>
        <p:txBody>
          <a:bodyPr/>
          <a:lstStyle/>
          <a:p>
            <a:fld id="{2C2372B1-790E-4769-91EC-B53FF1F07AF6}" type="slidenum">
              <a:rPr lang="ko-KR" altLang="en-US" smtClean="0"/>
              <a:pPr/>
              <a:t>3</a:t>
            </a:fld>
            <a:endParaRPr lang="ko-KR" altLang="en-US"/>
          </a:p>
        </p:txBody>
      </p:sp>
      <p:sp>
        <p:nvSpPr>
          <p:cNvPr id="3" name="제목 2">
            <a:extLst>
              <a:ext uri="{FF2B5EF4-FFF2-40B4-BE49-F238E27FC236}">
                <a16:creationId xmlns:a16="http://schemas.microsoft.com/office/drawing/2014/main" id="{B050EA18-EE9C-EC43-8BCB-5550536A3AB6}"/>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2D5BEECF-C865-A14B-AB0F-7A8E5D553568}"/>
              </a:ext>
            </a:extLst>
          </p:cNvPr>
          <p:cNvSpPr>
            <a:spLocks noGrp="1"/>
          </p:cNvSpPr>
          <p:nvPr>
            <p:ph sz="quarter" idx="13"/>
          </p:nvPr>
        </p:nvSpPr>
        <p:spPr/>
        <p:txBody>
          <a:bodyPr/>
          <a:lstStyle/>
          <a:p>
            <a:r>
              <a:rPr lang="ko-Kore-KR" i="1" dirty="0"/>
              <a:t>6.3.1 Top-Level Invariant Breakdown </a:t>
            </a:r>
          </a:p>
          <a:p>
            <a:pPr lvl="1"/>
            <a:r>
              <a:rPr lang="ko-Kore-KR" dirty="0"/>
              <a:t>Inv.1: At all times when LP is outside enclave mode, its TLB may only contain physical address belonging to DRAM pages outside PRM</a:t>
            </a:r>
          </a:p>
          <a:p>
            <a:pPr lvl="1"/>
            <a:r>
              <a:rPr lang="ko-Kore-KR" dirty="0"/>
              <a:t>Inv. 2: At all times when LP is inside enclave mode, the TLB entries for virtual address outside the current enclave＇s ELRANGE must contain physical addresses belonging to DRAM pages outside PRM</a:t>
            </a:r>
          </a:p>
          <a:p>
            <a:pPr lvl="1"/>
            <a:r>
              <a:rPr lang="ko-Kore-KR" dirty="0"/>
              <a:t>Inv. 3: At all times when LP is in enclave mode, the TLB entries for VA inside the current enclave＇s ELRANGE must match the virtual memory layout specified by the enclave author</a:t>
            </a:r>
            <a:endParaRPr lang="ko-Kore-KR" i="1" dirty="0"/>
          </a:p>
          <a:p>
            <a:r>
              <a:rPr lang="ko-Kore-KR" i="1" dirty="0"/>
              <a:t>6.3.2 EPCM Entries Reflect Enclave Author Design </a:t>
            </a:r>
          </a:p>
          <a:p>
            <a:r>
              <a:rPr lang="ko-Kore-KR" i="1" dirty="0"/>
              <a:t>6.3.3 TLB Entries for ELRANGE Reflect EPCM Con</a:t>
            </a:r>
            <a:r>
              <a:rPr lang="en-US" i="1" dirty="0"/>
              <a:t>tents</a:t>
            </a:r>
            <a:endParaRPr lang="ko-Kore-KR" i="1" dirty="0"/>
          </a:p>
          <a:p>
            <a:r>
              <a:rPr lang="ko-Kore-KR" i="1" dirty="0"/>
              <a:t>6.3.4 EPCM Entries are Not In TLBs When Modified </a:t>
            </a:r>
            <a:endParaRPr lang="ko-Kore-KR" dirty="0"/>
          </a:p>
          <a:p>
            <a:endParaRPr lang="ko-Kore-KR" dirty="0"/>
          </a:p>
        </p:txBody>
      </p:sp>
    </p:spTree>
    <p:extLst>
      <p:ext uri="{BB962C8B-B14F-4D97-AF65-F5344CB8AC3E}">
        <p14:creationId xmlns:p14="http://schemas.microsoft.com/office/powerpoint/2010/main" val="34334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E9305A05-DEBF-4847-9DB1-B65E93A0A5C6}"/>
              </a:ext>
            </a:extLst>
          </p:cNvPr>
          <p:cNvSpPr>
            <a:spLocks noGrp="1"/>
          </p:cNvSpPr>
          <p:nvPr>
            <p:ph type="sldNum" sz="quarter" idx="12"/>
          </p:nvPr>
        </p:nvSpPr>
        <p:spPr/>
        <p:txBody>
          <a:bodyPr/>
          <a:lstStyle/>
          <a:p>
            <a:fld id="{2C2372B1-790E-4769-91EC-B53FF1F07AF6}" type="slidenum">
              <a:rPr lang="ko-KR" altLang="en-US" smtClean="0"/>
              <a:pPr/>
              <a:t>4</a:t>
            </a:fld>
            <a:endParaRPr lang="ko-KR" altLang="en-US"/>
          </a:p>
        </p:txBody>
      </p:sp>
      <p:sp>
        <p:nvSpPr>
          <p:cNvPr id="3" name="제목 2">
            <a:extLst>
              <a:ext uri="{FF2B5EF4-FFF2-40B4-BE49-F238E27FC236}">
                <a16:creationId xmlns:a16="http://schemas.microsoft.com/office/drawing/2014/main" id="{3EEF3798-AB62-3643-93D6-8CA2A4F36FFE}"/>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D42C2693-BEDA-5444-A334-4527939892FB}"/>
              </a:ext>
            </a:extLst>
          </p:cNvPr>
          <p:cNvSpPr>
            <a:spLocks noGrp="1"/>
          </p:cNvSpPr>
          <p:nvPr>
            <p:ph sz="quarter" idx="13"/>
          </p:nvPr>
        </p:nvSpPr>
        <p:spPr/>
        <p:txBody>
          <a:bodyPr/>
          <a:lstStyle/>
          <a:p>
            <a:r>
              <a:rPr lang="ko-Kore-KR" i="1" dirty="0"/>
              <a:t>6.3.4 EPCM Entries are Not In TLBs When Modified </a:t>
            </a:r>
            <a:endParaRPr lang="ko-Kore-KR" dirty="0"/>
          </a:p>
          <a:p>
            <a:pPr lvl="1"/>
            <a:r>
              <a:rPr lang="ko-Kore-KR" dirty="0"/>
              <a:t>EPCM entry valid after ECREATE (§ 5.3.1), EADD (§ 5.3.2), EPA (§ 5.5.2), and ELDU / ELDB (§ 5.5). </a:t>
            </a:r>
          </a:p>
          <a:p>
            <a:pPr lvl="1"/>
            <a:r>
              <a:rPr lang="ko-Kore-KR" dirty="0"/>
              <a:t>By those instructions, EPCM becomes valid from invalid</a:t>
            </a:r>
          </a:p>
          <a:p>
            <a:pPr lvl="2"/>
            <a:r>
              <a:rPr lang="ko-Kore-KR" dirty="0"/>
              <a:t>some instructions (EWB, EREMOVE) change valid EPCM to invalid</a:t>
            </a:r>
          </a:p>
          <a:p>
            <a:pPr lvl="1"/>
            <a:r>
              <a:rPr lang="ko-Kore-KR" dirty="0"/>
              <a:t>VA pages, EPC but not assoc with any enclave also have EPCM: only used by microcode, never have TLB entry</a:t>
            </a:r>
          </a:p>
          <a:p>
            <a:pPr lvl="1"/>
            <a:r>
              <a:rPr lang="ko-Kore-KR" dirty="0"/>
              <a:t>EREMOVE invalidates TLB entry when there is no LP in enclave mode</a:t>
            </a:r>
          </a:p>
          <a:p>
            <a:pPr lvl="2"/>
            <a:r>
              <a:rPr lang="ko-Kore-KR" dirty="0"/>
              <a:t>EPCM entry results in TLB translation when LP in enclave mode; when LP is out, TLB is flushed</a:t>
            </a:r>
          </a:p>
          <a:p>
            <a:pPr lvl="1"/>
            <a:r>
              <a:rPr lang="ko-Kore-KR" dirty="0"/>
              <a:t>EWB’s correctness argument is more complex, </a:t>
            </a:r>
          </a:p>
          <a:p>
            <a:pPr lvl="2"/>
            <a:r>
              <a:rPr lang="ko-Kore-KR" dirty="0"/>
              <a:t>as it relies on the EBLOCK / ETRACK sequence to ensure that </a:t>
            </a:r>
          </a:p>
          <a:p>
            <a:pPr lvl="2"/>
            <a:r>
              <a:rPr lang="ko-Kore-KR" dirty="0"/>
              <a:t>any TLB entry that might have been created for an EPCM entry is flushed before the EPCM entry is invalidated. </a:t>
            </a:r>
          </a:p>
          <a:p>
            <a:pPr lvl="1"/>
            <a:endParaRPr lang="ko-Kore-KR" dirty="0"/>
          </a:p>
        </p:txBody>
      </p:sp>
    </p:spTree>
    <p:extLst>
      <p:ext uri="{BB962C8B-B14F-4D97-AF65-F5344CB8AC3E}">
        <p14:creationId xmlns:p14="http://schemas.microsoft.com/office/powerpoint/2010/main" val="405227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634D4296-D748-154B-B1F1-B5D6FA2B3BB9}"/>
              </a:ext>
            </a:extLst>
          </p:cNvPr>
          <p:cNvSpPr>
            <a:spLocks noGrp="1"/>
          </p:cNvSpPr>
          <p:nvPr>
            <p:ph type="sldNum" sz="quarter" idx="12"/>
          </p:nvPr>
        </p:nvSpPr>
        <p:spPr/>
        <p:txBody>
          <a:bodyPr/>
          <a:lstStyle/>
          <a:p>
            <a:fld id="{2C2372B1-790E-4769-91EC-B53FF1F07AF6}" type="slidenum">
              <a:rPr lang="ko-KR" altLang="en-US" smtClean="0"/>
              <a:pPr/>
              <a:t>5</a:t>
            </a:fld>
            <a:endParaRPr lang="ko-KR" altLang="en-US"/>
          </a:p>
        </p:txBody>
      </p:sp>
      <p:sp>
        <p:nvSpPr>
          <p:cNvPr id="3" name="제목 2">
            <a:extLst>
              <a:ext uri="{FF2B5EF4-FFF2-40B4-BE49-F238E27FC236}">
                <a16:creationId xmlns:a16="http://schemas.microsoft.com/office/drawing/2014/main" id="{069CEF7B-A784-CB41-9606-2293FACC3B4E}"/>
              </a:ext>
            </a:extLst>
          </p:cNvPr>
          <p:cNvSpPr>
            <a:spLocks noGrp="1"/>
          </p:cNvSpPr>
          <p:nvPr>
            <p:ph type="title"/>
          </p:nvPr>
        </p:nvSpPr>
        <p:spPr/>
        <p:txBody>
          <a:bodyPr/>
          <a:lstStyle/>
          <a:p>
            <a:endParaRPr lang="ko-Kore-KR"/>
          </a:p>
        </p:txBody>
      </p:sp>
      <p:sp>
        <p:nvSpPr>
          <p:cNvPr id="4" name="내용 개체 틀 3">
            <a:extLst>
              <a:ext uri="{FF2B5EF4-FFF2-40B4-BE49-F238E27FC236}">
                <a16:creationId xmlns:a16="http://schemas.microsoft.com/office/drawing/2014/main" id="{05603066-5B2D-DF44-99C3-73B91A5A71F0}"/>
              </a:ext>
            </a:extLst>
          </p:cNvPr>
          <p:cNvSpPr>
            <a:spLocks noGrp="1"/>
          </p:cNvSpPr>
          <p:nvPr>
            <p:ph sz="quarter" idx="13"/>
          </p:nvPr>
        </p:nvSpPr>
        <p:spPr/>
        <p:txBody>
          <a:bodyPr/>
          <a:lstStyle/>
          <a:p>
            <a:r>
              <a:rPr lang="ko-Kore-KR" dirty="0"/>
              <a:t>6.4 Tracking TLB Flushes </a:t>
            </a:r>
          </a:p>
          <a:p>
            <a:r>
              <a:rPr lang="ko-Kore-KR" dirty="0"/>
              <a:t>This section proposes a straightforward method that the SGX implementation can use to verify that the system software plays its part correctly in the EPC page evic- tion (§ 5.5) process. Our method meets the SDM’s spec- ification for EBLOCK (§ 5.5.1), ETRACK (§ 5.5.1) and EWB (§ 5.5.4). </a:t>
            </a:r>
          </a:p>
          <a:p>
            <a:endParaRPr lang="ko-Kore-KR" dirty="0"/>
          </a:p>
        </p:txBody>
      </p:sp>
    </p:spTree>
    <p:extLst>
      <p:ext uri="{BB962C8B-B14F-4D97-AF65-F5344CB8AC3E}">
        <p14:creationId xmlns:p14="http://schemas.microsoft.com/office/powerpoint/2010/main" val="172442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6B07F02B-E9F3-8F43-9CA7-08B22E7B0CC0}"/>
              </a:ext>
            </a:extLst>
          </p:cNvPr>
          <p:cNvSpPr>
            <a:spLocks noGrp="1"/>
          </p:cNvSpPr>
          <p:nvPr>
            <p:ph type="sldNum" sz="quarter" idx="12"/>
          </p:nvPr>
        </p:nvSpPr>
        <p:spPr/>
        <p:txBody>
          <a:bodyPr/>
          <a:lstStyle/>
          <a:p>
            <a:fld id="{2C2372B1-790E-4769-91EC-B53FF1F07AF6}" type="slidenum">
              <a:rPr lang="ko-KR" altLang="en-US" smtClean="0"/>
              <a:pPr/>
              <a:t>6</a:t>
            </a:fld>
            <a:endParaRPr lang="ko-KR" altLang="en-US"/>
          </a:p>
        </p:txBody>
      </p:sp>
      <p:sp>
        <p:nvSpPr>
          <p:cNvPr id="3" name="제목 2">
            <a:extLst>
              <a:ext uri="{FF2B5EF4-FFF2-40B4-BE49-F238E27FC236}">
                <a16:creationId xmlns:a16="http://schemas.microsoft.com/office/drawing/2014/main" id="{FD8B48FE-D4DB-5C48-B79F-06DD0A39AD88}"/>
              </a:ext>
            </a:extLst>
          </p:cNvPr>
          <p:cNvSpPr>
            <a:spLocks noGrp="1"/>
          </p:cNvSpPr>
          <p:nvPr>
            <p:ph type="title"/>
          </p:nvPr>
        </p:nvSpPr>
        <p:spPr/>
        <p:txBody>
          <a:bodyPr/>
          <a:lstStyle/>
          <a:p>
            <a:r>
              <a:rPr lang="ko-Kore-KR" b="0" dirty="0"/>
              <a:t>6.5 Enclave Signature Verification </a:t>
            </a:r>
            <a:endParaRPr lang="ko-Kore-KR" dirty="0"/>
          </a:p>
        </p:txBody>
      </p:sp>
      <p:sp>
        <p:nvSpPr>
          <p:cNvPr id="4" name="내용 개체 틀 3">
            <a:extLst>
              <a:ext uri="{FF2B5EF4-FFF2-40B4-BE49-F238E27FC236}">
                <a16:creationId xmlns:a16="http://schemas.microsoft.com/office/drawing/2014/main" id="{D1EF8594-4813-E049-A78A-088DC298F00D}"/>
              </a:ext>
            </a:extLst>
          </p:cNvPr>
          <p:cNvSpPr>
            <a:spLocks noGrp="1"/>
          </p:cNvSpPr>
          <p:nvPr>
            <p:ph sz="quarter" idx="13"/>
          </p:nvPr>
        </p:nvSpPr>
        <p:spPr/>
        <p:txBody>
          <a:bodyPr/>
          <a:lstStyle/>
          <a:p>
            <a:r>
              <a:rPr lang="ko-Kore-KR" dirty="0"/>
              <a:t>Let m be the public modulus in the enclave author’s RSA key, and s be the enclave signature. Since the SGX design fixes the value of the public exponent e to 3, verifying the RSA signature amounts to computing the signed message M = s</a:t>
            </a:r>
            <a:r>
              <a:rPr lang="ko-Kore-KR" baseline="30000" dirty="0"/>
              <a:t>3</a:t>
            </a:r>
            <a:r>
              <a:rPr lang="ko-Kore-KR" dirty="0"/>
              <a:t> mod m, checking that the value meets the PKCS v1.5 padding requirements, and comparing the 256-bit SHA-2 hash inside the message with the value obtained by hashing the relevant fields in the SIGSTRUCT supplied with the enclave. </a:t>
            </a:r>
          </a:p>
          <a:p>
            <a:endParaRPr lang="ko-Kore-KR" dirty="0"/>
          </a:p>
        </p:txBody>
      </p:sp>
    </p:spTree>
    <p:extLst>
      <p:ext uri="{BB962C8B-B14F-4D97-AF65-F5344CB8AC3E}">
        <p14:creationId xmlns:p14="http://schemas.microsoft.com/office/powerpoint/2010/main" val="371340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5F74EC35-4894-EA4A-899C-486EB3C7432A}"/>
              </a:ext>
            </a:extLst>
          </p:cNvPr>
          <p:cNvSpPr>
            <a:spLocks noGrp="1"/>
          </p:cNvSpPr>
          <p:nvPr>
            <p:ph type="sldNum" sz="quarter" idx="12"/>
          </p:nvPr>
        </p:nvSpPr>
        <p:spPr/>
        <p:txBody>
          <a:bodyPr/>
          <a:lstStyle/>
          <a:p>
            <a:fld id="{2C2372B1-790E-4769-91EC-B53FF1F07AF6}" type="slidenum">
              <a:rPr lang="ko-KR" altLang="en-US" smtClean="0"/>
              <a:pPr/>
              <a:t>7</a:t>
            </a:fld>
            <a:endParaRPr lang="ko-KR" altLang="en-US"/>
          </a:p>
        </p:txBody>
      </p:sp>
      <p:sp>
        <p:nvSpPr>
          <p:cNvPr id="3" name="제목 2">
            <a:extLst>
              <a:ext uri="{FF2B5EF4-FFF2-40B4-BE49-F238E27FC236}">
                <a16:creationId xmlns:a16="http://schemas.microsoft.com/office/drawing/2014/main" id="{7B626FB1-BCCD-C84C-8842-63FCFB3066CB}"/>
              </a:ext>
            </a:extLst>
          </p:cNvPr>
          <p:cNvSpPr>
            <a:spLocks noGrp="1"/>
          </p:cNvSpPr>
          <p:nvPr>
            <p:ph type="title"/>
          </p:nvPr>
        </p:nvSpPr>
        <p:spPr/>
        <p:txBody>
          <a:bodyPr/>
          <a:lstStyle/>
          <a:p>
            <a:r>
              <a:rPr lang="en-US" dirty="0"/>
              <a:t>R</a:t>
            </a:r>
            <a:r>
              <a:rPr lang="ko-Kore-KR" dirty="0"/>
              <a:t>evised RSA signature verification e=3</a:t>
            </a:r>
          </a:p>
        </p:txBody>
      </p:sp>
      <p:sp>
        <p:nvSpPr>
          <p:cNvPr id="4" name="내용 개체 틀 3">
            <a:extLst>
              <a:ext uri="{FF2B5EF4-FFF2-40B4-BE49-F238E27FC236}">
                <a16:creationId xmlns:a16="http://schemas.microsoft.com/office/drawing/2014/main" id="{F8756E02-8318-B740-B892-EB2315DD6E6F}"/>
              </a:ext>
            </a:extLst>
          </p:cNvPr>
          <p:cNvSpPr>
            <a:spLocks noGrp="1"/>
          </p:cNvSpPr>
          <p:nvPr>
            <p:ph sz="quarter" idx="13"/>
          </p:nvPr>
        </p:nvSpPr>
        <p:spPr/>
        <p:txBody>
          <a:bodyPr/>
          <a:lstStyle/>
          <a:p>
            <a:r>
              <a:rPr lang="en-US" dirty="0"/>
              <a:t>Calculate q1, q2</a:t>
            </a:r>
          </a:p>
          <a:p>
            <a:endParaRPr lang="en-US" dirty="0"/>
          </a:p>
          <a:p>
            <a:endParaRPr lang="en-US" dirty="0"/>
          </a:p>
          <a:p>
            <a:endParaRPr lang="en-US" dirty="0"/>
          </a:p>
          <a:p>
            <a:endParaRPr lang="en-US" dirty="0"/>
          </a:p>
          <a:p>
            <a:r>
              <a:rPr lang="en-US" dirty="0"/>
              <a:t>Algorithm for M = s</a:t>
            </a:r>
            <a:r>
              <a:rPr lang="en-US" baseline="30000" dirty="0"/>
              <a:t>3</a:t>
            </a:r>
            <a:r>
              <a:rPr lang="en-US" dirty="0"/>
              <a:t> mod m</a:t>
            </a:r>
            <a:endParaRPr lang="ko-Kore-KR" dirty="0"/>
          </a:p>
        </p:txBody>
      </p:sp>
      <p:pic>
        <p:nvPicPr>
          <p:cNvPr id="5" name="그림 4">
            <a:extLst>
              <a:ext uri="{FF2B5EF4-FFF2-40B4-BE49-F238E27FC236}">
                <a16:creationId xmlns:a16="http://schemas.microsoft.com/office/drawing/2014/main" id="{5E1CDB93-5DF5-A247-9DE7-2B1E14FAF6B1}"/>
              </a:ext>
            </a:extLst>
          </p:cNvPr>
          <p:cNvPicPr>
            <a:picLocks noChangeAspect="1"/>
          </p:cNvPicPr>
          <p:nvPr/>
        </p:nvPicPr>
        <p:blipFill>
          <a:blip r:embed="rId2"/>
          <a:stretch>
            <a:fillRect/>
          </a:stretch>
        </p:blipFill>
        <p:spPr>
          <a:xfrm>
            <a:off x="803015" y="1807152"/>
            <a:ext cx="3119309" cy="1734930"/>
          </a:xfrm>
          <a:prstGeom prst="rect">
            <a:avLst/>
          </a:prstGeom>
        </p:spPr>
      </p:pic>
      <p:pic>
        <p:nvPicPr>
          <p:cNvPr id="6" name="그림 5">
            <a:extLst>
              <a:ext uri="{FF2B5EF4-FFF2-40B4-BE49-F238E27FC236}">
                <a16:creationId xmlns:a16="http://schemas.microsoft.com/office/drawing/2014/main" id="{432D37F8-A1B7-264B-8CC7-8B5C0AA35AC5}"/>
              </a:ext>
            </a:extLst>
          </p:cNvPr>
          <p:cNvPicPr>
            <a:picLocks noChangeAspect="1"/>
          </p:cNvPicPr>
          <p:nvPr/>
        </p:nvPicPr>
        <p:blipFill>
          <a:blip r:embed="rId3"/>
          <a:stretch>
            <a:fillRect/>
          </a:stretch>
        </p:blipFill>
        <p:spPr>
          <a:xfrm>
            <a:off x="6438070" y="1089764"/>
            <a:ext cx="4950915" cy="5061583"/>
          </a:xfrm>
          <a:prstGeom prst="rect">
            <a:avLst/>
          </a:prstGeom>
        </p:spPr>
      </p:pic>
    </p:spTree>
    <p:extLst>
      <p:ext uri="{BB962C8B-B14F-4D97-AF65-F5344CB8AC3E}">
        <p14:creationId xmlns:p14="http://schemas.microsoft.com/office/powerpoint/2010/main" val="379937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7663A174-A200-C545-8BD2-092CB4003CD2}"/>
              </a:ext>
            </a:extLst>
          </p:cNvPr>
          <p:cNvSpPr>
            <a:spLocks noGrp="1"/>
          </p:cNvSpPr>
          <p:nvPr>
            <p:ph type="sldNum" sz="quarter" idx="12"/>
          </p:nvPr>
        </p:nvSpPr>
        <p:spPr/>
        <p:txBody>
          <a:bodyPr/>
          <a:lstStyle/>
          <a:p>
            <a:fld id="{2C2372B1-790E-4769-91EC-B53FF1F07AF6}" type="slidenum">
              <a:rPr lang="ko-KR" altLang="en-US" smtClean="0"/>
              <a:pPr/>
              <a:t>8</a:t>
            </a:fld>
            <a:endParaRPr lang="ko-KR" altLang="en-US"/>
          </a:p>
        </p:txBody>
      </p:sp>
      <p:sp>
        <p:nvSpPr>
          <p:cNvPr id="3" name="제목 2">
            <a:extLst>
              <a:ext uri="{FF2B5EF4-FFF2-40B4-BE49-F238E27FC236}">
                <a16:creationId xmlns:a16="http://schemas.microsoft.com/office/drawing/2014/main" id="{A325D865-7E87-3649-9FB5-725F8B528167}"/>
              </a:ext>
            </a:extLst>
          </p:cNvPr>
          <p:cNvSpPr>
            <a:spLocks noGrp="1"/>
          </p:cNvSpPr>
          <p:nvPr>
            <p:ph type="title"/>
          </p:nvPr>
        </p:nvSpPr>
        <p:spPr/>
        <p:txBody>
          <a:bodyPr/>
          <a:lstStyle/>
          <a:p>
            <a:r>
              <a:rPr lang="ko-Kore-KR" dirty="0"/>
              <a:t>6.6 SGX security properties</a:t>
            </a:r>
          </a:p>
        </p:txBody>
      </p:sp>
      <p:sp>
        <p:nvSpPr>
          <p:cNvPr id="4" name="내용 개체 틀 3">
            <a:extLst>
              <a:ext uri="{FF2B5EF4-FFF2-40B4-BE49-F238E27FC236}">
                <a16:creationId xmlns:a16="http://schemas.microsoft.com/office/drawing/2014/main" id="{165E8C2B-CE37-F147-9AAA-A695A7A36047}"/>
              </a:ext>
            </a:extLst>
          </p:cNvPr>
          <p:cNvSpPr>
            <a:spLocks noGrp="1"/>
          </p:cNvSpPr>
          <p:nvPr>
            <p:ph sz="quarter" idx="13"/>
          </p:nvPr>
        </p:nvSpPr>
        <p:spPr/>
        <p:txBody>
          <a:bodyPr/>
          <a:lstStyle/>
          <a:p>
            <a:r>
              <a:rPr lang="en-US" sz="2400" dirty="0"/>
              <a:t>6.6.1 Overview</a:t>
            </a:r>
          </a:p>
          <a:p>
            <a:r>
              <a:rPr lang="en-US" sz="2400" dirty="0"/>
              <a:t>I</a:t>
            </a:r>
            <a:r>
              <a:rPr lang="ko-Kore-KR" sz="2400" dirty="0"/>
              <a:t>nitial content is loaded by the system software on the computer</a:t>
            </a:r>
          </a:p>
          <a:p>
            <a:pPr lvl="1"/>
            <a:r>
              <a:rPr lang="en-US" sz="2000" dirty="0"/>
              <a:t>C</a:t>
            </a:r>
            <a:r>
              <a:rPr lang="ko-Kore-KR" sz="2000" dirty="0"/>
              <a:t>annot contain secret in plaintext</a:t>
            </a:r>
          </a:p>
          <a:p>
            <a:r>
              <a:rPr lang="ko-Kore-KR" sz="2400" dirty="0"/>
              <a:t>Once initialized, enclave participate in a software attestation process</a:t>
            </a:r>
          </a:p>
          <a:p>
            <a:pPr lvl="1"/>
            <a:r>
              <a:rPr lang="ko-Kore-KR" sz="2000" dirty="0"/>
              <a:t>authenticate itself to a remote server</a:t>
            </a:r>
          </a:p>
          <a:p>
            <a:pPr lvl="1"/>
            <a:r>
              <a:rPr lang="ko-Kore-KR" sz="2000" dirty="0"/>
              <a:t>Upon successful authentication, the remote server disclose some secret to an enclave over a secure channel</a:t>
            </a:r>
          </a:p>
          <a:p>
            <a:pPr lvl="1"/>
            <a:r>
              <a:rPr lang="ko-Kore-KR" sz="2000" dirty="0"/>
              <a:t>SGX design tries to guarantee that the measurement during software attestation represents the loaded contents in the enclave</a:t>
            </a:r>
          </a:p>
          <a:p>
            <a:r>
              <a:rPr lang="en-US" sz="2400" dirty="0"/>
              <a:t>S</a:t>
            </a:r>
            <a:r>
              <a:rPr lang="ko-Kore-KR" sz="2400" dirty="0"/>
              <a:t>ecret migration used to cache the secrets via software attestation in an untrusted storage</a:t>
            </a:r>
          </a:p>
          <a:p>
            <a:pPr lvl="1"/>
            <a:r>
              <a:rPr lang="en-US" sz="2000" dirty="0"/>
              <a:t>C</a:t>
            </a:r>
            <a:r>
              <a:rPr lang="ko-Kore-KR" sz="2000" dirty="0"/>
              <a:t>aching reduce the software attestation process </a:t>
            </a:r>
          </a:p>
          <a:p>
            <a:pPr lvl="1"/>
            <a:r>
              <a:rPr lang="ko-Kore-KR" sz="2000" dirty="0"/>
              <a:t>In fact, SGX software attestation is implemented by special privileged enclave</a:t>
            </a:r>
          </a:p>
          <a:p>
            <a:pPr lvl="1"/>
            <a:r>
              <a:rPr lang="en-US" sz="2000" dirty="0"/>
              <a:t>Special enclave use C</a:t>
            </a:r>
            <a:r>
              <a:rPr lang="ko-Kore-KR" sz="2000" dirty="0"/>
              <a:t>ertificate-based identity system to securely store CPU attestation key in untrusted memory</a:t>
            </a:r>
          </a:p>
        </p:txBody>
      </p:sp>
    </p:spTree>
    <p:extLst>
      <p:ext uri="{BB962C8B-B14F-4D97-AF65-F5344CB8AC3E}">
        <p14:creationId xmlns:p14="http://schemas.microsoft.com/office/powerpoint/2010/main" val="188367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9F177D03-CB25-1049-A7FA-7100CFB91863}"/>
              </a:ext>
            </a:extLst>
          </p:cNvPr>
          <p:cNvSpPr>
            <a:spLocks noGrp="1"/>
          </p:cNvSpPr>
          <p:nvPr>
            <p:ph type="sldNum" sz="quarter" idx="12"/>
          </p:nvPr>
        </p:nvSpPr>
        <p:spPr/>
        <p:txBody>
          <a:bodyPr/>
          <a:lstStyle/>
          <a:p>
            <a:fld id="{2C2372B1-790E-4769-91EC-B53FF1F07AF6}" type="slidenum">
              <a:rPr lang="ko-KR" altLang="en-US" smtClean="0"/>
              <a:pPr/>
              <a:t>9</a:t>
            </a:fld>
            <a:endParaRPr lang="ko-KR" altLang="en-US"/>
          </a:p>
        </p:txBody>
      </p:sp>
      <p:sp>
        <p:nvSpPr>
          <p:cNvPr id="3" name="제목 2">
            <a:extLst>
              <a:ext uri="{FF2B5EF4-FFF2-40B4-BE49-F238E27FC236}">
                <a16:creationId xmlns:a16="http://schemas.microsoft.com/office/drawing/2014/main" id="{980C91CA-D6F3-9444-BFE5-5FF040286E8B}"/>
              </a:ext>
            </a:extLst>
          </p:cNvPr>
          <p:cNvSpPr>
            <a:spLocks noGrp="1"/>
          </p:cNvSpPr>
          <p:nvPr>
            <p:ph type="title"/>
          </p:nvPr>
        </p:nvSpPr>
        <p:spPr/>
        <p:txBody>
          <a:bodyPr/>
          <a:lstStyle/>
          <a:p>
            <a:r>
              <a:rPr lang="ko-Kore-KR" dirty="0"/>
              <a:t>6.6.2 physical attacks</a:t>
            </a:r>
          </a:p>
        </p:txBody>
      </p:sp>
      <p:sp>
        <p:nvSpPr>
          <p:cNvPr id="4" name="내용 개체 틀 3">
            <a:extLst>
              <a:ext uri="{FF2B5EF4-FFF2-40B4-BE49-F238E27FC236}">
                <a16:creationId xmlns:a16="http://schemas.microsoft.com/office/drawing/2014/main" id="{A10337DA-70EA-C84A-8290-5E0886237D49}"/>
              </a:ext>
            </a:extLst>
          </p:cNvPr>
          <p:cNvSpPr>
            <a:spLocks noGrp="1"/>
          </p:cNvSpPr>
          <p:nvPr>
            <p:ph sz="quarter" idx="13"/>
          </p:nvPr>
        </p:nvSpPr>
        <p:spPr>
          <a:xfrm>
            <a:off x="328613" y="932713"/>
            <a:ext cx="11477625" cy="5348817"/>
          </a:xfrm>
        </p:spPr>
        <p:txBody>
          <a:bodyPr/>
          <a:lstStyle/>
          <a:p>
            <a:r>
              <a:rPr lang="en-US" dirty="0"/>
              <a:t>N</a:t>
            </a:r>
            <a:r>
              <a:rPr lang="ko-Kore-KR" dirty="0"/>
              <a:t>o open document for hardware SGX implementation</a:t>
            </a:r>
          </a:p>
          <a:p>
            <a:r>
              <a:rPr lang="en-US" dirty="0"/>
              <a:t>N</a:t>
            </a:r>
            <a:r>
              <a:rPr lang="ko-Kore-KR" dirty="0"/>
              <a:t>ot trivially circumvent by port attack (such as GDXC breach uncore ring bus data collection/filter)</a:t>
            </a:r>
          </a:p>
          <a:p>
            <a:r>
              <a:rPr lang="ko-Kore-KR" dirty="0"/>
              <a:t>SGX mem protection impl. </a:t>
            </a:r>
          </a:p>
          <a:p>
            <a:pPr lvl="1"/>
            <a:r>
              <a:rPr lang="en-US" dirty="0"/>
              <a:t>a</a:t>
            </a:r>
            <a:r>
              <a:rPr lang="ko-Kore-KR" dirty="0"/>
              <a:t>t the core, in PMH, </a:t>
            </a:r>
          </a:p>
          <a:p>
            <a:pPr lvl="1"/>
            <a:r>
              <a:rPr lang="ko-Kore-KR" dirty="0"/>
              <a:t>at the chip die, in the mem cntlr</a:t>
            </a:r>
          </a:p>
          <a:p>
            <a:pPr lvl="1"/>
            <a:r>
              <a:rPr lang="en-US" dirty="0"/>
              <a:t>O</a:t>
            </a:r>
            <a:r>
              <a:rPr lang="ko-Kore-KR" dirty="0"/>
              <a:t>n-chip cache has plaintext – uncore ringbus traffic: not encrypted</a:t>
            </a:r>
          </a:p>
          <a:p>
            <a:r>
              <a:rPr lang="ko-Kore-KR" dirty="0"/>
              <a:t>DRAM bus tapping attack</a:t>
            </a:r>
          </a:p>
          <a:p>
            <a:pPr lvl="1"/>
            <a:r>
              <a:rPr lang="ko-Kore-KR" dirty="0"/>
              <a:t>MEE provides confidentiality, integrity, and freshness to EPC data</a:t>
            </a:r>
          </a:p>
          <a:p>
            <a:pPr lvl="1"/>
            <a:r>
              <a:rPr lang="ko-Kore-KR" dirty="0"/>
              <a:t>However, MEE does not protect the address of DRAM when EPC cachelines are evicted or loaded – but not reported yet</a:t>
            </a:r>
          </a:p>
          <a:p>
            <a:pPr lvl="1"/>
            <a:r>
              <a:rPr lang="ko-Kore-KR" dirty="0"/>
              <a:t>SGX doc talks about DRAM bus tapping, but no mention of SystemMgmt bus, SMBus, that connect Intel Mgmt Engine (IME)  to various components</a:t>
            </a:r>
          </a:p>
        </p:txBody>
      </p:sp>
    </p:spTree>
    <p:extLst>
      <p:ext uri="{BB962C8B-B14F-4D97-AF65-F5344CB8AC3E}">
        <p14:creationId xmlns:p14="http://schemas.microsoft.com/office/powerpoint/2010/main" val="2441996672"/>
      </p:ext>
    </p:extLst>
  </p:cSld>
  <p:clrMapOvr>
    <a:masterClrMapping/>
  </p:clrMapOvr>
</p:sld>
</file>

<file path=ppt/theme/theme1.xml><?xml version="1.0" encoding="utf-8"?>
<a:theme xmlns:a="http://schemas.openxmlformats.org/drawingml/2006/main" name="MOS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FED69DD2-2D24-7B4D-AD9E-B7FB075C274D}"/>
    </a:ext>
  </a:extLst>
</a:theme>
</file>

<file path=ppt/theme/theme2.xml><?xml version="1.0" encoding="utf-8"?>
<a:theme xmlns:a="http://schemas.openxmlformats.org/drawingml/2006/main" name="FOUO">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32AC5D87-D95E-6344-98C8-F9F4999AC62D}"/>
    </a:ext>
  </a:extLst>
</a:theme>
</file>

<file path=ppt/theme/theme3.xml><?xml version="1.0" encoding="utf-8"?>
<a:theme xmlns:a="http://schemas.openxmlformats.org/drawingml/2006/main" name="Confidentia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1992538A-85A7-FD43-AD59-234B25009088}"/>
    </a:ext>
  </a:extLst>
</a:theme>
</file>

<file path=ppt/theme/theme4.xml><?xml version="1.0" encoding="utf-8"?>
<a:theme xmlns:a="http://schemas.openxmlformats.org/drawingml/2006/main" name="1_MOS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3E7E0187-BBAB-704B-8599-43A09A60EB98}"/>
    </a:ext>
  </a:extLst>
</a:theme>
</file>

<file path=ppt/theme/theme5.xml><?xml version="1.0" encoding="utf-8"?>
<a:theme xmlns:a="http://schemas.openxmlformats.org/drawingml/2006/main" name="1_FOUO">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856AB705-AE01-EF44-AC3B-C567F18149F8}"/>
    </a:ext>
  </a:extLst>
</a:theme>
</file>

<file path=ppt/theme/theme6.xml><?xml version="1.0" encoding="utf-8"?>
<a:theme xmlns:a="http://schemas.openxmlformats.org/drawingml/2006/main" name="1_Confidential">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2">
      <a:majorFont>
        <a:latin typeface="Calibri Light"/>
        <a:ea typeface="나눔바른고딕"/>
        <a:cs typeface=""/>
      </a:majorFont>
      <a:minorFont>
        <a:latin typeface="Calibri"/>
        <a:ea typeface="나눔바른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SL_custom" id="{962BF802-CAF7-0343-ABED-8DF4AFECC94E}" vid="{6519E908-175C-EF47-A6C2-17A22C63F17B}"/>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8762</TotalTime>
  <Words>3774</Words>
  <Application>Microsoft Office PowerPoint</Application>
  <PresentationFormat>와이드스크린</PresentationFormat>
  <Paragraphs>186</Paragraphs>
  <Slides>28</Slides>
  <Notes>0</Notes>
  <HiddenSlides>0</HiddenSlides>
  <MMClips>0</MMClips>
  <ScaleCrop>false</ScaleCrop>
  <HeadingPairs>
    <vt:vector size="4" baseType="variant">
      <vt:variant>
        <vt:lpstr>테마</vt:lpstr>
      </vt:variant>
      <vt:variant>
        <vt:i4>6</vt:i4>
      </vt:variant>
      <vt:variant>
        <vt:lpstr>슬라이드 제목</vt:lpstr>
      </vt:variant>
      <vt:variant>
        <vt:i4>28</vt:i4>
      </vt:variant>
    </vt:vector>
  </HeadingPairs>
  <TitlesOfParts>
    <vt:vector size="34" baseType="lpstr">
      <vt:lpstr>MOSL</vt:lpstr>
      <vt:lpstr>FOUO</vt:lpstr>
      <vt:lpstr>Confidential</vt:lpstr>
      <vt:lpstr>1_MOSL</vt:lpstr>
      <vt:lpstr>1_FOUO</vt:lpstr>
      <vt:lpstr>1_Confidential</vt:lpstr>
      <vt:lpstr>Intel SGX Explained 6.2 Memory Access Protection</vt:lpstr>
      <vt:lpstr>Security check - correctness</vt:lpstr>
      <vt:lpstr>PowerPoint 프레젠테이션</vt:lpstr>
      <vt:lpstr>PowerPoint 프레젠테이션</vt:lpstr>
      <vt:lpstr>PowerPoint 프레젠테이션</vt:lpstr>
      <vt:lpstr>6.5 Enclave Signature Verification </vt:lpstr>
      <vt:lpstr>Revised RSA signature verification e=3</vt:lpstr>
      <vt:lpstr>6.6 SGX security properties</vt:lpstr>
      <vt:lpstr>6.6.2 physical attacks</vt:lpstr>
      <vt:lpstr>PowerPoint 프레젠테이션</vt:lpstr>
      <vt:lpstr>6.6.3 Privileged Software Attacks </vt:lpstr>
      <vt:lpstr>6.6.3 Privileged Software Attacks </vt:lpstr>
      <vt:lpstr>PowerPoint 프레젠테이션</vt:lpstr>
      <vt:lpstr>Mitigation for HT-attacks</vt:lpstr>
      <vt:lpstr>6.6.4 Memory Mapping Attacks </vt:lpstr>
      <vt:lpstr>Passive attack example</vt:lpstr>
      <vt:lpstr>PowerPoint 프레젠테이션</vt:lpstr>
      <vt:lpstr>6.6.5 Software Attacks on Peripherals </vt:lpstr>
      <vt:lpstr>PowerPoint 프레젠테이션</vt:lpstr>
      <vt:lpstr>lack of documentation on the ME’s implementation </vt:lpstr>
      <vt:lpstr>6.6.6 Cache Timing Attacks </vt:lpstr>
      <vt:lpstr>Example attack scenario</vt:lpstr>
      <vt:lpstr>PowerPoint 프레젠테이션</vt:lpstr>
      <vt:lpstr>PowerPoint 프레젠테이션</vt:lpstr>
      <vt:lpstr>PowerPoint 프레젠테이션</vt:lpstr>
      <vt:lpstr>6.6.7 Software Side-Channel Attacks and SGX</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유시환</dc:creator>
  <cp:lastModifiedBy>유시환</cp:lastModifiedBy>
  <cp:revision>35</cp:revision>
  <dcterms:created xsi:type="dcterms:W3CDTF">2018-08-03T13:24:07Z</dcterms:created>
  <dcterms:modified xsi:type="dcterms:W3CDTF">2020-02-11T05:45:51Z</dcterms:modified>
</cp:coreProperties>
</file>