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2"/>
  </p:notesMasterIdLst>
  <p:sldIdLst>
    <p:sldId id="256" r:id="rId7"/>
    <p:sldId id="257" r:id="rId8"/>
    <p:sldId id="264" r:id="rId9"/>
    <p:sldId id="258" r:id="rId10"/>
    <p:sldId id="266" r:id="rId11"/>
    <p:sldId id="265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6"/>
    <p:restoredTop sz="73647" autoAdjust="0"/>
  </p:normalViewPr>
  <p:slideViewPr>
    <p:cSldViewPr snapToGrid="0" snapToObjects="1">
      <p:cViewPr varScale="1">
        <p:scale>
          <a:sx n="84" d="100"/>
          <a:sy n="84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D6E2-E36B-4BBC-8846-B7A51321FAC8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79FBF-2A8F-4E8F-8CA7-FC6DFEB1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6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mputer_security" TargetMode="External"/><Relationship Id="rId4" Type="http://schemas.openxmlformats.org/officeDocument/2006/relationships/hyperlink" Target="https://en.wikipedia.org/wiki/Cryptographic_protoco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 primitives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well-established, low-level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ryptography"/>
              </a:rPr>
              <a:t>cryptographic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algorithms that are frequently used to build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ryptographic protocol"/>
              </a:rPr>
              <a:t>cryptographic protocols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puter security"/>
              </a:rPr>
              <a:t>computer security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systems. </a:t>
            </a:r>
          </a:p>
          <a:p>
            <a:r>
              <a:rPr lang="ko-KR" altLang="en-US" dirty="0"/>
              <a:t>암호 </a:t>
            </a:r>
            <a:r>
              <a:rPr lang="ko-KR" altLang="en-US" dirty="0" err="1"/>
              <a:t>프리미티브는</a:t>
            </a:r>
            <a:r>
              <a:rPr lang="ko-KR" altLang="en-US" dirty="0"/>
              <a:t> 컴퓨터 보안 시스템의 암호 프로토콜을 구축하는 데 자주 사용되는 잘 확립된 </a:t>
            </a:r>
            <a:r>
              <a:rPr lang="ko-KR" altLang="en-US" dirty="0" err="1"/>
              <a:t>저수준의</a:t>
            </a:r>
            <a:r>
              <a:rPr lang="ko-KR" altLang="en-US" dirty="0"/>
              <a:t> 암호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비대칭 키 암호화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프리미티브는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당사자가 올바른 공개키를 갖고 있다고 가정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공개키 배포 시 무결성 보증을 가진 채널을 통해 전송하지만 이는 현실적으로 불가능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신뢰할 수 있는 기관의 존재를 가정하는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 Authority (CA,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인증기관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system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발급자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개인키가 생산한 암호 서명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메시지에는 공개키가 인증서를 발행자에게 속해 있음을 알리고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인증서의 용도를 명시하는 식별자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발행자에 대한 식별 정책이 포함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시스템에서는 당사자가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키와 함께 인증서를 사용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인증서 검증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9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단점 중 하나는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개인키가 매우 매력적인 공격 대상이라는 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개인키 사용을 중간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인증서 발급을 위해서만 사용되는 루트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사용하여 사용을 최소화하여 해결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계층적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루트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공개키만 배포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8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대칭키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프리미티브의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 설계에서 키 교환을 위해 기밀성과 무결성을 보장한 통신 채널을 사용한다고 가정했으나 이러한 채널은 거의 이용할 수 없음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agreement protocols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secret key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설정하기 위해 사용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Diffie-Hellman Key Exchange(DKE)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비밀키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전송하지 않고 같은 공유 비밀키를 도출하며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공격자가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도출하기 매우 어려움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agreement protocols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무결성을 보장하는 통신 채널이 없으면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man-in-the-middle (MITM) attack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당할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막기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agreement protocols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마지막 메시지를 보내는 당사자를 인증하고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 합의 메시지에 서명을 함으로써 막을 수 있음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5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attestation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 protocol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필요한 인증을 제공하므로 둘을 결합 가능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프로토콜은 신뢰할 수 있는 하드웨어에 의해 생성된 고립된 컨테이너 안에서 호스팅 되는 특정 소프트웨어와 공유 비밀을 확립했음을 보장할 수 있음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Verifier(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보안 컨테이너 내부의 소프트웨어로 첫 번째 메시지인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 내부의 소프트웨어가 키 교환 메시지인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신뢰할 수 있는 하드웨어에 두 키 교환 메시지의 암호화 해시인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증명하도록 요청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검증자는 두 번째 키 교환 및 증명 서명을 받고 증명 체인을 따라 모든 서명을 확인하여 보안 컨테이너 내부의 소프트웨어를 인증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53)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밑은 소프트웨어 인증 과정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attestation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of trust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하드웨어 제조업체가 소유한 서명키를 기반으로 작동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검증자의 신뢰를 받아야 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제조업체는 인증 기관 역할을 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attestation signature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생성하는데 사용되는 고유한 증명 키를 생산하는 보안 프로세서를 공급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프로세서의 증명키에 대한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endorsement certificate(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보증 증명서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발급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프로세스는 코드의 암호 해시와 컨테이너 내부에 로드 된 데이터를 저장하여 컨테이너 식별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컨테이너와 연관된 암호 해시는 증명 서명 시 사용됨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endorsement certificate(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보증 증명서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인증 키와 서명을 검증하면 컨테이너 내부의 소프트웨어 검증이 완료됨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6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컨테이너 내부의 소프트웨어를 식별하는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 사용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시스템에서 컨테이너의 측정은 보안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사용하며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정해진 순서에 맞지 않는 행동을 하면 소프트웨어 증명 프로세스에 의해 컨테이너가 거부됨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신뢰할 수 있는 하드웨어 설계의 측정 체계는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일정한 속성 값을 갖고 있음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software measurement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분산 시스템의 모든 컨테이너는 지정된 속성에 대해 원하는 값을 갖게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2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Confidentiality(</a:t>
            </a:r>
            <a:r>
              <a:rPr lang="ko-KR" altLang="en-US" dirty="0"/>
              <a:t>기밀성</a:t>
            </a:r>
            <a:r>
              <a:rPr lang="en-US" altLang="ko-KR" dirty="0"/>
              <a:t>) :  </a:t>
            </a:r>
            <a:r>
              <a:rPr lang="ko-KR" altLang="en-US" dirty="0"/>
              <a:t>송신자와 수신자가 아닌 제</a:t>
            </a:r>
            <a:r>
              <a:rPr lang="en-US" altLang="ko-KR" dirty="0"/>
              <a:t>3</a:t>
            </a:r>
            <a:r>
              <a:rPr lang="ko-KR" altLang="en-US" dirty="0"/>
              <a:t>자가 메시지를 구분 할 수 없도록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Integrity(</a:t>
            </a:r>
            <a:r>
              <a:rPr lang="ko-KR" altLang="en-US" dirty="0"/>
              <a:t>무결성</a:t>
            </a:r>
            <a:r>
              <a:rPr lang="en-US" altLang="ko-KR" dirty="0"/>
              <a:t>) : </a:t>
            </a:r>
            <a:r>
              <a:rPr lang="ko-KR" altLang="en-US" dirty="0"/>
              <a:t>허가된 사람만이 메시지를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Freshness(</a:t>
            </a:r>
            <a:r>
              <a:rPr lang="ko-KR" altLang="en-US" dirty="0"/>
              <a:t>신선도</a:t>
            </a:r>
            <a:r>
              <a:rPr lang="en-US" altLang="ko-KR" dirty="0"/>
              <a:t>) : </a:t>
            </a:r>
            <a:r>
              <a:rPr lang="ko-KR" altLang="en-US" dirty="0"/>
              <a:t>송신자가 보낸 메시지가 언제 보낸 것인지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암호화 </a:t>
            </a:r>
            <a:r>
              <a:rPr lang="ko-KR" altLang="en-US" dirty="0" err="1"/>
              <a:t>프리미티브는</a:t>
            </a:r>
            <a:r>
              <a:rPr lang="ko-KR" altLang="en-US" dirty="0"/>
              <a:t> 키에 의존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시스템 보안 분석의 큰 부분은 기초가 되는 암호화 </a:t>
            </a:r>
            <a:r>
              <a:rPr lang="ko-KR" altLang="en-US" dirty="0" err="1"/>
              <a:t>프리미티브가</a:t>
            </a:r>
            <a:r>
              <a:rPr lang="ko-KR" altLang="en-US" dirty="0"/>
              <a:t> 사용하는 키가 가정에 따라 생산되고 처리되도록 하는데 초점을 둠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각 암호화 </a:t>
            </a:r>
            <a:r>
              <a:rPr lang="ko-KR" altLang="en-US" dirty="0" err="1"/>
              <a:t>프리미티브에는</a:t>
            </a:r>
            <a:r>
              <a:rPr lang="ko-KR" altLang="en-US" dirty="0"/>
              <a:t> 고유한 키를 생성하는 관련 키 생성 알고리즘이 존재 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strong pseudo-random number generator(</a:t>
            </a:r>
            <a:r>
              <a:rPr lang="en-US" altLang="ko-KR" dirty="0"/>
              <a:t>CSPRNG)</a:t>
            </a:r>
            <a:r>
              <a:rPr lang="ko-KR" altLang="en-US" dirty="0"/>
              <a:t>로 랜덤 데이터 생성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대칭키</a:t>
            </a:r>
            <a:r>
              <a:rPr lang="ko-KR" altLang="en-US" dirty="0"/>
              <a:t> 암호화는 한 당사자가 키 생성 알고리즘을 실행하고</a:t>
            </a:r>
            <a:r>
              <a:rPr lang="en-US" altLang="ko-KR" dirty="0"/>
              <a:t>,</a:t>
            </a:r>
            <a:r>
              <a:rPr lang="ko-KR" altLang="en-US" dirty="0"/>
              <a:t> 그 결과로 나오는 키를 기밀성 및 무결성을 보증하는 채널을 통해 배포하여 시스템의 모든 당사자가 비밀키를 공유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35)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비대칭키 암호화는 각 당사자가 개인키와 공개키를 생산하는 키 생성 알고리즘을 실행하고</a:t>
            </a:r>
            <a:r>
              <a:rPr lang="en-US" altLang="ko-KR" dirty="0"/>
              <a:t>, </a:t>
            </a:r>
            <a:r>
              <a:rPr lang="ko-KR" altLang="en-US" dirty="0"/>
              <a:t>각 키를 무결성 보장이 있는 채널을 통해 다른 당사자들에게 보낸다</a:t>
            </a:r>
            <a:r>
              <a:rPr lang="en-US" altLang="ko-KR" dirty="0"/>
              <a:t>. </a:t>
            </a:r>
            <a:r>
              <a:rPr lang="ko-KR" altLang="en-US" dirty="0"/>
              <a:t>이는 더 많은 연산 리소스를 사용</a:t>
            </a:r>
            <a:r>
              <a:rPr lang="en-US" altLang="ko-KR" dirty="0"/>
              <a:t> (</a:t>
            </a:r>
            <a:r>
              <a:rPr lang="ko-KR" altLang="en-US" dirty="0"/>
              <a:t>그림 </a:t>
            </a:r>
            <a:r>
              <a:rPr lang="en-US" altLang="ko-KR" dirty="0"/>
              <a:t>36)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1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무결성</a:t>
            </a:r>
            <a:r>
              <a:rPr lang="en-US" altLang="ko-KR" dirty="0"/>
              <a:t> </a:t>
            </a:r>
            <a:r>
              <a:rPr lang="ko-KR" altLang="en-US" dirty="0"/>
              <a:t>보장을 제공하는 많은 암호체계는 고정 크기 메시지 블록에서 동작하는 블록 암호를 기반으로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송신자 </a:t>
            </a:r>
            <a:r>
              <a:rPr lang="en-US" altLang="ko-KR" dirty="0"/>
              <a:t>: </a:t>
            </a:r>
            <a:r>
              <a:rPr lang="ko-KR" altLang="en-US" dirty="0"/>
              <a:t>암호 알고리즘을 사용해 블록을 변환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수신자 </a:t>
            </a:r>
            <a:r>
              <a:rPr lang="en-US" altLang="ko-KR" dirty="0"/>
              <a:t>: </a:t>
            </a:r>
            <a:r>
              <a:rPr lang="ko-KR" altLang="en-US" dirty="0"/>
              <a:t>복호화 알고리즘을 사용해 해독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암호화 알고리즘은 출력물에서 메시지 블록의 내용을 난독화해 원래의 메시지를 얻을 수 없게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대칭키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암호화와 복호화에 동일한 비밀키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37)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비대칭키 </a:t>
            </a:r>
            <a:r>
              <a:rPr lang="en-US" altLang="ko-KR" dirty="0"/>
              <a:t>: </a:t>
            </a:r>
            <a:r>
              <a:rPr lang="ko-KR" altLang="en-US" dirty="0"/>
              <a:t>암호화에 공개키</a:t>
            </a:r>
            <a:r>
              <a:rPr lang="en-US" altLang="ko-KR" dirty="0"/>
              <a:t>, </a:t>
            </a:r>
            <a:r>
              <a:rPr lang="ko-KR" altLang="en-US" dirty="0"/>
              <a:t>복호화에 개인키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대칭키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가장 많이 사용하는 것은 </a:t>
            </a:r>
            <a:r>
              <a:rPr lang="en-US" altLang="ko-KR" dirty="0"/>
              <a:t>American Encryption Standard(AES, Advanced Encryption Standard), 128</a:t>
            </a:r>
            <a:r>
              <a:rPr lang="ko-KR" altLang="en-US" dirty="0"/>
              <a:t>비트 혹은 </a:t>
            </a:r>
            <a:r>
              <a:rPr lang="en-US" altLang="ko-KR" dirty="0"/>
              <a:t>256</a:t>
            </a:r>
            <a:r>
              <a:rPr lang="ko-KR" altLang="en-US" dirty="0"/>
              <a:t>비트 키를 사용</a:t>
            </a:r>
            <a:r>
              <a:rPr lang="en-US" altLang="ko-KR" dirty="0"/>
              <a:t>(</a:t>
            </a:r>
            <a:r>
              <a:rPr lang="ko-KR" altLang="en-US" dirty="0"/>
              <a:t>위키에서는 </a:t>
            </a:r>
            <a:r>
              <a:rPr lang="en-US" altLang="ko-KR" dirty="0"/>
              <a:t>192</a:t>
            </a:r>
            <a:r>
              <a:rPr lang="ko-KR" altLang="en-US" dirty="0"/>
              <a:t>비트도 사용됨</a:t>
            </a:r>
            <a:r>
              <a:rPr lang="en-US" altLang="ko-KR" dirty="0"/>
              <a:t>), 128</a:t>
            </a:r>
            <a:r>
              <a:rPr lang="ko-KR" altLang="en-US" dirty="0"/>
              <a:t>비트 블록으로 동작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비대칭키 </a:t>
            </a:r>
            <a:r>
              <a:rPr lang="en-US" altLang="ko-KR" dirty="0"/>
              <a:t>: </a:t>
            </a:r>
            <a:r>
              <a:rPr lang="ko-KR" altLang="en-US" dirty="0"/>
              <a:t>가장 많이 사용되는 것은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-Shamir-Adelman (RSA), 3072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키 쌍이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키와 동일한 보안을 제공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dirty="0"/>
              <a:t>블록 암호를 직접 사용할 경우</a:t>
            </a:r>
            <a:r>
              <a:rPr lang="en-US" altLang="ko-KR" dirty="0"/>
              <a:t>, </a:t>
            </a:r>
            <a:r>
              <a:rPr lang="ko-KR" altLang="en-US" dirty="0"/>
              <a:t>동일한 문장은 동일한 블록 암호가 나오는 등</a:t>
            </a:r>
            <a:r>
              <a:rPr lang="en-US" altLang="ko-KR" dirty="0"/>
              <a:t>, </a:t>
            </a:r>
            <a:r>
              <a:rPr lang="ko-KR" altLang="en-US" dirty="0"/>
              <a:t>취약성 초래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대칭키의 경우 </a:t>
            </a:r>
            <a:r>
              <a:rPr lang="en-US" altLang="ko-KR" dirty="0"/>
              <a:t>CTR, CBC</a:t>
            </a:r>
            <a:r>
              <a:rPr lang="ko-KR" altLang="en-US" dirty="0"/>
              <a:t>와 같은 </a:t>
            </a:r>
            <a:r>
              <a:rPr lang="en-US" altLang="ko-KR" dirty="0"/>
              <a:t>operating mode</a:t>
            </a:r>
            <a:r>
              <a:rPr lang="ko-KR" altLang="en-US" dirty="0"/>
              <a:t>와 합쳐서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vector (IV)</a:t>
            </a:r>
            <a:r>
              <a:rPr lang="ko-KR" altLang="en-US" dirty="0"/>
              <a:t> 사용해 기밀 보증 추가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39)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비대칭키의 경우 </a:t>
            </a:r>
            <a:r>
              <a:rPr lang="en-US" altLang="ko-KR" dirty="0"/>
              <a:t>operating mode</a:t>
            </a:r>
            <a:r>
              <a:rPr lang="ko-KR" altLang="en-US" dirty="0"/>
              <a:t>가 없으므로 </a:t>
            </a:r>
            <a:r>
              <a:rPr lang="en-US" altLang="ko-KR" dirty="0"/>
              <a:t>RSA</a:t>
            </a:r>
            <a:r>
              <a:rPr lang="ko-KR" altLang="en-US" dirty="0"/>
              <a:t>의 경우 </a:t>
            </a:r>
            <a:r>
              <a:rPr lang="en-US" altLang="ko-KR" dirty="0"/>
              <a:t>PKCS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(Public-Key Cryptography Standard) #1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기술된 </a:t>
            </a:r>
            <a:r>
              <a:rPr lang="ko-KR" altLang="en-US" dirty="0"/>
              <a:t>패딩 방법과 함께 사용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비대칭 암호화 알고리즘은 연산 요구사항이 훨씬 높으므로 데이터가 많을 시 </a:t>
            </a:r>
            <a:r>
              <a:rPr lang="en-US" altLang="ko-KR" dirty="0"/>
              <a:t>1</a:t>
            </a:r>
            <a:r>
              <a:rPr lang="ko-KR" altLang="en-US" dirty="0"/>
              <a:t>회용 비밀키를 생성해 수신자의 공개키로 비밀키를 암호화함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40)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4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무결성</a:t>
            </a:r>
            <a:r>
              <a:rPr lang="en-US" altLang="ko-KR" dirty="0"/>
              <a:t> </a:t>
            </a:r>
            <a:r>
              <a:rPr lang="ko-KR" altLang="en-US" dirty="0"/>
              <a:t>보장은 </a:t>
            </a:r>
            <a:r>
              <a:rPr lang="en-US" altLang="ko-KR" dirty="0"/>
              <a:t>secure hashing</a:t>
            </a:r>
            <a:r>
              <a:rPr lang="ko-KR" altLang="en-US" dirty="0"/>
              <a:t>을 기반으로 구축됨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SHA-2</a:t>
            </a:r>
            <a:r>
              <a:rPr lang="ko-KR" altLang="en-US" dirty="0"/>
              <a:t>가 가장 많이 사용됨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SHA hash </a:t>
            </a:r>
            <a:r>
              <a:rPr lang="ko-KR" altLang="en-US" dirty="0"/>
              <a:t>함수는 입력 값을 사용해서 고정 크기 메시지 블록을 만듦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err="1"/>
              <a:t>대칭키</a:t>
            </a:r>
            <a:r>
              <a:rPr lang="ko-KR" altLang="en-US" dirty="0"/>
              <a:t> 시스템에서는 </a:t>
            </a:r>
            <a:r>
              <a:rPr lang="en-US" altLang="ko-KR" dirty="0"/>
              <a:t>Message Authentication Code(MAC) </a:t>
            </a:r>
            <a:r>
              <a:rPr lang="ko-KR" altLang="en-US" dirty="0"/>
              <a:t>암호화 시스템을 사용</a:t>
            </a:r>
            <a:r>
              <a:rPr lang="en-US" altLang="ko-KR" dirty="0"/>
              <a:t>. MAC</a:t>
            </a:r>
            <a:r>
              <a:rPr lang="ko-KR" altLang="en-US" dirty="0"/>
              <a:t>은 대칭 키와 가변 길이 메시지를 읽고 고정 길이의 </a:t>
            </a:r>
            <a:r>
              <a:rPr lang="en-US" altLang="ko-KR" dirty="0"/>
              <a:t>MAC </a:t>
            </a:r>
            <a:r>
              <a:rPr lang="ko-KR" altLang="en-US" dirty="0"/>
              <a:t>태그를 생성</a:t>
            </a:r>
            <a:r>
              <a:rPr lang="en-US" altLang="ko-KR" dirty="0"/>
              <a:t>. </a:t>
            </a:r>
            <a:r>
              <a:rPr lang="ko-KR" altLang="en-US" dirty="0"/>
              <a:t>수신자는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 알고리즘에 원본 메시지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대칭 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태그로 메시지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암호화 시스템은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Message Authentication Code(HMAC)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 만듦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6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비대칭키의 무결성 보장을 위해 </a:t>
            </a:r>
            <a:r>
              <a:rPr lang="en-US" altLang="ko-KR" dirty="0"/>
              <a:t>signature(</a:t>
            </a:r>
            <a:r>
              <a:rPr lang="ko-KR" altLang="en-US" dirty="0"/>
              <a:t>서명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45)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송신자가 서명 알고리즘에 개인키를 제공한 후</a:t>
            </a:r>
            <a:r>
              <a:rPr lang="en-US" altLang="ko-KR" dirty="0"/>
              <a:t>, </a:t>
            </a:r>
            <a:r>
              <a:rPr lang="ko-KR" altLang="en-US" dirty="0"/>
              <a:t>출력 서명을 메시지와 함께 전송</a:t>
            </a:r>
            <a:r>
              <a:rPr lang="en-US" altLang="ko-KR" dirty="0"/>
              <a:t>. </a:t>
            </a:r>
            <a:r>
              <a:rPr lang="ko-KR" altLang="en-US" dirty="0"/>
              <a:t>수신자는 공개키와 서명을 서명 검증 알고리즘에 넣어서 무결성 확인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서명 알고리즘은 작은 메시지에서만 작동하므로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strong hash function(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암호화된 강력한 해시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 후 나온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입력 값으로 사용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논문 작성 당시는 </a:t>
            </a:r>
            <a:r>
              <a:rPr lang="en-US" altLang="ko-KR" dirty="0"/>
              <a:t>hash</a:t>
            </a:r>
            <a:r>
              <a:rPr lang="ko-KR" altLang="en-US" dirty="0"/>
              <a:t>에 </a:t>
            </a:r>
            <a:r>
              <a:rPr lang="en-US" altLang="ko-KR" dirty="0"/>
              <a:t>SHA</a:t>
            </a:r>
            <a:r>
              <a:rPr lang="ko-KR" altLang="en-US" dirty="0"/>
              <a:t>를 사용하는 </a:t>
            </a:r>
            <a:r>
              <a:rPr lang="en-US" altLang="ko-KR" dirty="0"/>
              <a:t>HMACSHA</a:t>
            </a:r>
            <a:r>
              <a:rPr lang="ko-KR" altLang="en-US" dirty="0"/>
              <a:t>가 가장 많이 사용됨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HMAC</a:t>
            </a:r>
            <a:r>
              <a:rPr lang="ko-KR" altLang="en-US" dirty="0"/>
              <a:t>의 대안으로는 블록암호와 </a:t>
            </a:r>
            <a:r>
              <a:rPr lang="en-US" altLang="ko-KR" dirty="0"/>
              <a:t>operating mode</a:t>
            </a:r>
            <a:r>
              <a:rPr lang="ko-KR" altLang="en-US" dirty="0"/>
              <a:t>를 결합한 </a:t>
            </a:r>
            <a:r>
              <a:rPr lang="en-US" altLang="ko-KR" dirty="0"/>
              <a:t>Authenticated encryption(</a:t>
            </a:r>
            <a:r>
              <a:rPr lang="ko-KR" altLang="en-US" dirty="0"/>
              <a:t>인증 암호화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있는데 </a:t>
            </a:r>
            <a:r>
              <a:rPr lang="en-US" altLang="ko-KR" dirty="0"/>
              <a:t>AES</a:t>
            </a:r>
            <a:r>
              <a:rPr lang="ko-KR" altLang="en-US" dirty="0"/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Galois/Counter operation mode(GCM)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결합한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AESGCM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많이 사용됨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PKCS #1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많이 되는 서명 방식이고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elliptic curve cryptography (ECC,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타원곡선암호법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키 크기가 작아서 많이 사용됨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3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elliptic curve cryptography (ECC,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타원곡선암호법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Provisioning Certification Enclave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Provisioning Certification Key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 사용됨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신선도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보장은 무결성 보증 시스템 위에 메시지마다 독특한 정보를 추가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발신자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고유한 정보 조각 생성을 경제적으로 유지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 고유성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과거의 메시지를 공격자가 저장하여 보여주는 공격 방지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strong pseudo-random number generator(CSPRNG)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숫자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vectors(IV)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송신자는 어떠한 상태도 유지할 필요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수신자는 모든 메시지의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저장해야 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메시지 타임스탬프 및 만료 구성과 결합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수신자의 저장공간을 줄이나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전송 및 처리 지연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왜곡 허용 등 단점 존재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Challenge-response protocol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포함시켜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fresh response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replay attack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Challenge-response protocol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computer security, challenge–response authentication is a family of protocols in which one party presents a question ("challenge") and another party must provide a valid answer ("response") to be authenticated.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보안에서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챌린지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인증은 한 당사자가 질문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챌린지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제시하고 다른 당사자가 인증을 받기 위해 유효한 답변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제공해야 하는 프로토콜군이다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챌린지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프로토콜의 가장 간단한 예는 패스워드 인증인데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챌린지는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패스워드를 요구하는 것이고 유효한 응답은 정확한 패스워드다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79FBF-2A8F-4E8F-8CA7-FC6DFEB174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3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1BF19-0185-574C-885C-50284EEFB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Intel</a:t>
            </a:r>
            <a:r>
              <a:rPr kumimoji="1" lang="ko-KR" altLang="en-US" dirty="0"/>
              <a:t> </a:t>
            </a:r>
            <a:r>
              <a:rPr kumimoji="1" lang="en-US" altLang="ko-KR" dirty="0"/>
              <a:t>SGX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Explained</a:t>
            </a:r>
            <a:br>
              <a:rPr kumimoji="1" lang="en-US" altLang="ko-KR" dirty="0"/>
            </a:br>
            <a:r>
              <a:rPr kumimoji="1" lang="en-US" altLang="ko-KR" dirty="0"/>
              <a:t>(Security Background)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384E9-8C3B-4C40-8F04-AF58FF785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소프트웨어학과</a:t>
            </a:r>
            <a:endParaRPr kumimoji="1" lang="en-US" altLang="ko-KR" dirty="0"/>
          </a:p>
          <a:p>
            <a:r>
              <a:rPr kumimoji="1" lang="en-US" altLang="ko-KR" dirty="0"/>
              <a:t>32151859 </a:t>
            </a:r>
            <a:r>
              <a:rPr kumimoji="1" lang="ko-KR" altLang="en-US" dirty="0"/>
              <a:t>박재원</a:t>
            </a:r>
            <a:endParaRPr kumimoji="1" lang="en-US" altLang="ko-KR" dirty="0"/>
          </a:p>
          <a:p>
            <a:r>
              <a:rPr kumimoji="1" lang="en-US" altLang="ko-KR" dirty="0" err="1"/>
              <a:t>Dankook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26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Freshness</a:t>
            </a:r>
            <a:endParaRPr kumimoji="1"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7916A-08EB-41A9-B437-F347298C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161313"/>
            <a:ext cx="4648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13775"/>
            <a:ext cx="11821228" cy="918938"/>
          </a:xfrm>
        </p:spPr>
        <p:txBody>
          <a:bodyPr/>
          <a:lstStyle/>
          <a:p>
            <a:r>
              <a:rPr kumimoji="1" lang="en-US" altLang="ko-KR" dirty="0"/>
              <a:t>Certificate Authorities</a:t>
            </a:r>
            <a:endParaRPr kumimoji="1"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6F060-D8CD-4324-AB2B-03303627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08" y="1990724"/>
            <a:ext cx="4323587" cy="3427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C40123-6CCC-475D-87A2-FFC2E5D70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6" b="2147"/>
          <a:stretch/>
        </p:blipFill>
        <p:spPr>
          <a:xfrm>
            <a:off x="7397473" y="1056107"/>
            <a:ext cx="3434379" cy="51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13775"/>
            <a:ext cx="11821228" cy="918938"/>
          </a:xfrm>
        </p:spPr>
        <p:txBody>
          <a:bodyPr/>
          <a:lstStyle/>
          <a:p>
            <a:r>
              <a:rPr kumimoji="1" lang="en-US" altLang="ko-KR" dirty="0"/>
              <a:t>Certificate Authorities</a:t>
            </a:r>
            <a:endParaRPr kumimoji="1"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BF8A2-6AAD-441A-B773-2447B4F5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643" y="955573"/>
            <a:ext cx="241471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13775"/>
            <a:ext cx="11821228" cy="918938"/>
          </a:xfrm>
        </p:spPr>
        <p:txBody>
          <a:bodyPr/>
          <a:lstStyle/>
          <a:p>
            <a:r>
              <a:rPr kumimoji="1" lang="en-US" altLang="ko-KR" dirty="0"/>
              <a:t>Key</a:t>
            </a:r>
            <a:r>
              <a:rPr kumimoji="1" lang="ko-KR" altLang="en-US" dirty="0"/>
              <a:t> </a:t>
            </a:r>
            <a:r>
              <a:rPr kumimoji="1" lang="en-US" altLang="ko-KR" dirty="0"/>
              <a:t>Agreement Protocols</a:t>
            </a:r>
            <a:endParaRPr kumimoji="1"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14966-978D-42DE-9190-A307A9AF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67" y="1334237"/>
            <a:ext cx="3857625" cy="459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0DCAB-16DE-41C8-A339-2CF411E19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97" y="2468871"/>
            <a:ext cx="4250336" cy="26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13775"/>
            <a:ext cx="11821228" cy="918938"/>
          </a:xfrm>
        </p:spPr>
        <p:txBody>
          <a:bodyPr/>
          <a:lstStyle/>
          <a:p>
            <a:pPr fontAlgn="base" latinLnBrk="0"/>
            <a:r>
              <a:rPr lang="en-US" altLang="ko-KR" dirty="0"/>
              <a:t>Software Attestation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A52FC-C11E-409B-8399-EDF0A36C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7" y="1304925"/>
            <a:ext cx="374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7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2" y="13775"/>
            <a:ext cx="11821228" cy="918938"/>
          </a:xfrm>
        </p:spPr>
        <p:txBody>
          <a:bodyPr/>
          <a:lstStyle/>
          <a:p>
            <a:pPr fontAlgn="base" latinLnBrk="0"/>
            <a:r>
              <a:rPr lang="en-US" altLang="ko-KR" dirty="0"/>
              <a:t>The Role of Software Measurement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9C81A6-CF3A-4013-AFF9-C70F683D3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7"/>
          <a:stretch/>
        </p:blipFill>
        <p:spPr bwMode="auto">
          <a:xfrm>
            <a:off x="2762250" y="1711642"/>
            <a:ext cx="6667500" cy="34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6B5A4-E34B-B04D-8ED6-37562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Cryptographic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Primitives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72DBD8-86E0-4FDA-B7F4-8FEA23BC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952" y="1229677"/>
            <a:ext cx="5895975" cy="1990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C5817-6F93-467D-B080-91565342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87" y="3220402"/>
            <a:ext cx="5648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6B5A4-E34B-B04D-8ED6-37562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Cryptographic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Primitives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0D33E6-B704-44BE-8F4F-7DC50091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863" y="967704"/>
            <a:ext cx="5043237" cy="2534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E005A-1A94-481B-A8E7-DECAAA09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2" y="1002696"/>
            <a:ext cx="4867273" cy="2545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765F16-84E4-4254-B784-183B5A044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533" y="3572150"/>
            <a:ext cx="4491038" cy="2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B6F2-8E36-A046-B094-34A8E27E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Cryptographic Keys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09694-6112-46A1-9FD6-61183D00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2008481"/>
            <a:ext cx="5169609" cy="32749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E84841-37D7-430C-B1E7-EDE5679A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531" y="1679156"/>
            <a:ext cx="4775054" cy="3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B6F2-8E36-A046-B094-34A8E27E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Confidentiality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2C5B6-490A-4886-9D1A-1EBD6D5F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2273211"/>
            <a:ext cx="5204460" cy="3024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5AF53C-E16C-41C2-8F7A-EB5FB3827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390" y="2273211"/>
            <a:ext cx="4742940" cy="33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B6F2-8E36-A046-B094-34A8E27E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Confidentiality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9A25CE3-925E-483E-A62C-3B1BD5E90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6502" y="1621606"/>
            <a:ext cx="4588016" cy="4113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B38B4-0DB6-4105-8E56-4827867F2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74" y="1658377"/>
            <a:ext cx="4588016" cy="40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3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Integrity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FAD0BD-3384-451D-B154-720C4174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4994"/>
            <a:ext cx="3027366" cy="3431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B768EC-DF6C-4D0D-9AE2-439489DC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89" y="932713"/>
            <a:ext cx="4868228" cy="3648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061937-6355-4442-A207-8C748FFB7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517" y="2667559"/>
            <a:ext cx="4612484" cy="35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Integrity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BF83D-68FC-4023-92AF-9BFB0AC9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3" y="1281112"/>
            <a:ext cx="4610100" cy="4295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377443-DBB2-4205-B4FF-6F8CF2C1C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679" y="1002981"/>
            <a:ext cx="4105523" cy="52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EDF5-493C-7340-9202-66A24017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Integrity</a:t>
            </a:r>
            <a:endParaRPr kumimoji="1"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06512-BF6E-4DD8-9599-918122F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530" y="932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21683248" descr="EMB00006bac2467">
            <a:extLst>
              <a:ext uri="{FF2B5EF4-FFF2-40B4-BE49-F238E27FC236}">
                <a16:creationId xmlns:a16="http://schemas.microsoft.com/office/drawing/2014/main" id="{D849224D-BCE4-4D4D-810C-D36C791D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0" y="1275296"/>
            <a:ext cx="4468813" cy="47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270938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39B64FC-58C1-4E40-8226-E042D59D2627}" vid="{7105B8CE-EFBB-436B-AC35-4748C6F7B4F2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</Template>
  <TotalTime>667</TotalTime>
  <Words>1369</Words>
  <Application>Microsoft Office PowerPoint</Application>
  <PresentationFormat>와이드스크린</PresentationFormat>
  <Paragraphs>99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나눔바른고딕</vt:lpstr>
      <vt:lpstr>맑은 고딕</vt:lpstr>
      <vt:lpstr>Arial</vt:lpstr>
      <vt:lpstr>Calibri</vt:lpstr>
      <vt:lpstr>Calibri Light</vt:lpstr>
      <vt:lpstr>mosl</vt:lpstr>
      <vt:lpstr>FOUO</vt:lpstr>
      <vt:lpstr>Confidential</vt:lpstr>
      <vt:lpstr>1_MOSL</vt:lpstr>
      <vt:lpstr>1_FOUO</vt:lpstr>
      <vt:lpstr>1_Confidential</vt:lpstr>
      <vt:lpstr>Intel SGX Explained (Security Background)</vt:lpstr>
      <vt:lpstr>Cryptographic Primitives</vt:lpstr>
      <vt:lpstr>Cryptographic Primitives</vt:lpstr>
      <vt:lpstr>Cryptographic Keys</vt:lpstr>
      <vt:lpstr>Confidentiality</vt:lpstr>
      <vt:lpstr>Confidentiality</vt:lpstr>
      <vt:lpstr>Integrity</vt:lpstr>
      <vt:lpstr>Integrity</vt:lpstr>
      <vt:lpstr>Integrity</vt:lpstr>
      <vt:lpstr>Freshness</vt:lpstr>
      <vt:lpstr>Certificate Authorities</vt:lpstr>
      <vt:lpstr>Certificate Authorities</vt:lpstr>
      <vt:lpstr>Key Agreement Protocols</vt:lpstr>
      <vt:lpstr>Software Attestation</vt:lpstr>
      <vt:lpstr>The Role of Software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exponentiation with explanation</dc:title>
  <dc:creator>유시환</dc:creator>
  <cp:lastModifiedBy>박 재원</cp:lastModifiedBy>
  <cp:revision>46</cp:revision>
  <dcterms:created xsi:type="dcterms:W3CDTF">2018-05-11T06:35:20Z</dcterms:created>
  <dcterms:modified xsi:type="dcterms:W3CDTF">2020-04-12T07:58:54Z</dcterms:modified>
</cp:coreProperties>
</file>