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3"/>
  </p:notesMasterIdLst>
  <p:sldIdLst>
    <p:sldId id="256" r:id="rId5"/>
    <p:sldId id="257" r:id="rId6"/>
    <p:sldId id="278" r:id="rId7"/>
    <p:sldId id="283" r:id="rId8"/>
    <p:sldId id="276" r:id="rId9"/>
    <p:sldId id="280" r:id="rId10"/>
    <p:sldId id="279"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598" autoAdjust="0"/>
  </p:normalViewPr>
  <p:slideViewPr>
    <p:cSldViewPr snapToGrid="0" showGuides="1">
      <p:cViewPr varScale="1">
        <p:scale>
          <a:sx n="111" d="100"/>
          <a:sy n="111" d="100"/>
        </p:scale>
        <p:origin x="480"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6/6/2023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376804" y="605641"/>
            <a:ext cx="10993549" cy="677725"/>
          </a:xfrm>
        </p:spPr>
        <p:txBody>
          <a:bodyPr/>
          <a:lstStyle/>
          <a:p>
            <a:r>
              <a:rPr lang="en-US" dirty="0"/>
              <a:t>HMS (Hospital Management System )</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57763" y="1772831"/>
            <a:ext cx="6908778" cy="3942727"/>
          </a:xfrm>
        </p:spPr>
      </p:pic>
      <p:sp>
        <p:nvSpPr>
          <p:cNvPr id="9" name="TextBox 8">
            <a:extLst>
              <a:ext uri="{FF2B5EF4-FFF2-40B4-BE49-F238E27FC236}">
                <a16:creationId xmlns:a16="http://schemas.microsoft.com/office/drawing/2014/main" id="{9AF142E2-71FB-3372-CE66-4BA3F494DBD5}"/>
              </a:ext>
            </a:extLst>
          </p:cNvPr>
          <p:cNvSpPr txBox="1"/>
          <p:nvPr/>
        </p:nvSpPr>
        <p:spPr>
          <a:xfrm>
            <a:off x="147308" y="3429000"/>
            <a:ext cx="4563331" cy="1554272"/>
          </a:xfrm>
          <a:prstGeom prst="rect">
            <a:avLst/>
          </a:prstGeom>
          <a:noFill/>
        </p:spPr>
        <p:txBody>
          <a:bodyPr wrap="square" rtlCol="0">
            <a:spAutoFit/>
          </a:bodyPr>
          <a:lstStyle/>
          <a:p>
            <a:r>
              <a:rPr lang="en-US" sz="1900" dirty="0"/>
              <a:t> </a:t>
            </a:r>
          </a:p>
          <a:p>
            <a:r>
              <a:rPr lang="en-US" sz="1900" dirty="0"/>
              <a:t> </a:t>
            </a:r>
          </a:p>
          <a:p>
            <a:r>
              <a:rPr lang="en-US" sz="1900" dirty="0"/>
              <a:t>                   Mohamed Mosleh      19106762</a:t>
            </a:r>
          </a:p>
          <a:p>
            <a:r>
              <a:rPr lang="en-US" sz="1900" dirty="0"/>
              <a:t> </a:t>
            </a:r>
          </a:p>
          <a:p>
            <a:endParaRPr lang="en-GB" sz="1900" dirty="0"/>
          </a:p>
        </p:txBody>
      </p:sp>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702155"/>
            <a:ext cx="3424138" cy="1500131"/>
          </a:xfrm>
        </p:spPr>
        <p:txBody>
          <a:bodyPr/>
          <a:lstStyle/>
          <a:p>
            <a:pPr marL="457200" indent="-457200">
              <a:buFont typeface="Wingdings" panose="05000000000000000000" pitchFamily="2" charset="2"/>
              <a:buChar char="Ø"/>
            </a:pPr>
            <a:r>
              <a:rPr lang="en-US" dirty="0"/>
              <a:t>Agenda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3" y="2414788"/>
            <a:ext cx="3424138" cy="3975776"/>
          </a:xfrm>
        </p:spPr>
        <p:txBody>
          <a:bodyPr/>
          <a:lstStyle/>
          <a:p>
            <a:r>
              <a:rPr lang="en-US" dirty="0"/>
              <a:t>Real life problem </a:t>
            </a:r>
          </a:p>
          <a:p>
            <a:r>
              <a:rPr lang="en-US" dirty="0"/>
              <a:t>Scenario</a:t>
            </a:r>
          </a:p>
          <a:p>
            <a:r>
              <a:rPr lang="en-US" dirty="0"/>
              <a:t>ERD </a:t>
            </a:r>
          </a:p>
          <a:p>
            <a:r>
              <a:rPr lang="en-US" dirty="0"/>
              <a:t>EERD</a:t>
            </a:r>
          </a:p>
          <a:p>
            <a:r>
              <a:rPr lang="en-US" dirty="0"/>
              <a:t>Mapping</a:t>
            </a:r>
          </a:p>
          <a:p>
            <a:endParaRPr lang="en-US" dirty="0"/>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42815" y="640080"/>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2" y="6423914"/>
            <a:ext cx="6917210" cy="365125"/>
          </a:xfrm>
        </p:spPr>
        <p:txBody>
          <a:bodyPr/>
          <a:lstStyle/>
          <a:p>
            <a:r>
              <a:rPr lang="en-US" dirty="0"/>
              <a:t>Bonce Cancer</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12378" y="363967"/>
            <a:ext cx="11198432" cy="987552"/>
          </a:xfrm>
        </p:spPr>
        <p:txBody>
          <a:bodyPr/>
          <a:lstStyle/>
          <a:p>
            <a:pPr marL="457200" indent="-457200">
              <a:buFont typeface="Wingdings" panose="05000000000000000000" pitchFamily="2" charset="2"/>
              <a:buChar char="Ø"/>
            </a:pPr>
            <a:r>
              <a:rPr lang="en-US" b="1" dirty="0"/>
              <a:t>Real Life problem  </a:t>
            </a:r>
          </a:p>
        </p:txBody>
      </p:sp>
      <p:sp>
        <p:nvSpPr>
          <p:cNvPr id="9" name="Slide Number Placeholder 8"/>
          <p:cNvSpPr>
            <a:spLocks noGrp="1"/>
          </p:cNvSpPr>
          <p:nvPr>
            <p:ph type="sldNum" sz="quarter" idx="12"/>
          </p:nvPr>
        </p:nvSpPr>
        <p:spPr/>
        <p:txBody>
          <a:bodyPr/>
          <a:lstStyle/>
          <a:p>
            <a:fld id="{3A98EE3D-8CD1-4C3F-BD1C-C98C9596463C}" type="slidenum">
              <a:rPr lang="en-US" smtClean="0"/>
              <a:t>3</a:t>
            </a:fld>
            <a:endParaRPr lang="en-US" dirty="0"/>
          </a:p>
        </p:txBody>
      </p:sp>
      <p:sp>
        <p:nvSpPr>
          <p:cNvPr id="2" name="Rectangle 1">
            <a:extLst>
              <a:ext uri="{FF2B5EF4-FFF2-40B4-BE49-F238E27FC236}">
                <a16:creationId xmlns:a16="http://schemas.microsoft.com/office/drawing/2014/main" id="{097EB662-CF6B-460C-BB6A-4435EBA6221F}"/>
              </a:ext>
            </a:extLst>
          </p:cNvPr>
          <p:cNvSpPr/>
          <p:nvPr/>
        </p:nvSpPr>
        <p:spPr>
          <a:xfrm>
            <a:off x="568974" y="1459566"/>
            <a:ext cx="5437869" cy="5909310"/>
          </a:xfrm>
          <a:prstGeom prst="rect">
            <a:avLst/>
          </a:prstGeom>
        </p:spPr>
        <p:txBody>
          <a:bodyPr wrap="square">
            <a:spAutoFit/>
          </a:bodyPr>
          <a:lstStyle/>
          <a:p>
            <a:r>
              <a:rPr lang="en-US" dirty="0"/>
              <a:t>No one can deny that collecting data play important role for establishing a correct data base which allow us to make successful system. There is a lot of advantage for making successful system especially hospital system as monitoring the patients &amp; medical staff and reduce error rate &amp; provide healthcare services. but for making a real system we have to follow some steps. At the beginning we want to design an ER schema for keeping track of hospitals. In addition, we must collect sufficient information about all individuals involved in this system for example if we are talking about doctors, we have to collect information like full name, id, specialization, date of hiring etc. Also, we have to define the relation between all hospital personnel and clients and patients. Last but not least after collecting all data and information needed you have to organized it correctly and map it in order to use it in proper way and facilitate for us a lot of problems and difficult which is impossible to solve it without a strong database system .</a:t>
            </a:r>
          </a:p>
          <a:p>
            <a:br>
              <a:rPr lang="en-US" dirty="0"/>
            </a:br>
            <a:endParaRPr lang="en-US" dirty="0"/>
          </a:p>
        </p:txBody>
      </p:sp>
      <p:pic>
        <p:nvPicPr>
          <p:cNvPr id="4" name="Picture 3">
            <a:extLst>
              <a:ext uri="{FF2B5EF4-FFF2-40B4-BE49-F238E27FC236}">
                <a16:creationId xmlns:a16="http://schemas.microsoft.com/office/drawing/2014/main" id="{04C7DEB6-9DEE-40A7-A3E7-C449D32E367E}"/>
              </a:ext>
            </a:extLst>
          </p:cNvPr>
          <p:cNvPicPr>
            <a:picLocks noChangeAspect="1"/>
          </p:cNvPicPr>
          <p:nvPr/>
        </p:nvPicPr>
        <p:blipFill>
          <a:blip r:embed="rId2"/>
          <a:stretch>
            <a:fillRect/>
          </a:stretch>
        </p:blipFill>
        <p:spPr>
          <a:xfrm>
            <a:off x="6096000" y="1653848"/>
            <a:ext cx="5962650" cy="3550304"/>
          </a:xfrm>
          <a:prstGeom prst="rect">
            <a:avLst/>
          </a:prstGeom>
        </p:spPr>
      </p:pic>
    </p:spTree>
    <p:extLst>
      <p:ext uri="{BB962C8B-B14F-4D97-AF65-F5344CB8AC3E}">
        <p14:creationId xmlns:p14="http://schemas.microsoft.com/office/powerpoint/2010/main" val="318365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1EB8-EF34-43CE-9C53-246747B06B7B}"/>
              </a:ext>
            </a:extLst>
          </p:cNvPr>
          <p:cNvSpPr>
            <a:spLocks noGrp="1"/>
          </p:cNvSpPr>
          <p:nvPr>
            <p:ph type="title"/>
          </p:nvPr>
        </p:nvSpPr>
        <p:spPr/>
        <p:txBody>
          <a:bodyPr/>
          <a:lstStyle/>
          <a:p>
            <a:pPr marL="457200" indent="-457200">
              <a:buFont typeface="Wingdings" panose="05000000000000000000" pitchFamily="2" charset="2"/>
              <a:buChar char="Ø"/>
            </a:pPr>
            <a:r>
              <a:rPr lang="en-US" dirty="0"/>
              <a:t>Scenario</a:t>
            </a:r>
          </a:p>
        </p:txBody>
      </p:sp>
      <p:sp>
        <p:nvSpPr>
          <p:cNvPr id="4" name="Footer Placeholder 3">
            <a:extLst>
              <a:ext uri="{FF2B5EF4-FFF2-40B4-BE49-F238E27FC236}">
                <a16:creationId xmlns:a16="http://schemas.microsoft.com/office/drawing/2014/main" id="{9EFF2211-DEAB-408F-ADEE-4CD373D466D9}"/>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EE401B5-D408-4738-BE8E-FBDE23638399}"/>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3A30BF82-5960-474A-BD66-47FF707598FF}"/>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8" name="Rectangle 7">
            <a:extLst>
              <a:ext uri="{FF2B5EF4-FFF2-40B4-BE49-F238E27FC236}">
                <a16:creationId xmlns:a16="http://schemas.microsoft.com/office/drawing/2014/main" id="{278B25E0-9A0A-4B69-8433-14728B613DE9}"/>
              </a:ext>
            </a:extLst>
          </p:cNvPr>
          <p:cNvSpPr/>
          <p:nvPr/>
        </p:nvSpPr>
        <p:spPr>
          <a:xfrm>
            <a:off x="546848" y="1719072"/>
            <a:ext cx="11645152" cy="4278094"/>
          </a:xfrm>
          <a:prstGeom prst="rect">
            <a:avLst/>
          </a:prstGeom>
        </p:spPr>
        <p:txBody>
          <a:bodyPr wrap="square">
            <a:spAutoFit/>
          </a:bodyPr>
          <a:lstStyle/>
          <a:p>
            <a:pPr marL="400050" indent="-400050">
              <a:buFont typeface="+mj-lt"/>
              <a:buAutoNum type="romanUcPeriod"/>
            </a:pPr>
            <a:r>
              <a:rPr lang="en-US" dirty="0"/>
              <a:t>User Login and Signup :</a:t>
            </a:r>
          </a:p>
          <a:p>
            <a:r>
              <a:rPr lang="en-US" dirty="0"/>
              <a:t>         </a:t>
            </a:r>
          </a:p>
          <a:p>
            <a:pPr marL="285750" indent="-285750">
              <a:buFont typeface="+mj-lt"/>
              <a:buAutoNum type="romanUcPeriod"/>
            </a:pPr>
            <a:endParaRPr lang="en-US" sz="1100" dirty="0"/>
          </a:p>
          <a:p>
            <a:pPr marL="285750" indent="-285750">
              <a:buFont typeface="+mj-lt"/>
              <a:buAutoNum type="romanUcPeriod"/>
            </a:pPr>
            <a:endParaRPr lang="en-US" sz="1100" dirty="0"/>
          </a:p>
          <a:p>
            <a:pPr marL="285750" indent="-285750">
              <a:buFont typeface="+mj-lt"/>
              <a:buAutoNum type="romanUcPeriod"/>
            </a:pPr>
            <a:endParaRPr lang="en-US" sz="1100" dirty="0"/>
          </a:p>
          <a:p>
            <a:pPr marL="285750" indent="-285750">
              <a:buFont typeface="+mj-lt"/>
              <a:buAutoNum type="romanUcPeriod"/>
            </a:pPr>
            <a:endParaRPr lang="en-US" sz="1100" dirty="0"/>
          </a:p>
          <a:p>
            <a:pPr marL="285750" indent="-285750">
              <a:buFont typeface="+mj-lt"/>
              <a:buAutoNum type="romanUcPeriod"/>
            </a:pPr>
            <a:endParaRPr lang="en-US" sz="1100" dirty="0"/>
          </a:p>
          <a:p>
            <a:pPr marL="285750" indent="-285750">
              <a:buFont typeface="+mj-lt"/>
              <a:buAutoNum type="romanUcPeriod"/>
            </a:pPr>
            <a:endParaRPr lang="en-US" sz="1100" dirty="0"/>
          </a:p>
          <a:p>
            <a:pPr marL="285750" indent="-285750">
              <a:buFont typeface="+mj-lt"/>
              <a:buAutoNum type="romanUcPeriod"/>
            </a:pPr>
            <a:endParaRPr lang="en-US" sz="1100" dirty="0"/>
          </a:p>
          <a:p>
            <a:pPr marL="285750" indent="-285750">
              <a:buFont typeface="+mj-lt"/>
              <a:buAutoNum type="romanUcPeriod"/>
            </a:pPr>
            <a:endParaRPr lang="en-US" sz="1100" dirty="0"/>
          </a:p>
          <a:p>
            <a:endParaRPr lang="en-US" sz="1100" dirty="0"/>
          </a:p>
          <a:p>
            <a:pPr marL="285750" indent="-285750">
              <a:buFont typeface="+mj-lt"/>
              <a:buAutoNum type="romanUcPeriod"/>
            </a:pPr>
            <a:endParaRPr lang="en-US" sz="1100" dirty="0"/>
          </a:p>
          <a:p>
            <a:pPr marL="400050" indent="-400050">
              <a:buAutoNum type="romanUcPeriod" startAt="2"/>
            </a:pPr>
            <a:r>
              <a:rPr lang="en-US" dirty="0"/>
              <a:t>Doctor Functionality :</a:t>
            </a:r>
          </a:p>
          <a:p>
            <a:endParaRPr lang="en-US" dirty="0"/>
          </a:p>
          <a:p>
            <a:endParaRPr lang="en-US" dirty="0"/>
          </a:p>
          <a:p>
            <a:endParaRPr lang="en-US" dirty="0"/>
          </a:p>
          <a:p>
            <a:endParaRPr lang="en-US" dirty="0"/>
          </a:p>
          <a:p>
            <a:br>
              <a:rPr lang="en-US" dirty="0"/>
            </a:br>
            <a:endParaRPr lang="en-US" dirty="0"/>
          </a:p>
        </p:txBody>
      </p:sp>
      <p:sp>
        <p:nvSpPr>
          <p:cNvPr id="11" name="TextBox 10">
            <a:extLst>
              <a:ext uri="{FF2B5EF4-FFF2-40B4-BE49-F238E27FC236}">
                <a16:creationId xmlns:a16="http://schemas.microsoft.com/office/drawing/2014/main" id="{80FAB66B-38E9-4953-8444-CBB5BC1E9CA4}"/>
              </a:ext>
            </a:extLst>
          </p:cNvPr>
          <p:cNvSpPr txBox="1"/>
          <p:nvPr/>
        </p:nvSpPr>
        <p:spPr>
          <a:xfrm>
            <a:off x="882719" y="2072432"/>
            <a:ext cx="10201836" cy="2123658"/>
          </a:xfrm>
          <a:prstGeom prst="rect">
            <a:avLst/>
          </a:prstGeom>
          <a:noFill/>
        </p:spPr>
        <p:txBody>
          <a:bodyPr wrap="square" rtlCol="0">
            <a:spAutoFit/>
          </a:bodyPr>
          <a:lstStyle/>
          <a:p>
            <a:r>
              <a:rPr lang="en-US" sz="1200" i="1" dirty="0">
                <a:latin typeface="Times New Roman" panose="02020603050405020304" pitchFamily="18" charset="0"/>
                <a:cs typeface="Times New Roman" panose="02020603050405020304" pitchFamily="18" charset="0"/>
              </a:rPr>
              <a:t>User:</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visits the hospital management system website he  User provides necessary details like name, email, </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can register and also can log in and make appointment if logged in or not </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Login are the privilege to cancel or delete the appointment</a:t>
            </a:r>
          </a:p>
          <a:p>
            <a:endParaRPr lang="en-US" sz="1200" i="1" dirty="0">
              <a:latin typeface="Times New Roman" panose="02020603050405020304" pitchFamily="18" charset="0"/>
              <a:cs typeface="Times New Roman" panose="02020603050405020304" pitchFamily="18" charset="0"/>
            </a:endParaRPr>
          </a:p>
          <a:p>
            <a:r>
              <a:rPr lang="en-US" sz="1200" i="1" dirty="0">
                <a:latin typeface="Times New Roman" panose="02020603050405020304" pitchFamily="18" charset="0"/>
                <a:cs typeface="Times New Roman" panose="02020603050405020304" pitchFamily="18" charset="0"/>
              </a:rPr>
              <a:t>Admin: </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admin dashboard we will use this template now on the left side we'll have some option for</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adding employee means regular stuff or doctor and admin will also be</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able to assign salary for the employee and admin will also be able to update or delete all the employee now admin will also require one more option which is book appointment .</a:t>
            </a:r>
          </a:p>
          <a:p>
            <a:endParaRPr lang="en-US" sz="12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E4E0EE-A0B6-4AE7-B756-FB2D0F73679B}"/>
              </a:ext>
            </a:extLst>
          </p:cNvPr>
          <p:cNvSpPr txBox="1"/>
          <p:nvPr/>
        </p:nvSpPr>
        <p:spPr>
          <a:xfrm>
            <a:off x="882719" y="4300256"/>
            <a:ext cx="10201836" cy="830997"/>
          </a:xfrm>
          <a:prstGeom prst="rect">
            <a:avLst/>
          </a:prstGeom>
          <a:noFill/>
        </p:spPr>
        <p:txBody>
          <a:bodyPr wrap="square" rtlCol="0">
            <a:spAutoFit/>
          </a:bodyPr>
          <a:lstStyle/>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Doctor can view the list of available rooms and request room assignment for specific periods.</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Doctor can create new appointments with patients, specifying the date, time, and purpose of the appointment.</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Doctor views their dashboard, which displays their upcoming appointments, patient records, and other relevant information.</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Doctor can update their profile information, including contact details, specialization, and availability.</a:t>
            </a:r>
          </a:p>
        </p:txBody>
      </p:sp>
      <p:sp>
        <p:nvSpPr>
          <p:cNvPr id="10" name="Rectangle 9">
            <a:extLst>
              <a:ext uri="{FF2B5EF4-FFF2-40B4-BE49-F238E27FC236}">
                <a16:creationId xmlns:a16="http://schemas.microsoft.com/office/drawing/2014/main" id="{789DF925-6993-49E2-A85C-4847710493AB}"/>
              </a:ext>
            </a:extLst>
          </p:cNvPr>
          <p:cNvSpPr/>
          <p:nvPr/>
        </p:nvSpPr>
        <p:spPr>
          <a:xfrm>
            <a:off x="546848" y="4895087"/>
            <a:ext cx="11645152" cy="2308324"/>
          </a:xfrm>
          <a:prstGeom prst="rect">
            <a:avLst/>
          </a:prstGeom>
        </p:spPr>
        <p:txBody>
          <a:bodyPr wrap="square">
            <a:spAutoFit/>
          </a:bodyPr>
          <a:lstStyle/>
          <a:p>
            <a:endParaRPr lang="en-US" dirty="0"/>
          </a:p>
          <a:p>
            <a:pPr marL="400050" indent="-400050">
              <a:buAutoNum type="romanUcPeriod" startAt="3"/>
            </a:pPr>
            <a:r>
              <a:rPr lang="en-US" dirty="0"/>
              <a:t>Patient Functionality :</a:t>
            </a:r>
          </a:p>
          <a:p>
            <a:pPr marL="400050" indent="-400050">
              <a:buAutoNum type="romanUcPeriod" startAt="3"/>
            </a:pPr>
            <a:endParaRPr lang="en-US" dirty="0"/>
          </a:p>
          <a:p>
            <a:pPr marL="400050" indent="-400050">
              <a:buAutoNum type="romanUcPeriod" startAt="3"/>
            </a:pPr>
            <a:endParaRPr lang="en-US" dirty="0"/>
          </a:p>
          <a:p>
            <a:pPr marL="400050" indent="-400050">
              <a:buAutoNum type="romanUcPeriod" startAt="3"/>
            </a:pPr>
            <a:endParaRPr lang="en-US" dirty="0"/>
          </a:p>
          <a:p>
            <a:endParaRPr lang="en-US" dirty="0"/>
          </a:p>
          <a:p>
            <a:br>
              <a:rPr lang="en-US" dirty="0"/>
            </a:br>
            <a:endParaRPr lang="en-US" dirty="0"/>
          </a:p>
        </p:txBody>
      </p:sp>
      <p:sp>
        <p:nvSpPr>
          <p:cNvPr id="12" name="TextBox 11">
            <a:extLst>
              <a:ext uri="{FF2B5EF4-FFF2-40B4-BE49-F238E27FC236}">
                <a16:creationId xmlns:a16="http://schemas.microsoft.com/office/drawing/2014/main" id="{500E1D16-5F33-4FC8-8971-91C945CE84C4}"/>
              </a:ext>
            </a:extLst>
          </p:cNvPr>
          <p:cNvSpPr txBox="1"/>
          <p:nvPr/>
        </p:nvSpPr>
        <p:spPr>
          <a:xfrm>
            <a:off x="882719" y="5519529"/>
            <a:ext cx="10201836" cy="830997"/>
          </a:xfrm>
          <a:prstGeom prst="rect">
            <a:avLst/>
          </a:prstGeom>
          <a:noFill/>
        </p:spPr>
        <p:txBody>
          <a:bodyPr wrap="square" rtlCol="0">
            <a:spAutoFit/>
          </a:bodyPr>
          <a:lstStyle/>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Patient can search for doctors based on specialization, availability, or location.</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Patient can request appointments with preferred doctors, specifying the preferred date and time.</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Patient can view their appointment history, including past appointments and associated doctors.</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Patient can view and download their prescription details and test results.</a:t>
            </a:r>
          </a:p>
        </p:txBody>
      </p:sp>
    </p:spTree>
    <p:extLst>
      <p:ext uri="{BB962C8B-B14F-4D97-AF65-F5344CB8AC3E}">
        <p14:creationId xmlns:p14="http://schemas.microsoft.com/office/powerpoint/2010/main" val="380452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marL="457200" indent="-457200">
              <a:buFont typeface="Wingdings" panose="05000000000000000000" pitchFamily="2" charset="2"/>
              <a:buChar char="Ø"/>
            </a:pPr>
            <a:r>
              <a:rPr lang="en-US" b="1" dirty="0"/>
              <a:t>ERD</a:t>
            </a:r>
          </a:p>
        </p:txBody>
      </p:sp>
      <p:sp>
        <p:nvSpPr>
          <p:cNvPr id="7" name="Footer Placeholder 6"/>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5</a:t>
            </a:fld>
            <a:endParaRPr lang="en-US" dirty="0"/>
          </a:p>
        </p:txBody>
      </p:sp>
      <p:pic>
        <p:nvPicPr>
          <p:cNvPr id="3" name="Picture 2" descr="A picture containing screenshot, circle, black and white, graphics">
            <a:extLst>
              <a:ext uri="{FF2B5EF4-FFF2-40B4-BE49-F238E27FC236}">
                <a16:creationId xmlns:a16="http://schemas.microsoft.com/office/drawing/2014/main" id="{5C41F4EA-9F21-7AA2-5C1E-234CF574EFCF}"/>
              </a:ext>
            </a:extLst>
          </p:cNvPr>
          <p:cNvPicPr>
            <a:picLocks noChangeAspect="1"/>
          </p:cNvPicPr>
          <p:nvPr/>
        </p:nvPicPr>
        <p:blipFill>
          <a:blip r:embed="rId2"/>
          <a:stretch>
            <a:fillRect/>
          </a:stretch>
        </p:blipFill>
        <p:spPr>
          <a:xfrm>
            <a:off x="733425" y="1574276"/>
            <a:ext cx="10725150" cy="5264673"/>
          </a:xfrm>
          <a:prstGeom prst="rect">
            <a:avLst/>
          </a:prstGeom>
        </p:spPr>
      </p:pic>
    </p:spTree>
    <p:extLst>
      <p:ext uri="{BB962C8B-B14F-4D97-AF65-F5344CB8AC3E}">
        <p14:creationId xmlns:p14="http://schemas.microsoft.com/office/powerpoint/2010/main" val="387349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6722" y="301214"/>
            <a:ext cx="11029616" cy="987552"/>
          </a:xfrm>
        </p:spPr>
        <p:txBody>
          <a:bodyPr/>
          <a:lstStyle/>
          <a:p>
            <a:pPr marL="457200" indent="-457200">
              <a:buFont typeface="Wingdings" panose="05000000000000000000" pitchFamily="2" charset="2"/>
              <a:buChar char="Ø"/>
            </a:pPr>
            <a:r>
              <a:rPr lang="en-US" b="1" dirty="0"/>
              <a:t>EERD</a:t>
            </a:r>
          </a:p>
        </p:txBody>
      </p:sp>
      <p:sp>
        <p:nvSpPr>
          <p:cNvPr id="9" name="Slide Number Placeholder 8"/>
          <p:cNvSpPr>
            <a:spLocks noGrp="1"/>
          </p:cNvSpPr>
          <p:nvPr>
            <p:ph type="sldNum" sz="quarter" idx="12"/>
          </p:nvPr>
        </p:nvSpPr>
        <p:spPr/>
        <p:txBody>
          <a:bodyPr/>
          <a:lstStyle/>
          <a:p>
            <a:fld id="{3A98EE3D-8CD1-4C3F-BD1C-C98C9596463C}" type="slidenum">
              <a:rPr lang="en-US" smtClean="0"/>
              <a:t>6</a:t>
            </a:fld>
            <a:endParaRPr lang="en-US" dirty="0"/>
          </a:p>
        </p:txBody>
      </p:sp>
      <p:pic>
        <p:nvPicPr>
          <p:cNvPr id="3" name="Picture 2" descr="A picture containing screenshot, circle, black and white, graphics&#10;&#10;Description automatically generated">
            <a:extLst>
              <a:ext uri="{FF2B5EF4-FFF2-40B4-BE49-F238E27FC236}">
                <a16:creationId xmlns:a16="http://schemas.microsoft.com/office/drawing/2014/main" id="{5843D603-F765-E83C-77EE-69101B6C8D16}"/>
              </a:ext>
            </a:extLst>
          </p:cNvPr>
          <p:cNvPicPr>
            <a:picLocks noChangeAspect="1"/>
          </p:cNvPicPr>
          <p:nvPr/>
        </p:nvPicPr>
        <p:blipFill>
          <a:blip r:embed="rId2"/>
          <a:stretch>
            <a:fillRect/>
          </a:stretch>
        </p:blipFill>
        <p:spPr>
          <a:xfrm>
            <a:off x="3642" y="946551"/>
            <a:ext cx="11915775" cy="6071507"/>
          </a:xfrm>
          <a:prstGeom prst="rect">
            <a:avLst/>
          </a:prstGeom>
        </p:spPr>
      </p:pic>
    </p:spTree>
    <p:extLst>
      <p:ext uri="{BB962C8B-B14F-4D97-AF65-F5344CB8AC3E}">
        <p14:creationId xmlns:p14="http://schemas.microsoft.com/office/powerpoint/2010/main" val="85901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1192" y="434085"/>
            <a:ext cx="11029616" cy="987552"/>
          </a:xfrm>
        </p:spPr>
        <p:txBody>
          <a:bodyPr/>
          <a:lstStyle/>
          <a:p>
            <a:pPr marL="457200" indent="-457200">
              <a:buFont typeface="Wingdings" panose="05000000000000000000" pitchFamily="2" charset="2"/>
              <a:buChar char="Ø"/>
            </a:pPr>
            <a:r>
              <a:rPr lang="en-US" b="1" dirty="0"/>
              <a:t>Mapping </a:t>
            </a:r>
          </a:p>
        </p:txBody>
      </p:sp>
      <p:sp>
        <p:nvSpPr>
          <p:cNvPr id="7" name="Footer Placeholder 6"/>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7</a:t>
            </a:fld>
            <a:endParaRPr lang="en-US" dirty="0"/>
          </a:p>
        </p:txBody>
      </p:sp>
      <p:pic>
        <p:nvPicPr>
          <p:cNvPr id="4" name="Picture 3" descr="A picture containing screenshot&#10;&#10;Description automatically generated">
            <a:extLst>
              <a:ext uri="{FF2B5EF4-FFF2-40B4-BE49-F238E27FC236}">
                <a16:creationId xmlns:a16="http://schemas.microsoft.com/office/drawing/2014/main" id="{0274DF38-2B0D-D101-B1EC-1E5C45E5A1B2}"/>
              </a:ext>
            </a:extLst>
          </p:cNvPr>
          <p:cNvPicPr>
            <a:picLocks noChangeAspect="1"/>
          </p:cNvPicPr>
          <p:nvPr/>
        </p:nvPicPr>
        <p:blipFill>
          <a:blip r:embed="rId2"/>
          <a:stretch>
            <a:fillRect/>
          </a:stretch>
        </p:blipFill>
        <p:spPr>
          <a:xfrm>
            <a:off x="328612" y="1549400"/>
            <a:ext cx="11534775" cy="4908550"/>
          </a:xfrm>
          <a:prstGeom prst="rect">
            <a:avLst/>
          </a:prstGeom>
        </p:spPr>
      </p:pic>
    </p:spTree>
    <p:extLst>
      <p:ext uri="{BB962C8B-B14F-4D97-AF65-F5344CB8AC3E}">
        <p14:creationId xmlns:p14="http://schemas.microsoft.com/office/powerpoint/2010/main" val="119203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text, person, holding, outdoor&#10;&#10;Description automatically generated">
            <a:extLst>
              <a:ext uri="{FF2B5EF4-FFF2-40B4-BE49-F238E27FC236}">
                <a16:creationId xmlns:a16="http://schemas.microsoft.com/office/drawing/2014/main" id="{802D0449-4195-9E89-06D6-AB70D665FEE2}"/>
              </a:ext>
            </a:extLst>
          </p:cNvPr>
          <p:cNvPicPr>
            <a:picLocks noGrp="1" noChangeAspect="1"/>
          </p:cNvPicPr>
          <p:nvPr>
            <p:ph idx="1"/>
          </p:nvPr>
        </p:nvPicPr>
        <p:blipFill>
          <a:blip r:embed="rId2"/>
          <a:stretch>
            <a:fillRect/>
          </a:stretch>
        </p:blipFill>
        <p:spPr>
          <a:xfrm>
            <a:off x="3913125" y="2340864"/>
            <a:ext cx="4365748" cy="3634486"/>
          </a:xfrm>
          <a:noFill/>
        </p:spPr>
      </p:pic>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nchor="ctr">
            <a:normAutofit/>
          </a:bodyPr>
          <a:lstStyle/>
          <a:p>
            <a:pPr>
              <a:spcAft>
                <a:spcPts val="600"/>
              </a:spcAft>
            </a:pPr>
            <a:r>
              <a:rPr lang="en-US" dirty="0"/>
              <a:t>Bone Cancer</a:t>
            </a:r>
          </a:p>
        </p:txBody>
      </p:sp>
      <p:sp>
        <p:nvSpPr>
          <p:cNvPr id="18" name="Slide Number Placeholder 5">
            <a:extLst>
              <a:ext uri="{FF2B5EF4-FFF2-40B4-BE49-F238E27FC236}">
                <a16:creationId xmlns:a16="http://schemas.microsoft.com/office/drawing/2014/main" id="{1921B18B-530C-5D30-0644-040212C2B944}"/>
              </a:ext>
            </a:extLst>
          </p:cNvPr>
          <p:cNvSpPr>
            <a:spLocks noGrp="1"/>
          </p:cNvSpPr>
          <p:nvPr>
            <p:ph type="sldNum" sz="quarter" idx="12"/>
          </p:nvPr>
        </p:nvSpPr>
        <p:spPr>
          <a:xfrm>
            <a:off x="10558300" y="6423914"/>
            <a:ext cx="1052510" cy="365125"/>
          </a:xfrm>
        </p:spPr>
        <p:txBody>
          <a:bodyPr/>
          <a:lstStyle/>
          <a:p>
            <a:pPr>
              <a:spcAft>
                <a:spcPts val="600"/>
              </a:spcAft>
            </a:pPr>
            <a:fld id="{3A98EE3D-8CD1-4C3F-BD1C-C98C9596463C}" type="slidenum">
              <a:rPr lang="en-US" smtClean="0"/>
              <a:pPr>
                <a:spcAft>
                  <a:spcPts val="600"/>
                </a:spcAft>
              </a:pPr>
              <a:t>8</a:t>
            </a:fld>
            <a:endParaRPr lang="en-US"/>
          </a:p>
        </p:txBody>
      </p:sp>
    </p:spTree>
    <p:extLst>
      <p:ext uri="{BB962C8B-B14F-4D97-AF65-F5344CB8AC3E}">
        <p14:creationId xmlns:p14="http://schemas.microsoft.com/office/powerpoint/2010/main" val="2261619712"/>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299</TotalTime>
  <Words>489</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Gill Sans MT</vt:lpstr>
      <vt:lpstr>Times New Roman</vt:lpstr>
      <vt:lpstr>Wingdings</vt:lpstr>
      <vt:lpstr>Wingdings 2</vt:lpstr>
      <vt:lpstr>DividendVTI</vt:lpstr>
      <vt:lpstr>HMS (Hospital Management System )</vt:lpstr>
      <vt:lpstr>Agenda </vt:lpstr>
      <vt:lpstr>Real Life problem  </vt:lpstr>
      <vt:lpstr>Scenario</vt:lpstr>
      <vt:lpstr>ERD</vt:lpstr>
      <vt:lpstr>EERD</vt:lpstr>
      <vt:lpstr>Mapping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Bone Cancer</dc:title>
  <dc:creator>abobakr nabil abdelaziz farag</dc:creator>
  <cp:lastModifiedBy>Mohamed Mosleh - 01063808811</cp:lastModifiedBy>
  <cp:revision>34</cp:revision>
  <dcterms:created xsi:type="dcterms:W3CDTF">2022-11-04T16:32:31Z</dcterms:created>
  <dcterms:modified xsi:type="dcterms:W3CDTF">2023-06-06T02:37:53Z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