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8" r:id="rId6"/>
    <p:sldId id="258" r:id="rId7"/>
    <p:sldId id="281" r:id="rId8"/>
    <p:sldId id="282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The domain of your application is Pharmaceutical Safety and Drug Interaction Management.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This encompasses the assessment of medication safety, side effects, drug interactions, and the recommendation of alternative medications in a healthcare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Idea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0773"/>
            <a:ext cx="3147966" cy="208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FFFFF"/>
                </a:solidFill>
                <a:effectLst/>
                <a:latin typeface="var(--sds-font-family-01)"/>
              </a:rPr>
              <a:t>Domain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 cases &amp; Functionalities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Technologies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39C390-E83B-98ED-0673-1D49F0A674C9}"/>
              </a:ext>
            </a:extLst>
          </p:cNvPr>
          <p:cNvSpPr txBox="1">
            <a:spLocks/>
          </p:cNvSpPr>
          <p:nvPr/>
        </p:nvSpPr>
        <p:spPr>
          <a:xfrm>
            <a:off x="1333498" y="5077835"/>
            <a:ext cx="3319983" cy="105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var(--sds-font-family-01)"/>
              </a:rPr>
              <a:t>Group 1.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FFFFFF"/>
                </a:solidFill>
                <a:latin typeface="var(--sds-font-family-01)"/>
              </a:rPr>
              <a:t>Mahmut, Isac, Sebastian, Célian, Clément.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20" y="2399168"/>
            <a:ext cx="2704911" cy="713766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84D1-95CE-851C-00B1-CAA6441AD84D}"/>
              </a:ext>
            </a:extLst>
          </p:cNvPr>
          <p:cNvSpPr txBox="1"/>
          <p:nvPr/>
        </p:nvSpPr>
        <p:spPr>
          <a:xfrm>
            <a:off x="771620" y="3112934"/>
            <a:ext cx="35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DDG_ProximaNova"/>
              </a:rPr>
              <a:t>Pharmaceutical Safety and Drug Interaction Management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23" y="253497"/>
            <a:ext cx="5956668" cy="551684"/>
          </a:xfrm>
        </p:spPr>
        <p:txBody>
          <a:bodyPr/>
          <a:lstStyle/>
          <a:p>
            <a:r>
              <a:rPr lang="en-US" dirty="0"/>
              <a:t>Use Cases &amp;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4623" y="815174"/>
            <a:ext cx="7269421" cy="538645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400" b="1" dirty="0"/>
              <a:t>1. Side Effect Identification</a:t>
            </a:r>
          </a:p>
          <a:p>
            <a:pPr lvl="2"/>
            <a:r>
              <a:rPr lang="en-US" sz="1200" u="sng" dirty="0"/>
              <a:t>Description</a:t>
            </a:r>
            <a:r>
              <a:rPr lang="en-US" sz="1200" dirty="0"/>
              <a:t>: Doctors/nurses enter a proposed medication and the patient's current medications.</a:t>
            </a:r>
          </a:p>
          <a:p>
            <a:pPr lvl="2"/>
            <a:r>
              <a:rPr lang="en-US" sz="1200" u="sng" dirty="0"/>
              <a:t>Outcome</a:t>
            </a:r>
            <a:r>
              <a:rPr lang="en-US" sz="1200" dirty="0"/>
              <a:t>: The system outputs potential side effects or confirms the medication is safe.</a:t>
            </a:r>
          </a:p>
          <a:p>
            <a:pPr marL="0" lvl="1" indent="0">
              <a:buNone/>
            </a:pPr>
            <a:r>
              <a:rPr lang="en-US" sz="1400" b="1" dirty="0"/>
              <a:t>2. Drug Interaction Evaluation</a:t>
            </a:r>
          </a:p>
          <a:p>
            <a:pPr lvl="2"/>
            <a:r>
              <a:rPr lang="en-US" sz="1200" u="sng" dirty="0"/>
              <a:t>Description</a:t>
            </a:r>
            <a:r>
              <a:rPr lang="en-US" sz="1200" dirty="0"/>
              <a:t>: Users assess how a new medication interacts with existing medications.</a:t>
            </a:r>
          </a:p>
          <a:p>
            <a:pPr lvl="2"/>
            <a:r>
              <a:rPr lang="en-US" sz="1200" u="sng" dirty="0"/>
              <a:t>Outcome</a:t>
            </a:r>
            <a:r>
              <a:rPr lang="en-US" sz="1200" dirty="0"/>
              <a:t>: Provides insights into possible adverse interactions, enhancing patient safety.</a:t>
            </a:r>
          </a:p>
          <a:p>
            <a:pPr marL="0" lvl="1" indent="0">
              <a:buNone/>
            </a:pPr>
            <a:r>
              <a:rPr lang="en-US" sz="1400" b="1" dirty="0"/>
              <a:t>3. Alternative Medication Suggestions</a:t>
            </a:r>
          </a:p>
          <a:p>
            <a:pPr lvl="2"/>
            <a:r>
              <a:rPr lang="en-US" sz="1200" u="sng" dirty="0"/>
              <a:t>Description</a:t>
            </a:r>
            <a:r>
              <a:rPr lang="en-US" sz="1200" dirty="0"/>
              <a:t>: If side effects are identified, the system suggests alternative medications with fewer side effects.</a:t>
            </a:r>
          </a:p>
          <a:p>
            <a:pPr lvl="2"/>
            <a:r>
              <a:rPr lang="en-US" sz="1200" u="sng" dirty="0"/>
              <a:t>Outcome</a:t>
            </a:r>
            <a:r>
              <a:rPr lang="en-US" sz="1200" dirty="0"/>
              <a:t>: Offers safer treatment options for patients.</a:t>
            </a:r>
          </a:p>
          <a:p>
            <a:pPr marL="0" lvl="1" indent="0">
              <a:buNone/>
            </a:pPr>
            <a:r>
              <a:rPr lang="en-US" sz="1400" b="1" dirty="0"/>
              <a:t>4. Condition-Based Medication Recommendations</a:t>
            </a:r>
          </a:p>
          <a:p>
            <a:pPr lvl="2"/>
            <a:r>
              <a:rPr lang="en-US" sz="1200" u="sng" dirty="0"/>
              <a:t>Description</a:t>
            </a:r>
            <a:r>
              <a:rPr lang="en-US" sz="1200" dirty="0"/>
              <a:t>: The system suggests suitable medications based on the patient's current medications and medical conditions.</a:t>
            </a:r>
          </a:p>
          <a:p>
            <a:pPr lvl="2"/>
            <a:r>
              <a:rPr lang="en-US" sz="1200" u="sng" dirty="0"/>
              <a:t>Outcome</a:t>
            </a:r>
            <a:r>
              <a:rPr lang="en-US" sz="1200" dirty="0"/>
              <a:t>: Personalized medication plans that align with patient health needs.</a:t>
            </a:r>
          </a:p>
          <a:p>
            <a:pPr marL="0" lvl="1" indent="0">
              <a:buNone/>
            </a:pPr>
            <a:r>
              <a:rPr lang="en-US" sz="1400" b="1" dirty="0"/>
              <a:t>5. Current Medication Adjustment</a:t>
            </a:r>
          </a:p>
          <a:p>
            <a:pPr lvl="2"/>
            <a:r>
              <a:rPr lang="en-US" sz="1200" u="sng" dirty="0"/>
              <a:t>Description</a:t>
            </a:r>
            <a:r>
              <a:rPr lang="en-US" sz="1200" dirty="0"/>
              <a:t>: Evaluates current medications to identify alternatives that allow for the safe administration of required medications.</a:t>
            </a:r>
          </a:p>
          <a:p>
            <a:pPr lvl="2"/>
            <a:r>
              <a:rPr lang="en-US" sz="1200" u="sng" dirty="0"/>
              <a:t>Outcome</a:t>
            </a:r>
            <a:r>
              <a:rPr lang="en-US" sz="1200" dirty="0"/>
              <a:t>: Facilitates effective treatment while minimizing risks.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9D6D-55B4-CC6B-57AE-352355D7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15" y="2544022"/>
            <a:ext cx="3918076" cy="668499"/>
          </a:xfrm>
        </p:spPr>
        <p:txBody>
          <a:bodyPr/>
          <a:lstStyle/>
          <a:p>
            <a:r>
              <a:rPr lang="en-US" dirty="0"/>
              <a:t>Technologies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36C1-AA17-C742-49BB-650087FF9460}"/>
              </a:ext>
            </a:extLst>
          </p:cNvPr>
          <p:cNvSpPr txBox="1">
            <a:spLocks/>
          </p:cNvSpPr>
          <p:nvPr/>
        </p:nvSpPr>
        <p:spPr>
          <a:xfrm>
            <a:off x="500016" y="3429000"/>
            <a:ext cx="3438242" cy="17922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Large Language Models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SPARQL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17879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C233-512C-573E-23A9-E96B3C6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226265"/>
            <a:ext cx="6635608" cy="669379"/>
          </a:xfrm>
        </p:spPr>
        <p:txBody>
          <a:bodyPr/>
          <a:lstStyle/>
          <a:p>
            <a:r>
              <a:rPr lang="en-US" dirty="0"/>
              <a:t>DATA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AE2-36C9-9E29-139D-F3FCFE26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900497"/>
            <a:ext cx="6979640" cy="1356248"/>
          </a:xfrm>
        </p:spPr>
        <p:txBody>
          <a:bodyPr/>
          <a:lstStyle/>
          <a:p>
            <a:r>
              <a:rPr lang="en-US" dirty="0"/>
              <a:t>wikidata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Wikidata.org is a free, collaborative knowledge base for structured 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Data is structures in item-property-value triplets, equivalent to subject-predicate-object.</a:t>
            </a:r>
            <a:endParaRPr lang="en-SE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F802-3368-8B67-87BC-F8D6936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5C8AF-728B-7782-7C95-78BB0AB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05" y="1964024"/>
            <a:ext cx="3340272" cy="596931"/>
          </a:xfrm>
          <a:prstGeom prst="rect">
            <a:avLst/>
          </a:prstGeom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0D59B2A-D6BE-1E1F-C8C6-5D3BC49D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05" y="2900497"/>
            <a:ext cx="3340272" cy="22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186820"/>
            <a:ext cx="4179570" cy="67755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{6E737FEC-4ED7-4E93-8A13-1E41938DF139}tf67328976_win32</Template>
  <TotalTime>55</TotalTime>
  <Words>276</Words>
  <Application>Microsoft Office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DDG_ProximaNova</vt:lpstr>
      <vt:lpstr>Tenorite</vt:lpstr>
      <vt:lpstr>var(--sds-font-family-01)</vt:lpstr>
      <vt:lpstr>Wingdings</vt:lpstr>
      <vt:lpstr>Custom</vt:lpstr>
      <vt:lpstr>Idea presentation</vt:lpstr>
      <vt:lpstr>Domain</vt:lpstr>
      <vt:lpstr>Use Cases &amp; Functionalities</vt:lpstr>
      <vt:lpstr>Technologies</vt:lpstr>
      <vt:lpstr>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lastModifiedBy>Mahmut Osmanovic</cp:lastModifiedBy>
  <cp:revision>9</cp:revision>
  <dcterms:created xsi:type="dcterms:W3CDTF">2024-12-09T09:19:06Z</dcterms:created>
  <dcterms:modified xsi:type="dcterms:W3CDTF">2024-12-09T10:14:31Z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