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B596-8B04-43D5-9DAF-924777E4346E}" v="10" dt="2025-01-09T13:19:10.889"/>
    <p1510:client id="{79164BE2-3145-4FBF-9EED-F701BD9BFF15}" v="108" dt="2025-01-09T17:21:25.280"/>
    <p1510:client id="{7E736D75-B0CB-45F7-AE0E-C09B8B0544A4}" v="76" dt="2025-01-09T21:50:31.183"/>
    <p1510:client id="{83F05F35-4DA4-4319-A625-A656A82B8FCB}" v="53" dt="2025-01-09T13:16:11.234"/>
    <p1510:client id="{A8A4D7BD-AC42-4E23-944B-470A30E166AD}" v="3" dt="2025-01-10T07:13:38.850"/>
    <p1510:client id="{AF79061F-CC7C-4880-9568-E8B42B49ADDA}" v="18" dt="2025-01-09T13:12:40.393"/>
    <p1510:client id="{CF429954-C390-4954-BBDF-53D9F3F99324}" v="66" dt="2025-01-09T20:53:06.810"/>
    <p1510:client id="{D7556425-C172-4AEB-A83A-0C75C0C104B3}" v="24" dt="2025-01-09T18:14:21.822"/>
    <p1510:client id="{D76814BC-DAEA-4D99-ABD6-F209622D6865}" v="38" dt="2025-01-09T18:18:43.417"/>
    <p1510:client id="{EFDB7690-ADD5-4434-9B4C-CDC2DA575C5B}" v="8" dt="2025-01-10T00:00:1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F7AFD-36E3-F66A-E529-1A730986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6"/>
            <a:ext cx="5645888" cy="99946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/>
              <a:t>PRISM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CBAD8-5C7F-EB74-E1C1-2752ED0B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1530159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Predictive and Interactive System for Medications</a:t>
            </a:r>
            <a:endParaRPr lang="fr-FR"/>
          </a:p>
        </p:txBody>
      </p:sp>
      <p:pic>
        <p:nvPicPr>
          <p:cNvPr id="4" name="Picture 3" descr="A red circle pattern on a black background&#10;&#10;Description automatically generated">
            <a:extLst>
              <a:ext uri="{FF2B5EF4-FFF2-40B4-BE49-F238E27FC236}">
                <a16:creationId xmlns:a16="http://schemas.microsoft.com/office/drawing/2014/main" id="{9915D3F2-55CC-E697-239D-3CD30FFB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8" r="1751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902-5378-016A-E40F-FF3A3F84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311-EA63-9317-E911-2464C408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SE" b="1"/>
              <a:t>Initial </a:t>
            </a:r>
            <a:r>
              <a:rPr lang="en-SE" b="1" err="1"/>
              <a:t>goals</a:t>
            </a:r>
            <a:endParaRPr lang="sv-SE" b="1"/>
          </a:p>
          <a:p>
            <a:endParaRPr lang="en-US" b="1">
              <a:solidFill>
                <a:srgbClr val="001E2E"/>
              </a:solidFill>
              <a:latin typeface="Univers Condensed Light"/>
            </a:endParaRPr>
          </a:p>
          <a:p>
            <a:pPr lvl="1"/>
            <a:r>
              <a:rPr lang="en-US" err="1">
                <a:solidFill>
                  <a:srgbClr val="001E2E"/>
                </a:solidFill>
                <a:latin typeface="Univers Condensed Light"/>
              </a:rPr>
              <a:t>Identify_side_effects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(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proposed_medication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,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current_medications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)  -&gt;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side_effects</a:t>
            </a:r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marL="457200" lvl="1" indent="0">
              <a:buNone/>
            </a:pPr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lvl="1"/>
            <a:r>
              <a:rPr lang="en-US" err="1">
                <a:solidFill>
                  <a:srgbClr val="001E2E"/>
                </a:solidFill>
                <a:latin typeface="Univers Condensed Light"/>
              </a:rPr>
              <a:t>Suggest_alternative_medications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(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proposed_medication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,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side_effects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)  -&gt;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alternative_medications</a:t>
            </a:r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marL="457200" lvl="1" indent="0">
              <a:buNone/>
            </a:pPr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lvl="1"/>
            <a:r>
              <a:rPr lang="en-US" err="1">
                <a:solidFill>
                  <a:srgbClr val="001E2E"/>
                </a:solidFill>
                <a:latin typeface="Univers Condensed Light"/>
              </a:rPr>
              <a:t>Recommend_medications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(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current_medications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,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medical_conditions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)  -&gt;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recommended_medications</a:t>
            </a:r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lvl="1"/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lvl="1"/>
            <a:r>
              <a:rPr lang="en-US" err="1">
                <a:solidFill>
                  <a:srgbClr val="001E2E"/>
                </a:solidFill>
                <a:latin typeface="Univers Condensed Light"/>
              </a:rPr>
              <a:t>Adjust_medications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(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current_medications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,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required_medication</a:t>
            </a:r>
            <a:r>
              <a:rPr lang="en-US">
                <a:solidFill>
                  <a:srgbClr val="001E2E"/>
                </a:solidFill>
                <a:latin typeface="Univers Condensed Light"/>
              </a:rPr>
              <a:t>)  -&gt; </a:t>
            </a:r>
            <a:r>
              <a:rPr lang="en-US" err="1">
                <a:solidFill>
                  <a:srgbClr val="001E2E"/>
                </a:solidFill>
                <a:latin typeface="Univers Condensed Light"/>
              </a:rPr>
              <a:t>adjusted_medication_plan</a:t>
            </a:r>
            <a:endParaRPr lang="en-US">
              <a:solidFill>
                <a:srgbClr val="001E2E"/>
              </a:solidFill>
              <a:latin typeface="Univers Condensed Light"/>
            </a:endParaRPr>
          </a:p>
          <a:p>
            <a:pPr lvl="1"/>
            <a:endParaRPr lang="en-US"/>
          </a:p>
          <a:p>
            <a:r>
              <a:rPr lang="en-SE" b="1"/>
              <a:t>What we have accomplished</a:t>
            </a:r>
          </a:p>
        </p:txBody>
      </p:sp>
    </p:spTree>
    <p:extLst>
      <p:ext uri="{BB962C8B-B14F-4D97-AF65-F5344CB8AC3E}">
        <p14:creationId xmlns:p14="http://schemas.microsoft.com/office/powerpoint/2010/main" val="284916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A39040-C6C9-DA0D-0685-2DE6C8C4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36" y="3014428"/>
            <a:ext cx="5550638" cy="1256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cap="all" baseline="0"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663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0FE3-3F66-1A98-C9EC-F241EFCF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Concepts &amp; Technologies</a:t>
            </a:r>
            <a:endParaRPr lang="en-SE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7060-1BAF-A02A-B55B-3B6A22A7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347" y="533400"/>
            <a:ext cx="561250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E" sz="2800"/>
              <a:t>SPARQL &amp; </a:t>
            </a:r>
            <a:r>
              <a:rPr lang="en-SE" sz="2800" err="1"/>
              <a:t>WikiData</a:t>
            </a:r>
            <a:endParaRPr lang="sv-SE" sz="2800" err="1"/>
          </a:p>
          <a:p>
            <a:endParaRPr lang="en-SE"/>
          </a:p>
          <a:p>
            <a:r>
              <a:rPr lang="en-SE" sz="2800"/>
              <a:t>Large Language Model | Gemini 2.0 Exp</a:t>
            </a:r>
          </a:p>
          <a:p>
            <a:endParaRPr lang="en-SE"/>
          </a:p>
          <a:p>
            <a:r>
              <a:rPr lang="en-SE" sz="2800"/>
              <a:t>Python modules</a:t>
            </a:r>
            <a:endParaRPr lang="en-SE" sz="280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SE" err="1"/>
              <a:t>FuzzyWuzzy</a:t>
            </a:r>
            <a:endParaRPr lang="en-SE"/>
          </a:p>
          <a:p>
            <a:pPr lvl="1">
              <a:buFont typeface="Courier New" panose="020B0604020202020204" pitchFamily="34" charset="0"/>
              <a:buChar char="o"/>
            </a:pPr>
            <a:r>
              <a:rPr lang="en-SE" err="1"/>
              <a:t>Chainlit</a:t>
            </a:r>
            <a:endParaRPr lang="en-SE"/>
          </a:p>
          <a:p>
            <a:endParaRPr lang="en-S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24301-C33A-9CB5-90FC-D06ACDFC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0"/>
              <a:t>application structure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objekt 2" descr="En bild som visar text, skärmbild, Teckensnitt, diagram&#10;&#10;Automatiskt genererad beskrivning">
            <a:extLst>
              <a:ext uri="{FF2B5EF4-FFF2-40B4-BE49-F238E27FC236}">
                <a16:creationId xmlns:a16="http://schemas.microsoft.com/office/drawing/2014/main" id="{66F023EF-E26F-6E44-D3F2-D6F8C2C7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1485303"/>
            <a:ext cx="5802084" cy="38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>
            <a:extLst>
              <a:ext uri="{FF2B5EF4-FFF2-40B4-BE49-F238E27FC236}">
                <a16:creationId xmlns:a16="http://schemas.microsoft.com/office/drawing/2014/main" id="{C9AB31F1-22CD-7193-835F-11CADBE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82" y="565274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i="0"/>
              <a:t>MEDICATION</a:t>
            </a:r>
            <a:br>
              <a:rPr lang="en-US" sz="2800"/>
            </a:br>
            <a:r>
              <a:rPr lang="en-US" sz="2800" i="0">
                <a:ea typeface="+mj-lt"/>
                <a:cs typeface="+mj-lt"/>
              </a:rPr>
              <a:t>Recommender</a:t>
            </a:r>
            <a:endParaRPr lang="sv-SE">
              <a:ea typeface="+mj-lt"/>
              <a:cs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tshållare för innehåll 6" descr="En bild som visar text, diagram, skärmbild, Teckensnitt&#10;&#10;Automatiskt genererad beskrivning">
            <a:extLst>
              <a:ext uri="{FF2B5EF4-FFF2-40B4-BE49-F238E27FC236}">
                <a16:creationId xmlns:a16="http://schemas.microsoft.com/office/drawing/2014/main" id="{CAF1141B-DF7C-3F8C-062A-4DEE7A9FC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801" y="511800"/>
            <a:ext cx="6778640" cy="57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9716B-5B01-2899-577A-FF4DA066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pic>
        <p:nvPicPr>
          <p:cNvPr id="5" name="Picture 4" descr="Books on an armchair">
            <a:extLst>
              <a:ext uri="{FF2B5EF4-FFF2-40B4-BE49-F238E27FC236}">
                <a16:creationId xmlns:a16="http://schemas.microsoft.com/office/drawing/2014/main" id="{7F523B27-F23C-79E0-0A5C-431EF16F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6" r="26701" b="-1"/>
          <a:stretch/>
        </p:blipFill>
        <p:spPr>
          <a:xfrm>
            <a:off x="7771033" y="-6351"/>
            <a:ext cx="5100341" cy="685597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5" descr="Overview - Chainlit">
            <a:extLst>
              <a:ext uri="{FF2B5EF4-FFF2-40B4-BE49-F238E27FC236}">
                <a16:creationId xmlns:a16="http://schemas.microsoft.com/office/drawing/2014/main" id="{D0173B8E-D2AD-0E9A-9277-EA9765E78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1195" y="5166282"/>
            <a:ext cx="2743200" cy="638400"/>
          </a:xfrm>
          <a:prstGeom prst="rect">
            <a:avLst/>
          </a:prstGeom>
        </p:spPr>
      </p:pic>
      <p:pic>
        <p:nvPicPr>
          <p:cNvPr id="8" name="Image 7" descr="File:Google Gemini logo.svg - Wikipedia">
            <a:extLst>
              <a:ext uri="{FF2B5EF4-FFF2-40B4-BE49-F238E27FC236}">
                <a16:creationId xmlns:a16="http://schemas.microsoft.com/office/drawing/2014/main" id="{5D8DFEF9-CC02-D241-3D8A-FE3EA13A4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82" y="3408086"/>
            <a:ext cx="2743200" cy="1014984"/>
          </a:xfrm>
          <a:prstGeom prst="rect">
            <a:avLst/>
          </a:prstGeom>
        </p:spPr>
      </p:pic>
      <p:pic>
        <p:nvPicPr>
          <p:cNvPr id="10" name="Image 9" descr="Logos for RDF Formats (RDF/XML, Turtle, RDFa, SPARQL, R2RML, SHACL)">
            <a:extLst>
              <a:ext uri="{FF2B5EF4-FFF2-40B4-BE49-F238E27FC236}">
                <a16:creationId xmlns:a16="http://schemas.microsoft.com/office/drawing/2014/main" id="{1252664B-BD9F-33DC-0138-4CCC96E45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196" y="3275509"/>
            <a:ext cx="1381126" cy="1482114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740E35C-C6A4-A5F2-8FD9-91E5992C3316}"/>
              </a:ext>
            </a:extLst>
          </p:cNvPr>
          <p:cNvSpPr/>
          <p:nvPr/>
        </p:nvSpPr>
        <p:spPr>
          <a:xfrm>
            <a:off x="3479856" y="3685335"/>
            <a:ext cx="1784684" cy="3300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4AC6E288-1ED3-A856-AFB4-1565DA3D6D07}"/>
              </a:ext>
            </a:extLst>
          </p:cNvPr>
          <p:cNvSpPr/>
          <p:nvPr/>
        </p:nvSpPr>
        <p:spPr>
          <a:xfrm>
            <a:off x="3477319" y="4105111"/>
            <a:ext cx="1779732" cy="33835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77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C16FF-83BF-2ED6-83F1-96E9DA41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05" y="1004776"/>
            <a:ext cx="7899991" cy="3372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FE20-655E-4E9C-EA8D-7C4B858F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19" y="5286860"/>
            <a:ext cx="6767742" cy="1018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800" b="1" cap="all" spc="300"/>
              <a:t>Thank you for listening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8725"/>
            <a:ext cx="7548282" cy="17962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1050158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71715" y="2788404"/>
            <a:ext cx="2788334" cy="203944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3429000"/>
            <a:ext cx="4854899" cy="1421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213112" y="0"/>
            <a:ext cx="2978888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756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Bredbild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AngleLinesVTI</vt:lpstr>
      <vt:lpstr>PRISM</vt:lpstr>
      <vt:lpstr>Recap</vt:lpstr>
      <vt:lpstr>Demonstration</vt:lpstr>
      <vt:lpstr>Concepts &amp; Technologies</vt:lpstr>
      <vt:lpstr>application structure</vt:lpstr>
      <vt:lpstr>MEDICATION Recommender</vt:lpstr>
      <vt:lpstr>lessons learned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Mahmut Osmanovic</dc:creator>
  <cp:revision>2</cp:revision>
  <dcterms:created xsi:type="dcterms:W3CDTF">2025-01-09T13:05:12Z</dcterms:created>
  <dcterms:modified xsi:type="dcterms:W3CDTF">2025-01-12T11:56:45Z</dcterms:modified>
</cp:coreProperties>
</file>