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83" r:id="rId6"/>
    <p:sldId id="278" r:id="rId7"/>
    <p:sldId id="258" r:id="rId8"/>
    <p:sldId id="281" r:id="rId9"/>
    <p:sldId id="282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C548D-4EDB-987B-C7DB-AB897ABA667F}" v="51" dt="2024-12-09T16:22:48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618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DDG_ProximaNova"/>
              </a:rPr>
              <a:t>The domain of your application is Pharmaceutical Safety and Drug Interaction Management. </a:t>
            </a:r>
          </a:p>
          <a:p>
            <a:r>
              <a:rPr lang="en-US" b="0" i="0" dirty="0">
                <a:solidFill>
                  <a:srgbClr val="FFFFFF"/>
                </a:solidFill>
                <a:effectLst/>
                <a:latin typeface="DDG_ProximaNova"/>
              </a:rPr>
              <a:t>This encompasses the assessment of medication safety, side effects, drug interactions, and the recommendation of alternative medications in a healthcare setting.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Idea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0773"/>
            <a:ext cx="3147966" cy="2082296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FFFFFF"/>
                </a:solidFill>
                <a:effectLst/>
                <a:latin typeface="var(--sds-font-family-01)"/>
              </a:rPr>
              <a:t>Domain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 cases &amp; Functionalities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Technologies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39C390-E83B-98ED-0673-1D49F0A674C9}"/>
              </a:ext>
            </a:extLst>
          </p:cNvPr>
          <p:cNvSpPr txBox="1">
            <a:spLocks/>
          </p:cNvSpPr>
          <p:nvPr/>
        </p:nvSpPr>
        <p:spPr>
          <a:xfrm>
            <a:off x="1333498" y="5077835"/>
            <a:ext cx="3319983" cy="1051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FFFF"/>
                </a:solidFill>
                <a:latin typeface="var(--sds-font-family-01)"/>
              </a:rPr>
              <a:t>Group 1.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FFFFFF"/>
                </a:solidFill>
                <a:latin typeface="var(--sds-font-family-01)"/>
              </a:rPr>
              <a:t>Mahmut, Isac, Sebastian, Célian, Clément.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>
            <a:extLst>
              <a:ext uri="{FF2B5EF4-FFF2-40B4-BE49-F238E27FC236}">
                <a16:creationId xmlns:a16="http://schemas.microsoft.com/office/drawing/2014/main" id="{77373474-D5E8-C31E-1B07-087A44C3C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2227" y="3990075"/>
            <a:ext cx="7458174" cy="18776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ea typeface="+mn-lt"/>
                <a:cs typeface="+mn-lt"/>
              </a:rPr>
              <a:t>Pharmaceutical Risk Interaction and Safety Monitor</a:t>
            </a:r>
            <a:endParaRPr lang="fr-FR" sz="400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12682A92-655A-9080-C1AF-4223ACD9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Espace réservé du numéro de diapositive 3" hidden="1">
            <a:extLst>
              <a:ext uri="{FF2B5EF4-FFF2-40B4-BE49-F238E27FC236}">
                <a16:creationId xmlns:a16="http://schemas.microsoft.com/office/drawing/2014/main" id="{B1FDA427-B10B-0E75-B156-F8DF2EFAB5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5" name="Image 4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D0E57033-28E7-C7B7-56B5-C0F557D3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680388"/>
            <a:ext cx="6096000" cy="30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6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620" y="2399168"/>
            <a:ext cx="2704911" cy="713766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984D1-95CE-851C-00B1-CAA6441AD84D}"/>
              </a:ext>
            </a:extLst>
          </p:cNvPr>
          <p:cNvSpPr txBox="1"/>
          <p:nvPr/>
        </p:nvSpPr>
        <p:spPr>
          <a:xfrm>
            <a:off x="771620" y="3112934"/>
            <a:ext cx="3512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DDG_ProximaNova"/>
              </a:rPr>
              <a:t>Pharmaceutical Safety and Drug Interaction Management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623" y="1116128"/>
            <a:ext cx="5956668" cy="551684"/>
          </a:xfrm>
        </p:spPr>
        <p:txBody>
          <a:bodyPr/>
          <a:lstStyle/>
          <a:p>
            <a:r>
              <a:rPr lang="en-US" dirty="0"/>
              <a:t>Use Cases &amp; Functionalities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4623" y="1667812"/>
            <a:ext cx="7269421" cy="3522375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1400" b="1" dirty="0"/>
              <a:t>1. Side Effect Identification</a:t>
            </a:r>
          </a:p>
          <a:p>
            <a:pPr lvl="2"/>
            <a:r>
              <a:rPr lang="en-US" sz="1200" dirty="0" err="1"/>
              <a:t>identify_side_effects</a:t>
            </a:r>
            <a:r>
              <a:rPr lang="en-US" sz="1200" dirty="0"/>
              <a:t>(</a:t>
            </a:r>
            <a:r>
              <a:rPr lang="en-US" sz="1200" dirty="0" err="1"/>
              <a:t>proposed_medication</a:t>
            </a:r>
            <a:r>
              <a:rPr lang="en-US" sz="1200" dirty="0"/>
              <a:t>, </a:t>
            </a:r>
            <a:r>
              <a:rPr lang="en-US" sz="1200" dirty="0" err="1"/>
              <a:t>current_medications</a:t>
            </a:r>
            <a:r>
              <a:rPr lang="en-US" sz="1200" dirty="0"/>
              <a:t>) -&gt; </a:t>
            </a:r>
            <a:r>
              <a:rPr lang="en-US" sz="1200" dirty="0" err="1"/>
              <a:t>side_effects</a:t>
            </a:r>
            <a:endParaRPr lang="en-US" sz="1200" dirty="0"/>
          </a:p>
          <a:p>
            <a:pPr marL="0" lvl="1" indent="0">
              <a:buNone/>
            </a:pPr>
            <a:r>
              <a:rPr lang="en-US" sz="1400" b="1" dirty="0"/>
              <a:t>2. Alternative Medication Suggestions</a:t>
            </a:r>
          </a:p>
          <a:p>
            <a:pPr lvl="2"/>
            <a:r>
              <a:rPr lang="en-US" sz="1200" u="sng" dirty="0" err="1"/>
              <a:t>suggest_alternative_medications</a:t>
            </a:r>
            <a:r>
              <a:rPr lang="en-US" sz="1200" u="sng" dirty="0"/>
              <a:t>(</a:t>
            </a:r>
            <a:r>
              <a:rPr lang="en-US" sz="1200" u="sng" dirty="0" err="1"/>
              <a:t>proposed_medication</a:t>
            </a:r>
            <a:r>
              <a:rPr lang="en-US" sz="1200" u="sng" dirty="0"/>
              <a:t>, </a:t>
            </a:r>
            <a:r>
              <a:rPr lang="en-US" sz="1200" u="sng" dirty="0" err="1"/>
              <a:t>side_effects</a:t>
            </a:r>
            <a:r>
              <a:rPr lang="en-US" sz="1200" u="sng" dirty="0"/>
              <a:t>) -&gt; </a:t>
            </a:r>
            <a:r>
              <a:rPr lang="en-US" sz="1200" u="sng" dirty="0" err="1"/>
              <a:t>alternative_medications</a:t>
            </a:r>
            <a:endParaRPr lang="en-US" sz="1200" u="sng" dirty="0"/>
          </a:p>
          <a:p>
            <a:pPr marL="0" lvl="1" indent="0">
              <a:buNone/>
            </a:pPr>
            <a:r>
              <a:rPr lang="en-US" sz="1400" b="1" dirty="0"/>
              <a:t>3. Condition-Based Medication Recommendations</a:t>
            </a:r>
          </a:p>
          <a:p>
            <a:pPr lvl="2"/>
            <a:r>
              <a:rPr lang="en-US" sz="1200" u="sng" dirty="0" err="1"/>
              <a:t>recommend_medications</a:t>
            </a:r>
            <a:r>
              <a:rPr lang="en-US" sz="1200" u="sng" dirty="0"/>
              <a:t>(</a:t>
            </a:r>
            <a:r>
              <a:rPr lang="en-US" sz="1200" u="sng" dirty="0" err="1"/>
              <a:t>current_medications</a:t>
            </a:r>
            <a:r>
              <a:rPr lang="en-US" sz="1200" u="sng" dirty="0"/>
              <a:t>, </a:t>
            </a:r>
            <a:r>
              <a:rPr lang="en-US" sz="1200" u="sng" dirty="0" err="1"/>
              <a:t>medical_conditions</a:t>
            </a:r>
            <a:r>
              <a:rPr lang="en-US" sz="1200" u="sng" dirty="0"/>
              <a:t>) -&gt; </a:t>
            </a:r>
            <a:r>
              <a:rPr lang="en-US" sz="1200" u="sng" dirty="0" err="1"/>
              <a:t>recommended_medications</a:t>
            </a:r>
            <a:endParaRPr lang="en-US" sz="1200" u="sng" dirty="0"/>
          </a:p>
          <a:p>
            <a:pPr marL="0" lvl="1" indent="0">
              <a:buNone/>
            </a:pPr>
            <a:r>
              <a:rPr lang="en-US" sz="1400" b="1" dirty="0"/>
              <a:t>4. Current Medication Adjustment</a:t>
            </a:r>
          </a:p>
          <a:p>
            <a:pPr lvl="2"/>
            <a:r>
              <a:rPr lang="en-US" sz="1200" u="sng" dirty="0" err="1"/>
              <a:t>adjust_medications</a:t>
            </a:r>
            <a:r>
              <a:rPr lang="en-US" sz="1200" u="sng" dirty="0"/>
              <a:t>(</a:t>
            </a:r>
            <a:r>
              <a:rPr lang="en-US" sz="1200" u="sng" dirty="0" err="1"/>
              <a:t>current_medications</a:t>
            </a:r>
            <a:r>
              <a:rPr lang="en-US" sz="1200" u="sng" dirty="0"/>
              <a:t>, </a:t>
            </a:r>
            <a:r>
              <a:rPr lang="en-US" sz="1200" u="sng" dirty="0" err="1"/>
              <a:t>required_medication</a:t>
            </a:r>
            <a:r>
              <a:rPr lang="en-US" sz="1200" u="sng" dirty="0"/>
              <a:t>) -&gt; </a:t>
            </a:r>
            <a:r>
              <a:rPr lang="en-US" sz="1200" u="sng" dirty="0" err="1"/>
              <a:t>adjusted_medication_plan</a:t>
            </a:r>
            <a:endParaRPr lang="en-US" sz="1200" u="sng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9D6D-55B4-CC6B-57AE-352355D7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015" y="2544022"/>
            <a:ext cx="3918076" cy="668499"/>
          </a:xfrm>
        </p:spPr>
        <p:txBody>
          <a:bodyPr/>
          <a:lstStyle/>
          <a:p>
            <a:r>
              <a:rPr lang="en-US" dirty="0"/>
              <a:t>Technologies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536C1-AA17-C742-49BB-650087FF9460}"/>
              </a:ext>
            </a:extLst>
          </p:cNvPr>
          <p:cNvSpPr txBox="1">
            <a:spLocks/>
          </p:cNvSpPr>
          <p:nvPr/>
        </p:nvSpPr>
        <p:spPr>
          <a:xfrm>
            <a:off x="500016" y="3429000"/>
            <a:ext cx="3438242" cy="17922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Large Language Models</a:t>
            </a:r>
          </a:p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SPARQL</a:t>
            </a:r>
          </a:p>
          <a:p>
            <a:pPr marL="342900" lvl="1" indent="-342900">
              <a:buFont typeface="Arial" panose="020B0604020202020204" pitchFamily="34" charset="0"/>
              <a:buAutoNum type="arabicPeriod"/>
            </a:pPr>
            <a:r>
              <a:rPr lang="en-US" sz="1600" b="1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178794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C233-512C-573E-23A9-E96B3C68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2226265"/>
            <a:ext cx="6635608" cy="669379"/>
          </a:xfrm>
        </p:spPr>
        <p:txBody>
          <a:bodyPr/>
          <a:lstStyle/>
          <a:p>
            <a:r>
              <a:rPr lang="en-US" dirty="0"/>
              <a:t>DATA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6AAE2-36C9-9E29-139D-F3FCFE260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900497"/>
            <a:ext cx="6979640" cy="1356248"/>
          </a:xfrm>
        </p:spPr>
        <p:txBody>
          <a:bodyPr/>
          <a:lstStyle/>
          <a:p>
            <a:r>
              <a:rPr lang="en-US" dirty="0"/>
              <a:t>wikidata</a:t>
            </a:r>
          </a:p>
          <a:p>
            <a:pPr marL="569214" lvl="1">
              <a:buFont typeface="Wingdings" panose="05000000000000000000" pitchFamily="2" charset="2"/>
              <a:buChar char="§"/>
            </a:pPr>
            <a:r>
              <a:rPr lang="en-US" sz="1400" dirty="0"/>
              <a:t>Wikidata.org is a free, collaborative knowledge base for structured data</a:t>
            </a:r>
          </a:p>
          <a:p>
            <a:pPr marL="569214" lvl="1">
              <a:buFont typeface="Wingdings" panose="05000000000000000000" pitchFamily="2" charset="2"/>
              <a:buChar char="§"/>
            </a:pPr>
            <a:r>
              <a:rPr lang="en-US" sz="1400" dirty="0"/>
              <a:t>Data is structures in item-property-value triplets, equivalent to subject-predicate-object.</a:t>
            </a:r>
            <a:endParaRPr lang="en-SE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8F802-3368-8B67-87BC-F8D6936B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5C8AF-728B-7782-7C95-78BB0AB9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205" y="1964024"/>
            <a:ext cx="3340272" cy="596931"/>
          </a:xfrm>
          <a:prstGeom prst="rect">
            <a:avLst/>
          </a:prstGeom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B0D59B2A-D6BE-1E1F-C8C6-5D3BC49D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205" y="2900497"/>
            <a:ext cx="3340272" cy="225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8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3186820"/>
            <a:ext cx="4179570" cy="677551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{6E737FEC-4ED7-4E93-8A13-1E41938DF139}tf67328976_win32</Template>
  <TotalTime>80</TotalTime>
  <Words>202</Words>
  <Application>Microsoft Office PowerPoint</Application>
  <PresentationFormat>Grand écran</PresentationFormat>
  <Paragraphs>36</Paragraphs>
  <Slides>7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Custom</vt:lpstr>
      <vt:lpstr>Idea presentation</vt:lpstr>
      <vt:lpstr>Présentation PowerPoint</vt:lpstr>
      <vt:lpstr>Domain</vt:lpstr>
      <vt:lpstr>Use Cases &amp; Functionalities</vt:lpstr>
      <vt:lpstr>Technologies</vt:lpstr>
      <vt:lpstr>DATA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Mahmut Osmanovic</dc:creator>
  <cp:lastModifiedBy>Mahmut Osmanovic</cp:lastModifiedBy>
  <cp:revision>32</cp:revision>
  <dcterms:created xsi:type="dcterms:W3CDTF">2024-12-09T09:19:06Z</dcterms:created>
  <dcterms:modified xsi:type="dcterms:W3CDTF">2024-12-09T16:23:16Z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