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75" r:id="rId7"/>
    <p:sldId id="274" r:id="rId8"/>
    <p:sldId id="273" r:id="rId9"/>
    <p:sldId id="262"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8E66-F030-4454-8C77-66208CA08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89D4C64D-B27C-4F2D-BFCE-432099A52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51A297BF-438B-45E0-A2E5-2F91892C8F8D}"/>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5" name="Footer Placeholder 4">
            <a:extLst>
              <a:ext uri="{FF2B5EF4-FFF2-40B4-BE49-F238E27FC236}">
                <a16:creationId xmlns:a16="http://schemas.microsoft.com/office/drawing/2014/main" id="{4B1138EC-90E1-4C56-B3A2-99CA690618F2}"/>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32C5A03C-1943-4326-805D-8CE8C89D8EEB}"/>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292672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07AD-98C4-454F-8D93-4E2C1275BB48}"/>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2D42181-303E-416D-8FAA-1DF56F8D8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81207C6-BE41-45FA-BAC0-0E3C06774A95}"/>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5" name="Footer Placeholder 4">
            <a:extLst>
              <a:ext uri="{FF2B5EF4-FFF2-40B4-BE49-F238E27FC236}">
                <a16:creationId xmlns:a16="http://schemas.microsoft.com/office/drawing/2014/main" id="{786D98B7-B015-4F64-95EC-B7539E678725}"/>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F52FE301-8C0D-4C10-B442-64086C7633F1}"/>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172454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6D84D-7ED3-41F6-8881-615468D6A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AF0FFB4-503A-4DCC-895E-0F1552A0D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E4877B7E-706D-4E66-BCC0-B5EA54ABEA43}"/>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5" name="Footer Placeholder 4">
            <a:extLst>
              <a:ext uri="{FF2B5EF4-FFF2-40B4-BE49-F238E27FC236}">
                <a16:creationId xmlns:a16="http://schemas.microsoft.com/office/drawing/2014/main" id="{83EE96C1-ECA9-4453-A8D4-B62CF1E40F51}"/>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2F28AE95-A5AA-4A34-B77F-7C1C54AFD309}"/>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178455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D0AC-B96E-4690-AAB6-7EEDDE619B7A}"/>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008CE774-DB92-446D-8183-22EC96A67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0F36C44F-ED27-4202-AC89-506437217178}"/>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5" name="Footer Placeholder 4">
            <a:extLst>
              <a:ext uri="{FF2B5EF4-FFF2-40B4-BE49-F238E27FC236}">
                <a16:creationId xmlns:a16="http://schemas.microsoft.com/office/drawing/2014/main" id="{CF5F704D-394A-4708-8112-244AE4D4EF6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8D5DE4E-227C-42D1-A56E-54F2666ACB65}"/>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312339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9979-9540-4302-9369-B8247A7C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C3F86920-C040-4E5A-B6BA-0395B5F7E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63DD5-EFA6-49AD-B193-BB9C7862E81F}"/>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5" name="Footer Placeholder 4">
            <a:extLst>
              <a:ext uri="{FF2B5EF4-FFF2-40B4-BE49-F238E27FC236}">
                <a16:creationId xmlns:a16="http://schemas.microsoft.com/office/drawing/2014/main" id="{191BAA81-6F8F-4FA7-8C9A-5EA441F884FD}"/>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0A83805D-953C-4D54-A509-8B2E1028A2A3}"/>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240108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4164-6C8A-4A7F-B89E-138BFFCA1585}"/>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27DD55AE-D905-4DBF-810E-B2C00EA64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2CCA1611-40FA-45F0-9EAF-62E0123BE4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1C221AEA-7989-43DE-A02F-127D9A9F3DA7}"/>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6" name="Footer Placeholder 5">
            <a:extLst>
              <a:ext uri="{FF2B5EF4-FFF2-40B4-BE49-F238E27FC236}">
                <a16:creationId xmlns:a16="http://schemas.microsoft.com/office/drawing/2014/main" id="{BF4674F3-8F39-4697-9421-4BD17091E613}"/>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A2B5BFEA-6734-485B-BA10-55BEDFEEA244}"/>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9643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2310-ED54-489A-9A7E-555E0203D309}"/>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5DAA1374-B43F-42B5-9633-303EC73CB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833F-FE4D-45FC-A85D-26306A1A46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2E55D80F-4C17-40DA-AE78-750F57A00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70B9D-E223-4C1E-BF4B-C752237B8E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37455853-9E76-4760-BC51-13359DD80228}"/>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8" name="Footer Placeholder 7">
            <a:extLst>
              <a:ext uri="{FF2B5EF4-FFF2-40B4-BE49-F238E27FC236}">
                <a16:creationId xmlns:a16="http://schemas.microsoft.com/office/drawing/2014/main" id="{DC6B867A-98AC-470E-8394-AD10D2F2B61A}"/>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0DE5244A-4336-4682-8E45-3A27F9543C2F}"/>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294820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1FC8-4611-460E-873D-6EAD34C1D9BC}"/>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9EB0B4DA-8145-48F0-B250-7C68FEC6D40E}"/>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4" name="Footer Placeholder 3">
            <a:extLst>
              <a:ext uri="{FF2B5EF4-FFF2-40B4-BE49-F238E27FC236}">
                <a16:creationId xmlns:a16="http://schemas.microsoft.com/office/drawing/2014/main" id="{AD925509-0D2A-48C0-8B89-FD5D95BD5AAF}"/>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995D1C6B-83B9-46EF-A7F5-8105DBE2A5DA}"/>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76609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4344B-F236-441C-864E-7A52CAE04BB1}"/>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3" name="Footer Placeholder 2">
            <a:extLst>
              <a:ext uri="{FF2B5EF4-FFF2-40B4-BE49-F238E27FC236}">
                <a16:creationId xmlns:a16="http://schemas.microsoft.com/office/drawing/2014/main" id="{D8E62B01-798A-4798-870D-D0AE1AD98859}"/>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6EB46215-1D82-4610-888C-810CA15598BA}"/>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76013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C46A-71D7-425B-A643-AB81D9FF1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7C17D1E1-52AE-4CB1-9E6C-B3F86BBA2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A3EFEF46-E165-4A54-89AC-2E2478B17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0FFF9-9321-4277-ACE4-874B9AF9516C}"/>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6" name="Footer Placeholder 5">
            <a:extLst>
              <a:ext uri="{FF2B5EF4-FFF2-40B4-BE49-F238E27FC236}">
                <a16:creationId xmlns:a16="http://schemas.microsoft.com/office/drawing/2014/main" id="{69B0E131-1349-4CD3-87AD-F550DDA3AC03}"/>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8CEEAA4D-858A-495D-8036-038A775DBD50}"/>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23545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490E-E5C2-4CE6-92CB-293008E5C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320C324C-25F3-4216-8B7D-83A8951B5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4EF0D6B0-E95D-45BF-A893-AC6200718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4216D-6E04-4303-AF5B-31F079185B3B}"/>
              </a:ext>
            </a:extLst>
          </p:cNvPr>
          <p:cNvSpPr>
            <a:spLocks noGrp="1"/>
          </p:cNvSpPr>
          <p:nvPr>
            <p:ph type="dt" sz="half" idx="10"/>
          </p:nvPr>
        </p:nvSpPr>
        <p:spPr/>
        <p:txBody>
          <a:bodyPr/>
          <a:lstStyle/>
          <a:p>
            <a:fld id="{DE66463E-9C9C-464F-9D06-B4E35DE63AC4}" type="datetimeFigureOut">
              <a:rPr lang="en-SE" smtClean="0"/>
              <a:t>2021-01-28</a:t>
            </a:fld>
            <a:endParaRPr lang="en-SE"/>
          </a:p>
        </p:txBody>
      </p:sp>
      <p:sp>
        <p:nvSpPr>
          <p:cNvPr id="6" name="Footer Placeholder 5">
            <a:extLst>
              <a:ext uri="{FF2B5EF4-FFF2-40B4-BE49-F238E27FC236}">
                <a16:creationId xmlns:a16="http://schemas.microsoft.com/office/drawing/2014/main" id="{874FE29A-2B05-49DC-91AE-E7FB7EEE24D0}"/>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C315F766-8491-4F06-8671-5A82D68B77FA}"/>
              </a:ext>
            </a:extLst>
          </p:cNvPr>
          <p:cNvSpPr>
            <a:spLocks noGrp="1"/>
          </p:cNvSpPr>
          <p:nvPr>
            <p:ph type="sldNum" sz="quarter" idx="12"/>
          </p:nvPr>
        </p:nvSpPr>
        <p:spPr/>
        <p:txBody>
          <a:bodyPr/>
          <a:lstStyle/>
          <a:p>
            <a:fld id="{E8A665A7-3D04-4F45-A8A5-97E32409A603}" type="slidenum">
              <a:rPr lang="en-SE" smtClean="0"/>
              <a:t>‹#›</a:t>
            </a:fld>
            <a:endParaRPr lang="en-SE"/>
          </a:p>
        </p:txBody>
      </p:sp>
    </p:spTree>
    <p:extLst>
      <p:ext uri="{BB962C8B-B14F-4D97-AF65-F5344CB8AC3E}">
        <p14:creationId xmlns:p14="http://schemas.microsoft.com/office/powerpoint/2010/main" val="346037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BE103-91B0-4E68-B742-2B269F4D6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97A51C98-F460-43B6-AAAE-0C9F21BA5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7A000DE-48DD-4266-82B7-D16EC5AD6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6463E-9C9C-464F-9D06-B4E35DE63AC4}" type="datetimeFigureOut">
              <a:rPr lang="en-SE" smtClean="0"/>
              <a:t>2021-01-28</a:t>
            </a:fld>
            <a:endParaRPr lang="en-SE"/>
          </a:p>
        </p:txBody>
      </p:sp>
      <p:sp>
        <p:nvSpPr>
          <p:cNvPr id="5" name="Footer Placeholder 4">
            <a:extLst>
              <a:ext uri="{FF2B5EF4-FFF2-40B4-BE49-F238E27FC236}">
                <a16:creationId xmlns:a16="http://schemas.microsoft.com/office/drawing/2014/main" id="{E7566D6C-61DE-4214-9CB6-AFD68AC63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2EB1BDFD-29EC-4BA9-81FA-CBC96D97D8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665A7-3D04-4F45-A8A5-97E32409A603}" type="slidenum">
              <a:rPr lang="en-SE" smtClean="0"/>
              <a:t>‹#›</a:t>
            </a:fld>
            <a:endParaRPr lang="en-SE"/>
          </a:p>
        </p:txBody>
      </p:sp>
    </p:spTree>
    <p:extLst>
      <p:ext uri="{BB962C8B-B14F-4D97-AF65-F5344CB8AC3E}">
        <p14:creationId xmlns:p14="http://schemas.microsoft.com/office/powerpoint/2010/main" val="3435034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63BAA6-368B-437A-99BB-9B8EB5C00571}"/>
              </a:ext>
            </a:extLst>
          </p:cNvPr>
          <p:cNvSpPr>
            <a:spLocks noGrp="1"/>
          </p:cNvSpPr>
          <p:nvPr>
            <p:ph type="ctrTitle"/>
          </p:nvPr>
        </p:nvSpPr>
        <p:spPr>
          <a:xfrm>
            <a:off x="804672" y="1055098"/>
            <a:ext cx="7020881" cy="4664567"/>
          </a:xfrm>
        </p:spPr>
        <p:txBody>
          <a:bodyPr anchor="ctr">
            <a:normAutofit/>
          </a:bodyPr>
          <a:lstStyle/>
          <a:p>
            <a:r>
              <a:rPr lang="en-US" b="1" dirty="0"/>
              <a:t>Clothing </a:t>
            </a:r>
            <a:br>
              <a:rPr lang="en-US" b="1" dirty="0"/>
            </a:br>
            <a:r>
              <a:rPr lang="en-US" b="1" dirty="0"/>
              <a:t>ecommerce website </a:t>
            </a:r>
            <a:br>
              <a:rPr lang="en-SE" dirty="0"/>
            </a:br>
            <a:endParaRPr lang="en-SE" sz="4000" dirty="0">
              <a:solidFill>
                <a:schemeClr val="tx2"/>
              </a:solidFill>
            </a:endParaRPr>
          </a:p>
        </p:txBody>
      </p:sp>
      <p:sp>
        <p:nvSpPr>
          <p:cNvPr id="3" name="Subtitle 2">
            <a:extLst>
              <a:ext uri="{FF2B5EF4-FFF2-40B4-BE49-F238E27FC236}">
                <a16:creationId xmlns:a16="http://schemas.microsoft.com/office/drawing/2014/main" id="{1D8F5149-6948-4B3B-B749-B07D55DA29FF}"/>
              </a:ext>
            </a:extLst>
          </p:cNvPr>
          <p:cNvSpPr>
            <a:spLocks noGrp="1"/>
          </p:cNvSpPr>
          <p:nvPr>
            <p:ph type="subTitle" idx="1"/>
          </p:nvPr>
        </p:nvSpPr>
        <p:spPr>
          <a:xfrm>
            <a:off x="8342357" y="1638300"/>
            <a:ext cx="3330531" cy="3581400"/>
          </a:xfrm>
        </p:spPr>
        <p:txBody>
          <a:bodyPr anchor="ctr">
            <a:normAutofit/>
          </a:bodyPr>
          <a:lstStyle/>
          <a:p>
            <a:pPr algn="l"/>
            <a:endParaRPr lang="en-SE" dirty="0">
              <a:solidFill>
                <a:schemeClr val="tx2"/>
              </a:solidFill>
            </a:endParaRPr>
          </a:p>
        </p:txBody>
      </p:sp>
      <p:pic>
        <p:nvPicPr>
          <p:cNvPr id="6" name="Picture 5">
            <a:extLst>
              <a:ext uri="{FF2B5EF4-FFF2-40B4-BE49-F238E27FC236}">
                <a16:creationId xmlns:a16="http://schemas.microsoft.com/office/drawing/2014/main" id="{080A0E35-5785-4275-A947-638060CEA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938" y="4368538"/>
            <a:ext cx="1805203" cy="346075"/>
          </a:xfrm>
          <a:prstGeom prst="rect">
            <a:avLst/>
          </a:prstGeom>
        </p:spPr>
      </p:pic>
    </p:spTree>
    <p:extLst>
      <p:ext uri="{BB962C8B-B14F-4D97-AF65-F5344CB8AC3E}">
        <p14:creationId xmlns:p14="http://schemas.microsoft.com/office/powerpoint/2010/main" val="693847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77A-9E95-4982-9B82-6557B7B152F7}"/>
              </a:ext>
            </a:extLst>
          </p:cNvPr>
          <p:cNvSpPr>
            <a:spLocks noGrp="1"/>
          </p:cNvSpPr>
          <p:nvPr>
            <p:ph type="title"/>
          </p:nvPr>
        </p:nvSpPr>
        <p:spPr/>
        <p:txBody>
          <a:bodyPr>
            <a:normAutofit/>
          </a:bodyPr>
          <a:lstStyle/>
          <a:p>
            <a:r>
              <a:rPr lang="en-US" sz="2400" b="1" dirty="0"/>
              <a:t>Register</a:t>
            </a:r>
            <a:br>
              <a:rPr lang="en-US" sz="1800" dirty="0"/>
            </a:br>
            <a:r>
              <a:rPr lang="en-US" sz="1800" dirty="0"/>
              <a:t>Visitors are often prompted with a sign-</a:t>
            </a:r>
            <a:r>
              <a:rPr lang="en-US" sz="1800" dirty="0" err="1"/>
              <a:t>up</a:t>
            </a:r>
            <a:r>
              <a:rPr lang="en-US" sz="1800" i="1" dirty="0" err="1"/>
              <a:t>form</a:t>
            </a:r>
            <a:r>
              <a:rPr lang="en-US" sz="1800" dirty="0"/>
              <a:t> as soon as they enter to </a:t>
            </a:r>
            <a:r>
              <a:rPr lang="en-US" sz="1800" i="1" dirty="0"/>
              <a:t>eCommerce </a:t>
            </a:r>
            <a:r>
              <a:rPr lang="en-US" sz="1800" i="1" dirty="0" err="1"/>
              <a:t>website.</a:t>
            </a:r>
            <a:r>
              <a:rPr lang="en-US" sz="1800" dirty="0" err="1"/>
              <a:t>It</a:t>
            </a:r>
            <a:r>
              <a:rPr lang="en-US" sz="1800" dirty="0"/>
              <a:t> works based on Membership Access level.</a:t>
            </a:r>
            <a:endParaRPr lang="en-SE" sz="1800" dirty="0"/>
          </a:p>
        </p:txBody>
      </p:sp>
      <p:pic>
        <p:nvPicPr>
          <p:cNvPr id="4" name="Content Placeholder 3">
            <a:extLst>
              <a:ext uri="{FF2B5EF4-FFF2-40B4-BE49-F238E27FC236}">
                <a16:creationId xmlns:a16="http://schemas.microsoft.com/office/drawing/2014/main" id="{B375F24C-0E8C-4AD9-ACFB-24301E4E23E7}"/>
              </a:ext>
            </a:extLst>
          </p:cNvPr>
          <p:cNvPicPr>
            <a:picLocks noGrp="1"/>
          </p:cNvPicPr>
          <p:nvPr>
            <p:ph idx="1"/>
          </p:nvPr>
        </p:nvPicPr>
        <p:blipFill>
          <a:blip r:embed="rId2"/>
          <a:stretch>
            <a:fillRect/>
          </a:stretch>
        </p:blipFill>
        <p:spPr>
          <a:xfrm>
            <a:off x="2558642" y="1825625"/>
            <a:ext cx="6031685" cy="4550008"/>
          </a:xfrm>
          <a:prstGeom prst="rect">
            <a:avLst/>
          </a:prstGeom>
        </p:spPr>
      </p:pic>
    </p:spTree>
    <p:extLst>
      <p:ext uri="{BB962C8B-B14F-4D97-AF65-F5344CB8AC3E}">
        <p14:creationId xmlns:p14="http://schemas.microsoft.com/office/powerpoint/2010/main" val="1734869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8421-8C79-4C52-97E2-7AF1878A9A38}"/>
              </a:ext>
            </a:extLst>
          </p:cNvPr>
          <p:cNvSpPr>
            <a:spLocks noGrp="1"/>
          </p:cNvSpPr>
          <p:nvPr>
            <p:ph type="title"/>
          </p:nvPr>
        </p:nvSpPr>
        <p:spPr/>
        <p:txBody>
          <a:bodyPr>
            <a:normAutofit fontScale="90000"/>
          </a:bodyPr>
          <a:lstStyle/>
          <a:p>
            <a:r>
              <a:rPr lang="en-US" sz="2400" b="1" dirty="0"/>
              <a:t>Product Details Page</a:t>
            </a:r>
            <a:br>
              <a:rPr lang="en-SE" b="1" dirty="0"/>
            </a:br>
            <a:r>
              <a:rPr lang="en-US" sz="1800" dirty="0"/>
              <a:t>It is a web </a:t>
            </a:r>
            <a:r>
              <a:rPr lang="en-US" sz="1800" b="1" dirty="0"/>
              <a:t>page</a:t>
            </a:r>
            <a:r>
              <a:rPr lang="en-US" sz="1800" dirty="0"/>
              <a:t> on an eCommerce </a:t>
            </a:r>
            <a:r>
              <a:rPr lang="en-US" sz="1800" b="1" dirty="0"/>
              <a:t>website</a:t>
            </a:r>
            <a:r>
              <a:rPr lang="en-US" sz="1800" dirty="0"/>
              <a:t> that provides information on a specific </a:t>
            </a:r>
            <a:r>
              <a:rPr lang="en-US" sz="1800" b="1" dirty="0"/>
              <a:t>product</a:t>
            </a:r>
            <a:r>
              <a:rPr lang="en-US" sz="1800" dirty="0"/>
              <a:t>. This information includes size, color, price, shipping information, reviews, and other relevant information customers want to know before purchasing. </a:t>
            </a:r>
            <a:br>
              <a:rPr lang="en-SE" sz="1800" dirty="0"/>
            </a:br>
            <a:endParaRPr lang="en-SE" sz="1800" dirty="0"/>
          </a:p>
        </p:txBody>
      </p:sp>
      <p:pic>
        <p:nvPicPr>
          <p:cNvPr id="4" name="Content Placeholder 3">
            <a:extLst>
              <a:ext uri="{FF2B5EF4-FFF2-40B4-BE49-F238E27FC236}">
                <a16:creationId xmlns:a16="http://schemas.microsoft.com/office/drawing/2014/main" id="{21A54BE3-1643-4D5B-BD21-233590D87C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7582" y="1825625"/>
            <a:ext cx="7515088" cy="4667250"/>
          </a:xfrm>
          <a:prstGeom prst="rect">
            <a:avLst/>
          </a:prstGeom>
          <a:noFill/>
          <a:ln>
            <a:noFill/>
          </a:ln>
        </p:spPr>
      </p:pic>
    </p:spTree>
    <p:extLst>
      <p:ext uri="{BB962C8B-B14F-4D97-AF65-F5344CB8AC3E}">
        <p14:creationId xmlns:p14="http://schemas.microsoft.com/office/powerpoint/2010/main" val="3257642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58EE-CBE0-48EF-8C69-C808C5087DDC}"/>
              </a:ext>
            </a:extLst>
          </p:cNvPr>
          <p:cNvSpPr>
            <a:spLocks noGrp="1"/>
          </p:cNvSpPr>
          <p:nvPr>
            <p:ph type="title"/>
          </p:nvPr>
        </p:nvSpPr>
        <p:spPr/>
        <p:txBody>
          <a:bodyPr>
            <a:normAutofit/>
          </a:bodyPr>
          <a:lstStyle/>
          <a:p>
            <a:r>
              <a:rPr lang="en-US" sz="2700" b="1" dirty="0"/>
              <a:t>Wish List</a:t>
            </a:r>
            <a:br>
              <a:rPr lang="en-SE" b="1" dirty="0"/>
            </a:br>
            <a:r>
              <a:rPr lang="en-US" sz="2000" dirty="0"/>
              <a:t>It is an eCommerce feature that allows shoppers to create personalized ... a product is out-of-stock; a customer has spent some time on a product </a:t>
            </a:r>
            <a:r>
              <a:rPr lang="en-US" sz="2000" i="1" dirty="0"/>
              <a:t>page</a:t>
            </a:r>
            <a:br>
              <a:rPr lang="en-SE" sz="2000" dirty="0"/>
            </a:br>
            <a:endParaRPr lang="en-SE" sz="2000" dirty="0"/>
          </a:p>
        </p:txBody>
      </p:sp>
      <p:pic>
        <p:nvPicPr>
          <p:cNvPr id="5" name="Content Placeholder 4">
            <a:extLst>
              <a:ext uri="{FF2B5EF4-FFF2-40B4-BE49-F238E27FC236}">
                <a16:creationId xmlns:a16="http://schemas.microsoft.com/office/drawing/2014/main" id="{A9DE3BDF-84A8-4F92-AC74-A8D17BCA4B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6275" y="2657438"/>
            <a:ext cx="7620000" cy="2066925"/>
          </a:xfrm>
          <a:prstGeom prst="rect">
            <a:avLst/>
          </a:prstGeom>
          <a:noFill/>
          <a:ln>
            <a:noFill/>
          </a:ln>
        </p:spPr>
      </p:pic>
    </p:spTree>
    <p:extLst>
      <p:ext uri="{BB962C8B-B14F-4D97-AF65-F5344CB8AC3E}">
        <p14:creationId xmlns:p14="http://schemas.microsoft.com/office/powerpoint/2010/main" val="3427939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68D2-8F1C-433B-B7E9-41658709B834}"/>
              </a:ext>
            </a:extLst>
          </p:cNvPr>
          <p:cNvSpPr>
            <a:spLocks noGrp="1"/>
          </p:cNvSpPr>
          <p:nvPr>
            <p:ph type="title"/>
          </p:nvPr>
        </p:nvSpPr>
        <p:spPr/>
        <p:txBody>
          <a:bodyPr>
            <a:normAutofit fontScale="90000"/>
          </a:bodyPr>
          <a:lstStyle/>
          <a:p>
            <a:br>
              <a:rPr lang="en-US" sz="2700" dirty="0"/>
            </a:br>
            <a:r>
              <a:rPr lang="en-US" sz="2700" b="1" dirty="0"/>
              <a:t>Basket Page:</a:t>
            </a:r>
            <a:br>
              <a:rPr lang="en-US" sz="2700" dirty="0"/>
            </a:br>
            <a:r>
              <a:rPr lang="en-US" sz="2000" dirty="0"/>
              <a:t>The opportunity to review their </a:t>
            </a:r>
            <a:r>
              <a:rPr lang="en-US" sz="2000" i="1" dirty="0"/>
              <a:t>cart</a:t>
            </a:r>
            <a:r>
              <a:rPr lang="en-US" sz="2000" dirty="0"/>
              <a:t>, modify its contents, assess the total price and choose delivery options</a:t>
            </a:r>
            <a:r>
              <a:rPr lang="en-US" dirty="0"/>
              <a:t>.</a:t>
            </a:r>
            <a:br>
              <a:rPr lang="en-SE" dirty="0"/>
            </a:br>
            <a:endParaRPr lang="en-SE" dirty="0"/>
          </a:p>
        </p:txBody>
      </p:sp>
      <p:pic>
        <p:nvPicPr>
          <p:cNvPr id="4" name="Content Placeholder 3">
            <a:extLst>
              <a:ext uri="{FF2B5EF4-FFF2-40B4-BE49-F238E27FC236}">
                <a16:creationId xmlns:a16="http://schemas.microsoft.com/office/drawing/2014/main" id="{E9177C1C-4B84-4107-97FA-E8EB5B8E2D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8091" y="1892737"/>
            <a:ext cx="7073964" cy="4351338"/>
          </a:xfrm>
          <a:prstGeom prst="rect">
            <a:avLst/>
          </a:prstGeom>
          <a:noFill/>
          <a:ln>
            <a:noFill/>
          </a:ln>
        </p:spPr>
      </p:pic>
    </p:spTree>
    <p:extLst>
      <p:ext uri="{BB962C8B-B14F-4D97-AF65-F5344CB8AC3E}">
        <p14:creationId xmlns:p14="http://schemas.microsoft.com/office/powerpoint/2010/main" val="4096610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3357-1459-4B25-A756-6D8F6646A15F}"/>
              </a:ext>
            </a:extLst>
          </p:cNvPr>
          <p:cNvSpPr>
            <a:spLocks noGrp="1"/>
          </p:cNvSpPr>
          <p:nvPr>
            <p:ph type="title"/>
          </p:nvPr>
        </p:nvSpPr>
        <p:spPr/>
        <p:txBody>
          <a:bodyPr>
            <a:normAutofit/>
          </a:bodyPr>
          <a:lstStyle/>
          <a:p>
            <a:r>
              <a:rPr lang="en-US" sz="2400" b="1" dirty="0"/>
              <a:t>Basket Page:</a:t>
            </a:r>
            <a:endParaRPr lang="en-SE" sz="2400" b="1" dirty="0"/>
          </a:p>
        </p:txBody>
      </p:sp>
      <p:sp>
        <p:nvSpPr>
          <p:cNvPr id="3" name="Content Placeholder 2">
            <a:extLst>
              <a:ext uri="{FF2B5EF4-FFF2-40B4-BE49-F238E27FC236}">
                <a16:creationId xmlns:a16="http://schemas.microsoft.com/office/drawing/2014/main" id="{D0DA53A5-85AE-49AD-B441-62E905B8A32B}"/>
              </a:ext>
            </a:extLst>
          </p:cNvPr>
          <p:cNvSpPr>
            <a:spLocks noGrp="1"/>
          </p:cNvSpPr>
          <p:nvPr>
            <p:ph idx="1"/>
          </p:nvPr>
        </p:nvSpPr>
        <p:spPr/>
        <p:txBody>
          <a:bodyPr/>
          <a:lstStyle/>
          <a:p>
            <a:endParaRPr lang="en-SE" dirty="0"/>
          </a:p>
        </p:txBody>
      </p:sp>
      <p:pic>
        <p:nvPicPr>
          <p:cNvPr id="4" name="Picture 3">
            <a:extLst>
              <a:ext uri="{FF2B5EF4-FFF2-40B4-BE49-F238E27FC236}">
                <a16:creationId xmlns:a16="http://schemas.microsoft.com/office/drawing/2014/main" id="{A24C0793-529E-48ED-B125-F122BD0674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1806" y="2648030"/>
            <a:ext cx="6778303" cy="2068964"/>
          </a:xfrm>
          <a:prstGeom prst="rect">
            <a:avLst/>
          </a:prstGeom>
          <a:noFill/>
          <a:ln>
            <a:noFill/>
          </a:ln>
        </p:spPr>
      </p:pic>
    </p:spTree>
    <p:extLst>
      <p:ext uri="{BB962C8B-B14F-4D97-AF65-F5344CB8AC3E}">
        <p14:creationId xmlns:p14="http://schemas.microsoft.com/office/powerpoint/2010/main" val="2036336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529B-A2B4-4233-A7D2-DE7C8CF38EE5}"/>
              </a:ext>
            </a:extLst>
          </p:cNvPr>
          <p:cNvSpPr>
            <a:spLocks noGrp="1"/>
          </p:cNvSpPr>
          <p:nvPr>
            <p:ph type="title"/>
          </p:nvPr>
        </p:nvSpPr>
        <p:spPr/>
        <p:txBody>
          <a:bodyPr>
            <a:normAutofit fontScale="90000"/>
          </a:bodyPr>
          <a:lstStyle/>
          <a:p>
            <a:br>
              <a:rPr lang="en-US" sz="2700" b="1" dirty="0"/>
            </a:br>
            <a:br>
              <a:rPr lang="en-US" sz="2700" b="1" dirty="0"/>
            </a:br>
            <a:br>
              <a:rPr lang="en-US" sz="2700" b="1" dirty="0"/>
            </a:br>
            <a:r>
              <a:rPr lang="en-US" sz="2700" b="1" dirty="0" err="1"/>
              <a:t>CheckOut</a:t>
            </a:r>
            <a:r>
              <a:rPr lang="en-US" sz="2700" b="1" dirty="0"/>
              <a:t> Page:</a:t>
            </a:r>
            <a:br>
              <a:rPr lang="en-US" b="1" dirty="0"/>
            </a:br>
            <a:r>
              <a:rPr lang="en-US" sz="2000" dirty="0"/>
              <a:t>It shown to a customer during the step-by-step checkout process. Think of a checkout pages as the online version of a physical checkout counter in a grocery store. </a:t>
            </a:r>
            <a:br>
              <a:rPr lang="en-SE" dirty="0"/>
            </a:br>
            <a:br>
              <a:rPr lang="en-SE" b="1" dirty="0"/>
            </a:br>
            <a:endParaRPr lang="en-SE" dirty="0"/>
          </a:p>
        </p:txBody>
      </p:sp>
      <p:pic>
        <p:nvPicPr>
          <p:cNvPr id="4" name="Content Placeholder 3">
            <a:extLst>
              <a:ext uri="{FF2B5EF4-FFF2-40B4-BE49-F238E27FC236}">
                <a16:creationId xmlns:a16="http://schemas.microsoft.com/office/drawing/2014/main" id="{9D1726F3-D98D-4C7E-978C-EACF5E55D2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224881"/>
            <a:ext cx="7620000" cy="3552825"/>
          </a:xfrm>
          <a:prstGeom prst="rect">
            <a:avLst/>
          </a:prstGeom>
          <a:noFill/>
          <a:ln>
            <a:noFill/>
          </a:ln>
        </p:spPr>
      </p:pic>
    </p:spTree>
    <p:extLst>
      <p:ext uri="{BB962C8B-B14F-4D97-AF65-F5344CB8AC3E}">
        <p14:creationId xmlns:p14="http://schemas.microsoft.com/office/powerpoint/2010/main" val="3719229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E4E1-2F00-45BC-850A-C5F12A3CCA86}"/>
              </a:ext>
            </a:extLst>
          </p:cNvPr>
          <p:cNvSpPr>
            <a:spLocks noGrp="1"/>
          </p:cNvSpPr>
          <p:nvPr>
            <p:ph type="title"/>
          </p:nvPr>
        </p:nvSpPr>
        <p:spPr/>
        <p:txBody>
          <a:bodyPr>
            <a:normAutofit/>
          </a:bodyPr>
          <a:lstStyle/>
          <a:p>
            <a:r>
              <a:rPr lang="en-US" sz="2400" b="1" dirty="0"/>
              <a:t>Order Page</a:t>
            </a:r>
            <a:br>
              <a:rPr lang="en-SE" b="1" dirty="0"/>
            </a:br>
            <a:r>
              <a:rPr lang="en-US" sz="1800" dirty="0"/>
              <a:t>The Opportunity  to review the list of orders by customer.</a:t>
            </a:r>
            <a:endParaRPr lang="en-SE" sz="1800" dirty="0"/>
          </a:p>
        </p:txBody>
      </p:sp>
      <p:pic>
        <p:nvPicPr>
          <p:cNvPr id="4" name="Content Placeholder 3">
            <a:extLst>
              <a:ext uri="{FF2B5EF4-FFF2-40B4-BE49-F238E27FC236}">
                <a16:creationId xmlns:a16="http://schemas.microsoft.com/office/drawing/2014/main" id="{1C94EF2C-84AE-46D9-893E-7EB7F257DFA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005806"/>
            <a:ext cx="7620000" cy="3990975"/>
          </a:xfrm>
          <a:prstGeom prst="rect">
            <a:avLst/>
          </a:prstGeom>
          <a:noFill/>
          <a:ln>
            <a:noFill/>
          </a:ln>
        </p:spPr>
      </p:pic>
    </p:spTree>
    <p:extLst>
      <p:ext uri="{BB962C8B-B14F-4D97-AF65-F5344CB8AC3E}">
        <p14:creationId xmlns:p14="http://schemas.microsoft.com/office/powerpoint/2010/main" val="654546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65EC-0294-40AF-94D2-C7BE21FD84CE}"/>
              </a:ext>
            </a:extLst>
          </p:cNvPr>
          <p:cNvSpPr>
            <a:spLocks noGrp="1"/>
          </p:cNvSpPr>
          <p:nvPr>
            <p:ph type="title"/>
          </p:nvPr>
        </p:nvSpPr>
        <p:spPr/>
        <p:txBody>
          <a:bodyPr>
            <a:normAutofit fontScale="90000"/>
          </a:bodyPr>
          <a:lstStyle/>
          <a:p>
            <a:br>
              <a:rPr lang="en-US" sz="2400" b="1" dirty="0"/>
            </a:br>
            <a:br>
              <a:rPr lang="en-US" sz="2400" b="1" dirty="0"/>
            </a:br>
            <a:br>
              <a:rPr lang="en-US" sz="2400" b="1" dirty="0"/>
            </a:br>
            <a:br>
              <a:rPr lang="en-US" sz="2400" b="1" dirty="0"/>
            </a:br>
            <a:r>
              <a:rPr lang="en-US" sz="2400" b="1" dirty="0"/>
              <a:t>Reviews Part :</a:t>
            </a:r>
            <a:br>
              <a:rPr lang="en-US" sz="2400" b="1" dirty="0"/>
            </a:br>
            <a:r>
              <a:rPr lang="en-US" sz="2000" dirty="0"/>
              <a:t>User reviews are proven sales drivers, and something the majority of customers will want to see before deciding to make a purchase.</a:t>
            </a:r>
            <a:br>
              <a:rPr lang="en-SE" dirty="0"/>
            </a:br>
            <a:br>
              <a:rPr lang="en-SE" b="1" dirty="0"/>
            </a:br>
            <a:endParaRPr lang="en-SE" dirty="0"/>
          </a:p>
        </p:txBody>
      </p:sp>
      <p:pic>
        <p:nvPicPr>
          <p:cNvPr id="4" name="Content Placeholder 3">
            <a:extLst>
              <a:ext uri="{FF2B5EF4-FFF2-40B4-BE49-F238E27FC236}">
                <a16:creationId xmlns:a16="http://schemas.microsoft.com/office/drawing/2014/main" id="{63141ACC-906A-4BA7-8BA8-25AD8CFB6B3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0758" y="1825625"/>
            <a:ext cx="5250483" cy="4351338"/>
          </a:xfrm>
          <a:prstGeom prst="rect">
            <a:avLst/>
          </a:prstGeom>
          <a:noFill/>
          <a:ln>
            <a:noFill/>
          </a:ln>
        </p:spPr>
      </p:pic>
    </p:spTree>
    <p:extLst>
      <p:ext uri="{BB962C8B-B14F-4D97-AF65-F5344CB8AC3E}">
        <p14:creationId xmlns:p14="http://schemas.microsoft.com/office/powerpoint/2010/main" val="940275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ADF1-B74A-4673-A6CC-CF456C738769}"/>
              </a:ext>
            </a:extLst>
          </p:cNvPr>
          <p:cNvSpPr>
            <a:spLocks noGrp="1"/>
          </p:cNvSpPr>
          <p:nvPr>
            <p:ph type="title"/>
          </p:nvPr>
        </p:nvSpPr>
        <p:spPr/>
        <p:txBody>
          <a:bodyPr>
            <a:normAutofit/>
          </a:bodyPr>
          <a:lstStyle/>
          <a:p>
            <a:r>
              <a:rPr lang="en-US" sz="2000" b="1" dirty="0"/>
              <a:t>Contact Us Page: </a:t>
            </a:r>
            <a:r>
              <a:rPr lang="en-US" sz="1800" dirty="0"/>
              <a:t>The User can send a message to contact the Admin, with the ability of sending ‘</a:t>
            </a:r>
            <a:r>
              <a:rPr lang="en-US" sz="1800" dirty="0" err="1"/>
              <a:t>noreply</a:t>
            </a:r>
            <a:r>
              <a:rPr lang="en-US" sz="1800" dirty="0"/>
              <a:t>’ email to the customer.</a:t>
            </a:r>
            <a:br>
              <a:rPr lang="en-SE" sz="1800" dirty="0"/>
            </a:br>
            <a:endParaRPr lang="en-SE" sz="1800" dirty="0"/>
          </a:p>
        </p:txBody>
      </p:sp>
      <p:pic>
        <p:nvPicPr>
          <p:cNvPr id="4" name="Content Placeholder 3">
            <a:extLst>
              <a:ext uri="{FF2B5EF4-FFF2-40B4-BE49-F238E27FC236}">
                <a16:creationId xmlns:a16="http://schemas.microsoft.com/office/drawing/2014/main" id="{25365418-D769-4AB1-886A-83E684CA5101}"/>
              </a:ext>
            </a:extLst>
          </p:cNvPr>
          <p:cNvPicPr>
            <a:picLocks noGrp="1" noChangeAspect="1"/>
          </p:cNvPicPr>
          <p:nvPr>
            <p:ph idx="1"/>
          </p:nvPr>
        </p:nvPicPr>
        <p:blipFill>
          <a:blip r:embed="rId2"/>
          <a:stretch>
            <a:fillRect/>
          </a:stretch>
        </p:blipFill>
        <p:spPr>
          <a:xfrm>
            <a:off x="3840100" y="1825625"/>
            <a:ext cx="4511799" cy="4351338"/>
          </a:xfrm>
          <a:prstGeom prst="rect">
            <a:avLst/>
          </a:prstGeom>
        </p:spPr>
      </p:pic>
    </p:spTree>
    <p:extLst>
      <p:ext uri="{BB962C8B-B14F-4D97-AF65-F5344CB8AC3E}">
        <p14:creationId xmlns:p14="http://schemas.microsoft.com/office/powerpoint/2010/main" val="3038855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52E8-0B8A-493E-B05C-B5F0C70F3622}"/>
              </a:ext>
            </a:extLst>
          </p:cNvPr>
          <p:cNvSpPr>
            <a:spLocks noGrp="1"/>
          </p:cNvSpPr>
          <p:nvPr>
            <p:ph type="title"/>
          </p:nvPr>
        </p:nvSpPr>
        <p:spPr/>
        <p:txBody>
          <a:bodyPr/>
          <a:lstStyle/>
          <a:p>
            <a:pPr algn="ctr"/>
            <a:r>
              <a:rPr lang="en-US" b="1" dirty="0"/>
              <a:t>Team 4</a:t>
            </a:r>
            <a:endParaRPr lang="en-SE" dirty="0"/>
          </a:p>
        </p:txBody>
      </p:sp>
      <p:sp>
        <p:nvSpPr>
          <p:cNvPr id="3" name="Content Placeholder 2">
            <a:extLst>
              <a:ext uri="{FF2B5EF4-FFF2-40B4-BE49-F238E27FC236}">
                <a16:creationId xmlns:a16="http://schemas.microsoft.com/office/drawing/2014/main" id="{B0D715E2-F345-4A13-BA0E-650793BAF1E5}"/>
              </a:ext>
            </a:extLst>
          </p:cNvPr>
          <p:cNvSpPr>
            <a:spLocks noGrp="1"/>
          </p:cNvSpPr>
          <p:nvPr>
            <p:ph idx="1"/>
          </p:nvPr>
        </p:nvSpPr>
        <p:spPr/>
        <p:txBody>
          <a:bodyPr/>
          <a:lstStyle/>
          <a:p>
            <a:pPr marL="0" indent="0">
              <a:buNone/>
            </a:pPr>
            <a:r>
              <a:rPr lang="en-US" b="1" dirty="0">
                <a:solidFill>
                  <a:schemeClr val="accent6">
                    <a:lumMod val="60000"/>
                    <a:lumOff val="40000"/>
                  </a:schemeClr>
                </a:solidFill>
              </a:rPr>
              <a:t>Developers:</a:t>
            </a:r>
          </a:p>
          <a:p>
            <a:pPr marL="0" indent="0">
              <a:buNone/>
            </a:pPr>
            <a:r>
              <a:rPr lang="en-US" b="1" dirty="0"/>
              <a:t>   </a:t>
            </a:r>
            <a:endParaRPr lang="en-SE" b="1" dirty="0"/>
          </a:p>
          <a:p>
            <a:pPr lvl="0"/>
            <a:r>
              <a:rPr lang="en-US" dirty="0" err="1"/>
              <a:t>Hitha</a:t>
            </a:r>
            <a:r>
              <a:rPr lang="en-US" dirty="0"/>
              <a:t> </a:t>
            </a:r>
            <a:r>
              <a:rPr lang="en-US" dirty="0" err="1"/>
              <a:t>Hareendran</a:t>
            </a:r>
            <a:endParaRPr lang="en-SE" dirty="0"/>
          </a:p>
          <a:p>
            <a:pPr lvl="0"/>
            <a:r>
              <a:rPr lang="en-US" dirty="0"/>
              <a:t>Manuel </a:t>
            </a:r>
            <a:r>
              <a:rPr lang="en-US" dirty="0" err="1"/>
              <a:t>Osoriow</a:t>
            </a:r>
            <a:endParaRPr lang="en-SE" dirty="0"/>
          </a:p>
          <a:p>
            <a:r>
              <a:rPr lang="en-US" dirty="0"/>
              <a:t>Maryam </a:t>
            </a:r>
            <a:r>
              <a:rPr lang="en-US" dirty="0" err="1"/>
              <a:t>Janalizadeh</a:t>
            </a:r>
            <a:endParaRPr lang="en-SE" dirty="0"/>
          </a:p>
        </p:txBody>
      </p:sp>
    </p:spTree>
    <p:extLst>
      <p:ext uri="{BB962C8B-B14F-4D97-AF65-F5344CB8AC3E}">
        <p14:creationId xmlns:p14="http://schemas.microsoft.com/office/powerpoint/2010/main" val="2423096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C5EB-4F1A-43FF-A372-D937EFC9E7AB}"/>
              </a:ext>
            </a:extLst>
          </p:cNvPr>
          <p:cNvSpPr>
            <a:spLocks noGrp="1"/>
          </p:cNvSpPr>
          <p:nvPr>
            <p:ph type="title"/>
          </p:nvPr>
        </p:nvSpPr>
        <p:spPr/>
        <p:txBody>
          <a:bodyPr/>
          <a:lstStyle/>
          <a:p>
            <a:pPr algn="ctr"/>
            <a:r>
              <a:rPr lang="en-US" dirty="0"/>
              <a:t>Concept</a:t>
            </a:r>
            <a:br>
              <a:rPr lang="en-SE" dirty="0"/>
            </a:br>
            <a:endParaRPr lang="en-SE" dirty="0"/>
          </a:p>
        </p:txBody>
      </p:sp>
      <p:sp>
        <p:nvSpPr>
          <p:cNvPr id="3" name="Content Placeholder 2">
            <a:extLst>
              <a:ext uri="{FF2B5EF4-FFF2-40B4-BE49-F238E27FC236}">
                <a16:creationId xmlns:a16="http://schemas.microsoft.com/office/drawing/2014/main" id="{54A3B5AE-2839-4345-B6C8-8BC9849198D5}"/>
              </a:ext>
            </a:extLst>
          </p:cNvPr>
          <p:cNvSpPr>
            <a:spLocks noGrp="1"/>
          </p:cNvSpPr>
          <p:nvPr>
            <p:ph idx="1"/>
          </p:nvPr>
        </p:nvSpPr>
        <p:spPr/>
        <p:txBody>
          <a:bodyPr>
            <a:normAutofit/>
          </a:bodyPr>
          <a:lstStyle/>
          <a:p>
            <a:pPr fontAlgn="base"/>
            <a:r>
              <a:rPr lang="en-US" sz="1800" dirty="0"/>
              <a:t>You have a customer that has a physical store and wants to move everything online and make a web shop. The reason is that your customer has seen a lot of negativity in the news lately that have led to social-distancing measures and business shutting down. Which have significantly disrupted consumer spending habits. While this has created a period of uncertainty for your customer, online shopping has instead been trending in a positive direction. You and your team decided that you want to solve his/hers problem. The customer also needs you to implement checkout process until the actual payment.  </a:t>
            </a:r>
          </a:p>
          <a:p>
            <a:pPr fontAlgn="base"/>
            <a:r>
              <a:rPr lang="en-US" sz="1800" dirty="0"/>
              <a:t>He wants the users to be able to pay with cards, swish and Klarna. (You don’t need to actually do it, but at least make a prototype and document on how the process could be).   </a:t>
            </a:r>
          </a:p>
          <a:p>
            <a:pPr fontAlgn="base"/>
            <a:r>
              <a:rPr lang="en-US" sz="1800" dirty="0"/>
              <a:t>So, if the customer decided that they want to implement a real world payment systems in the future he will know how much it will cost him in time and finances.  </a:t>
            </a:r>
          </a:p>
          <a:p>
            <a:endParaRPr lang="en-SE" dirty="0"/>
          </a:p>
        </p:txBody>
      </p:sp>
      <p:sp>
        <p:nvSpPr>
          <p:cNvPr id="4" name="Rectangle 3">
            <a:extLst>
              <a:ext uri="{FF2B5EF4-FFF2-40B4-BE49-F238E27FC236}">
                <a16:creationId xmlns:a16="http://schemas.microsoft.com/office/drawing/2014/main" id="{7DF2D8E9-D9EA-4EFE-9983-9AAF52D9AE7F}"/>
              </a:ext>
            </a:extLst>
          </p:cNvPr>
          <p:cNvSpPr/>
          <p:nvPr/>
        </p:nvSpPr>
        <p:spPr>
          <a:xfrm>
            <a:off x="5614650" y="3244334"/>
            <a:ext cx="184731" cy="369332"/>
          </a:xfrm>
          <a:prstGeom prst="rect">
            <a:avLst/>
          </a:prstGeom>
        </p:spPr>
        <p:txBody>
          <a:bodyPr wrap="none">
            <a:spAutoFit/>
          </a:bodyPr>
          <a:lstStyle/>
          <a:p>
            <a:endParaRPr lang="en-SE" dirty="0"/>
          </a:p>
        </p:txBody>
      </p:sp>
    </p:spTree>
    <p:extLst>
      <p:ext uri="{BB962C8B-B14F-4D97-AF65-F5344CB8AC3E}">
        <p14:creationId xmlns:p14="http://schemas.microsoft.com/office/powerpoint/2010/main" val="570857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061D-49F2-4294-8F89-E93128D5ECA3}"/>
              </a:ext>
            </a:extLst>
          </p:cNvPr>
          <p:cNvSpPr>
            <a:spLocks noGrp="1"/>
          </p:cNvSpPr>
          <p:nvPr>
            <p:ph type="title"/>
          </p:nvPr>
        </p:nvSpPr>
        <p:spPr/>
        <p:txBody>
          <a:bodyPr/>
          <a:lstStyle/>
          <a:p>
            <a:pPr algn="ctr"/>
            <a:r>
              <a:rPr lang="en-US" dirty="0"/>
              <a:t>Tools Used</a:t>
            </a:r>
            <a:endParaRPr lang="en-SE" dirty="0"/>
          </a:p>
        </p:txBody>
      </p:sp>
      <p:sp>
        <p:nvSpPr>
          <p:cNvPr id="3" name="Content Placeholder 2">
            <a:extLst>
              <a:ext uri="{FF2B5EF4-FFF2-40B4-BE49-F238E27FC236}">
                <a16:creationId xmlns:a16="http://schemas.microsoft.com/office/drawing/2014/main" id="{1524D34D-B7E4-4831-A637-8D912EEED818}"/>
              </a:ext>
            </a:extLst>
          </p:cNvPr>
          <p:cNvSpPr>
            <a:spLocks noGrp="1"/>
          </p:cNvSpPr>
          <p:nvPr>
            <p:ph idx="1"/>
          </p:nvPr>
        </p:nvSpPr>
        <p:spPr/>
        <p:txBody>
          <a:bodyPr>
            <a:normAutofit fontScale="55000" lnSpcReduction="20000"/>
          </a:bodyPr>
          <a:lstStyle/>
          <a:p>
            <a:r>
              <a:rPr lang="en-US" dirty="0"/>
              <a:t>A variety of tools have been used in this project and are listed below:</a:t>
            </a:r>
            <a:endParaRPr lang="en-SE" dirty="0"/>
          </a:p>
          <a:p>
            <a:pPr lvl="0"/>
            <a:r>
              <a:rPr lang="en-US" dirty="0"/>
              <a:t>Adobe XD: to build the wireframe and make the primary design of the website. It was chosen because it’s very popular, responsive, and can be used in the clouds. Therefore, all developers were able to access it and share their ideas.</a:t>
            </a:r>
            <a:endParaRPr lang="en-SE" dirty="0"/>
          </a:p>
          <a:p>
            <a:pPr lvl="0"/>
            <a:r>
              <a:rPr lang="en-US" dirty="0" err="1"/>
              <a:t>VisualStudio</a:t>
            </a:r>
            <a:r>
              <a:rPr lang="en-US" dirty="0"/>
              <a:t> : to write the HTML / CSS and </a:t>
            </a:r>
            <a:r>
              <a:rPr lang="en-US" dirty="0" err="1"/>
              <a:t>javascript</a:t>
            </a:r>
            <a:r>
              <a:rPr lang="en-US" dirty="0"/>
              <a:t> of the website. The is the best tool in the industry to write websites.</a:t>
            </a:r>
            <a:endParaRPr lang="en-SE" dirty="0"/>
          </a:p>
          <a:p>
            <a:pPr lvl="0"/>
            <a:r>
              <a:rPr lang="en-US" dirty="0" err="1"/>
              <a:t>Github</a:t>
            </a:r>
            <a:r>
              <a:rPr lang="en-US" dirty="0"/>
              <a:t>: to share the code among developers and keep multiple versions of this project in case unexpected problems happen.</a:t>
            </a:r>
            <a:endParaRPr lang="en-SE" dirty="0"/>
          </a:p>
          <a:p>
            <a:pPr lvl="0"/>
            <a:r>
              <a:rPr lang="en-US" dirty="0"/>
              <a:t>Bootstrap: to building custom frameworks, work with HTML, CSS, JavaScript and  design websites faster and easier. ... It also gives us support for JavaScript plugins.</a:t>
            </a:r>
            <a:endParaRPr lang="en-SE" dirty="0"/>
          </a:p>
          <a:p>
            <a:pPr lvl="0"/>
            <a:r>
              <a:rPr lang="en-US" dirty="0" err="1"/>
              <a:t>PhotoShop</a:t>
            </a:r>
            <a:r>
              <a:rPr lang="en-US" dirty="0"/>
              <a:t>:  to range from the full-featured editing of large batches of photos to </a:t>
            </a:r>
            <a:r>
              <a:rPr lang="en-US" b="1" dirty="0"/>
              <a:t>creating</a:t>
            </a:r>
            <a:r>
              <a:rPr lang="en-US" dirty="0"/>
              <a:t> intricate digital paintings and drawings that mimic those done by hand.</a:t>
            </a:r>
            <a:endParaRPr lang="en-SE" dirty="0"/>
          </a:p>
          <a:p>
            <a:pPr lvl="0"/>
            <a:r>
              <a:rPr lang="en-SE" dirty="0"/>
              <a:t>ASP.net MVC Pattern: to decouple user-interface (view), data (model), and application logic (controller). </a:t>
            </a:r>
            <a:r>
              <a:rPr lang="en-US" dirty="0"/>
              <a:t>It</a:t>
            </a:r>
            <a:r>
              <a:rPr lang="en-SE" dirty="0"/>
              <a:t> helps to achieve separation of concerns.</a:t>
            </a:r>
          </a:p>
          <a:p>
            <a:pPr lvl="0"/>
            <a:r>
              <a:rPr lang="en-SE" dirty="0"/>
              <a:t>NuGet package</a:t>
            </a:r>
            <a:r>
              <a:rPr lang="en-US" dirty="0"/>
              <a:t>: to</a:t>
            </a:r>
            <a:r>
              <a:rPr lang="en-SE" dirty="0"/>
              <a:t> manga</a:t>
            </a:r>
            <a:r>
              <a:rPr lang="en-US" dirty="0"/>
              <a:t>e</a:t>
            </a:r>
            <a:r>
              <a:rPr lang="en-SE" dirty="0"/>
              <a:t>   .NET. The </a:t>
            </a:r>
            <a:r>
              <a:rPr lang="en-SE" i="1" dirty="0"/>
              <a:t>NuGet</a:t>
            </a:r>
            <a:r>
              <a:rPr lang="en-SE" dirty="0"/>
              <a:t> client tools provide the ability to produce and consume </a:t>
            </a:r>
            <a:r>
              <a:rPr lang="en-SE" i="1" dirty="0"/>
              <a:t>packages</a:t>
            </a:r>
            <a:r>
              <a:rPr lang="en-US" i="1" dirty="0"/>
              <a:t>.</a:t>
            </a:r>
            <a:endParaRPr lang="en-SE" dirty="0"/>
          </a:p>
          <a:p>
            <a:pPr lvl="0"/>
            <a:r>
              <a:rPr lang="en-US" dirty="0"/>
              <a:t>Entity Framework: </a:t>
            </a:r>
            <a:r>
              <a:rPr lang="en-SE" dirty="0"/>
              <a:t>to work with data using objects of domain specific classes without focusing on the underlying database tables and columns where this data is stored.</a:t>
            </a:r>
          </a:p>
          <a:p>
            <a:endParaRPr lang="en-SE" dirty="0"/>
          </a:p>
        </p:txBody>
      </p:sp>
    </p:spTree>
    <p:extLst>
      <p:ext uri="{BB962C8B-B14F-4D97-AF65-F5344CB8AC3E}">
        <p14:creationId xmlns:p14="http://schemas.microsoft.com/office/powerpoint/2010/main" val="2281921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1A3-04E1-49E4-8EA7-BEBAC85C9456}"/>
              </a:ext>
            </a:extLst>
          </p:cNvPr>
          <p:cNvSpPr>
            <a:spLocks noGrp="1"/>
          </p:cNvSpPr>
          <p:nvPr>
            <p:ph type="title"/>
          </p:nvPr>
        </p:nvSpPr>
        <p:spPr/>
        <p:txBody>
          <a:bodyPr>
            <a:normAutofit fontScale="90000"/>
          </a:bodyPr>
          <a:lstStyle/>
          <a:p>
            <a:pPr algn="ctr"/>
            <a:br>
              <a:rPr lang="en-US" b="1" dirty="0"/>
            </a:br>
            <a:br>
              <a:rPr lang="en-US" b="1" dirty="0"/>
            </a:br>
            <a:r>
              <a:rPr lang="en-US" b="1" dirty="0"/>
              <a:t>Brief description:</a:t>
            </a:r>
            <a:br>
              <a:rPr lang="en-SE" b="1" dirty="0"/>
            </a:br>
            <a:br>
              <a:rPr lang="en-SE" b="1" dirty="0"/>
            </a:br>
            <a:endParaRPr lang="en-SE" dirty="0"/>
          </a:p>
        </p:txBody>
      </p:sp>
      <p:sp>
        <p:nvSpPr>
          <p:cNvPr id="3" name="Content Placeholder 2">
            <a:extLst>
              <a:ext uri="{FF2B5EF4-FFF2-40B4-BE49-F238E27FC236}">
                <a16:creationId xmlns:a16="http://schemas.microsoft.com/office/drawing/2014/main" id="{6D494E01-23AE-43DE-840F-D42473D96CAB}"/>
              </a:ext>
            </a:extLst>
          </p:cNvPr>
          <p:cNvSpPr>
            <a:spLocks noGrp="1"/>
          </p:cNvSpPr>
          <p:nvPr>
            <p:ph idx="1"/>
          </p:nvPr>
        </p:nvSpPr>
        <p:spPr>
          <a:xfrm>
            <a:off x="787167" y="1690688"/>
            <a:ext cx="10515600" cy="4351338"/>
          </a:xfrm>
        </p:spPr>
        <p:txBody>
          <a:bodyPr>
            <a:normAutofit/>
          </a:bodyPr>
          <a:lstStyle/>
          <a:p>
            <a:pPr marL="0" indent="0">
              <a:buNone/>
            </a:pPr>
            <a:endParaRPr lang="en-SE" b="1" dirty="0"/>
          </a:p>
          <a:p>
            <a:pPr marL="0" indent="0">
              <a:buNone/>
            </a:pPr>
            <a:endParaRPr lang="en-SE" b="1" dirty="0"/>
          </a:p>
          <a:p>
            <a:pPr marL="0" indent="0">
              <a:buNone/>
            </a:pPr>
            <a:r>
              <a:rPr lang="en-US" dirty="0"/>
              <a:t>This page is intended for use in the Clothing ecommerce. </a:t>
            </a:r>
          </a:p>
          <a:p>
            <a:pPr marL="0" indent="0">
              <a:buNone/>
            </a:pPr>
            <a:r>
              <a:rPr lang="en-US" dirty="0"/>
              <a:t>The customer is supposed to Login, Register as a new customer, become a member, order a Product and fill a billing information, see a summary of his product and price in the same page, payment processing, add and edit product by admin, add and edit and delete customer details information ,rating and reviews ,   authentication , authorization. </a:t>
            </a:r>
            <a:endParaRPr lang="en-SE" dirty="0"/>
          </a:p>
          <a:p>
            <a:pPr marL="0" indent="0">
              <a:buNone/>
            </a:pPr>
            <a:endParaRPr lang="en-SE" b="1" dirty="0"/>
          </a:p>
          <a:p>
            <a:endParaRPr lang="en-SE" dirty="0"/>
          </a:p>
        </p:txBody>
      </p:sp>
    </p:spTree>
    <p:extLst>
      <p:ext uri="{BB962C8B-B14F-4D97-AF65-F5344CB8AC3E}">
        <p14:creationId xmlns:p14="http://schemas.microsoft.com/office/powerpoint/2010/main" val="3661771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2CB1-D864-497F-AE1E-074BFF6BAC6C}"/>
              </a:ext>
            </a:extLst>
          </p:cNvPr>
          <p:cNvSpPr>
            <a:spLocks noGrp="1"/>
          </p:cNvSpPr>
          <p:nvPr>
            <p:ph type="title"/>
          </p:nvPr>
        </p:nvSpPr>
        <p:spPr/>
        <p:txBody>
          <a:bodyPr>
            <a:normAutofit/>
          </a:bodyPr>
          <a:lstStyle/>
          <a:p>
            <a:r>
              <a:rPr lang="en-US" sz="2400" b="1" dirty="0"/>
              <a:t>Main Page</a:t>
            </a:r>
            <a:endParaRPr lang="en-SE" sz="2400" b="1" dirty="0"/>
          </a:p>
        </p:txBody>
      </p:sp>
      <p:pic>
        <p:nvPicPr>
          <p:cNvPr id="1026" name="Picture 2">
            <a:extLst>
              <a:ext uri="{FF2B5EF4-FFF2-40B4-BE49-F238E27FC236}">
                <a16:creationId xmlns:a16="http://schemas.microsoft.com/office/drawing/2014/main" id="{17DA1F22-DDAD-43C8-A562-345671FCA4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0776" y="1825625"/>
            <a:ext cx="503044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711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5934-9141-41FA-8C9C-AA5EBE21CE40}"/>
              </a:ext>
            </a:extLst>
          </p:cNvPr>
          <p:cNvSpPr>
            <a:spLocks noGrp="1"/>
          </p:cNvSpPr>
          <p:nvPr>
            <p:ph type="title"/>
          </p:nvPr>
        </p:nvSpPr>
        <p:spPr/>
        <p:txBody>
          <a:bodyPr>
            <a:normAutofit/>
          </a:bodyPr>
          <a:lstStyle/>
          <a:p>
            <a:r>
              <a:rPr lang="en-US" sz="2400" b="1" dirty="0"/>
              <a:t>Customer Management </a:t>
            </a:r>
            <a:br>
              <a:rPr lang="en-US" b="1" dirty="0"/>
            </a:br>
            <a:r>
              <a:rPr lang="en-US" sz="2000" dirty="0"/>
              <a:t>The ability to edit ,details and delete and disable customers by Admin.</a:t>
            </a:r>
            <a:endParaRPr lang="en-SE" sz="2000" dirty="0"/>
          </a:p>
        </p:txBody>
      </p:sp>
      <p:pic>
        <p:nvPicPr>
          <p:cNvPr id="4" name="Content Placeholder 3">
            <a:extLst>
              <a:ext uri="{FF2B5EF4-FFF2-40B4-BE49-F238E27FC236}">
                <a16:creationId xmlns:a16="http://schemas.microsoft.com/office/drawing/2014/main" id="{8566D624-5224-4699-9C4F-DCDC43ECFA71}"/>
              </a:ext>
            </a:extLst>
          </p:cNvPr>
          <p:cNvPicPr>
            <a:picLocks noGrp="1"/>
          </p:cNvPicPr>
          <p:nvPr>
            <p:ph idx="1"/>
          </p:nvPr>
        </p:nvPicPr>
        <p:blipFill>
          <a:blip r:embed="rId2"/>
          <a:stretch>
            <a:fillRect/>
          </a:stretch>
        </p:blipFill>
        <p:spPr>
          <a:xfrm>
            <a:off x="2759042" y="1825625"/>
            <a:ext cx="6673916" cy="4351338"/>
          </a:xfrm>
          <a:prstGeom prst="rect">
            <a:avLst/>
          </a:prstGeom>
        </p:spPr>
      </p:pic>
    </p:spTree>
    <p:extLst>
      <p:ext uri="{BB962C8B-B14F-4D97-AF65-F5344CB8AC3E}">
        <p14:creationId xmlns:p14="http://schemas.microsoft.com/office/powerpoint/2010/main" val="2523972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47B4-E25A-4797-9C78-B750C9553F68}"/>
              </a:ext>
            </a:extLst>
          </p:cNvPr>
          <p:cNvSpPr>
            <a:spLocks noGrp="1"/>
          </p:cNvSpPr>
          <p:nvPr>
            <p:ph type="title"/>
          </p:nvPr>
        </p:nvSpPr>
        <p:spPr/>
        <p:txBody>
          <a:bodyPr>
            <a:normAutofit/>
          </a:bodyPr>
          <a:lstStyle/>
          <a:p>
            <a:r>
              <a:rPr lang="en-US" sz="2400" b="1" dirty="0"/>
              <a:t>Product Page: </a:t>
            </a:r>
            <a:r>
              <a:rPr lang="en-US" sz="1800" b="1" dirty="0"/>
              <a:t>The ability to edit ,details and delete products by Admin.</a:t>
            </a:r>
            <a:br>
              <a:rPr lang="en-SE" sz="1800" b="1" dirty="0"/>
            </a:br>
            <a:endParaRPr lang="en-SE" sz="1800" dirty="0"/>
          </a:p>
        </p:txBody>
      </p:sp>
      <p:pic>
        <p:nvPicPr>
          <p:cNvPr id="4" name="Content Placeholder 3">
            <a:extLst>
              <a:ext uri="{FF2B5EF4-FFF2-40B4-BE49-F238E27FC236}">
                <a16:creationId xmlns:a16="http://schemas.microsoft.com/office/drawing/2014/main" id="{2B022729-DEAB-4570-BF81-93583A2CBB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2536" y="1859181"/>
            <a:ext cx="5052351" cy="4351338"/>
          </a:xfrm>
          <a:prstGeom prst="rect">
            <a:avLst/>
          </a:prstGeom>
          <a:noFill/>
          <a:ln>
            <a:noFill/>
          </a:ln>
        </p:spPr>
      </p:pic>
    </p:spTree>
    <p:extLst>
      <p:ext uri="{BB962C8B-B14F-4D97-AF65-F5344CB8AC3E}">
        <p14:creationId xmlns:p14="http://schemas.microsoft.com/office/powerpoint/2010/main" val="314437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1DA2-5E38-4195-869F-71FCAF69066C}"/>
              </a:ext>
            </a:extLst>
          </p:cNvPr>
          <p:cNvSpPr>
            <a:spLocks noGrp="1"/>
          </p:cNvSpPr>
          <p:nvPr>
            <p:ph type="title"/>
          </p:nvPr>
        </p:nvSpPr>
        <p:spPr/>
        <p:txBody>
          <a:bodyPr>
            <a:normAutofit fontScale="90000"/>
          </a:bodyPr>
          <a:lstStyle/>
          <a:p>
            <a:br>
              <a:rPr lang="en-US" sz="2700" b="1" dirty="0"/>
            </a:br>
            <a:r>
              <a:rPr lang="en-US" sz="2700" b="1" dirty="0"/>
              <a:t>Login</a:t>
            </a:r>
            <a:br>
              <a:rPr lang="en-SE" sz="2700" b="1" dirty="0"/>
            </a:br>
            <a:r>
              <a:rPr lang="en-US" sz="2000" dirty="0"/>
              <a:t>It works based on the </a:t>
            </a:r>
            <a:r>
              <a:rPr lang="en-US" sz="2000" b="1" dirty="0"/>
              <a:t>Asp.net Identity </a:t>
            </a:r>
            <a:r>
              <a:rPr lang="en-US" sz="2000" dirty="0"/>
              <a:t> .</a:t>
            </a:r>
            <a:br>
              <a:rPr lang="en-US" sz="2000" dirty="0"/>
            </a:br>
            <a:r>
              <a:rPr lang="en-US" sz="2000" dirty="0"/>
              <a:t>It has </a:t>
            </a:r>
            <a:r>
              <a:rPr lang="en-US" sz="2000" dirty="0" err="1"/>
              <a:t>membershipType</a:t>
            </a:r>
            <a:r>
              <a:rPr lang="en-US" sz="2000" dirty="0"/>
              <a:t> and access level (</a:t>
            </a:r>
            <a:r>
              <a:rPr lang="en-US" sz="2000" dirty="0" err="1"/>
              <a:t>SuperAdmin</a:t>
            </a:r>
            <a:r>
              <a:rPr lang="en-US" sz="2000" dirty="0"/>
              <a:t>  Or Customer) and the ability to use</a:t>
            </a:r>
            <a:br>
              <a:rPr lang="en-US" sz="2000" dirty="0"/>
            </a:br>
            <a:r>
              <a:rPr lang="en-US" sz="2000" dirty="0"/>
              <a:t> </a:t>
            </a:r>
            <a:r>
              <a:rPr lang="en-US" sz="2000" dirty="0" err="1"/>
              <a:t>facebook</a:t>
            </a:r>
            <a:r>
              <a:rPr lang="en-US" sz="2000" dirty="0"/>
              <a:t> service to log in .</a:t>
            </a:r>
            <a:br>
              <a:rPr lang="en-SE" dirty="0"/>
            </a:br>
            <a:endParaRPr lang="en-SE" dirty="0"/>
          </a:p>
        </p:txBody>
      </p:sp>
      <p:pic>
        <p:nvPicPr>
          <p:cNvPr id="4" name="Content Placeholder 3">
            <a:extLst>
              <a:ext uri="{FF2B5EF4-FFF2-40B4-BE49-F238E27FC236}">
                <a16:creationId xmlns:a16="http://schemas.microsoft.com/office/drawing/2014/main" id="{71F32EED-04A1-4F53-A0B9-C0B14436631E}"/>
              </a:ext>
            </a:extLst>
          </p:cNvPr>
          <p:cNvPicPr>
            <a:picLocks noGrp="1"/>
          </p:cNvPicPr>
          <p:nvPr>
            <p:ph idx="1"/>
          </p:nvPr>
        </p:nvPicPr>
        <p:blipFill>
          <a:blip r:embed="rId2"/>
          <a:stretch>
            <a:fillRect/>
          </a:stretch>
        </p:blipFill>
        <p:spPr>
          <a:xfrm>
            <a:off x="2155971" y="1825624"/>
            <a:ext cx="6765327" cy="4776511"/>
          </a:xfrm>
          <a:prstGeom prst="rect">
            <a:avLst/>
          </a:prstGeom>
        </p:spPr>
      </p:pic>
    </p:spTree>
    <p:extLst>
      <p:ext uri="{BB962C8B-B14F-4D97-AF65-F5344CB8AC3E}">
        <p14:creationId xmlns:p14="http://schemas.microsoft.com/office/powerpoint/2010/main" val="2730512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CA8615C02F364F8A08EC698B50D784" ma:contentTypeVersion="9" ma:contentTypeDescription="Create a new document." ma:contentTypeScope="" ma:versionID="119c77295c59283e7c6e7dc282837635">
  <xsd:schema xmlns:xsd="http://www.w3.org/2001/XMLSchema" xmlns:xs="http://www.w3.org/2001/XMLSchema" xmlns:p="http://schemas.microsoft.com/office/2006/metadata/properties" xmlns:ns2="f0919540-f633-4e86-9287-07163523763b" targetNamespace="http://schemas.microsoft.com/office/2006/metadata/properties" ma:root="true" ma:fieldsID="91ab05209d504aedea86c6b265e83fa2" ns2:_="">
    <xsd:import namespace="f0919540-f633-4e86-9287-07163523763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19540-f633-4e86-9287-071635237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CAEAC-C5E5-4D06-8E26-79C4EEA60A75}"/>
</file>

<file path=customXml/itemProps2.xml><?xml version="1.0" encoding="utf-8"?>
<ds:datastoreItem xmlns:ds="http://schemas.openxmlformats.org/officeDocument/2006/customXml" ds:itemID="{54D33439-298E-4E3D-A6E6-32E10CFF6AF3}"/>
</file>

<file path=customXml/itemProps3.xml><?xml version="1.0" encoding="utf-8"?>
<ds:datastoreItem xmlns:ds="http://schemas.openxmlformats.org/officeDocument/2006/customXml" ds:itemID="{25E114D5-53A0-4B73-9E9F-ED8BBA2C5D17}"/>
</file>

<file path=docProps/app.xml><?xml version="1.0" encoding="utf-8"?>
<Properties xmlns="http://schemas.openxmlformats.org/officeDocument/2006/extended-properties" xmlns:vt="http://schemas.openxmlformats.org/officeDocument/2006/docPropsVTypes">
  <TotalTime>126</TotalTime>
  <Words>855</Words>
  <Application>Microsoft Office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Clothing  ecommerce website  </vt:lpstr>
      <vt:lpstr>Team 4</vt:lpstr>
      <vt:lpstr>Concept </vt:lpstr>
      <vt:lpstr>Tools Used</vt:lpstr>
      <vt:lpstr>  Brief description:  </vt:lpstr>
      <vt:lpstr>Main Page</vt:lpstr>
      <vt:lpstr>Customer Management  The ability to edit ,details and delete and disable customers by Admin.</vt:lpstr>
      <vt:lpstr>Product Page: The ability to edit ,details and delete products by Admin. </vt:lpstr>
      <vt:lpstr> Login It works based on the Asp.net Identity  . It has membershipType and access level (SuperAdmin  Or Customer) and the ability to use  facebook service to log in . </vt:lpstr>
      <vt:lpstr>Register Visitors are often prompted with a sign-upform as soon as they enter to eCommerce website.It works based on Membership Access level.</vt:lpstr>
      <vt:lpstr>Product Details Page It is a web page on an eCommerce website that provides information on a specific product. This information includes size, color, price, shipping information, reviews, and other relevant information customers want to know before purchasing.  </vt:lpstr>
      <vt:lpstr>Wish List It is an eCommerce feature that allows shoppers to create personalized ... a product is out-of-stock; a customer has spent some time on a product page </vt:lpstr>
      <vt:lpstr> Basket Page: The opportunity to review their cart, modify its contents, assess the total price and choose delivery options. </vt:lpstr>
      <vt:lpstr>Basket Page:</vt:lpstr>
      <vt:lpstr>   CheckOut Page: It shown to a customer during the step-by-step checkout process. Think of a checkout pages as the online version of a physical checkout counter in a grocery store.   </vt:lpstr>
      <vt:lpstr>Order Page The Opportunity  to review the list of orders by customer.</vt:lpstr>
      <vt:lpstr>    Reviews Part : User reviews are proven sales drivers, and something the majority of customers will want to see before deciding to make a purchase.  </vt:lpstr>
      <vt:lpstr>Contact Us Page: The User can send a message to contact the Admin, with the ability of sending ‘noreply’ email to the customer.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Clothing  ecommerce website</dc:title>
  <dc:creator>Avesta Bagheri</dc:creator>
  <cp:lastModifiedBy>Avesta Bagheri</cp:lastModifiedBy>
  <cp:revision>18</cp:revision>
  <dcterms:created xsi:type="dcterms:W3CDTF">2021-01-28T18:35:00Z</dcterms:created>
  <dcterms:modified xsi:type="dcterms:W3CDTF">2021-01-28T20:41:10Z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0x01010035CA8615C02F364F8A08EC698B50D784</vt:lpwstr>
  </property>
</Properties>
</file>