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4" r:id="rId2"/>
    <p:sldId id="257" r:id="rId3"/>
    <p:sldId id="258" r:id="rId4"/>
    <p:sldId id="259" r:id="rId5"/>
    <p:sldId id="329" r:id="rId6"/>
    <p:sldId id="263" r:id="rId7"/>
    <p:sldId id="260" r:id="rId8"/>
    <p:sldId id="261" r:id="rId9"/>
    <p:sldId id="262" r:id="rId10"/>
    <p:sldId id="327" r:id="rId11"/>
    <p:sldId id="264" r:id="rId12"/>
    <p:sldId id="265" r:id="rId13"/>
    <p:sldId id="266" r:id="rId14"/>
    <p:sldId id="323" r:id="rId15"/>
    <p:sldId id="267" r:id="rId16"/>
    <p:sldId id="330" r:id="rId17"/>
    <p:sldId id="328" r:id="rId18"/>
    <p:sldId id="32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A45"/>
    <a:srgbClr val="771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i Rahman" userId="93ba6550cf0470d9" providerId="LiveId" clId="{95CBD09E-4849-4630-9012-14F58CAC0D5E}"/>
    <pc:docChg chg="modSld">
      <pc:chgData name="Kazi Rahman" userId="93ba6550cf0470d9" providerId="LiveId" clId="{95CBD09E-4849-4630-9012-14F58CAC0D5E}" dt="2025-05-19T03:52:02.883" v="4" actId="20577"/>
      <pc:docMkLst>
        <pc:docMk/>
      </pc:docMkLst>
      <pc:sldChg chg="modSp">
        <pc:chgData name="Kazi Rahman" userId="93ba6550cf0470d9" providerId="LiveId" clId="{95CBD09E-4849-4630-9012-14F58CAC0D5E}" dt="2025-05-19T03:52:02.883" v="4" actId="20577"/>
        <pc:sldMkLst>
          <pc:docMk/>
          <pc:sldMk cId="2357166144" sldId="324"/>
        </pc:sldMkLst>
        <pc:spChg chg="mod">
          <ac:chgData name="Kazi Rahman" userId="93ba6550cf0470d9" providerId="LiveId" clId="{95CBD09E-4849-4630-9012-14F58CAC0D5E}" dt="2025-05-19T03:52:02.883" v="4" actId="20577"/>
          <ac:spMkLst>
            <pc:docMk/>
            <pc:sldMk cId="2357166144" sldId="324"/>
            <ac:spMk id="8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1F984-5D02-48C2-8CFA-531C922ED32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2F278-5973-4EC2-8274-5023134DA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43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0169-552F-CD21-478D-91B791ACF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08A73-A1D7-F1AD-BB79-1F98E2F8A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ABF44-EFAF-22B6-B35D-1B12EE71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236A3-9298-6BB8-9A78-24D2B596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C2F71-7C19-2D09-3A36-8295E25B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6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2A68-3AE3-088F-E51F-EA9CC440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97C30-8696-D59A-992C-34D3E1168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4422-B37C-E99B-1556-BCDD4B68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AF9E9-8E8C-492A-6FAC-7E02367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4EDD6-C64F-544D-C498-8A5EAFBB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1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D81A0-3074-6A08-403E-AEF40A644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5B0C7-AF23-AEEE-3236-6C4B927C9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5A365-0E5D-319B-5C80-D155A094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4C26-922B-DDD4-5D42-7B9123A5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724CF-188D-1B5C-56F4-EA2DF29A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0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1CA2-1E80-1504-143F-F6A53B8E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D8DA-B7D4-DF4D-4A28-CBDEA936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825BF-EBB5-698E-570D-8DD13DB2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3A5B-5A19-BB95-FB96-CAFD8D01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0CCF-D3CF-42A1-1BF1-8BC7AFC3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230E-27F1-D1F8-7348-7A530841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F0F13-0018-6B89-EC80-9D8CE02B9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597E-BC80-8B53-54C0-CCEBD183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7E7F-DDBF-35E8-A5DB-32DE5656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FEA5-ADBC-321F-B5CA-DB79ED4C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5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55E0-5843-C7D1-96C4-99F586D1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AC44E-3D65-9828-7A94-2DC4362ED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CA649-8670-FC5D-06A4-714DFE413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01C18-E8E8-889D-D12D-5B14F9F6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117F0-7431-3AF8-41DD-40EABBED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89171-D7F9-4BFA-7492-CBB9B60E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8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7019-6F8D-72C6-C401-256D3E91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35907-7623-1A63-4A55-C7AACF87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A216C-432D-F96B-A920-E47C6E3FE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47A3D-BEF5-33BD-E87A-F8A1D089C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F5476-6E39-F23F-A3F0-E280DCE85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B1BFC-BE16-229A-0395-AF2BD867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69711-34DD-620E-1D4E-8A850D0D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F7019-C8A7-FE2E-6CBE-2DB10EAA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3803-A406-2F02-C206-4AEF0A8D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1983B-5CB5-1F0C-5F0A-88DA3462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7037D-F602-6305-3748-C2CCEA63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EAD0A-55E7-5B84-BC1F-5F3CF2B8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4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FC3F2-1061-4853-672F-520E8B50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127AF-65CD-9AE2-E981-1DF42274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ED57A-6EE1-7E97-382A-B154B49C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7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DFB6-32F2-2D40-B13C-6C0422E7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B7D2D-420E-9F72-DDE4-D176388BA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37B65-8335-4B36-2A43-3A951851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9E4E-7C0C-48A1-D086-73CE3D21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11157-B327-7F42-74A5-4910D27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BA00A-DCC6-A3C9-42F0-684648BC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1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B771E-64EC-45D4-13D8-FCC895B4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1CF2E-277E-A866-1C9F-BE78F73E9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B510F-65DC-68A1-0682-4C347A0E2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8C228-7FBF-E172-93DC-0958D614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BD2A-340D-4311-9F5E-DD115FC2B86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5C8D3-D13A-9B8A-A813-D7FCA81F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CE6F-D934-D875-0BD1-E980DF4A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C51B6-1C65-E77D-268B-DB2B80D4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8D4C4-C3C0-5453-B2D8-BFA40A605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73DBF-87F6-0B35-B9DC-30165DAE5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BD2A-340D-4311-9F5E-DD115FC2B86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A894E-ABAE-C7A4-16A9-0FDC028D0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91F49-79A6-3008-EAD5-0AE829C02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2D04F-C615-4084-9143-15EA8438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fromscientists.org/game/bloodtype.html" TargetMode="External"/><Relationship Id="rId2" Type="http://schemas.openxmlformats.org/officeDocument/2006/relationships/hyperlink" Target="https://educationalgames.nobelprize.org/educational/medicine/bloodtypinggame/gamev3/index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4820195" y="1470194"/>
            <a:ext cx="5900058" cy="158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Times New Roman" panose="02020603050405020304" pitchFamily="18" charset="0"/>
                <a:sym typeface="Verdana"/>
              </a:rPr>
              <a:t>BIO103 Lab </a:t>
            </a:r>
            <a:b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Times New Roman" panose="02020603050405020304" pitchFamily="18" charset="0"/>
                <a:sym typeface="Verdana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Times New Roman" panose="02020603050405020304" pitchFamily="18" charset="0"/>
                <a:sym typeface="Verdana"/>
              </a:rPr>
              <a:t>(1 credit hour)</a:t>
            </a:r>
            <a:b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Times New Roman" panose="02020603050405020304" pitchFamily="18" charset="0"/>
                <a:sym typeface="Verdana"/>
              </a:rPr>
            </a:b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Times New Roman" panose="02020603050405020304" pitchFamily="18" charset="0"/>
                <a:sym typeface="Verdana"/>
              </a:rPr>
              <a:t>SUMMER 2025</a:t>
            </a: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4820195" y="3709852"/>
            <a:ext cx="576071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Dept. of Biochemistry &amp; Microbiology</a:t>
            </a:r>
            <a:endParaRPr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pic>
        <p:nvPicPr>
          <p:cNvPr id="90" name="Google Shape;90;p13" descr="C:\Users\Abdul Khaleque\Desktop\NSU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210" y="711923"/>
            <a:ext cx="3749722" cy="4690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16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628C01-4BCB-477C-B964-31598FC62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572" y="0"/>
            <a:ext cx="893134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E4BCB5-445B-4239-B790-0C64E6C88457}"/>
              </a:ext>
            </a:extLst>
          </p:cNvPr>
          <p:cNvSpPr/>
          <p:nvPr/>
        </p:nvSpPr>
        <p:spPr>
          <a:xfrm>
            <a:off x="0" y="6389362"/>
            <a:ext cx="17385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https://courses.lumenlearning.com/suny-ap2/chapter/blood-typing/</a:t>
            </a:r>
          </a:p>
        </p:txBody>
      </p:sp>
    </p:spTree>
    <p:extLst>
      <p:ext uri="{BB962C8B-B14F-4D97-AF65-F5344CB8AC3E}">
        <p14:creationId xmlns:p14="http://schemas.microsoft.com/office/powerpoint/2010/main" val="365641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05788-003A-4E31-9857-605B484ECA64}"/>
              </a:ext>
            </a:extLst>
          </p:cNvPr>
          <p:cNvSpPr txBox="1"/>
          <p:nvPr/>
        </p:nvSpPr>
        <p:spPr>
          <a:xfrm>
            <a:off x="819807" y="409902"/>
            <a:ext cx="7480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32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Times New Roman" panose="02020603050405020304" pitchFamily="18" charset="0"/>
                <a:sym typeface="Verdana"/>
              </a:rPr>
              <a:t>Determination of Blood Group : Principle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95CCB23-7A0E-4D62-9B69-E46ACFFCD89A}"/>
              </a:ext>
            </a:extLst>
          </p:cNvPr>
          <p:cNvSpPr/>
          <p:nvPr/>
        </p:nvSpPr>
        <p:spPr>
          <a:xfrm>
            <a:off x="299545" y="496613"/>
            <a:ext cx="520262" cy="411354"/>
          </a:xfrm>
          <a:prstGeom prst="homePlate">
            <a:avLst/>
          </a:prstGeom>
          <a:solidFill>
            <a:srgbClr val="A61A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FBA07-F56C-4B86-ADF5-104B6DE7B8DE}"/>
              </a:ext>
            </a:extLst>
          </p:cNvPr>
          <p:cNvSpPr txBox="1"/>
          <p:nvPr/>
        </p:nvSpPr>
        <p:spPr>
          <a:xfrm>
            <a:off x="299545" y="1212291"/>
            <a:ext cx="11711833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Human red blood cells possessing A and/or B antigen will agglutinate in the presence of antibody directed towards the antigen.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Agglutination of RBC with Anti-A, Anti-B and Anti-AB reagents are a positive test result and indicates the presence of the corresponding antigen..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Rho (D) antigen will agglutinate in the presence of antibody directed towards the antigen. Agglutination of RBC with spectrum Anti-D (Rho) reagents is a positive test result and indicates the presence of D (Rho) antigen. </a:t>
            </a:r>
          </a:p>
        </p:txBody>
      </p:sp>
    </p:spTree>
    <p:extLst>
      <p:ext uri="{BB962C8B-B14F-4D97-AF65-F5344CB8AC3E}">
        <p14:creationId xmlns:p14="http://schemas.microsoft.com/office/powerpoint/2010/main" val="53485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2DDC66-BEA0-424D-BCE2-0F2D7F509AA2}"/>
              </a:ext>
            </a:extLst>
          </p:cNvPr>
          <p:cNvSpPr txBox="1"/>
          <p:nvPr/>
        </p:nvSpPr>
        <p:spPr>
          <a:xfrm>
            <a:off x="880533" y="440680"/>
            <a:ext cx="1811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Materials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059D8984-BFFF-4D7E-B752-838FC54CA8AD}"/>
              </a:ext>
            </a:extLst>
          </p:cNvPr>
          <p:cNvSpPr/>
          <p:nvPr/>
        </p:nvSpPr>
        <p:spPr>
          <a:xfrm>
            <a:off x="299545" y="496613"/>
            <a:ext cx="520262" cy="411354"/>
          </a:xfrm>
          <a:prstGeom prst="homePlate">
            <a:avLst/>
          </a:prstGeom>
          <a:solidFill>
            <a:srgbClr val="A61A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A0526D-EF6D-41A8-BF62-FC4941F2D027}"/>
              </a:ext>
            </a:extLst>
          </p:cNvPr>
          <p:cNvSpPr/>
          <p:nvPr/>
        </p:nvSpPr>
        <p:spPr>
          <a:xfrm>
            <a:off x="559676" y="1219579"/>
            <a:ext cx="95551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blood (Collected from own body)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Reagents: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Reagent A (Anti-A)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Reagent B (Anti-B)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Reagent D (Anti-D)</a:t>
            </a:r>
          </a:p>
          <a:p>
            <a:pPr marL="342900" indent="-3429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 test slide, sterile needle, tooth pick</a:t>
            </a:r>
          </a:p>
        </p:txBody>
      </p:sp>
    </p:spTree>
    <p:extLst>
      <p:ext uri="{BB962C8B-B14F-4D97-AF65-F5344CB8AC3E}">
        <p14:creationId xmlns:p14="http://schemas.microsoft.com/office/powerpoint/2010/main" val="277915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B7641B-1A66-41E7-A1DF-1E5DF926DF85}"/>
              </a:ext>
            </a:extLst>
          </p:cNvPr>
          <p:cNvSpPr txBox="1"/>
          <p:nvPr/>
        </p:nvSpPr>
        <p:spPr>
          <a:xfrm>
            <a:off x="880533" y="440680"/>
            <a:ext cx="1968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Procedure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26E58167-EEBC-4D76-A8D7-E09C30A11377}"/>
              </a:ext>
            </a:extLst>
          </p:cNvPr>
          <p:cNvSpPr/>
          <p:nvPr/>
        </p:nvSpPr>
        <p:spPr>
          <a:xfrm>
            <a:off x="299545" y="496613"/>
            <a:ext cx="520262" cy="411354"/>
          </a:xfrm>
          <a:prstGeom prst="homePlate">
            <a:avLst/>
          </a:prstGeom>
          <a:solidFill>
            <a:srgbClr val="A61A4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1A45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4D29E-B0C4-4B1A-A588-72821704E86E}"/>
              </a:ext>
            </a:extLst>
          </p:cNvPr>
          <p:cNvSpPr/>
          <p:nvPr/>
        </p:nvSpPr>
        <p:spPr>
          <a:xfrm>
            <a:off x="559676" y="1301858"/>
            <a:ext cx="10266368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Mark (circle) the test slide as A, B and D to keep three blood drops distant apart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Collect blood from the individual using a sterile needle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Take blood drops on the glass slide at A, B, D marked sites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Add one drop of each A, B, D reagent to the blood at the corresponding sites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Mix the reagent well with the serum by tooth pick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Gently stir the slide to visualize the agglutination</a:t>
            </a:r>
          </a:p>
        </p:txBody>
      </p:sp>
    </p:spTree>
    <p:extLst>
      <p:ext uri="{BB962C8B-B14F-4D97-AF65-F5344CB8AC3E}">
        <p14:creationId xmlns:p14="http://schemas.microsoft.com/office/powerpoint/2010/main" val="76302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7B8A4A-E624-448F-8E5B-27FEA1FF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005" y="167943"/>
            <a:ext cx="5345995" cy="65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1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9;p25">
            <a:extLst>
              <a:ext uri="{FF2B5EF4-FFF2-40B4-BE49-F238E27FC236}">
                <a16:creationId xmlns:a16="http://schemas.microsoft.com/office/drawing/2014/main" id="{D35B833A-7E09-4CBE-BA17-3D0850E02F52}"/>
              </a:ext>
            </a:extLst>
          </p:cNvPr>
          <p:cNvSpPr txBox="1">
            <a:spLocks/>
          </p:cNvSpPr>
          <p:nvPr/>
        </p:nvSpPr>
        <p:spPr>
          <a:xfrm>
            <a:off x="1404157" y="435221"/>
            <a:ext cx="9278754" cy="83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2500"/>
              <a:buFont typeface="Verdana"/>
              <a:buNone/>
            </a:pPr>
            <a:r>
              <a:rPr lang="en-US" sz="36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Times New Roman" panose="02020603050405020304" pitchFamily="18" charset="0"/>
                <a:sym typeface="Verdana"/>
              </a:rPr>
              <a:t>Importance of Blood Grouping</a:t>
            </a:r>
            <a:endParaRPr lang="en-US" sz="3600" dirty="0">
              <a:solidFill>
                <a:srgbClr val="A61A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AA89CF-3F43-4CE8-A7DC-E33411B8170F}"/>
              </a:ext>
            </a:extLst>
          </p:cNvPr>
          <p:cNvSpPr/>
          <p:nvPr/>
        </p:nvSpPr>
        <p:spPr>
          <a:xfrm>
            <a:off x="484682" y="1392014"/>
            <a:ext cx="11117705" cy="4402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The most important reason to know your blood type is in case of emergency. If you are in a situation where you require a blood transfusion, you’ll need compatible blood. An incompatible blood group can cause blood cells to clump-which can be fatal.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Knowing your blood type can help predict some conditions that can occur during pregnancy, such as Rh incompatibility between mom and baby.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One of the best, and most selfless, reasons to know your blood type is to help others through blood donations. Medical facilities are always in need of blood donations.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B29C4A-2854-52DB-7ED4-DF29347C7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1" y="817123"/>
            <a:ext cx="11605873" cy="5665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FB0A34-97EA-9DC4-D8E4-5DDA6E2E2297}"/>
              </a:ext>
            </a:extLst>
          </p:cNvPr>
          <p:cNvSpPr txBox="1"/>
          <p:nvPr/>
        </p:nvSpPr>
        <p:spPr>
          <a:xfrm>
            <a:off x="298911" y="6404819"/>
            <a:ext cx="60943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https://embryo.asu.edu/pages/rh-incompatibility-pregnancy</a:t>
            </a:r>
          </a:p>
        </p:txBody>
      </p:sp>
    </p:spTree>
    <p:extLst>
      <p:ext uri="{BB962C8B-B14F-4D97-AF65-F5344CB8AC3E}">
        <p14:creationId xmlns:p14="http://schemas.microsoft.com/office/powerpoint/2010/main" val="11699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1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B14FF-439C-4EF9-7258-ED2AE9D677FA}"/>
              </a:ext>
            </a:extLst>
          </p:cNvPr>
          <p:cNvSpPr txBox="1"/>
          <p:nvPr/>
        </p:nvSpPr>
        <p:spPr>
          <a:xfrm>
            <a:off x="883595" y="1997839"/>
            <a:ext cx="104248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BLOOD TYPING </a:t>
            </a:r>
          </a:p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https://educationalgames.nobelprize.org/educational/medicine/bloodtypinggame/gamev3/index.html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https://www.sciencefromscientists.org/game/bloodtype.html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81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4052325" y="2750297"/>
            <a:ext cx="40873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i="0" u="none" strike="noStrike" cap="none" dirty="0">
                <a:solidFill>
                  <a:srgbClr val="7713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/>
                <a:cs typeface="Times New Roman" panose="02020603050405020304" pitchFamily="18" charset="0"/>
                <a:sym typeface="Verdana"/>
              </a:rPr>
              <a:t>Thank you!</a:t>
            </a:r>
          </a:p>
        </p:txBody>
      </p:sp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877B8797-7BBB-B5B3-AF17-B18B7E5038F8}"/>
              </a:ext>
            </a:extLst>
          </p:cNvPr>
          <p:cNvSpPr/>
          <p:nvPr/>
        </p:nvSpPr>
        <p:spPr>
          <a:xfrm>
            <a:off x="1040524" y="2721114"/>
            <a:ext cx="106574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9156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4320590" y="2013228"/>
            <a:ext cx="35508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Experiment 02</a:t>
            </a:r>
          </a:p>
        </p:txBody>
      </p:sp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877B8797-7BBB-B5B3-AF17-B18B7E5038F8}"/>
              </a:ext>
            </a:extLst>
          </p:cNvPr>
          <p:cNvSpPr/>
          <p:nvPr/>
        </p:nvSpPr>
        <p:spPr>
          <a:xfrm>
            <a:off x="1040524" y="2721114"/>
            <a:ext cx="106574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Determination of Blood Group ( </a:t>
            </a:r>
            <a:r>
              <a:rPr lang="en-US" sz="32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Haemagglutination</a:t>
            </a: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88;p26" descr="C:\Users\Abdul Khaleque\Desktop\Blood cells.JPG">
            <a:extLst>
              <a:ext uri="{FF2B5EF4-FFF2-40B4-BE49-F238E27FC236}">
                <a16:creationId xmlns:a16="http://schemas.microsoft.com/office/drawing/2014/main" id="{CB461428-BE2A-E076-9ED3-F6F9F07D44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6060" y="923153"/>
            <a:ext cx="3778797" cy="43071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7F0956-B843-C62A-0155-78396E9BE5CB}"/>
              </a:ext>
            </a:extLst>
          </p:cNvPr>
          <p:cNvSpPr txBox="1"/>
          <p:nvPr/>
        </p:nvSpPr>
        <p:spPr>
          <a:xfrm>
            <a:off x="555734" y="276763"/>
            <a:ext cx="7468915" cy="667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uman blood cell includes Red blood cells, White blood cells, and Platelets.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Blood groups are mainly determined by the presence or absence of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Antigens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the surface of our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Erythrocytes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presence of a specific antigen is examined by the corresponding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Antibody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causes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Agglutination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erythrocytes.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Human blood is grouped mainly for two particular groups of antigens-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antigen and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Rhesus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antigen.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D6C5F-BE80-38DC-328D-B2518CA6F626}"/>
              </a:ext>
            </a:extLst>
          </p:cNvPr>
          <p:cNvSpPr txBox="1"/>
          <p:nvPr/>
        </p:nvSpPr>
        <p:spPr>
          <a:xfrm>
            <a:off x="819807" y="409903"/>
            <a:ext cx="272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ABO Antigens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E268EF5-1A83-F1B7-5984-7DB0F170F9B4}"/>
              </a:ext>
            </a:extLst>
          </p:cNvPr>
          <p:cNvSpPr/>
          <p:nvPr/>
        </p:nvSpPr>
        <p:spPr>
          <a:xfrm>
            <a:off x="299545" y="496613"/>
            <a:ext cx="520262" cy="411354"/>
          </a:xfrm>
          <a:prstGeom prst="homePlate">
            <a:avLst/>
          </a:prstGeom>
          <a:solidFill>
            <a:srgbClr val="A61A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3DEFA-0A49-8D81-7FF6-BCD247360047}"/>
              </a:ext>
            </a:extLst>
          </p:cNvPr>
          <p:cNvSpPr txBox="1"/>
          <p:nvPr/>
        </p:nvSpPr>
        <p:spPr>
          <a:xfrm>
            <a:off x="299545" y="1477023"/>
            <a:ext cx="5927834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They are Carbohydrate antigens (glycoprotein) 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antigens -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presented by the red blood cells and according to their presence and absence, we’ve got four types of blood group –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267E6A-EBC3-0B25-8C89-089899032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765" y="1477023"/>
            <a:ext cx="5718504" cy="4071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3B60EC-C64F-F662-E4CA-3D3FCCB6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19" y="495054"/>
            <a:ext cx="10933918" cy="5498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FAE098-A39F-9FBD-92E2-73FD0A211BFB}"/>
              </a:ext>
            </a:extLst>
          </p:cNvPr>
          <p:cNvSpPr txBox="1"/>
          <p:nvPr/>
        </p:nvSpPr>
        <p:spPr>
          <a:xfrm>
            <a:off x="819555" y="6113455"/>
            <a:ext cx="60943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https://www.nagwa.com/en/explainers/840184795352/</a:t>
            </a:r>
          </a:p>
        </p:txBody>
      </p:sp>
    </p:spTree>
    <p:extLst>
      <p:ext uri="{BB962C8B-B14F-4D97-AF65-F5344CB8AC3E}">
        <p14:creationId xmlns:p14="http://schemas.microsoft.com/office/powerpoint/2010/main" val="87157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4C60B8-080D-4701-8000-4684C9393A3A}"/>
              </a:ext>
            </a:extLst>
          </p:cNvPr>
          <p:cNvSpPr txBox="1"/>
          <p:nvPr/>
        </p:nvSpPr>
        <p:spPr>
          <a:xfrm>
            <a:off x="880533" y="440680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Antibody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4EB779D4-1C08-4AAA-9FA7-EA892968DADE}"/>
              </a:ext>
            </a:extLst>
          </p:cNvPr>
          <p:cNvSpPr/>
          <p:nvPr/>
        </p:nvSpPr>
        <p:spPr>
          <a:xfrm>
            <a:off x="360271" y="552546"/>
            <a:ext cx="520262" cy="411354"/>
          </a:xfrm>
          <a:prstGeom prst="homePlate">
            <a:avLst/>
          </a:prstGeom>
          <a:solidFill>
            <a:srgbClr val="A61A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9580D-43A5-4CCC-97F5-857E658047FD}"/>
              </a:ext>
            </a:extLst>
          </p:cNvPr>
          <p:cNvSpPr txBox="1"/>
          <p:nvPr/>
        </p:nvSpPr>
        <p:spPr>
          <a:xfrm>
            <a:off x="341683" y="1477023"/>
            <a:ext cx="11508633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Antibodies are proteins found in blood plasma. They're part of our body’s natural defenses. Produced by the immune system following exposure to a foreign antigen, germs or particles.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Antibodies bind specifically to the corresponding antigen on the red cells.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Humans with A-type blood do not contain antibody against A-antigen, they possess antibody against antigen B.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3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0F1319-9422-9E66-9447-4FC98A4C6D8F}"/>
              </a:ext>
            </a:extLst>
          </p:cNvPr>
          <p:cNvGraphicFramePr>
            <a:graphicFrameLocks noGrp="1"/>
          </p:cNvGraphicFramePr>
          <p:nvPr/>
        </p:nvGraphicFramePr>
        <p:xfrm>
          <a:off x="1893614" y="1539477"/>
          <a:ext cx="8404772" cy="2606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1792">
                  <a:extLst>
                    <a:ext uri="{9D8B030D-6E8A-4147-A177-3AD203B41FA5}">
                      <a16:colId xmlns:a16="http://schemas.microsoft.com/office/drawing/2014/main" val="3550649027"/>
                    </a:ext>
                  </a:extLst>
                </a:gridCol>
                <a:gridCol w="3661390">
                  <a:extLst>
                    <a:ext uri="{9D8B030D-6E8A-4147-A177-3AD203B41FA5}">
                      <a16:colId xmlns:a16="http://schemas.microsoft.com/office/drawing/2014/main" val="2564854323"/>
                    </a:ext>
                  </a:extLst>
                </a:gridCol>
                <a:gridCol w="2801590">
                  <a:extLst>
                    <a:ext uri="{9D8B030D-6E8A-4147-A177-3AD203B41FA5}">
                      <a16:colId xmlns:a16="http://schemas.microsoft.com/office/drawing/2014/main" val="3893312381"/>
                    </a:ext>
                  </a:extLst>
                </a:gridCol>
              </a:tblGrid>
              <a:tr h="5213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type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Antigens on Erythrocytes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Antibodies in Serum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78880"/>
                  </a:ext>
                </a:extLst>
              </a:tr>
              <a:tr h="5213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61672"/>
                  </a:ext>
                </a:extLst>
              </a:tr>
              <a:tr h="5213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7037"/>
                  </a:ext>
                </a:extLst>
              </a:tr>
              <a:tr h="5213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and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40565"/>
                  </a:ext>
                </a:extLst>
              </a:tr>
              <a:tr h="5213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Both Anti-A and Anti-B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58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4048C6-000A-5325-A1F0-F7C7C99642A4}"/>
              </a:ext>
            </a:extLst>
          </p:cNvPr>
          <p:cNvSpPr txBox="1"/>
          <p:nvPr/>
        </p:nvSpPr>
        <p:spPr>
          <a:xfrm>
            <a:off x="3839998" y="804045"/>
            <a:ext cx="4512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Table: ABO Blood group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C0FED-330E-8864-281E-A334C84B4AF4}"/>
              </a:ext>
            </a:extLst>
          </p:cNvPr>
          <p:cNvSpPr txBox="1"/>
          <p:nvPr/>
        </p:nvSpPr>
        <p:spPr>
          <a:xfrm>
            <a:off x="819807" y="409903"/>
            <a:ext cx="2361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Rh Antigens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FD93004-EE01-9C5A-738D-DE707FA389E2}"/>
              </a:ext>
            </a:extLst>
          </p:cNvPr>
          <p:cNvSpPr/>
          <p:nvPr/>
        </p:nvSpPr>
        <p:spPr>
          <a:xfrm>
            <a:off x="299545" y="496613"/>
            <a:ext cx="520262" cy="411354"/>
          </a:xfrm>
          <a:prstGeom prst="homePlate">
            <a:avLst/>
          </a:prstGeom>
          <a:solidFill>
            <a:srgbClr val="A61A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D277E-A9F2-50C0-E452-78AAE64EC837}"/>
              </a:ext>
            </a:extLst>
          </p:cNvPr>
          <p:cNvSpPr txBox="1"/>
          <p:nvPr/>
        </p:nvSpPr>
        <p:spPr>
          <a:xfrm>
            <a:off x="299545" y="1415491"/>
            <a:ext cx="6053957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Six antigens in this group as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antigen is widely prevalent in population and determiner of Rh Blood type.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D antigen = Rh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Absence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D antigen = Rh 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883F3-8A16-38F3-2CAD-9B2EF6855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422" y="1135973"/>
            <a:ext cx="5486400" cy="390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291BE2-2AF3-4905-8958-0A18542E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47" y="1109833"/>
            <a:ext cx="8906706" cy="5294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51426-8EB0-4511-A414-1B0350CBBE2D}"/>
              </a:ext>
            </a:extLst>
          </p:cNvPr>
          <p:cNvSpPr txBox="1"/>
          <p:nvPr/>
        </p:nvSpPr>
        <p:spPr>
          <a:xfrm>
            <a:off x="880533" y="440680"/>
            <a:ext cx="3658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A61A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Human Blood Type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C57AF50-42A0-4302-9EEA-33A6796C2A21}"/>
              </a:ext>
            </a:extLst>
          </p:cNvPr>
          <p:cNvSpPr/>
          <p:nvPr/>
        </p:nvSpPr>
        <p:spPr>
          <a:xfrm>
            <a:off x="299545" y="496613"/>
            <a:ext cx="520262" cy="411354"/>
          </a:xfrm>
          <a:prstGeom prst="homePlate">
            <a:avLst/>
          </a:prstGeom>
          <a:solidFill>
            <a:srgbClr val="A61A4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6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657</Words>
  <Application>Microsoft Office PowerPoint</Application>
  <PresentationFormat>Widescreen</PresentationFormat>
  <Paragraphs>71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Garamond</vt:lpstr>
      <vt:lpstr>Times New Roman</vt:lpstr>
      <vt:lpstr>Verdana</vt:lpstr>
      <vt:lpstr>Wingdings</vt:lpstr>
      <vt:lpstr>Office Theme</vt:lpstr>
      <vt:lpstr>BIO103 Lab  (1 credit hour) SUMMER 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BIO103 Lab  (1 credit hour) Summer 2023</dc:title>
  <dc:creator>Samia Kazi</dc:creator>
  <cp:lastModifiedBy>Kazi Rahman</cp:lastModifiedBy>
  <cp:revision>4</cp:revision>
  <dcterms:created xsi:type="dcterms:W3CDTF">2023-07-17T22:04:36Z</dcterms:created>
  <dcterms:modified xsi:type="dcterms:W3CDTF">2025-05-19T03:52:05Z</dcterms:modified>
</cp:coreProperties>
</file>