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4" r:id="rId2"/>
    <p:sldId id="257" r:id="rId3"/>
    <p:sldId id="270" r:id="rId4"/>
    <p:sldId id="271" r:id="rId5"/>
    <p:sldId id="325" r:id="rId6"/>
    <p:sldId id="272" r:id="rId7"/>
    <p:sldId id="273" r:id="rId8"/>
    <p:sldId id="274" r:id="rId9"/>
    <p:sldId id="275" r:id="rId10"/>
    <p:sldId id="327" r:id="rId11"/>
    <p:sldId id="326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4A25"/>
    <a:srgbClr val="762220"/>
    <a:srgbClr val="E7DACB"/>
    <a:srgbClr val="F0D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E150F-CFA8-4392-9AD0-C4C81BD73E9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E9C3B-F9C7-4350-BCCB-7A1739E35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3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86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7F76A7-49C9-45C5-A5FA-9AF4A0C7AB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85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024A-2310-C9E5-183D-A484C2A4A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A00E3-C35F-922F-385E-CCD6E7AE5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29F91-3047-EAAF-292A-8E966E9D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AF0-F1D0-4A66-BB61-057BD32262B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8E515-3EF9-0365-F347-89F7BA54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ED3A2-CFE7-9CE7-9063-5BC1B5CD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24E0-22D6-49CF-9C81-A4242139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1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43D8-C637-1DCA-BCBB-CC541041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F4DD5-EB96-AA41-99C0-7C62D5D58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B8BAD-8DAE-CEE0-342D-BA8BF5E2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AF0-F1D0-4A66-BB61-057BD32262B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F4133-285E-916C-987B-7A967B55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0FCFE-2CCE-1B1E-2632-8F9CF004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24E0-22D6-49CF-9C81-A4242139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1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3B9424-9692-7151-161A-800FC99F7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F1EDA-5EE7-EBEE-048C-AB3C7BB68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9341C-F2C9-10A7-888E-EB5E8AF8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AF0-F1D0-4A66-BB61-057BD32262B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2379B-0493-0FF6-E9C0-7A13131F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2C877-78BB-1955-9F8B-56AE1CBB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24E0-22D6-49CF-9C81-A4242139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4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DC4E-3E3A-3354-1057-935052D9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CDA06-6AB8-349D-4E66-B7D4AB700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2AA44-5E23-0C4B-C2F5-EED85278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AF0-F1D0-4A66-BB61-057BD32262B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307C1-D481-10AB-6BFC-8F54C3E2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5521-4618-620A-F06A-36E3107A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24E0-22D6-49CF-9C81-A4242139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8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7428-9CA2-8573-97E0-33A548A5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210EC-E8C4-3FC1-923D-41F4E1538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90471-20B8-E9FB-1CA7-35F771C4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AF0-F1D0-4A66-BB61-057BD32262B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9D6B-ACB6-5F42-34B5-9293D708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3CA2F-CFAA-FC43-1308-58F676AB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24E0-22D6-49CF-9C81-A4242139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8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8702-9B31-15ED-CEB7-2EBCCF3C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CEE7F-3835-F999-73E3-24ADCCD26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5E50F-9DF3-D6B2-83C1-C341C709B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B2246-26D1-7DEF-158D-F6BD7658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AF0-F1D0-4A66-BB61-057BD32262B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C25C2-0FE0-BF05-849C-B4D0517C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7BC40-FA76-C156-F06E-426FBF4A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24E0-22D6-49CF-9C81-A4242139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1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55C6-F0D4-2ABC-5C18-1A32C8CB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0BF67-148F-D46B-467A-BB4739D61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C059A-6220-862D-51D1-808D497AC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FD727-E3F9-CF79-8640-CAA8B1481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965DB-CDA3-0ACC-8831-A572CEC14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734FE-84EF-6320-DDBD-A6ADB6E8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AF0-F1D0-4A66-BB61-057BD32262B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7C354-5899-2F1D-2971-8983CE0B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F5BD4-976D-FCC4-2668-D2CEB81D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24E0-22D6-49CF-9C81-A4242139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0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50B4-B8AD-7E7A-1647-A54D66BE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5B9BB-6A18-FA11-5F72-8BCEA438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AF0-F1D0-4A66-BB61-057BD32262B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B1880-568C-D0E1-1D42-E96CD04C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E4999-3260-8C1F-C230-387D1CE2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24E0-22D6-49CF-9C81-A4242139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1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44B8D-D9E1-C794-C984-F0140799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AF0-F1D0-4A66-BB61-057BD32262B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C7236-6DCF-D7BD-86E5-639019CE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08D96-6FA5-BA92-A0CE-EE42AC97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24E0-22D6-49CF-9C81-A4242139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0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35F4-5B55-8F88-5D0E-3514BF4B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E0F5F-A64E-9E25-1555-DD5FA6BEE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B0F6A-5B64-3AA1-6B0F-EDE9F2280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18A7F-D461-E1A4-B630-9C9961D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AF0-F1D0-4A66-BB61-057BD32262B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40019-F8A2-5DCC-EF5A-7F7618F9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12770-08E9-8F98-5839-E39AA2AD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24E0-22D6-49CF-9C81-A4242139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6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1042-885D-866C-3DA4-577F2895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38E99-7F89-BFCA-FC8F-C4E22A546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764D2-C1E9-84FE-4282-658644CD3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24CD2-BC54-B4B0-E3D3-3065856D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AF0-F1D0-4A66-BB61-057BD32262B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DFAE-8589-C9FD-7CF1-C7134CDB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B47FF-EF6B-7ACC-05D6-4E92ACDD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24E0-22D6-49CF-9C81-A4242139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3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98E2B-CBC2-CAB4-A409-85EDB4C6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3252B-FBE9-5D58-0DEB-BC149702C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D4F0-AF0E-7F31-3355-C56813283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B8AF0-F1D0-4A66-BB61-057BD32262B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6D390-63A9-ACAA-46E3-7A74676C9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A58CB-6342-A969-5403-28F7776B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C24E0-22D6-49CF-9C81-A4242139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xevnEdU9AI" TargetMode="External"/><Relationship Id="rId2" Type="http://schemas.openxmlformats.org/officeDocument/2006/relationships/hyperlink" Target="https://www.youtube.com/watch?v=k1DOadNdPY4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4820195" y="1470194"/>
            <a:ext cx="5900058" cy="158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BIO103 Lab </a:t>
            </a:r>
            <a:b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(1 credit hour)</a:t>
            </a:r>
            <a:b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</a:b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SPRING 2025</a:t>
            </a:r>
            <a:endParaRPr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4820195" y="3709852"/>
            <a:ext cx="5760719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Dept. of Biochemistry &amp; Microbiology</a:t>
            </a:r>
            <a:endParaRPr b="1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</p:txBody>
      </p:sp>
      <p:pic>
        <p:nvPicPr>
          <p:cNvPr id="90" name="Google Shape;90;p13" descr="C:\Users\Abdul Khaleque\Desktop\NSU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210" y="711923"/>
            <a:ext cx="3749722" cy="4690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716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2" descr="C:\Users\Abdul Khaleque\Desktop\Observation-Results-of-Benedict%u2019s-Test.jpg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068705" y="278324"/>
            <a:ext cx="10054590" cy="6301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0592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A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167C41-0FB9-10BF-B3AC-CAAB8D31920E}"/>
              </a:ext>
            </a:extLst>
          </p:cNvPr>
          <p:cNvSpPr txBox="1"/>
          <p:nvPr/>
        </p:nvSpPr>
        <p:spPr>
          <a:xfrm>
            <a:off x="2370712" y="2182505"/>
            <a:ext cx="7450576" cy="2492990"/>
          </a:xfrm>
          <a:prstGeom prst="rect">
            <a:avLst/>
          </a:prstGeom>
          <a:solidFill>
            <a:srgbClr val="76222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Benedict’s Test </a:t>
            </a:r>
          </a:p>
          <a:p>
            <a:pPr algn="ctr"/>
            <a:endParaRPr lang="en-US" sz="2400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https://www.youtube.com/watch?v=k1DOadNdPY4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https://www.youtube.com/watch?v=HxevnEdU9AI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891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/>
        </p:nvSpPr>
        <p:spPr>
          <a:xfrm>
            <a:off x="942109" y="2698463"/>
            <a:ext cx="10515600" cy="1624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800" b="1" dirty="0">
                <a:ln w="0"/>
                <a:solidFill>
                  <a:srgbClr val="9B4A2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amond" panose="02020404030301010803" pitchFamily="18" charset="0"/>
                <a:ea typeface="Bodoni"/>
                <a:cs typeface="Bodoni"/>
                <a:sym typeface="Bodoni"/>
              </a:rPr>
              <a:t>Thank you!</a:t>
            </a:r>
            <a:endParaRPr sz="4800" b="1" dirty="0">
              <a:ln w="0"/>
              <a:solidFill>
                <a:srgbClr val="9B4A2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ramond" panose="02020404030301010803" pitchFamily="18" charset="0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4320590" y="2013228"/>
            <a:ext cx="35508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Experiment 3</a:t>
            </a:r>
          </a:p>
        </p:txBody>
      </p:sp>
      <p:sp>
        <p:nvSpPr>
          <p:cNvPr id="3" name="Google Shape;95;p14">
            <a:extLst>
              <a:ext uri="{FF2B5EF4-FFF2-40B4-BE49-F238E27FC236}">
                <a16:creationId xmlns:a16="http://schemas.microsoft.com/office/drawing/2014/main" id="{877B8797-7BBB-B5B3-AF17-B18B7E5038F8}"/>
              </a:ext>
            </a:extLst>
          </p:cNvPr>
          <p:cNvSpPr/>
          <p:nvPr/>
        </p:nvSpPr>
        <p:spPr>
          <a:xfrm>
            <a:off x="1040524" y="2721114"/>
            <a:ext cx="106574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Benedict test for determination of reducing sugars.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411632" y="187339"/>
            <a:ext cx="11717079" cy="858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Verdana"/>
              <a:buNone/>
            </a:pPr>
            <a:r>
              <a:rPr lang="en-US" sz="3200" b="1" dirty="0">
                <a:solidFill>
                  <a:srgbClr val="9B4A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Benedict's test to Determine the Presence of Reducing Sugars</a:t>
            </a:r>
            <a:endParaRPr sz="3200" b="1" dirty="0">
              <a:solidFill>
                <a:srgbClr val="9B4A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27"/>
          <p:cNvSpPr txBox="1">
            <a:spLocks noGrp="1"/>
          </p:cNvSpPr>
          <p:nvPr>
            <p:ph idx="1"/>
          </p:nvPr>
        </p:nvSpPr>
        <p:spPr>
          <a:xfrm>
            <a:off x="1031967" y="1299952"/>
            <a:ext cx="10476411" cy="5078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dirty="0">
                <a:latin typeface="Verdana"/>
                <a:ea typeface="Verdana"/>
                <a:cs typeface="Verdana"/>
                <a:sym typeface="Verdana"/>
              </a:rPr>
              <a:t>Carbohydrates are the body’s most important and readily available source of energy. The two major forms of carbohydrates are:</a:t>
            </a:r>
            <a:endParaRPr dirty="0"/>
          </a:p>
          <a:p>
            <a:pPr marL="685800" lvl="1" indent="-2286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lang="en-US" sz="1700" dirty="0">
                <a:latin typeface="Verdana"/>
                <a:ea typeface="Verdana"/>
                <a:cs typeface="Verdana"/>
                <a:sym typeface="Verdana"/>
              </a:rPr>
              <a:t> Simple sugars (simple carbohydrates), such as fructose, glucose and lactose, found in nutritious whole fruits. </a:t>
            </a:r>
            <a:endParaRPr dirty="0"/>
          </a:p>
          <a:p>
            <a:pPr marL="685800" lvl="1" indent="-2286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lang="en-US" sz="1700" dirty="0">
                <a:latin typeface="Verdana"/>
                <a:ea typeface="Verdana"/>
                <a:cs typeface="Verdana"/>
                <a:sym typeface="Verdana"/>
              </a:rPr>
              <a:t>Starches (complex carbohydrates), found in foods such as starchy vegetables, grains, rice, breads and cereals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dirty="0">
                <a:latin typeface="Verdana"/>
                <a:ea typeface="Verdana"/>
                <a:cs typeface="Verdana"/>
                <a:sym typeface="Verdana"/>
              </a:rPr>
              <a:t>Carbohydrates are the main fuel source for some cells, especially, those in the brain, nervous system and red blood cells. </a:t>
            </a:r>
            <a:endParaRPr sz="1700" dirty="0"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dirty="0">
                <a:latin typeface="Verdana"/>
                <a:ea typeface="Verdana"/>
                <a:cs typeface="Verdana"/>
                <a:sym typeface="Verdana"/>
              </a:rPr>
              <a:t>Muscles also rely on a dependable supply of carbohydrate to fuel intense physical activity. Yielding on average 4 Kcal/gm, carbohydrates are a readily available fuel for all cells, both in the form of blood glucose and that stored in the liver and muscles as glycogen.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758243-F470-519A-6997-8C897B245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45" y="2032914"/>
            <a:ext cx="11316509" cy="2792172"/>
          </a:xfrm>
          <a:prstGeom prst="rect">
            <a:avLst/>
          </a:prstGeom>
        </p:spPr>
      </p:pic>
      <p:sp>
        <p:nvSpPr>
          <p:cNvPr id="6" name="Google Shape;195;p27">
            <a:extLst>
              <a:ext uri="{FF2B5EF4-FFF2-40B4-BE49-F238E27FC236}">
                <a16:creationId xmlns:a16="http://schemas.microsoft.com/office/drawing/2014/main" id="{53155A70-3142-6041-5AD0-1F648FB97A2B}"/>
              </a:ext>
            </a:extLst>
          </p:cNvPr>
          <p:cNvSpPr txBox="1">
            <a:spLocks/>
          </p:cNvSpPr>
          <p:nvPr/>
        </p:nvSpPr>
        <p:spPr>
          <a:xfrm>
            <a:off x="237459" y="294344"/>
            <a:ext cx="11717079" cy="858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ts val="2300"/>
              <a:buFont typeface="Verdana"/>
              <a:buNone/>
            </a:pPr>
            <a:r>
              <a:rPr lang="en-US" sz="3200" b="1" dirty="0">
                <a:solidFill>
                  <a:srgbClr val="9B4A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Formation of glycosidic linkage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9801" y="934378"/>
            <a:ext cx="11312397" cy="4069179"/>
          </a:xfrm>
        </p:spPr>
        <p:txBody>
          <a:bodyPr>
            <a:normAutofit/>
          </a:bodyPr>
          <a:lstStyle/>
          <a:p>
            <a:r>
              <a:rPr lang="en-US" sz="2000" dirty="0"/>
              <a:t>Major functions for living systems </a:t>
            </a:r>
          </a:p>
          <a:p>
            <a:pPr marL="1485900" lvl="2" indent="-571500" algn="just">
              <a:lnSpc>
                <a:spcPct val="150000"/>
              </a:lnSpc>
              <a:buFont typeface="+mj-lt"/>
              <a:buAutoNum type="romanLcPeriod"/>
            </a:pPr>
            <a:r>
              <a:rPr lang="en-US" dirty="0"/>
              <a:t>The principal function of carbohydrates, is to fuel cell activities with a ready source of energy.</a:t>
            </a:r>
          </a:p>
          <a:p>
            <a:pPr lvl="4" algn="just">
              <a:lnSpc>
                <a:spcPct val="150000"/>
              </a:lnSpc>
            </a:pPr>
            <a:r>
              <a:rPr lang="en-US" sz="2000" dirty="0"/>
              <a:t>Through </a:t>
            </a:r>
            <a:r>
              <a:rPr lang="en-US" sz="2000" b="1" dirty="0"/>
              <a:t>photosynthesis</a:t>
            </a:r>
            <a:r>
              <a:rPr lang="en-US" sz="2000" dirty="0"/>
              <a:t> plants make </a:t>
            </a:r>
            <a:r>
              <a:rPr lang="en-US" sz="2000" b="1" dirty="0">
                <a:solidFill>
                  <a:srgbClr val="00B050"/>
                </a:solidFill>
              </a:rPr>
              <a:t>carbohydrates (glucose)</a:t>
            </a:r>
            <a:r>
              <a:rPr lang="en-US" sz="2000" b="1" dirty="0"/>
              <a:t>. </a:t>
            </a:r>
            <a:r>
              <a:rPr lang="en-US" sz="2000" dirty="0"/>
              <a:t>Those carbohydrates form the foundation for </a:t>
            </a:r>
            <a:r>
              <a:rPr lang="en-US" sz="2000" u="sng" dirty="0"/>
              <a:t>almost all ecosystem’s energy source</a:t>
            </a:r>
            <a:r>
              <a:rPr lang="en-US" sz="2000" dirty="0"/>
              <a:t> on Earth.</a:t>
            </a:r>
          </a:p>
          <a:p>
            <a:pPr marL="1485900" lvl="2" indent="-571500" algn="just">
              <a:lnSpc>
                <a:spcPct val="150000"/>
              </a:lnSpc>
              <a:buFont typeface="+mj-lt"/>
              <a:buAutoNum type="romanLcPeriod"/>
            </a:pPr>
            <a:r>
              <a:rPr lang="en-US" b="1" dirty="0">
                <a:solidFill>
                  <a:srgbClr val="00B050"/>
                </a:solidFill>
              </a:rPr>
              <a:t>Deoxyribose</a:t>
            </a:r>
            <a:r>
              <a:rPr lang="en-US" dirty="0"/>
              <a:t> is a building block of DNA. </a:t>
            </a:r>
          </a:p>
          <a:p>
            <a:pPr marL="1485900" lvl="2" indent="-571500" algn="just">
              <a:lnSpc>
                <a:spcPct val="150000"/>
              </a:lnSpc>
              <a:buFont typeface="+mj-lt"/>
              <a:buAutoNum type="romanLcPeriod"/>
            </a:pPr>
            <a:r>
              <a:rPr lang="en-US" dirty="0"/>
              <a:t>Used in the synthesis of cell membrane &amp; cell wall. </a:t>
            </a:r>
          </a:p>
          <a:p>
            <a:pPr marL="1485900" lvl="2" indent="-571500" algn="just">
              <a:lnSpc>
                <a:spcPct val="150000"/>
              </a:lnSpc>
              <a:buFont typeface="+mj-lt"/>
              <a:buAutoNum type="romanLcPeriod"/>
            </a:pPr>
            <a:r>
              <a:rPr lang="en-US" dirty="0"/>
              <a:t>Carbohydrates are also involved in </a:t>
            </a:r>
            <a:r>
              <a:rPr lang="en-US" b="1" dirty="0">
                <a:solidFill>
                  <a:srgbClr val="00B050"/>
                </a:solidFill>
              </a:rPr>
              <a:t>cell-cell recognition</a:t>
            </a:r>
            <a:r>
              <a:rPr lang="en-US" dirty="0"/>
              <a:t>. </a:t>
            </a:r>
          </a:p>
          <a:p>
            <a:pPr marL="1485900" lvl="2" indent="-571500" algn="just">
              <a:lnSpc>
                <a:spcPct val="150000"/>
              </a:lnSpc>
              <a:buFont typeface="+mj-lt"/>
              <a:buAutoNum type="romanLcPeriod"/>
            </a:pPr>
            <a:r>
              <a:rPr lang="en-US" dirty="0"/>
              <a:t>Macromolecular carbohydrates function as food reserves (glycogen in animals).</a:t>
            </a:r>
          </a:p>
          <a:p>
            <a:endParaRPr lang="en-US" sz="2000" dirty="0"/>
          </a:p>
          <a:p>
            <a:pPr lvl="2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33A0FD-CD41-FDDE-E0EE-E74035A816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6" r="6165" b="5823"/>
          <a:stretch/>
        </p:blipFill>
        <p:spPr>
          <a:xfrm>
            <a:off x="1874757" y="4925561"/>
            <a:ext cx="3280593" cy="17566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AA7FD05-0858-A588-F200-168EEFD7E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996" y="4775761"/>
            <a:ext cx="2139210" cy="195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7AC195-8E60-2777-ACC7-FC70B6A951C9}"/>
              </a:ext>
            </a:extLst>
          </p:cNvPr>
          <p:cNvSpPr txBox="1"/>
          <p:nvPr/>
        </p:nvSpPr>
        <p:spPr>
          <a:xfrm>
            <a:off x="6762220" y="6359405"/>
            <a:ext cx="13655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Deoxyribose</a:t>
            </a:r>
            <a:endParaRPr lang="en-US" sz="1400" dirty="0"/>
          </a:p>
        </p:txBody>
      </p:sp>
      <p:sp>
        <p:nvSpPr>
          <p:cNvPr id="4" name="Google Shape;206;p29">
            <a:extLst>
              <a:ext uri="{FF2B5EF4-FFF2-40B4-BE49-F238E27FC236}">
                <a16:creationId xmlns:a16="http://schemas.microsoft.com/office/drawing/2014/main" id="{D0A69E4D-A95C-4DAB-9ADD-36E6AFFE07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8129" y="312760"/>
            <a:ext cx="10515600" cy="69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erdana"/>
              <a:buNone/>
            </a:pPr>
            <a:r>
              <a:rPr lang="en-US" sz="3200" b="1" dirty="0">
                <a:solidFill>
                  <a:srgbClr val="9B4A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Functions of carbohydrates</a:t>
            </a:r>
            <a:endParaRPr sz="3200" b="1" dirty="0">
              <a:solidFill>
                <a:srgbClr val="9B4A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0506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678129" y="312760"/>
            <a:ext cx="10515600" cy="69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erdana"/>
              <a:buNone/>
            </a:pPr>
            <a:r>
              <a:rPr lang="en-US" sz="3200" b="1" dirty="0">
                <a:solidFill>
                  <a:srgbClr val="9B4A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Principle</a:t>
            </a:r>
            <a:endParaRPr sz="3200" b="1" dirty="0">
              <a:solidFill>
                <a:srgbClr val="9B4A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</p:txBody>
      </p:sp>
      <p:sp>
        <p:nvSpPr>
          <p:cNvPr id="207" name="Google Shape;207;p29"/>
          <p:cNvSpPr txBox="1">
            <a:spLocks noGrp="1"/>
          </p:cNvSpPr>
          <p:nvPr>
            <p:ph idx="1"/>
          </p:nvPr>
        </p:nvSpPr>
        <p:spPr>
          <a:xfrm>
            <a:off x="1104800" y="924128"/>
            <a:ext cx="10116195" cy="483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The purpose of this experiment is to investigate the presence of simple sugars in various food products.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Benedict's reagent is used for testing the presence of reducing sugars. This includes all monosaccharides and certain disaccharides, e.g., mannose, lactose and maltose. 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Sucrose is disaccharide present in sugarcane; however, it is not a reducing sugar. 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A reducing agent donates electrons during a redox reaction and is itself oxidized. The aldehyde functional group is the reducing agent in reducing sugars. 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Reducing sugars have either an aldehyde functional group or have a ketone group in an open chain form, which can be converted into a carboxylic group.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838200" y="219653"/>
            <a:ext cx="10515600" cy="88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erdana"/>
              <a:buNone/>
            </a:pPr>
            <a:r>
              <a:rPr lang="en-US" sz="3200" b="1" dirty="0">
                <a:solidFill>
                  <a:srgbClr val="9B4A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Principle (cont.)</a:t>
            </a:r>
            <a:endParaRPr sz="3200" b="1" dirty="0">
              <a:solidFill>
                <a:srgbClr val="9B4A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</p:txBody>
      </p:sp>
      <p:sp>
        <p:nvSpPr>
          <p:cNvPr id="212" name="Google Shape;212;p30"/>
          <p:cNvSpPr txBox="1">
            <a:spLocks noGrp="1"/>
          </p:cNvSpPr>
          <p:nvPr>
            <p:ph idx="1"/>
          </p:nvPr>
        </p:nvSpPr>
        <p:spPr>
          <a:xfrm>
            <a:off x="1271649" y="1049184"/>
            <a:ext cx="10288979" cy="51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In hot alkaline solutions, reducing sugars reduce the blue Copper (II) ions to brick red Copper (I) oxide precipitate.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As the reaction proceeds, the color of the reaction mixture changes progressively from blue to green, yellow, orange and finally red. 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The coloration developed and the amount of precipitate formed depends upon the amount of reducing sugars present. Hence, in most conditions, a sufficiently good estimation of the concentration of glucose and equivalent reducing sugars present in a sample can be obtained.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Water plus Benedict's reagent is a negative control for the sugar test. It demonstrates a negative test result (no sugar present). Carbohydrate sample plus Benedict's reagent is a positive control for the sugar test.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1" descr="C:\Users\Abdul Khaleque\Desktop\Observation-Results-of-Benedict%u2019s-Tes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4246" y="1819549"/>
            <a:ext cx="4980429" cy="2687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 descr="C:\Users\Abdul Khaleque\Desktop\Principle-of-Benedict%u2019s-Test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295" y="758757"/>
            <a:ext cx="6328236" cy="47407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ED36E9-2868-C102-8196-1D73EC31299B}"/>
              </a:ext>
            </a:extLst>
          </p:cNvPr>
          <p:cNvSpPr/>
          <p:nvPr/>
        </p:nvSpPr>
        <p:spPr>
          <a:xfrm>
            <a:off x="286295" y="3229583"/>
            <a:ext cx="6250692" cy="2279609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title"/>
          </p:nvPr>
        </p:nvSpPr>
        <p:spPr>
          <a:xfrm>
            <a:off x="4232414" y="200305"/>
            <a:ext cx="3727171" cy="673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Verdana"/>
              <a:buNone/>
            </a:pPr>
            <a:r>
              <a:rPr lang="en-US" sz="3200" b="1" dirty="0">
                <a:solidFill>
                  <a:srgbClr val="9B4A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Methodology</a:t>
            </a:r>
            <a:endParaRPr sz="3200" b="1" dirty="0">
              <a:solidFill>
                <a:srgbClr val="9B4A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1045394" y="1016475"/>
            <a:ext cx="3187020" cy="543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Apparatus</a:t>
            </a:r>
            <a:endParaRPr sz="170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  <a:p>
            <a:pPr marL="228600" marR="0" lvl="0" indent="-22860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lang="en-US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Test tubes </a:t>
            </a:r>
            <a:endParaRPr dirty="0"/>
          </a:p>
          <a:p>
            <a:pPr marL="228600" marR="0" lvl="0" indent="-22860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lang="en-US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Water bath </a:t>
            </a:r>
            <a:endParaRPr dirty="0"/>
          </a:p>
          <a:p>
            <a:pPr marL="228600" marR="0" lvl="0" indent="-22860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lang="en-US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Spatula </a:t>
            </a:r>
            <a:endParaRPr sz="17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28600" marR="0" lvl="0" indent="-22860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lang="en-US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Dropper</a:t>
            </a:r>
            <a:endParaRPr sz="17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28600" marR="0" lvl="0" indent="-228600" algn="l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lang="en-US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Hot water bath</a:t>
            </a:r>
            <a:endParaRPr dirty="0"/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Reagents/Solvents</a:t>
            </a:r>
            <a:endParaRPr sz="2400" b="1" i="1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Verdana"/>
              <a:cs typeface="Verdana"/>
              <a:sym typeface="Verdan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lang="en-US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Benedict’s reagent</a:t>
            </a:r>
            <a:endParaRPr dirty="0"/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lang="en-US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Test sample (Apple juice)</a:t>
            </a:r>
            <a:endParaRPr dirty="0"/>
          </a:p>
          <a:p>
            <a:pPr marL="228600" marR="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lang="en-US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Distilled water</a:t>
            </a:r>
            <a:endParaRPr dirty="0"/>
          </a:p>
          <a:p>
            <a:pPr marL="228600" marR="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5166269" y="1154287"/>
            <a:ext cx="6215092" cy="570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</a:pPr>
            <a:r>
              <a:rPr lang="en-US" sz="2400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Verdana"/>
                <a:sym typeface="Verdana"/>
              </a:rPr>
              <a:t>Procedure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pPr marL="228600" marR="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Take 1ml of the apple juice provided in a clean test tube.</a:t>
            </a:r>
            <a:endParaRPr dirty="0"/>
          </a:p>
          <a:p>
            <a:pPr marL="228600" marR="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 2ml of Benedict’s Solution to each test tube.</a:t>
            </a:r>
            <a:endParaRPr dirty="0"/>
          </a:p>
          <a:p>
            <a:pPr marL="228600" marR="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Leave the test tubes in the hot water bath and note your observation.</a:t>
            </a:r>
            <a:endParaRPr dirty="0"/>
          </a:p>
          <a:p>
            <a:pPr marL="228600" marR="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positive test with Benedict's reagent is shown by a color change from clear blue to a brick-red precipitate. </a:t>
            </a:r>
            <a:endParaRPr dirty="0"/>
          </a:p>
          <a:p>
            <a:pPr marL="228600" marR="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prepare a negative control, repeat steps 2-3 using distilled water instead of sample solution (i.e., Apple juice).</a:t>
            </a:r>
            <a:endParaRPr sz="17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662</Words>
  <Application>Microsoft Office PowerPoint</Application>
  <PresentationFormat>Widescreen</PresentationFormat>
  <Paragraphs>55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Noto Sans Symbols</vt:lpstr>
      <vt:lpstr>Times New Roman</vt:lpstr>
      <vt:lpstr>Verdana</vt:lpstr>
      <vt:lpstr>Office Theme</vt:lpstr>
      <vt:lpstr>BIO103 Lab  (1 credit hour) SPRING 2025</vt:lpstr>
      <vt:lpstr>PowerPoint Presentation</vt:lpstr>
      <vt:lpstr>Benedict's test to Determine the Presence of Reducing Sugars</vt:lpstr>
      <vt:lpstr>PowerPoint Presentation</vt:lpstr>
      <vt:lpstr>Functions of carbohydrates</vt:lpstr>
      <vt:lpstr>Principle</vt:lpstr>
      <vt:lpstr>Principle (cont.)</vt:lpstr>
      <vt:lpstr>PowerPoint Presentation</vt:lpstr>
      <vt:lpstr>Methodology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BIO103 Lab  (1 credit hour) Summer 2023</dc:title>
  <dc:creator>Samia Kazi</dc:creator>
  <cp:lastModifiedBy>Samia Kazi</cp:lastModifiedBy>
  <cp:revision>6</cp:revision>
  <dcterms:created xsi:type="dcterms:W3CDTF">2023-07-17T22:10:10Z</dcterms:created>
  <dcterms:modified xsi:type="dcterms:W3CDTF">2025-01-13T20:41:51Z</dcterms:modified>
</cp:coreProperties>
</file>