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4" r:id="rId2"/>
    <p:sldId id="257" r:id="rId3"/>
    <p:sldId id="258" r:id="rId4"/>
    <p:sldId id="327" r:id="rId5"/>
    <p:sldId id="325" r:id="rId6"/>
    <p:sldId id="259" r:id="rId7"/>
    <p:sldId id="260" r:id="rId8"/>
    <p:sldId id="261" r:id="rId9"/>
    <p:sldId id="262" r:id="rId10"/>
    <p:sldId id="326" r:id="rId11"/>
    <p:sldId id="328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39235-2355-4A30-9643-80AF0AD844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CA04-EEC5-445D-9724-11C57C4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74C2-CAD5-892D-5BD4-6CF3A210F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7E9F-B6DC-8046-1EFA-440604A97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64A6-5F73-CD38-D3BF-F032E367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3EEF-D9BF-C9E0-0B22-E45B3EF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9FE1-C2E5-E927-86E7-EF0A2D57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A8DC-E86B-0BBE-C209-FF97364E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208A-EF93-D154-416F-833B9941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A76B-662C-8ECF-6570-521F06AA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3013-B8FE-9A2E-8E44-E3A89E29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A7D0-E9FE-068F-0BC4-13CA80AE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C1C-6186-1FE5-3087-531B7828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4D17B-F2F5-56AE-9867-252A9109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0166-E0E1-9A84-3786-DAFCD422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665B-A60F-783E-14F0-62D81526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2093-A499-065E-334C-0677B32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5C0-801C-9455-8132-817A4A06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4437-CC36-85D5-1405-64DC9D45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7921-8819-6101-DE6E-FA2D176D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347A-2C91-F1D0-0116-0E61011E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5143-0B88-6666-5751-2299B1B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3303-7C7B-4606-79AA-E7D444DC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50E91-7C7F-2F59-C7E6-58615AC6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E49A-DEE2-8018-2ACD-5C2605AA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2676-960A-DD50-C6F8-2590F560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7F66-00D1-0DD3-AAB8-587870A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DD2B-99DE-3A7A-F897-CA82A9C2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B526-F53E-D547-C5C8-025F600E3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31053-D093-11A5-85ED-23746F3E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5094-29E4-07CD-74A2-5A59B099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3889-6C19-3E09-AA0C-798FF78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CE70-66F7-284B-AD2C-7A52828D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AFD5-247E-6621-9823-CB2EF662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634E-A589-2FDD-CC6B-799D7526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67DC-30AF-51CB-81F5-27450395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A699F-7DE4-0E65-28F3-F82C26FF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34EF5-8D26-2002-7292-9E060739C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D3EDC-C044-C63A-9EFB-90AED27E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5A468-7BCF-E658-5E36-0A5CCA6D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83A7-DA7A-2FFD-441F-22E6D092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4A6C-746B-5E96-DCA0-64A04232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FDC61-0E96-7524-B253-5A8A6014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23F4-C62C-7217-24EA-67ADDE61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0AE2D-D825-9258-6992-E4AA79FC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C1137-0F5F-67E8-2559-E5CC4DB4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FB7DF-9173-8D0B-2433-91ECB311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B9755-1C81-CBEF-FF24-7ED3C9F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FDE1-6E78-35D7-0CFE-F73554B1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777A-DD4C-D330-BB19-875A2952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E1B0C-D9CF-F658-A4C4-F3531161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B0D4-71FF-6661-5193-B1C0F753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FF012-866F-19F4-8E88-DB715A82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ADA0-E5D9-5ED2-533B-C8943FFD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9F0B-540A-DFEE-91FD-A3BD5549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04735-20D8-1262-7A1C-E4F3309C8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08C2A-3ACD-BAA6-1AB8-41489E0C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93B01-471B-2CC4-C661-1E087D3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F0F7-44D7-8F5F-AF53-67595CE7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AED25-D211-212B-A533-19211370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BDC1C-122B-D1ED-AEF7-68DBD77F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7083-E8B1-82B0-A504-054234D7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070B-950C-AD8C-3B7C-541AC300A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EC80-09EC-4C81-B566-504B3195316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A3D3-F067-2100-4666-664D13BF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B166-5E55-20CC-9663-FF5F0740C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314D-A4E8-4AEB-80A8-62C1741F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3fHlfA1TEc" TargetMode="External"/><Relationship Id="rId2" Type="http://schemas.openxmlformats.org/officeDocument/2006/relationships/hyperlink" Target="https://www.youtube.com/watch?v=WPCiGaT4uR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820195" y="1470194"/>
            <a:ext cx="5900058" cy="15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BIO103 Lab 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(1 credit hour)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SPRING 2025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820195" y="3709852"/>
            <a:ext cx="576071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Dept. of Biochemistry &amp; Microbiology</a:t>
            </a:r>
            <a:endParaRPr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90" name="Google Shape;90;p13" descr="C:\Users\Abdul Khaleque\Desktop\NSU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10" y="711923"/>
            <a:ext cx="3749722" cy="469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06D966-1B31-41C0-9C4B-31AB60AA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61" y="0"/>
            <a:ext cx="838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0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A9923-2046-0DB9-0A11-899C94E699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15792"/>
            <a:ext cx="10515600" cy="2741969"/>
          </a:xfrm>
          <a:prstGeom prst="rect">
            <a:avLst/>
          </a:prstGeom>
          <a:solidFill>
            <a:srgbClr val="7F19BD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Biuret test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https://www.youtube.com/watch?v=WPCiGaT4uRI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https://www.youtube.com/watch?v=03fHlfA1TEc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3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515" y="373979"/>
            <a:ext cx="310610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EXPERIMENT</a:t>
            </a:r>
            <a:endParaRPr b="1" spc="-5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3513" y="1305824"/>
            <a:ext cx="1537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Apparatus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3562" y="2010393"/>
            <a:ext cx="2157730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Glassware</a:t>
            </a:r>
            <a:endParaRPr sz="1800" dirty="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Test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tubes</a:t>
            </a:r>
            <a:endParaRPr sz="1800" dirty="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Test tube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holder</a:t>
            </a:r>
            <a:endParaRPr sz="1800" dirty="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Dropper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3513" y="4328414"/>
            <a:ext cx="1417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Reagents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3562" y="5029815"/>
            <a:ext cx="204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Noto Sans Symbols"/>
                <a:cs typeface="Noto Sans Symbols"/>
              </a:rPr>
              <a:t>□ </a:t>
            </a:r>
            <a:r>
              <a:rPr sz="1800" spc="-5" dirty="0">
                <a:latin typeface="Verdana"/>
                <a:cs typeface="Verdana"/>
              </a:rPr>
              <a:t>Biuret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reagents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3562" y="5506064"/>
            <a:ext cx="3128645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Test sample (liquid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milk)</a:t>
            </a:r>
            <a:endParaRPr sz="1800">
              <a:latin typeface="Verdana"/>
              <a:cs typeface="Verdana"/>
            </a:endParaRPr>
          </a:p>
          <a:p>
            <a:pPr marL="264160" indent="-252095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264795" algn="l"/>
              </a:tabLst>
            </a:pPr>
            <a:r>
              <a:rPr sz="1800" spc="-5" dirty="0">
                <a:latin typeface="Verdana"/>
                <a:cs typeface="Verdana"/>
              </a:rPr>
              <a:t>Distilled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water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073" y="1360993"/>
            <a:ext cx="15309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Procedure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8459" y="2077423"/>
            <a:ext cx="647763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516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1.	</a:t>
            </a:r>
            <a:r>
              <a:rPr sz="1800" spc="-5" dirty="0">
                <a:latin typeface="Verdana"/>
                <a:cs typeface="Verdana"/>
              </a:rPr>
              <a:t>Add </a:t>
            </a:r>
            <a:r>
              <a:rPr sz="1800" dirty="0">
                <a:latin typeface="Verdana"/>
                <a:cs typeface="Verdana"/>
              </a:rPr>
              <a:t>2 </a:t>
            </a:r>
            <a:r>
              <a:rPr sz="1800" spc="-5" dirty="0">
                <a:latin typeface="Verdana"/>
                <a:cs typeface="Verdana"/>
              </a:rPr>
              <a:t>ml of the milk sample to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clean and dry test  tube.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8459" y="3171529"/>
            <a:ext cx="354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2.	</a:t>
            </a:r>
            <a:r>
              <a:rPr sz="1800" spc="-5" dirty="0">
                <a:latin typeface="Verdana"/>
                <a:cs typeface="Verdana"/>
              </a:rPr>
              <a:t>Add </a:t>
            </a:r>
            <a:r>
              <a:rPr sz="1800" dirty="0">
                <a:latin typeface="Verdana"/>
                <a:cs typeface="Verdana"/>
              </a:rPr>
              <a:t>2 </a:t>
            </a:r>
            <a:r>
              <a:rPr sz="1800" spc="-5" dirty="0">
                <a:latin typeface="Verdana"/>
                <a:cs typeface="Verdana"/>
              </a:rPr>
              <a:t>ml of biuret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regent.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459" y="3572845"/>
            <a:ext cx="582612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516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3.	</a:t>
            </a:r>
            <a:r>
              <a:rPr sz="1800" spc="-5" dirty="0">
                <a:latin typeface="Verdana"/>
                <a:cs typeface="Verdana"/>
              </a:rPr>
              <a:t>Repeat the steps above with distilled water to  prepare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negative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control.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8459" y="4525343"/>
            <a:ext cx="6027420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516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4.	</a:t>
            </a:r>
            <a:r>
              <a:rPr sz="1800" spc="-5" dirty="0">
                <a:latin typeface="Verdana"/>
                <a:cs typeface="Verdana"/>
              </a:rPr>
              <a:t>Shake well and allow the mixture to stand for </a:t>
            </a:r>
            <a:r>
              <a:rPr sz="1800" dirty="0">
                <a:latin typeface="Verdana"/>
                <a:cs typeface="Verdana"/>
              </a:rPr>
              <a:t>5  </a:t>
            </a:r>
            <a:r>
              <a:rPr sz="1800" spc="-5" dirty="0">
                <a:latin typeface="Verdana"/>
                <a:cs typeface="Verdana"/>
              </a:rPr>
              <a:t>minutes.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8459" y="5619449"/>
            <a:ext cx="3621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5" dirty="0">
                <a:latin typeface="Arial"/>
                <a:cs typeface="Arial"/>
              </a:rPr>
              <a:t>5.	</a:t>
            </a:r>
            <a:r>
              <a:rPr sz="1800" spc="-5" dirty="0">
                <a:latin typeface="Verdana"/>
                <a:cs typeface="Verdana"/>
              </a:rPr>
              <a:t>Observe any color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942109" y="2698463"/>
            <a:ext cx="10515600" cy="162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Bodoni"/>
                <a:cs typeface="Bodoni"/>
                <a:sym typeface="Bodoni"/>
              </a:rPr>
              <a:t>Thank you!</a:t>
            </a:r>
            <a:endParaRPr sz="45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320590" y="2013228"/>
            <a:ext cx="35508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Experiment 4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1040524" y="2721114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Biuret test for determination of protein in milk.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9335" y="499958"/>
            <a:ext cx="10133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Biuret test for determining the presence of milk proteins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2293" y="1671942"/>
            <a:ext cx="10350371" cy="2221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 algn="just">
              <a:lnSpc>
                <a:spcPct val="148400"/>
              </a:lnSpc>
              <a:spcBef>
                <a:spcPts val="100"/>
              </a:spcBef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The most abundant and diverse molecules found in living cells are  proteins.</a:t>
            </a:r>
            <a:endParaRPr sz="1600" dirty="0">
              <a:latin typeface="Verdana"/>
              <a:cs typeface="Verdana"/>
            </a:endParaRPr>
          </a:p>
          <a:p>
            <a:pPr marL="210820" marR="5080" indent="-198120" algn="just">
              <a:lnSpc>
                <a:spcPct val="149700"/>
              </a:lnSpc>
              <a:spcBef>
                <a:spcPts val="975"/>
              </a:spcBef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One of the macromolecule that composed of one or more polypeptide  chains, each with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characteristic sequence of amino acids linked by  peptide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bonds.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550" dirty="0">
              <a:latin typeface="Verdana"/>
              <a:cs typeface="Verdana"/>
            </a:endParaRPr>
          </a:p>
          <a:p>
            <a:pPr marL="210820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The building blocks of proteins are amino acids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(AA’s).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00" dirty="0">
              <a:latin typeface="Verdana"/>
              <a:cs typeface="Verdana"/>
            </a:endParaRPr>
          </a:p>
          <a:p>
            <a:pPr marL="210820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There are 20 different AA’s that make up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proteins.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object 5"/>
          <p:cNvSpPr txBox="1"/>
          <p:nvPr/>
        </p:nvSpPr>
        <p:spPr>
          <a:xfrm>
            <a:off x="812293" y="4224453"/>
            <a:ext cx="10167215" cy="1060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715" indent="-198120">
              <a:lnSpc>
                <a:spcPct val="151000"/>
              </a:lnSpc>
              <a:spcBef>
                <a:spcPts val="100"/>
              </a:spcBef>
              <a:buFont typeface="Arial"/>
              <a:buChar char="•"/>
              <a:tabLst>
                <a:tab pos="210820" algn="l"/>
              </a:tabLst>
            </a:pPr>
            <a:r>
              <a:rPr sz="1600" spc="-5" dirty="0">
                <a:latin typeface="Verdana"/>
                <a:cs typeface="Verdana"/>
              </a:rPr>
              <a:t>The different amino acids are similar in structure, have different side </a:t>
            </a:r>
            <a:r>
              <a:rPr sz="1600" spc="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chain,</a:t>
            </a:r>
            <a:endParaRPr sz="1600" dirty="0">
              <a:latin typeface="Verdana"/>
              <a:cs typeface="Verdana"/>
            </a:endParaRPr>
          </a:p>
          <a:p>
            <a:pPr marL="668020" marR="5080" lvl="1" indent="-201930">
              <a:lnSpc>
                <a:spcPct val="148800"/>
              </a:lnSpc>
              <a:spcBef>
                <a:spcPts val="615"/>
              </a:spcBef>
              <a:buFont typeface="Arial"/>
              <a:buChar char="•"/>
              <a:tabLst>
                <a:tab pos="667385" algn="l"/>
                <a:tab pos="668020" algn="l"/>
              </a:tabLst>
            </a:pPr>
            <a:r>
              <a:rPr sz="1400" spc="-5" dirty="0">
                <a:latin typeface="Verdana"/>
                <a:cs typeface="Verdana"/>
              </a:rPr>
              <a:t>The center of the molecule is the alpha carbon that is connected to an amino  group,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carboxyl group,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hydrogen atom and the </a:t>
            </a:r>
            <a:r>
              <a:rPr sz="1400" dirty="0">
                <a:latin typeface="Verdana"/>
                <a:cs typeface="Verdana"/>
              </a:rPr>
              <a:t>R </a:t>
            </a:r>
            <a:r>
              <a:rPr sz="1400" spc="-5" dirty="0">
                <a:latin typeface="Verdana"/>
                <a:cs typeface="Verdana"/>
              </a:rPr>
              <a:t>group (the side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chain).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7D92C3-BDF0-56D1-D684-6BB4B2E9A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348" y="1284050"/>
            <a:ext cx="7213304" cy="45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BEE8C9-04D1-4BC3-A789-BB3B730F4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85" y="1001949"/>
            <a:ext cx="7058519" cy="57879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638AD1-684B-4333-9C53-F5EF5CF04382}"/>
              </a:ext>
            </a:extLst>
          </p:cNvPr>
          <p:cNvSpPr/>
          <p:nvPr/>
        </p:nvSpPr>
        <p:spPr>
          <a:xfrm>
            <a:off x="5865777" y="6574490"/>
            <a:ext cx="35488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https://study.com/learn/lesson/peptide-bond-formation-examples.html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C3E122A-D551-D2C1-C251-A2E802CD0331}"/>
              </a:ext>
            </a:extLst>
          </p:cNvPr>
          <p:cNvSpPr txBox="1"/>
          <p:nvPr/>
        </p:nvSpPr>
        <p:spPr>
          <a:xfrm>
            <a:off x="3711825" y="200121"/>
            <a:ext cx="47683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Peptide bond formation</a:t>
            </a:r>
            <a:endParaRPr sz="3200" b="1" spc="-5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2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4909" y="458849"/>
            <a:ext cx="59821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Functions of</a:t>
            </a:r>
            <a:r>
              <a:rPr sz="3200" b="1" spc="-9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sz="32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Proteins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0" y="1641535"/>
            <a:ext cx="5566679" cy="397224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210820" algn="l"/>
              </a:tabLst>
            </a:pPr>
            <a:r>
              <a:rPr lang="en-US" sz="1600" dirty="0">
                <a:latin typeface="Verdana"/>
                <a:cs typeface="Verdana"/>
              </a:rPr>
              <a:t>Protein's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main </a:t>
            </a:r>
            <a:r>
              <a:rPr sz="1600" dirty="0">
                <a:latin typeface="Verdana"/>
                <a:cs typeface="Verdana"/>
              </a:rPr>
              <a:t>function is </a:t>
            </a:r>
            <a:r>
              <a:rPr sz="1600" spc="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build, maintain </a:t>
            </a:r>
            <a:r>
              <a:rPr sz="1600" spc="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repair all </a:t>
            </a:r>
            <a:r>
              <a:rPr sz="1600" spc="5" dirty="0">
                <a:latin typeface="Verdana"/>
                <a:cs typeface="Verdana"/>
              </a:rPr>
              <a:t>our body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tissues.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Verdana"/>
              <a:cs typeface="Verdana"/>
            </a:endParaRPr>
          </a:p>
          <a:p>
            <a:pPr marL="210185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dirty="0">
                <a:latin typeface="Verdana"/>
                <a:cs typeface="Verdana"/>
              </a:rPr>
              <a:t>Protein </a:t>
            </a:r>
            <a:r>
              <a:rPr sz="1600" spc="5" dirty="0">
                <a:latin typeface="Verdana"/>
                <a:cs typeface="Verdana"/>
              </a:rPr>
              <a:t>can </a:t>
            </a:r>
            <a:r>
              <a:rPr sz="1600" dirty="0">
                <a:latin typeface="Verdana"/>
                <a:cs typeface="Verdana"/>
              </a:rPr>
              <a:t>also </a:t>
            </a:r>
            <a:r>
              <a:rPr sz="1600" spc="5" dirty="0">
                <a:latin typeface="Verdana"/>
                <a:cs typeface="Verdana"/>
              </a:rPr>
              <a:t>be used as </a:t>
            </a:r>
            <a:r>
              <a:rPr sz="1600" dirty="0">
                <a:latin typeface="Verdana"/>
                <a:cs typeface="Verdana"/>
              </a:rPr>
              <a:t>energy source </a:t>
            </a:r>
            <a:r>
              <a:rPr sz="1600" spc="5" dirty="0">
                <a:latin typeface="Verdana"/>
                <a:cs typeface="Verdana"/>
              </a:rPr>
              <a:t>by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body.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00" dirty="0">
              <a:latin typeface="Verdana"/>
              <a:cs typeface="Verdana"/>
            </a:endParaRPr>
          </a:p>
          <a:p>
            <a:pPr marL="210185" indent="-1981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0820" algn="l"/>
              </a:tabLst>
            </a:pPr>
            <a:r>
              <a:rPr sz="1600" spc="5" dirty="0">
                <a:latin typeface="Verdana"/>
                <a:cs typeface="Verdana"/>
              </a:rPr>
              <a:t>Some </a:t>
            </a:r>
            <a:r>
              <a:rPr sz="1600" dirty="0">
                <a:latin typeface="Verdana"/>
                <a:cs typeface="Verdana"/>
              </a:rPr>
              <a:t>proteins </a:t>
            </a:r>
            <a:r>
              <a:rPr sz="1600" spc="5" dirty="0">
                <a:latin typeface="Verdana"/>
                <a:cs typeface="Verdana"/>
              </a:rPr>
              <a:t>have a </a:t>
            </a:r>
            <a:r>
              <a:rPr sz="1600" dirty="0">
                <a:latin typeface="Verdana"/>
                <a:cs typeface="Verdana"/>
              </a:rPr>
              <a:t>protective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defensive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00" dirty="0">
              <a:latin typeface="Verdana"/>
              <a:cs typeface="Verdana"/>
            </a:endParaRPr>
          </a:p>
          <a:p>
            <a:pPr marL="210185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dirty="0">
                <a:latin typeface="Verdana"/>
                <a:cs typeface="Verdana"/>
              </a:rPr>
              <a:t>Proteins serve </a:t>
            </a:r>
            <a:r>
              <a:rPr sz="1600" spc="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the carrier </a:t>
            </a:r>
            <a:r>
              <a:rPr sz="1600" spc="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transporters of essential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substances.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Verdana"/>
              <a:cs typeface="Verdana"/>
            </a:endParaRPr>
          </a:p>
          <a:p>
            <a:pPr marL="210185" indent="-198120">
              <a:lnSpc>
                <a:spcPct val="100000"/>
              </a:lnSpc>
              <a:buFont typeface="Arial"/>
              <a:buChar char="•"/>
              <a:tabLst>
                <a:tab pos="210820" algn="l"/>
              </a:tabLst>
            </a:pPr>
            <a:r>
              <a:rPr sz="1600" b="1" spc="5" dirty="0">
                <a:solidFill>
                  <a:srgbClr val="FF0000"/>
                </a:solidFill>
                <a:latin typeface="Verdana"/>
                <a:cs typeface="Verdana"/>
              </a:rPr>
              <a:t>Types of </a:t>
            </a:r>
            <a:r>
              <a:rPr sz="1600" b="1" dirty="0">
                <a:solidFill>
                  <a:srgbClr val="FF0000"/>
                </a:solidFill>
                <a:latin typeface="Verdana"/>
                <a:cs typeface="Verdana"/>
              </a:rPr>
              <a:t>proteins: Structural proteins </a:t>
            </a:r>
            <a:r>
              <a:rPr sz="1600" b="1" spc="10" dirty="0">
                <a:solidFill>
                  <a:srgbClr val="FF0000"/>
                </a:solidFill>
                <a:latin typeface="Verdana"/>
                <a:cs typeface="Verdana"/>
              </a:rPr>
              <a:t>&amp; </a:t>
            </a:r>
            <a:r>
              <a:rPr sz="1600" b="1" dirty="0">
                <a:solidFill>
                  <a:srgbClr val="FF0000"/>
                </a:solidFill>
                <a:latin typeface="Verdana"/>
                <a:cs typeface="Verdana"/>
              </a:rPr>
              <a:t>Regulatory</a:t>
            </a:r>
            <a:r>
              <a:rPr sz="16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spc="10" dirty="0">
                <a:solidFill>
                  <a:srgbClr val="FF0000"/>
                </a:solidFill>
                <a:latin typeface="Verdana"/>
                <a:cs typeface="Verdana"/>
              </a:rPr>
              <a:t>proteins</a:t>
            </a:r>
            <a:r>
              <a:rPr sz="1600" spc="10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  <a:p>
            <a:pPr marL="739140" lvl="1" indent="-321310">
              <a:lnSpc>
                <a:spcPct val="100000"/>
              </a:lnSpc>
              <a:spcBef>
                <a:spcPts val="1330"/>
              </a:spcBef>
              <a:buFont typeface="Noto Sans Symbols"/>
              <a:buChar char="□"/>
              <a:tabLst>
                <a:tab pos="739140" algn="l"/>
                <a:tab pos="739775" algn="l"/>
              </a:tabLst>
            </a:pPr>
            <a:r>
              <a:rPr sz="1600" dirty="0">
                <a:latin typeface="Verdana"/>
                <a:cs typeface="Verdana"/>
              </a:rPr>
              <a:t>Structural proteins i.e., collagen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elastin</a:t>
            </a:r>
          </a:p>
          <a:p>
            <a:pPr marL="667385" lvl="1" indent="-249554">
              <a:lnSpc>
                <a:spcPct val="100000"/>
              </a:lnSpc>
              <a:spcBef>
                <a:spcPts val="1305"/>
              </a:spcBef>
              <a:buFont typeface="Noto Sans Symbols"/>
              <a:buChar char="□"/>
              <a:tabLst>
                <a:tab pos="668020" algn="l"/>
              </a:tabLst>
            </a:pPr>
            <a:r>
              <a:rPr sz="1600" dirty="0">
                <a:latin typeface="Verdana"/>
                <a:cs typeface="Verdana"/>
              </a:rPr>
              <a:t>Regulatory proteins i.e., enzymes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EB8D6-C1B6-709C-053C-D1D755BC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79" y="1507487"/>
            <a:ext cx="5575422" cy="518514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14869-1E9F-4F75-D5EE-E4FA92137821}"/>
              </a:ext>
            </a:extLst>
          </p:cNvPr>
          <p:cNvSpPr txBox="1"/>
          <p:nvPr/>
        </p:nvSpPr>
        <p:spPr>
          <a:xfrm>
            <a:off x="10720378" y="6477186"/>
            <a:ext cx="13142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https://www.eufic.org/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387" y="518504"/>
            <a:ext cx="2586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Milk</a:t>
            </a:r>
            <a:r>
              <a:rPr sz="3000" b="1" spc="-9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sz="30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Protein</a:t>
            </a:r>
            <a:endParaRPr sz="3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6559" y="1809809"/>
            <a:ext cx="6662420" cy="287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Milk contains 3.3% total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protein.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65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Contain all </a:t>
            </a:r>
            <a:r>
              <a:rPr sz="1800" dirty="0">
                <a:latin typeface="Verdana"/>
                <a:cs typeface="Verdana"/>
              </a:rPr>
              <a:t>9 </a:t>
            </a:r>
            <a:r>
              <a:rPr sz="1800" spc="-5" dirty="0">
                <a:latin typeface="Verdana"/>
                <a:cs typeface="Verdana"/>
              </a:rPr>
              <a:t>essential amino acids required by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humans.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There are two major categories of milk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proteins,</a:t>
            </a:r>
            <a:endParaRPr sz="1800" dirty="0">
              <a:latin typeface="Verdana"/>
              <a:cs typeface="Verdana"/>
            </a:endParaRPr>
          </a:p>
          <a:p>
            <a:pPr marL="744220" lvl="1" indent="-332740" algn="just">
              <a:lnSpc>
                <a:spcPct val="100000"/>
              </a:lnSpc>
              <a:spcBef>
                <a:spcPts val="1614"/>
              </a:spcBef>
              <a:buFont typeface="Noto Sans Symbols"/>
              <a:buChar char="□"/>
              <a:tabLst>
                <a:tab pos="744220" algn="l"/>
                <a:tab pos="744855" algn="l"/>
              </a:tabLst>
            </a:pPr>
            <a:r>
              <a:rPr sz="1800" spc="-5" dirty="0">
                <a:latin typeface="Verdana"/>
                <a:cs typeface="Verdana"/>
              </a:rPr>
              <a:t>casein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endParaRPr sz="1800" dirty="0">
              <a:latin typeface="Verdana"/>
              <a:cs typeface="Verdana"/>
            </a:endParaRPr>
          </a:p>
          <a:p>
            <a:pPr marL="744220" lvl="1" indent="-332740" algn="just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744220" algn="l"/>
                <a:tab pos="744855" algn="l"/>
              </a:tabLst>
            </a:pPr>
            <a:r>
              <a:rPr sz="1800" spc="-5" dirty="0">
                <a:latin typeface="Verdana"/>
                <a:cs typeface="Verdana"/>
              </a:rPr>
              <a:t>whey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proteins.</a:t>
            </a:r>
            <a:endParaRPr sz="1800" dirty="0">
              <a:latin typeface="Verdana"/>
              <a:cs typeface="Verdana"/>
            </a:endParaRPr>
          </a:p>
          <a:p>
            <a:pPr marL="287020" indent="-274955" algn="just">
              <a:lnSpc>
                <a:spcPct val="100000"/>
              </a:lnSpc>
              <a:spcBef>
                <a:spcPts val="2090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Verdana"/>
                <a:cs typeface="Verdana"/>
              </a:rPr>
              <a:t>Milk proteins are synthesized in the mammary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gland.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AE240-CDCD-7533-2102-DA49A222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66"/>
          <a:stretch/>
        </p:blipFill>
        <p:spPr>
          <a:xfrm>
            <a:off x="8657617" y="1639263"/>
            <a:ext cx="2950318" cy="37545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86A46-2472-8AC2-5643-F39EBA92AB58}"/>
              </a:ext>
            </a:extLst>
          </p:cNvPr>
          <p:cNvSpPr txBox="1"/>
          <p:nvPr/>
        </p:nvSpPr>
        <p:spPr>
          <a:xfrm>
            <a:off x="8657617" y="5208220"/>
            <a:ext cx="30471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chemeClr val="bg2"/>
                </a:solidFill>
              </a:rPr>
              <a:t>https://www.britannica.com/topic/milk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10" y="475001"/>
            <a:ext cx="24213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986" y="1198620"/>
            <a:ext cx="714692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  <a:tab pos="1370965" algn="l"/>
                <a:tab pos="1766570" algn="l"/>
                <a:tab pos="2630805" algn="l"/>
                <a:tab pos="3690620" algn="l"/>
                <a:tab pos="4351655" algn="l"/>
                <a:tab pos="5381625" algn="l"/>
                <a:tab pos="6246495" algn="l"/>
              </a:tabLst>
            </a:pPr>
            <a:r>
              <a:rPr sz="1800" spc="-5" dirty="0">
                <a:latin typeface="Verdana"/>
                <a:cs typeface="Verdana"/>
              </a:rPr>
              <a:t>Reactio</a:t>
            </a:r>
            <a:r>
              <a:rPr sz="1800" dirty="0">
                <a:latin typeface="Verdana"/>
                <a:cs typeface="Verdana"/>
              </a:rPr>
              <a:t>n	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	</a:t>
            </a:r>
            <a:r>
              <a:rPr sz="1800" spc="-5" dirty="0">
                <a:latin typeface="Verdana"/>
                <a:cs typeface="Verdana"/>
              </a:rPr>
              <a:t>Biure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reagen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wit</a:t>
            </a:r>
            <a:r>
              <a:rPr sz="1800" dirty="0">
                <a:latin typeface="Verdana"/>
                <a:cs typeface="Verdana"/>
              </a:rPr>
              <a:t>h	</a:t>
            </a:r>
            <a:r>
              <a:rPr sz="1800" spc="-5" dirty="0">
                <a:latin typeface="Verdana"/>
                <a:cs typeface="Verdana"/>
              </a:rPr>
              <a:t>peptid</a:t>
            </a:r>
            <a:r>
              <a:rPr sz="1800" dirty="0">
                <a:latin typeface="Verdana"/>
                <a:cs typeface="Verdana"/>
              </a:rPr>
              <a:t>e	</a:t>
            </a:r>
            <a:r>
              <a:rPr sz="1800" spc="-5" dirty="0">
                <a:latin typeface="Verdana"/>
                <a:cs typeface="Verdana"/>
              </a:rPr>
              <a:t>bond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-5" dirty="0">
                <a:latin typeface="Verdana"/>
                <a:cs typeface="Verdana"/>
              </a:rPr>
              <a:t>forming  chelate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complex.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986" y="2280020"/>
            <a:ext cx="510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  <a:tab pos="690245" algn="l"/>
                <a:tab pos="1270000" algn="l"/>
                <a:tab pos="1795145" algn="l"/>
                <a:tab pos="3157220" algn="l"/>
                <a:tab pos="4010660" algn="l"/>
              </a:tabLst>
            </a:pPr>
            <a:r>
              <a:rPr sz="1800" spc="-5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u	</a:t>
            </a:r>
            <a:r>
              <a:rPr sz="1800" spc="-5" dirty="0">
                <a:latin typeface="Verdana"/>
                <a:cs typeface="Verdana"/>
              </a:rPr>
              <a:t>(II</a:t>
            </a:r>
            <a:r>
              <a:rPr sz="1800" dirty="0">
                <a:latin typeface="Verdana"/>
                <a:cs typeface="Verdana"/>
              </a:rPr>
              <a:t>)	</a:t>
            </a:r>
            <a:r>
              <a:rPr sz="1800" spc="-5" dirty="0">
                <a:latin typeface="Verdana"/>
                <a:cs typeface="Verdana"/>
              </a:rPr>
              <a:t>io</a:t>
            </a:r>
            <a:r>
              <a:rPr sz="1800" dirty="0">
                <a:latin typeface="Verdana"/>
                <a:cs typeface="Verdana"/>
              </a:rPr>
              <a:t>n	</a:t>
            </a:r>
            <a:r>
              <a:rPr sz="1800" spc="-5" dirty="0">
                <a:latin typeface="Verdana"/>
                <a:cs typeface="Verdana"/>
              </a:rPr>
              <a:t>containin</a:t>
            </a:r>
            <a:r>
              <a:rPr sz="1800" dirty="0">
                <a:latin typeface="Verdana"/>
                <a:cs typeface="Verdana"/>
              </a:rPr>
              <a:t>g	</a:t>
            </a:r>
            <a:r>
              <a:rPr sz="1800" spc="-5" dirty="0">
                <a:latin typeface="Verdana"/>
                <a:cs typeface="Verdana"/>
              </a:rPr>
              <a:t>biure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reagents,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3326" y="2200651"/>
            <a:ext cx="188277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080" indent="-25400">
              <a:lnSpc>
                <a:spcPct val="151600"/>
              </a:lnSpc>
              <a:spcBef>
                <a:spcPts val="100"/>
              </a:spcBef>
              <a:tabLst>
                <a:tab pos="1068070" algn="l"/>
                <a:tab pos="1099185" algn="l"/>
                <a:tab pos="1731645" algn="l"/>
              </a:tabLst>
            </a:pPr>
            <a:r>
              <a:rPr sz="1800" spc="-5" dirty="0">
                <a:latin typeface="Verdana"/>
                <a:cs typeface="Verdana"/>
              </a:rPr>
              <a:t>interac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wit</a:t>
            </a:r>
            <a:r>
              <a:rPr sz="1800" dirty="0">
                <a:latin typeface="Verdana"/>
                <a:cs typeface="Verdana"/>
              </a:rPr>
              <a:t>h	a  </a:t>
            </a:r>
            <a:r>
              <a:rPr sz="1800" spc="-5" dirty="0">
                <a:latin typeface="Verdana"/>
                <a:cs typeface="Verdana"/>
              </a:rPr>
              <a:t>peptid</a:t>
            </a:r>
            <a:r>
              <a:rPr sz="1800" dirty="0">
                <a:latin typeface="Verdana"/>
                <a:cs typeface="Verdana"/>
              </a:rPr>
              <a:t>e		</a:t>
            </a:r>
            <a:r>
              <a:rPr sz="1800" spc="-5" dirty="0">
                <a:latin typeface="Verdana"/>
                <a:cs typeface="Verdana"/>
              </a:rPr>
              <a:t>bonds,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7317" y="2695947"/>
            <a:ext cx="490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970" algn="l"/>
                <a:tab pos="2082800" algn="l"/>
                <a:tab pos="3244850" algn="l"/>
                <a:tab pos="3681095" algn="l"/>
                <a:tab pos="4434840" algn="l"/>
              </a:tabLst>
            </a:pPr>
            <a:r>
              <a:rPr sz="1800" spc="-5" dirty="0">
                <a:latin typeface="Verdana"/>
                <a:cs typeface="Verdana"/>
              </a:rPr>
              <a:t>compoun</a:t>
            </a:r>
            <a:r>
              <a:rPr sz="1800" dirty="0">
                <a:latin typeface="Verdana"/>
                <a:cs typeface="Verdana"/>
              </a:rPr>
              <a:t>d	</a:t>
            </a:r>
            <a:r>
              <a:rPr sz="1800" spc="-5" dirty="0">
                <a:latin typeface="Verdana"/>
                <a:cs typeface="Verdana"/>
              </a:rPr>
              <a:t>tha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contain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leas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four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2986" y="3105521"/>
            <a:ext cx="714311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resulting in the formation of violet/purple colored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complex.</a:t>
            </a:r>
            <a:endParaRPr sz="1800" dirty="0">
              <a:latin typeface="Verdana"/>
              <a:cs typeface="Verdana"/>
            </a:endParaRPr>
          </a:p>
          <a:p>
            <a:pPr marL="207010" marR="5080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</a:tabLst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color change from blue to violet indicates that proteins  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present.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2986" y="4452982"/>
            <a:ext cx="7147559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>
              <a:lnSpc>
                <a:spcPct val="1516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 greater the concentration of peptide bonds, the greater  the color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intensity.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9549" y="4794770"/>
            <a:ext cx="30073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erdana"/>
                <a:cs typeface="Verdana"/>
              </a:rPr>
              <a:t>Reaction of Biuret reagent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with  peptide bonds forming chelate  complex.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68133" y="1758048"/>
            <a:ext cx="3250193" cy="267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9768" y="492788"/>
            <a:ext cx="350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Principle</a:t>
            </a:r>
            <a:r>
              <a:rPr sz="3600" b="1" spc="-9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sz="3600" b="1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(cont.)</a:t>
            </a:r>
            <a:endParaRPr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566" y="1737282"/>
            <a:ext cx="5570883" cy="3976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15240" indent="-194945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If the concentration of peptide bonds is low, it results the color change is from  the blue to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pink.</a:t>
            </a:r>
            <a:endParaRPr sz="1800" dirty="0">
              <a:latin typeface="Verdana"/>
              <a:cs typeface="Verdana"/>
            </a:endParaRPr>
          </a:p>
          <a:p>
            <a:pPr marL="207010" marR="5080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Single amino acids (no peptide bonds present) and dipeptide (only </a:t>
            </a:r>
            <a:r>
              <a:rPr sz="1800" dirty="0">
                <a:latin typeface="Verdana"/>
                <a:cs typeface="Verdana"/>
              </a:rPr>
              <a:t>1 </a:t>
            </a:r>
            <a:r>
              <a:rPr sz="1800" spc="-5" dirty="0">
                <a:latin typeface="Verdana"/>
                <a:cs typeface="Verdana"/>
              </a:rPr>
              <a:t>peptide  bond present) which will give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negative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result.</a:t>
            </a:r>
            <a:endParaRPr sz="1800" dirty="0">
              <a:latin typeface="Verdana"/>
              <a:cs typeface="Verdana"/>
            </a:endParaRPr>
          </a:p>
          <a:p>
            <a:pPr marL="207010" marR="7620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Peptides with at least </a:t>
            </a:r>
            <a:r>
              <a:rPr lang="en-US" sz="1800" spc="-5" dirty="0">
                <a:latin typeface="Verdana"/>
                <a:cs typeface="Verdana"/>
              </a:rPr>
              <a:t>four</a:t>
            </a:r>
            <a:r>
              <a:rPr sz="1800" spc="-5" dirty="0">
                <a:latin typeface="Verdana"/>
                <a:cs typeface="Verdana"/>
              </a:rPr>
              <a:t> peptide bonds are required for the formation of the  chelate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complex.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11049" y="1536365"/>
            <a:ext cx="5188601" cy="437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586</Words>
  <Application>Microsoft Office PowerPoint</Application>
  <PresentationFormat>Widescreen</PresentationFormat>
  <Paragraphs>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Noto Sans Symbols</vt:lpstr>
      <vt:lpstr>Times New Roman</vt:lpstr>
      <vt:lpstr>Verdana</vt:lpstr>
      <vt:lpstr>Office Theme</vt:lpstr>
      <vt:lpstr>BIO103 Lab  (1 credit hour) SPRING 2025</vt:lpstr>
      <vt:lpstr>PowerPoint Presentation</vt:lpstr>
      <vt:lpstr>PowerPoint Presentation</vt:lpstr>
      <vt:lpstr>PowerPoint Presentation</vt:lpstr>
      <vt:lpstr>PowerPoint Presentation</vt:lpstr>
      <vt:lpstr>Functions of Proteins</vt:lpstr>
      <vt:lpstr>Milk Protein</vt:lpstr>
      <vt:lpstr>Principle</vt:lpstr>
      <vt:lpstr>Principle (cont.)</vt:lpstr>
      <vt:lpstr>PowerPoint Presentation</vt:lpstr>
      <vt:lpstr>PowerPoint Presentation</vt:lpstr>
      <vt:lpstr>EXPERIMENT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BIO103 Lab  (1 credit hour) Summer 2023</dc:title>
  <dc:creator>Samia Kazi</dc:creator>
  <cp:lastModifiedBy>Samia Kazi</cp:lastModifiedBy>
  <cp:revision>5</cp:revision>
  <dcterms:created xsi:type="dcterms:W3CDTF">2023-07-17T22:12:03Z</dcterms:created>
  <dcterms:modified xsi:type="dcterms:W3CDTF">2025-01-13T20:42:14Z</dcterms:modified>
</cp:coreProperties>
</file>