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sldIdLst>
    <p:sldId id="274" r:id="rId3"/>
    <p:sldId id="269" r:id="rId4"/>
    <p:sldId id="270" r:id="rId5"/>
    <p:sldId id="271" r:id="rId6"/>
    <p:sldId id="272" r:id="rId7"/>
    <p:sldId id="273" r:id="rId8"/>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664" autoAdjust="0"/>
  </p:normalViewPr>
  <p:slideViewPr>
    <p:cSldViewPr>
      <p:cViewPr varScale="1">
        <p:scale>
          <a:sx n="49" d="100"/>
          <a:sy n="49" d="100"/>
        </p:scale>
        <p:origin x="1902"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5C9A1B-C1F4-4213-BE34-E9F7D2CB1A8E}" type="datetimeFigureOut">
              <a:rPr lang="en-US" smtClean="0"/>
              <a:pPr/>
              <a:t>6/9/2021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423C74-6BA8-45E2-8C62-1F5AE92BFF45}" type="slidenum">
              <a:rPr lang="en-US" smtClean="0"/>
              <a:pPr/>
              <a:t>‹#›</a:t>
            </a:fld>
            <a:endParaRPr lang="en-US"/>
          </a:p>
        </p:txBody>
      </p:sp>
    </p:spTree>
    <p:extLst>
      <p:ext uri="{BB962C8B-B14F-4D97-AF65-F5344CB8AC3E}">
        <p14:creationId xmlns:p14="http://schemas.microsoft.com/office/powerpoint/2010/main" val="2866039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36E7A3-2378-4B71-B4BC-0FE0947082EB}" type="slidenum">
              <a:rPr lang="en-US" smtClean="0"/>
              <a:pPr/>
              <a:t>1</a:t>
            </a:fld>
            <a:endParaRPr lang="en-US"/>
          </a:p>
        </p:txBody>
      </p:sp>
    </p:spTree>
    <p:extLst>
      <p:ext uri="{BB962C8B-B14F-4D97-AF65-F5344CB8AC3E}">
        <p14:creationId xmlns:p14="http://schemas.microsoft.com/office/powerpoint/2010/main" val="898463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36E7A3-2378-4B71-B4BC-0FE0947082EB}"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4023373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Infimum</a:t>
            </a:r>
            <a:r>
              <a:rPr lang="en-US" dirty="0" smtClean="0"/>
              <a:t> of a set of numbers is the largest</a:t>
            </a:r>
            <a:r>
              <a:rPr lang="en-US" baseline="0" dirty="0" smtClean="0"/>
              <a:t> number which is &lt; all the numbers in that set</a:t>
            </a:r>
            <a:endParaRPr lang="en-US" dirty="0"/>
          </a:p>
        </p:txBody>
      </p:sp>
      <p:sp>
        <p:nvSpPr>
          <p:cNvPr id="4" name="Slide Number Placeholder 3"/>
          <p:cNvSpPr>
            <a:spLocks noGrp="1"/>
          </p:cNvSpPr>
          <p:nvPr>
            <p:ph type="sldNum" sz="quarter" idx="10"/>
          </p:nvPr>
        </p:nvSpPr>
        <p:spPr/>
        <p:txBody>
          <a:bodyPr/>
          <a:lstStyle/>
          <a:p>
            <a:fld id="{E536E7A3-2378-4B71-B4BC-0FE0947082EB}"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1695357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Infimum</a:t>
            </a:r>
            <a:r>
              <a:rPr lang="en-US" dirty="0" smtClean="0"/>
              <a:t> of a set of numbers is the largest</a:t>
            </a:r>
            <a:r>
              <a:rPr lang="en-US" baseline="0" dirty="0" smtClean="0"/>
              <a:t> number which is &lt; all the numbers in that set</a:t>
            </a:r>
            <a:endParaRPr lang="en-US" dirty="0"/>
          </a:p>
        </p:txBody>
      </p:sp>
      <p:sp>
        <p:nvSpPr>
          <p:cNvPr id="4" name="Slide Number Placeholder 3"/>
          <p:cNvSpPr>
            <a:spLocks noGrp="1"/>
          </p:cNvSpPr>
          <p:nvPr>
            <p:ph type="sldNum" sz="quarter" idx="10"/>
          </p:nvPr>
        </p:nvSpPr>
        <p:spPr/>
        <p:txBody>
          <a:bodyPr/>
          <a:lstStyle/>
          <a:p>
            <a:fld id="{E536E7A3-2378-4B71-B4BC-0FE0947082EB}"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3878766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Infimum</a:t>
            </a:r>
            <a:r>
              <a:rPr lang="en-US" dirty="0" smtClean="0"/>
              <a:t> of a set of numbers is the largest</a:t>
            </a:r>
            <a:r>
              <a:rPr lang="en-US" baseline="0" dirty="0" smtClean="0"/>
              <a:t> number which is &lt; all the numbers in that set</a:t>
            </a:r>
            <a:endParaRPr lang="en-US" dirty="0"/>
          </a:p>
        </p:txBody>
      </p:sp>
      <p:sp>
        <p:nvSpPr>
          <p:cNvPr id="4" name="Slide Number Placeholder 3"/>
          <p:cNvSpPr>
            <a:spLocks noGrp="1"/>
          </p:cNvSpPr>
          <p:nvPr>
            <p:ph type="sldNum" sz="quarter" idx="10"/>
          </p:nvPr>
        </p:nvSpPr>
        <p:spPr/>
        <p:txBody>
          <a:bodyPr/>
          <a:lstStyle/>
          <a:p>
            <a:fld id="{E536E7A3-2378-4B71-B4BC-0FE0947082EB}"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2586313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Infimum</a:t>
            </a:r>
            <a:r>
              <a:rPr lang="en-US" dirty="0" smtClean="0"/>
              <a:t> of a set of numbers is the largest</a:t>
            </a:r>
            <a:r>
              <a:rPr lang="en-US" baseline="0" dirty="0" smtClean="0"/>
              <a:t> number which is &lt; all the numbers in that set</a:t>
            </a:r>
            <a:endParaRPr lang="en-US" dirty="0"/>
          </a:p>
        </p:txBody>
      </p:sp>
      <p:sp>
        <p:nvSpPr>
          <p:cNvPr id="4" name="Slide Number Placeholder 3"/>
          <p:cNvSpPr>
            <a:spLocks noGrp="1"/>
          </p:cNvSpPr>
          <p:nvPr>
            <p:ph type="sldNum" sz="quarter" idx="10"/>
          </p:nvPr>
        </p:nvSpPr>
        <p:spPr/>
        <p:txBody>
          <a:bodyPr/>
          <a:lstStyle/>
          <a:p>
            <a:fld id="{E536E7A3-2378-4B71-B4BC-0FE0947082EB}"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617372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Infimum</a:t>
            </a:r>
            <a:r>
              <a:rPr lang="en-US" dirty="0" smtClean="0"/>
              <a:t> of a set of numbers is the largest</a:t>
            </a:r>
            <a:r>
              <a:rPr lang="en-US" baseline="0" dirty="0" smtClean="0"/>
              <a:t> number which is &lt; all the numbers in that set</a:t>
            </a:r>
            <a:endParaRPr lang="en-US" dirty="0"/>
          </a:p>
        </p:txBody>
      </p:sp>
      <p:sp>
        <p:nvSpPr>
          <p:cNvPr id="4" name="Slide Number Placeholder 3"/>
          <p:cNvSpPr>
            <a:spLocks noGrp="1"/>
          </p:cNvSpPr>
          <p:nvPr>
            <p:ph type="sldNum" sz="quarter" idx="10"/>
          </p:nvPr>
        </p:nvSpPr>
        <p:spPr/>
        <p:txBody>
          <a:bodyPr/>
          <a:lstStyle/>
          <a:p>
            <a:fld id="{E536E7A3-2378-4B71-B4BC-0FE0947082EB}"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4254080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Infimum</a:t>
            </a:r>
            <a:r>
              <a:rPr lang="en-US" dirty="0" smtClean="0"/>
              <a:t> of a set of numbers is the largest</a:t>
            </a:r>
            <a:r>
              <a:rPr lang="en-US" baseline="0" dirty="0" smtClean="0"/>
              <a:t> number which is &lt; all the numbers in that set</a:t>
            </a:r>
            <a:endParaRPr lang="en-US" dirty="0"/>
          </a:p>
        </p:txBody>
      </p:sp>
      <p:sp>
        <p:nvSpPr>
          <p:cNvPr id="4" name="Slide Number Placeholder 3"/>
          <p:cNvSpPr>
            <a:spLocks noGrp="1"/>
          </p:cNvSpPr>
          <p:nvPr>
            <p:ph type="sldNum" sz="quarter" idx="10"/>
          </p:nvPr>
        </p:nvSpPr>
        <p:spPr/>
        <p:txBody>
          <a:bodyPr/>
          <a:lstStyle/>
          <a:p>
            <a:fld id="{E536E7A3-2378-4B71-B4BC-0FE0947082EB}"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1059966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Infimum</a:t>
            </a:r>
            <a:r>
              <a:rPr lang="en-US" dirty="0" smtClean="0"/>
              <a:t> of a set of numbers is the largest</a:t>
            </a:r>
            <a:r>
              <a:rPr lang="en-US" baseline="0" dirty="0" smtClean="0"/>
              <a:t> number which is &lt; all the numbers in that set</a:t>
            </a:r>
            <a:endParaRPr lang="en-US" dirty="0"/>
          </a:p>
        </p:txBody>
      </p:sp>
      <p:sp>
        <p:nvSpPr>
          <p:cNvPr id="4" name="Slide Number Placeholder 3"/>
          <p:cNvSpPr>
            <a:spLocks noGrp="1"/>
          </p:cNvSpPr>
          <p:nvPr>
            <p:ph type="sldNum" sz="quarter" idx="10"/>
          </p:nvPr>
        </p:nvSpPr>
        <p:spPr/>
        <p:txBody>
          <a:bodyPr/>
          <a:lstStyle/>
          <a:p>
            <a:fld id="{E536E7A3-2378-4B71-B4BC-0FE0947082EB}"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703621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Infimum</a:t>
            </a:r>
            <a:r>
              <a:rPr lang="en-US" dirty="0" smtClean="0"/>
              <a:t> of a set of numbers is the largest</a:t>
            </a:r>
            <a:r>
              <a:rPr lang="en-US" baseline="0" dirty="0" smtClean="0"/>
              <a:t> number which is &lt; all the numbers in that set</a:t>
            </a:r>
            <a:endParaRPr lang="en-US" dirty="0"/>
          </a:p>
        </p:txBody>
      </p:sp>
      <p:sp>
        <p:nvSpPr>
          <p:cNvPr id="4" name="Slide Number Placeholder 3"/>
          <p:cNvSpPr>
            <a:spLocks noGrp="1"/>
          </p:cNvSpPr>
          <p:nvPr>
            <p:ph type="sldNum" sz="quarter" idx="10"/>
          </p:nvPr>
        </p:nvSpPr>
        <p:spPr/>
        <p:txBody>
          <a:bodyPr/>
          <a:lstStyle/>
          <a:p>
            <a:fld id="{E536E7A3-2378-4B71-B4BC-0FE0947082EB}"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2519328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A06709-77FB-41CD-8BAF-80E426BEF79B}" type="datetimeFigureOut">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BA6FF-6CC4-4BBF-B4C2-D9667B81668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A06709-77FB-41CD-8BAF-80E426BEF79B}" type="datetimeFigureOut">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BA6FF-6CC4-4BBF-B4C2-D9667B81668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A06709-77FB-41CD-8BAF-80E426BEF79B}" type="datetimeFigureOut">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BA6FF-6CC4-4BBF-B4C2-D9667B81668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5575" y="2951163"/>
            <a:ext cx="7772400" cy="2387600"/>
          </a:xfrm>
        </p:spPr>
        <p:txBody>
          <a:bodyPr anchor="b">
            <a:noAutofit/>
          </a:bodyPr>
          <a:lstStyle>
            <a:lvl1pPr algn="l">
              <a:defRPr sz="6600" b="0">
                <a:solidFill>
                  <a:schemeClr val="tx1"/>
                </a:solidFill>
                <a:latin typeface="Impact" panose="020B0806030902050204" pitchFamily="34" charset="0"/>
                <a:ea typeface="Gungsuh" panose="02030600000101010101" pitchFamily="18" charset="-127"/>
              </a:defRPr>
            </a:lvl1pPr>
          </a:lstStyle>
          <a:p>
            <a:r>
              <a:rPr lang="en-US" dirty="0" smtClean="0"/>
              <a:t>Lecture 01</a:t>
            </a:r>
            <a:br>
              <a:rPr lang="en-US" dirty="0" smtClean="0"/>
            </a:br>
            <a:r>
              <a:rPr lang="en-US" dirty="0" smtClean="0"/>
              <a:t>Click to edit Master title style</a:t>
            </a:r>
            <a:endParaRPr lang="en-US" dirty="0"/>
          </a:p>
        </p:txBody>
      </p:sp>
      <p:sp>
        <p:nvSpPr>
          <p:cNvPr id="3" name="Subtitle 2"/>
          <p:cNvSpPr>
            <a:spLocks noGrp="1"/>
          </p:cNvSpPr>
          <p:nvPr>
            <p:ph type="subTitle" idx="1"/>
          </p:nvPr>
        </p:nvSpPr>
        <p:spPr>
          <a:xfrm>
            <a:off x="155574" y="5443538"/>
            <a:ext cx="4352925" cy="411162"/>
          </a:xfrm>
        </p:spPr>
        <p:txBody>
          <a:bodyPr/>
          <a:lstStyle>
            <a:lvl1pPr marL="0" indent="0" algn="l">
              <a:buNone/>
              <a:defRPr sz="2400">
                <a:solidFill>
                  <a:schemeClr val="tx1"/>
                </a:solidFill>
                <a:latin typeface="Britannic Bold" panose="020B0903060703020204" pitchFamily="34" charset="0"/>
                <a:ea typeface="Verdana" panose="020B0604030504040204" pitchFamily="34" charset="0"/>
                <a:cs typeface="Aharoni" panose="02010803020104030203" pitchFamily="2" charset="-79"/>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4" name="Date Placeholder 3"/>
          <p:cNvSpPr>
            <a:spLocks noGrp="1"/>
          </p:cNvSpPr>
          <p:nvPr>
            <p:ph type="dt" sz="half" idx="10"/>
          </p:nvPr>
        </p:nvSpPr>
        <p:spPr/>
        <p:txBody>
          <a:bodyPr/>
          <a:lstStyle/>
          <a:p>
            <a:fld id="{1F13E5C3-1C8D-4823-B958-BA8803C0A81E}" type="datetime1">
              <a:rPr lang="en-US" smtClean="0">
                <a:solidFill>
                  <a:prstClr val="black">
                    <a:tint val="75000"/>
                  </a:prstClr>
                </a:solidFill>
              </a:rPr>
              <a:pPr/>
              <a:t>6/9/2021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2B7FB1F-0B1F-427A-8C2D-34012998026E}" type="slidenum">
              <a:rPr lang="en-US" smtClean="0">
                <a:solidFill>
                  <a:prstClr val="black">
                    <a:tint val="75000"/>
                  </a:prstClr>
                </a:solidFill>
              </a:rPr>
              <a:pPr/>
              <a:t>‹#›</a:t>
            </a:fld>
            <a:endParaRPr lang="en-US">
              <a:solidFill>
                <a:prstClr val="black">
                  <a:tint val="75000"/>
                </a:prstClr>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0335" y="106136"/>
            <a:ext cx="4359729" cy="3269797"/>
          </a:xfrm>
          <a:prstGeom prst="rect">
            <a:avLst/>
          </a:prstGeom>
        </p:spPr>
      </p:pic>
    </p:spTree>
    <p:extLst>
      <p:ext uri="{BB962C8B-B14F-4D97-AF65-F5344CB8AC3E}">
        <p14:creationId xmlns:p14="http://schemas.microsoft.com/office/powerpoint/2010/main" val="387399114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942F914-BB01-4482-A918-FC46208E99BF}" type="datetime1">
              <a:rPr lang="en-US" smtClean="0">
                <a:solidFill>
                  <a:prstClr val="black">
                    <a:tint val="75000"/>
                  </a:prstClr>
                </a:solidFill>
              </a:rPr>
              <a:pPr/>
              <a:t>6/9/2021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2B7FB1F-0B1F-427A-8C2D-3401299802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6969507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A07151-5416-439F-8EE2-F0B781452D25}" type="datetime1">
              <a:rPr lang="en-US" smtClean="0">
                <a:solidFill>
                  <a:prstClr val="black">
                    <a:tint val="75000"/>
                  </a:prstClr>
                </a:solidFill>
              </a:rPr>
              <a:pPr/>
              <a:t>6/9/2021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2B7FB1F-0B1F-427A-8C2D-3401299802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3953949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48C09AB-6389-4D07-99DC-4682479B1022}" type="datetime1">
              <a:rPr lang="en-US" smtClean="0">
                <a:solidFill>
                  <a:prstClr val="black">
                    <a:tint val="75000"/>
                  </a:prstClr>
                </a:solidFill>
              </a:rPr>
              <a:pPr/>
              <a:t>6/9/2021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2B7FB1F-0B1F-427A-8C2D-3401299802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4534632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D775E5-8BF7-4071-B04F-86EF4E9149E3}" type="datetime1">
              <a:rPr lang="en-US" smtClean="0">
                <a:solidFill>
                  <a:prstClr val="black">
                    <a:tint val="75000"/>
                  </a:prstClr>
                </a:solidFill>
              </a:rPr>
              <a:pPr/>
              <a:t>6/9/2021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2B7FB1F-0B1F-427A-8C2D-3401299802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861988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02AFE10-D918-4CF1-B18C-B44892690C84}" type="datetime1">
              <a:rPr lang="en-US" smtClean="0">
                <a:solidFill>
                  <a:prstClr val="black">
                    <a:tint val="75000"/>
                  </a:prstClr>
                </a:solidFill>
              </a:rPr>
              <a:pPr/>
              <a:t>6/9/2021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2B7FB1F-0B1F-427A-8C2D-3401299802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720115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F1CE6-EC2C-42D2-96E4-D8E16E7E7178}" type="datetime1">
              <a:rPr lang="en-US" smtClean="0">
                <a:solidFill>
                  <a:prstClr val="black">
                    <a:tint val="75000"/>
                  </a:prstClr>
                </a:solidFill>
              </a:rPr>
              <a:pPr/>
              <a:t>6/9/2021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2B7FB1F-0B1F-427A-8C2D-3401299802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602155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F4E575-FED0-4667-A0DE-ED69234AAC61}" type="datetime1">
              <a:rPr lang="en-US" smtClean="0">
                <a:solidFill>
                  <a:prstClr val="black">
                    <a:tint val="75000"/>
                  </a:prstClr>
                </a:solidFill>
              </a:rPr>
              <a:pPr/>
              <a:t>6/9/2021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2B7FB1F-0B1F-427A-8C2D-3401299802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48411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A06709-77FB-41CD-8BAF-80E426BEF79B}" type="datetimeFigureOut">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BA6FF-6CC4-4BBF-B4C2-D9667B816689}"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49D8E7-BFF8-4CCB-B2A2-90FB3821BC33}" type="datetime1">
              <a:rPr lang="en-US" smtClean="0">
                <a:solidFill>
                  <a:prstClr val="black">
                    <a:tint val="75000"/>
                  </a:prstClr>
                </a:solidFill>
              </a:rPr>
              <a:pPr/>
              <a:t>6/9/2021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2B7FB1F-0B1F-427A-8C2D-3401299802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2308135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DB6DE7-7B07-4830-AB95-ADAFE51FBC61}" type="datetime1">
              <a:rPr lang="en-US" smtClean="0">
                <a:solidFill>
                  <a:prstClr val="black">
                    <a:tint val="75000"/>
                  </a:prstClr>
                </a:solidFill>
              </a:rPr>
              <a:pPr/>
              <a:t>6/9/2021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2B7FB1F-0B1F-427A-8C2D-3401299802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413263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33DCF2-F3FD-4872-972A-CA27ACB62ED0}" type="datetime1">
              <a:rPr lang="en-US" smtClean="0">
                <a:solidFill>
                  <a:prstClr val="black">
                    <a:tint val="75000"/>
                  </a:prstClr>
                </a:solidFill>
              </a:rPr>
              <a:pPr/>
              <a:t>6/9/2021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2B7FB1F-0B1F-427A-8C2D-3401299802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8320766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50838" y="1214438"/>
            <a:ext cx="40386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1838" y="1214438"/>
            <a:ext cx="40386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97625"/>
            <a:ext cx="2133600" cy="323850"/>
          </a:xfrm>
        </p:spPr>
        <p:txBody>
          <a:bodyPr/>
          <a:lstStyle>
            <a:lvl1pPr>
              <a:defRPr/>
            </a:lvl1pPr>
          </a:lstStyle>
          <a:p>
            <a:fld id="{3E44009E-71A8-4FDA-B129-0A090A1C26DF}" type="datetime1">
              <a:rPr lang="en-US" smtClean="0">
                <a:solidFill>
                  <a:prstClr val="black">
                    <a:tint val="75000"/>
                  </a:prstClr>
                </a:solidFill>
              </a:rPr>
              <a:pPr/>
              <a:t>6/9/2021</a:t>
            </a:fld>
            <a:endParaRPr lang="en-US">
              <a:solidFill>
                <a:prstClr val="black">
                  <a:tint val="75000"/>
                </a:prstClr>
              </a:solidFill>
            </a:endParaRPr>
          </a:p>
        </p:txBody>
      </p:sp>
      <p:sp>
        <p:nvSpPr>
          <p:cNvPr id="6" name="Slide Number Placeholder 5"/>
          <p:cNvSpPr>
            <a:spLocks noGrp="1"/>
          </p:cNvSpPr>
          <p:nvPr>
            <p:ph type="sldNum" sz="quarter" idx="11"/>
          </p:nvPr>
        </p:nvSpPr>
        <p:spPr>
          <a:xfrm>
            <a:off x="6553200" y="6397625"/>
            <a:ext cx="2133600" cy="323850"/>
          </a:xfrm>
        </p:spPr>
        <p:txBody>
          <a:bodyPr/>
          <a:lstStyle>
            <a:lvl1pPr>
              <a:defRPr/>
            </a:lvl1pPr>
          </a:lstStyle>
          <a:p>
            <a:fld id="{A48B2152-2B3E-44A1-8FD0-4FF9B0873A68}"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14612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A06709-77FB-41CD-8BAF-80E426BEF79B}" type="datetimeFigureOut">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BA6FF-6CC4-4BBF-B4C2-D9667B81668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A06709-77FB-41CD-8BAF-80E426BEF79B}" type="datetimeFigureOut">
              <a:rPr lang="en-US" smtClean="0"/>
              <a:pPr/>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DBA6FF-6CC4-4BBF-B4C2-D9667B81668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A06709-77FB-41CD-8BAF-80E426BEF79B}" type="datetimeFigureOut">
              <a:rPr lang="en-US" smtClean="0"/>
              <a:pPr/>
              <a:t>6/9/2021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DBA6FF-6CC4-4BBF-B4C2-D9667B81668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A06709-77FB-41CD-8BAF-80E426BEF79B}" type="datetimeFigureOut">
              <a:rPr lang="en-US" smtClean="0"/>
              <a:pPr/>
              <a:t>6/9/2021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DBA6FF-6CC4-4BBF-B4C2-D9667B81668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A06709-77FB-41CD-8BAF-80E426BEF79B}" type="datetimeFigureOut">
              <a:rPr lang="en-US" smtClean="0"/>
              <a:pPr/>
              <a:t>6/9/2021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DBA6FF-6CC4-4BBF-B4C2-D9667B81668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A06709-77FB-41CD-8BAF-80E426BEF79B}" type="datetimeFigureOut">
              <a:rPr lang="en-US" smtClean="0"/>
              <a:pPr/>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DBA6FF-6CC4-4BBF-B4C2-D9667B81668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A06709-77FB-41CD-8BAF-80E426BEF79B}" type="datetimeFigureOut">
              <a:rPr lang="en-US" smtClean="0"/>
              <a:pPr/>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DBA6FF-6CC4-4BBF-B4C2-D9667B81668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A06709-77FB-41CD-8BAF-80E426BEF79B}" type="datetimeFigureOut">
              <a:rPr lang="en-US" smtClean="0"/>
              <a:pPr/>
              <a:t>6/9/2021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BA6FF-6CC4-4BBF-B4C2-D9667B81668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5575" y="161927"/>
            <a:ext cx="8797925" cy="676274"/>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55575" y="939800"/>
            <a:ext cx="8797925" cy="5237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55575"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D00BB5-86BC-469E-B7A5-90330477910C}" type="datetime1">
              <a:rPr lang="en-US" smtClean="0">
                <a:solidFill>
                  <a:prstClr val="black">
                    <a:tint val="75000"/>
                  </a:prstClr>
                </a:solidFill>
              </a:rPr>
              <a:pPr/>
              <a:t>6/9/2021</a:t>
            </a:fld>
            <a:endParaRPr lang="en-US">
              <a:solidFill>
                <a:prstClr val="black">
                  <a:tint val="75000"/>
                </a:prstClr>
              </a:solidFill>
            </a:endParaRPr>
          </a:p>
        </p:txBody>
      </p:sp>
      <p:sp>
        <p:nvSpPr>
          <p:cNvPr id="5" name="Footer Placeholder 4"/>
          <p:cNvSpPr>
            <a:spLocks noGrp="1"/>
          </p:cNvSpPr>
          <p:nvPr>
            <p:ph type="ftr" sz="quarter" idx="3"/>
          </p:nvPr>
        </p:nvSpPr>
        <p:spPr>
          <a:xfrm>
            <a:off x="2400300" y="6356351"/>
            <a:ext cx="4279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89610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7FB1F-0B1F-427A-8C2D-3401299802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231981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Lecture </a:t>
            </a:r>
            <a:r>
              <a:rPr lang="en-US" smtClean="0"/>
              <a:t>10</a:t>
            </a:r>
            <a:r>
              <a:rPr lang="en-US" dirty="0" smtClean="0"/>
              <a:t/>
            </a:r>
            <a:br>
              <a:rPr lang="en-US" dirty="0" smtClean="0"/>
            </a:br>
            <a:r>
              <a:rPr lang="en-US" sz="3200" dirty="0" smtClean="0"/>
              <a:t>Dynamic Programming</a:t>
            </a:r>
            <a:endParaRPr lang="en-US" sz="8000" dirty="0"/>
          </a:p>
        </p:txBody>
      </p:sp>
      <p:sp>
        <p:nvSpPr>
          <p:cNvPr id="3" name="Subtitle 2"/>
          <p:cNvSpPr>
            <a:spLocks noGrp="1"/>
          </p:cNvSpPr>
          <p:nvPr>
            <p:ph type="subTitle" idx="1"/>
          </p:nvPr>
        </p:nvSpPr>
        <p:spPr>
          <a:xfrm>
            <a:off x="155574" y="5443538"/>
            <a:ext cx="5008609" cy="411162"/>
          </a:xfrm>
        </p:spPr>
        <p:txBody>
          <a:bodyPr>
            <a:normAutofit fontScale="77500" lnSpcReduction="20000"/>
          </a:bodyPr>
          <a:lstStyle/>
          <a:p>
            <a:r>
              <a:rPr lang="en-US" dirty="0" smtClean="0"/>
              <a:t>CSE373: </a:t>
            </a:r>
            <a:r>
              <a:rPr lang="en-US" dirty="0"/>
              <a:t>Design and Analysis of Algorithms</a:t>
            </a:r>
          </a:p>
        </p:txBody>
      </p:sp>
    </p:spTree>
    <p:extLst>
      <p:ext uri="{BB962C8B-B14F-4D97-AF65-F5344CB8AC3E}">
        <p14:creationId xmlns:p14="http://schemas.microsoft.com/office/powerpoint/2010/main" val="4108247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8" name="Rectangle 2"/>
          <p:cNvSpPr>
            <a:spLocks noGrp="1" noChangeArrowheads="1"/>
          </p:cNvSpPr>
          <p:nvPr>
            <p:ph type="title"/>
          </p:nvPr>
        </p:nvSpPr>
        <p:spPr/>
        <p:txBody>
          <a:bodyPr>
            <a:normAutofit fontScale="90000"/>
          </a:bodyPr>
          <a:lstStyle/>
          <a:p>
            <a:pPr eaLnBrk="1" hangingPunct="1"/>
            <a:r>
              <a:rPr lang="en-US" dirty="0" smtClean="0"/>
              <a:t>LIS-Naïve-DP(X, n)</a:t>
            </a:r>
          </a:p>
        </p:txBody>
      </p:sp>
      <p:sp>
        <p:nvSpPr>
          <p:cNvPr id="657411" name="Rectangle 3"/>
          <p:cNvSpPr>
            <a:spLocks noGrp="1" noChangeArrowheads="1"/>
          </p:cNvSpPr>
          <p:nvPr>
            <p:ph idx="1"/>
          </p:nvPr>
        </p:nvSpPr>
        <p:spPr>
          <a:xfrm>
            <a:off x="137645" y="796360"/>
            <a:ext cx="8797925" cy="5237163"/>
          </a:xfrm>
        </p:spPr>
        <p:txBody>
          <a:bodyPr>
            <a:normAutofit lnSpcReduction="10000"/>
          </a:bodyPr>
          <a:lstStyle/>
          <a:p>
            <a:pPr marL="381000" indent="-381000" eaLnBrk="1" hangingPunct="1">
              <a:lnSpc>
                <a:spcPct val="90000"/>
              </a:lnSpc>
              <a:buFontTx/>
              <a:buAutoNum type="arabicPeriod"/>
            </a:pPr>
            <a:r>
              <a:rPr lang="en-US" sz="2000" i="1" dirty="0" smtClean="0">
                <a:latin typeface="Comic Sans MS" pitchFamily="66" charset="0"/>
              </a:rPr>
              <a:t>  L[0] ← 0</a:t>
            </a:r>
          </a:p>
          <a:p>
            <a:pPr marL="381000" indent="-381000">
              <a:buFontTx/>
              <a:buAutoNum type="arabicPeriod"/>
            </a:pPr>
            <a:r>
              <a:rPr lang="en-US" sz="2000" i="1" dirty="0" smtClean="0">
                <a:latin typeface="Comic Sans MS" pitchFamily="66" charset="0"/>
              </a:rPr>
              <a:t>  </a:t>
            </a:r>
            <a:r>
              <a:rPr lang="en-US" sz="2000" i="1" dirty="0" err="1" smtClean="0">
                <a:latin typeface="Comic Sans MS" pitchFamily="66" charset="0"/>
              </a:rPr>
              <a:t>prev</a:t>
            </a:r>
            <a:r>
              <a:rPr lang="en-US" sz="2000" i="1" dirty="0" smtClean="0">
                <a:latin typeface="Comic Sans MS" pitchFamily="66" charset="0"/>
              </a:rPr>
              <a:t>[0] ← -1</a:t>
            </a:r>
          </a:p>
          <a:p>
            <a:pPr marL="381000" indent="-381000">
              <a:buFontTx/>
              <a:buAutoNum type="arabicPeriod"/>
            </a:pPr>
            <a:r>
              <a:rPr lang="en-US" sz="2000" i="1" dirty="0" smtClean="0">
                <a:latin typeface="Comic Sans MS" pitchFamily="66" charset="0"/>
              </a:rPr>
              <a:t>  </a:t>
            </a:r>
            <a:r>
              <a:rPr lang="en-US" sz="2000" i="1" dirty="0" err="1" smtClean="0">
                <a:latin typeface="Comic Sans MS" pitchFamily="66" charset="0"/>
              </a:rPr>
              <a:t>maxLength</a:t>
            </a:r>
            <a:r>
              <a:rPr lang="en-US" sz="2000" i="1" dirty="0" smtClean="0">
                <a:latin typeface="Comic Sans MS" pitchFamily="66" charset="0"/>
              </a:rPr>
              <a:t> ← 0  //largest value in L array</a:t>
            </a:r>
          </a:p>
          <a:p>
            <a:pPr marL="381000" indent="-381000">
              <a:buFontTx/>
              <a:buAutoNum type="arabicPeriod"/>
            </a:pPr>
            <a:r>
              <a:rPr lang="en-US" sz="2000" i="1" dirty="0" smtClean="0">
                <a:latin typeface="Comic Sans MS" pitchFamily="66" charset="0"/>
              </a:rPr>
              <a:t>  </a:t>
            </a:r>
            <a:r>
              <a:rPr lang="en-US" sz="2000" i="1" dirty="0" err="1" smtClean="0">
                <a:latin typeface="Comic Sans MS" pitchFamily="66" charset="0"/>
              </a:rPr>
              <a:t>maxIndex</a:t>
            </a:r>
            <a:r>
              <a:rPr lang="en-US" sz="2000" i="1" dirty="0" smtClean="0">
                <a:latin typeface="Comic Sans MS" pitchFamily="66" charset="0"/>
              </a:rPr>
              <a:t> ← 0  //index of the largest value in L array</a:t>
            </a:r>
          </a:p>
          <a:p>
            <a:pPr marL="381000" indent="-381000">
              <a:buFontTx/>
              <a:buAutoNum type="arabicPeriod"/>
            </a:pPr>
            <a:r>
              <a:rPr lang="en-US" sz="2000" b="1" i="1" dirty="0" smtClean="0">
                <a:latin typeface="Comic Sans MS" pitchFamily="66" charset="0"/>
              </a:rPr>
              <a:t> for </a:t>
            </a:r>
            <a:r>
              <a:rPr lang="en-US" sz="2000" i="1" dirty="0" err="1" smtClean="0">
                <a:latin typeface="Comic Sans MS" pitchFamily="66" charset="0"/>
              </a:rPr>
              <a:t>i</a:t>
            </a:r>
            <a:r>
              <a:rPr lang="en-US" sz="2000" i="1" dirty="0" smtClean="0">
                <a:latin typeface="Comic Sans MS" pitchFamily="66" charset="0"/>
              </a:rPr>
              <a:t> ← 1 </a:t>
            </a:r>
            <a:r>
              <a:rPr lang="en-US" sz="2000" b="1" i="1" dirty="0" smtClean="0">
                <a:latin typeface="Comic Sans MS" pitchFamily="66" charset="0"/>
              </a:rPr>
              <a:t>to </a:t>
            </a:r>
            <a:r>
              <a:rPr lang="en-US" sz="2000" i="1" dirty="0" smtClean="0">
                <a:latin typeface="Comic Sans MS" pitchFamily="66" charset="0"/>
              </a:rPr>
              <a:t>n </a:t>
            </a:r>
            <a:r>
              <a:rPr lang="en-US" sz="2000" b="1" i="1" dirty="0" smtClean="0">
                <a:latin typeface="Comic Sans MS" pitchFamily="66" charset="0"/>
              </a:rPr>
              <a:t>do </a:t>
            </a:r>
            <a:endParaRPr lang="en-US" sz="2000" i="1" dirty="0" smtClean="0">
              <a:latin typeface="Comic Sans MS" pitchFamily="66" charset="0"/>
            </a:endParaRPr>
          </a:p>
          <a:p>
            <a:pPr marL="381000" indent="-381000">
              <a:buFontTx/>
              <a:buAutoNum type="arabicPeriod"/>
            </a:pPr>
            <a:r>
              <a:rPr lang="en-US" sz="2000" b="1" i="1" dirty="0" smtClean="0">
                <a:latin typeface="Comic Sans MS" pitchFamily="66" charset="0"/>
              </a:rPr>
              <a:t>     L[</a:t>
            </a:r>
            <a:r>
              <a:rPr lang="en-US" sz="2000" b="1" i="1" dirty="0" err="1" smtClean="0">
                <a:latin typeface="Comic Sans MS" pitchFamily="66" charset="0"/>
              </a:rPr>
              <a:t>i</a:t>
            </a:r>
            <a:r>
              <a:rPr lang="en-US" sz="2000" b="1" i="1" dirty="0" smtClean="0">
                <a:latin typeface="Comic Sans MS" pitchFamily="66" charset="0"/>
              </a:rPr>
              <a:t>] </a:t>
            </a:r>
            <a:r>
              <a:rPr lang="en-US" sz="2000" i="1" dirty="0" smtClean="0">
                <a:latin typeface="Comic Sans MS" pitchFamily="66" charset="0"/>
              </a:rPr>
              <a:t>← 0</a:t>
            </a:r>
            <a:endParaRPr lang="en-US" sz="2000" b="1" i="1" dirty="0" smtClean="0">
              <a:latin typeface="Comic Sans MS" pitchFamily="66" charset="0"/>
            </a:endParaRPr>
          </a:p>
          <a:p>
            <a:pPr marL="381000" indent="-381000">
              <a:buFontTx/>
              <a:buAutoNum type="arabicPeriod"/>
            </a:pPr>
            <a:r>
              <a:rPr lang="en-US" sz="2000" b="1" i="1" dirty="0" smtClean="0">
                <a:latin typeface="Comic Sans MS" pitchFamily="66" charset="0"/>
              </a:rPr>
              <a:t>     for j </a:t>
            </a:r>
            <a:r>
              <a:rPr lang="en-US" sz="2000" i="1" dirty="0" smtClean="0">
                <a:latin typeface="Comic Sans MS" pitchFamily="66" charset="0"/>
              </a:rPr>
              <a:t>← 0 </a:t>
            </a:r>
            <a:r>
              <a:rPr lang="en-US" sz="2000" b="1" i="1" dirty="0" smtClean="0">
                <a:latin typeface="Comic Sans MS" pitchFamily="66" charset="0"/>
              </a:rPr>
              <a:t>to</a:t>
            </a:r>
            <a:r>
              <a:rPr lang="en-US" sz="2000" i="1" dirty="0" smtClean="0">
                <a:latin typeface="Comic Sans MS" pitchFamily="66" charset="0"/>
              </a:rPr>
              <a:t> i-1 </a:t>
            </a:r>
            <a:r>
              <a:rPr lang="en-US" sz="2000" b="1" i="1" dirty="0" smtClean="0">
                <a:latin typeface="Comic Sans MS" pitchFamily="66" charset="0"/>
              </a:rPr>
              <a:t>do</a:t>
            </a:r>
            <a:endParaRPr lang="en-US" sz="2000" b="1" i="1" baseline="-25000" dirty="0" smtClean="0">
              <a:latin typeface="Comic Sans MS" pitchFamily="66" charset="0"/>
            </a:endParaRPr>
          </a:p>
          <a:p>
            <a:pPr marL="381000" indent="-381000" eaLnBrk="1" hangingPunct="1">
              <a:lnSpc>
                <a:spcPct val="90000"/>
              </a:lnSpc>
              <a:buFontTx/>
              <a:buAutoNum type="arabicPeriod"/>
            </a:pPr>
            <a:r>
              <a:rPr lang="en-US" sz="2000" b="1" i="1" dirty="0" smtClean="0">
                <a:latin typeface="Comic Sans MS" pitchFamily="66" charset="0"/>
              </a:rPr>
              <a:t> 	    if </a:t>
            </a:r>
            <a:r>
              <a:rPr lang="en-US" sz="2000" i="1" dirty="0" smtClean="0">
                <a:latin typeface="Comic Sans MS" pitchFamily="66" charset="0"/>
              </a:rPr>
              <a:t>a[j] &lt; a[</a:t>
            </a:r>
            <a:r>
              <a:rPr lang="en-US" sz="2000" i="1" dirty="0" err="1" smtClean="0">
                <a:latin typeface="Comic Sans MS" pitchFamily="66" charset="0"/>
              </a:rPr>
              <a:t>i</a:t>
            </a:r>
            <a:r>
              <a:rPr lang="en-US" sz="2000" i="1" dirty="0" smtClean="0">
                <a:latin typeface="Comic Sans MS" pitchFamily="66" charset="0"/>
              </a:rPr>
              <a:t>] </a:t>
            </a:r>
            <a:r>
              <a:rPr lang="en-US" sz="2000" b="1" i="1" dirty="0" smtClean="0">
                <a:latin typeface="Comic Sans MS" pitchFamily="66" charset="0"/>
              </a:rPr>
              <a:t>and </a:t>
            </a:r>
            <a:r>
              <a:rPr lang="en-US" sz="2000" i="1" dirty="0" smtClean="0">
                <a:latin typeface="Comic Sans MS" pitchFamily="66" charset="0"/>
              </a:rPr>
              <a:t>L[j]+1 &gt; L[</a:t>
            </a:r>
            <a:r>
              <a:rPr lang="en-US" sz="2000" i="1" dirty="0" err="1" smtClean="0">
                <a:latin typeface="Comic Sans MS" pitchFamily="66" charset="0"/>
              </a:rPr>
              <a:t>i</a:t>
            </a:r>
            <a:r>
              <a:rPr lang="en-US" sz="2000" i="1" dirty="0" smtClean="0">
                <a:latin typeface="Comic Sans MS" pitchFamily="66" charset="0"/>
              </a:rPr>
              <a:t>] </a:t>
            </a:r>
            <a:r>
              <a:rPr lang="en-US" sz="2000" b="1" i="1" dirty="0" smtClean="0">
                <a:latin typeface="Comic Sans MS" pitchFamily="66" charset="0"/>
              </a:rPr>
              <a:t>then </a:t>
            </a:r>
          </a:p>
          <a:p>
            <a:pPr marL="381000" indent="-381000">
              <a:buFontTx/>
              <a:buAutoNum type="arabicPeriod"/>
            </a:pPr>
            <a:r>
              <a:rPr lang="en-US" sz="2000" b="1" i="1" dirty="0" smtClean="0">
                <a:latin typeface="Comic Sans MS" pitchFamily="66" charset="0"/>
              </a:rPr>
              <a:t>            </a:t>
            </a:r>
            <a:r>
              <a:rPr lang="en-US" sz="2000" i="1" dirty="0" smtClean="0">
                <a:latin typeface="Comic Sans MS" pitchFamily="66" charset="0"/>
              </a:rPr>
              <a:t>L[</a:t>
            </a:r>
            <a:r>
              <a:rPr lang="en-US" sz="2000" i="1" dirty="0" err="1" smtClean="0">
                <a:latin typeface="Comic Sans MS" pitchFamily="66" charset="0"/>
              </a:rPr>
              <a:t>i</a:t>
            </a:r>
            <a:r>
              <a:rPr lang="en-US" sz="2000" i="1" dirty="0" smtClean="0">
                <a:latin typeface="Comic Sans MS" pitchFamily="66" charset="0"/>
              </a:rPr>
              <a:t>] ← L[j]+1</a:t>
            </a:r>
          </a:p>
          <a:p>
            <a:pPr marL="381000" indent="-381000" eaLnBrk="1" hangingPunct="1">
              <a:lnSpc>
                <a:spcPct val="90000"/>
              </a:lnSpc>
              <a:buFontTx/>
              <a:buAutoNum type="arabicPeriod"/>
            </a:pPr>
            <a:r>
              <a:rPr lang="en-US" sz="2000" i="1" dirty="0" smtClean="0">
                <a:latin typeface="Comic Sans MS" pitchFamily="66" charset="0"/>
              </a:rPr>
              <a:t> 	          </a:t>
            </a:r>
            <a:r>
              <a:rPr lang="en-US" sz="2000" i="1" dirty="0" err="1" smtClean="0">
                <a:latin typeface="Comic Sans MS" pitchFamily="66" charset="0"/>
              </a:rPr>
              <a:t>prev</a:t>
            </a:r>
            <a:r>
              <a:rPr lang="en-US" sz="2000" i="1" dirty="0" smtClean="0">
                <a:latin typeface="Comic Sans MS" pitchFamily="66" charset="0"/>
              </a:rPr>
              <a:t>[</a:t>
            </a:r>
            <a:r>
              <a:rPr lang="en-US" sz="2000" i="1" dirty="0" err="1" smtClean="0">
                <a:latin typeface="Comic Sans MS" pitchFamily="66" charset="0"/>
              </a:rPr>
              <a:t>i</a:t>
            </a:r>
            <a:r>
              <a:rPr lang="en-US" sz="2000" i="1" dirty="0" smtClean="0">
                <a:latin typeface="Comic Sans MS" pitchFamily="66" charset="0"/>
              </a:rPr>
              <a:t>] ← j</a:t>
            </a:r>
          </a:p>
          <a:p>
            <a:pPr marL="381000" indent="-381000">
              <a:buFontTx/>
              <a:buAutoNum type="arabicPeriod"/>
            </a:pPr>
            <a:r>
              <a:rPr lang="en-US" sz="2000" b="1" i="1" dirty="0" smtClean="0">
                <a:latin typeface="Comic Sans MS" pitchFamily="66" charset="0"/>
              </a:rPr>
              <a:t>     if </a:t>
            </a:r>
            <a:r>
              <a:rPr lang="en-US" sz="2000" i="1" dirty="0" smtClean="0">
                <a:latin typeface="Comic Sans MS" pitchFamily="66" charset="0"/>
              </a:rPr>
              <a:t>L[</a:t>
            </a:r>
            <a:r>
              <a:rPr lang="en-US" sz="2000" i="1" dirty="0" err="1" smtClean="0">
                <a:latin typeface="Comic Sans MS" pitchFamily="66" charset="0"/>
              </a:rPr>
              <a:t>i</a:t>
            </a:r>
            <a:r>
              <a:rPr lang="en-US" sz="2000" i="1" dirty="0" smtClean="0">
                <a:latin typeface="Comic Sans MS" pitchFamily="66" charset="0"/>
              </a:rPr>
              <a:t>] &gt; </a:t>
            </a:r>
            <a:r>
              <a:rPr lang="en-US" sz="2000" i="1" dirty="0" err="1" smtClean="0">
                <a:latin typeface="Comic Sans MS" pitchFamily="66" charset="0"/>
              </a:rPr>
              <a:t>maxLength</a:t>
            </a:r>
            <a:r>
              <a:rPr lang="en-US" sz="2000" i="1" dirty="0" smtClean="0">
                <a:latin typeface="Comic Sans MS" pitchFamily="66" charset="0"/>
              </a:rPr>
              <a:t> </a:t>
            </a:r>
            <a:r>
              <a:rPr lang="en-US" sz="2000" b="1" i="1" dirty="0" smtClean="0">
                <a:latin typeface="Comic Sans MS" pitchFamily="66" charset="0"/>
              </a:rPr>
              <a:t>then</a:t>
            </a:r>
          </a:p>
          <a:p>
            <a:pPr marL="381000" indent="-381000">
              <a:buFontTx/>
              <a:buAutoNum type="arabicPeriod"/>
            </a:pPr>
            <a:r>
              <a:rPr lang="en-US" sz="2000" b="1" i="1" dirty="0" smtClean="0">
                <a:latin typeface="Comic Sans MS" pitchFamily="66" charset="0"/>
              </a:rPr>
              <a:t>       </a:t>
            </a:r>
            <a:r>
              <a:rPr lang="en-US" sz="2000" i="1" dirty="0" err="1" smtClean="0">
                <a:latin typeface="Comic Sans MS" pitchFamily="66" charset="0"/>
              </a:rPr>
              <a:t>maxLength</a:t>
            </a:r>
            <a:r>
              <a:rPr lang="en-US" sz="2000" i="1" dirty="0" smtClean="0">
                <a:latin typeface="Comic Sans MS" pitchFamily="66" charset="0"/>
              </a:rPr>
              <a:t> ← L[</a:t>
            </a:r>
            <a:r>
              <a:rPr lang="en-US" sz="2000" i="1" dirty="0" err="1" smtClean="0">
                <a:latin typeface="Comic Sans MS" pitchFamily="66" charset="0"/>
              </a:rPr>
              <a:t>i</a:t>
            </a:r>
            <a:r>
              <a:rPr lang="en-US" sz="2000" i="1" dirty="0" smtClean="0">
                <a:latin typeface="Comic Sans MS" pitchFamily="66" charset="0"/>
              </a:rPr>
              <a:t>]</a:t>
            </a:r>
            <a:endParaRPr lang="en-US" sz="2000" b="1" i="1" dirty="0" smtClean="0">
              <a:latin typeface="Comic Sans MS" pitchFamily="66" charset="0"/>
            </a:endParaRPr>
          </a:p>
          <a:p>
            <a:pPr marL="381000" indent="-381000">
              <a:buFontTx/>
              <a:buAutoNum type="arabicPeriod"/>
            </a:pPr>
            <a:r>
              <a:rPr lang="en-US" sz="2000" b="1" i="1" dirty="0" smtClean="0">
                <a:latin typeface="Comic Sans MS" pitchFamily="66" charset="0"/>
              </a:rPr>
              <a:t>       </a:t>
            </a:r>
            <a:r>
              <a:rPr lang="en-US" sz="2000" i="1" dirty="0" err="1" smtClean="0">
                <a:latin typeface="Comic Sans MS" pitchFamily="66" charset="0"/>
              </a:rPr>
              <a:t>maxIndex</a:t>
            </a:r>
            <a:r>
              <a:rPr lang="en-US" sz="2000" i="1" dirty="0" smtClean="0">
                <a:latin typeface="Comic Sans MS" pitchFamily="66" charset="0"/>
              </a:rPr>
              <a:t> ← </a:t>
            </a:r>
            <a:r>
              <a:rPr lang="en-US" sz="2000" i="1" dirty="0" err="1" smtClean="0">
                <a:latin typeface="Comic Sans MS" pitchFamily="66" charset="0"/>
              </a:rPr>
              <a:t>i</a:t>
            </a:r>
            <a:endParaRPr lang="en-US" sz="2000" i="1" dirty="0" smtClean="0">
              <a:latin typeface="Comic Sans MS" pitchFamily="66" charset="0"/>
            </a:endParaRPr>
          </a:p>
          <a:p>
            <a:pPr marL="381000" indent="-381000" eaLnBrk="1" hangingPunct="1">
              <a:lnSpc>
                <a:spcPct val="90000"/>
              </a:lnSpc>
              <a:buFontTx/>
              <a:buAutoNum type="arabicPeriod"/>
            </a:pPr>
            <a:r>
              <a:rPr lang="en-US" sz="2000" b="1" i="1" dirty="0" smtClean="0">
                <a:latin typeface="Comic Sans MS" pitchFamily="66" charset="0"/>
              </a:rPr>
              <a:t> return </a:t>
            </a:r>
            <a:r>
              <a:rPr lang="en-US" sz="2000" i="1" dirty="0" smtClean="0">
                <a:latin typeface="Comic Sans MS" pitchFamily="66" charset="0"/>
              </a:rPr>
              <a:t>L, </a:t>
            </a:r>
            <a:r>
              <a:rPr lang="en-US" sz="2000" i="1" dirty="0" err="1" smtClean="0">
                <a:latin typeface="Comic Sans MS" pitchFamily="66" charset="0"/>
              </a:rPr>
              <a:t>prev</a:t>
            </a:r>
            <a:r>
              <a:rPr lang="en-US" sz="2000" i="1" dirty="0" smtClean="0">
                <a:latin typeface="Comic Sans MS" pitchFamily="66" charset="0"/>
              </a:rPr>
              <a:t>, </a:t>
            </a:r>
            <a:r>
              <a:rPr lang="en-US" sz="2000" i="1" dirty="0" err="1" smtClean="0">
                <a:latin typeface="Comic Sans MS" pitchFamily="66" charset="0"/>
              </a:rPr>
              <a:t>maxLength</a:t>
            </a:r>
            <a:r>
              <a:rPr lang="en-US" sz="2000" i="1" dirty="0" smtClean="0">
                <a:latin typeface="Comic Sans MS" pitchFamily="66" charset="0"/>
              </a:rPr>
              <a:t>, and </a:t>
            </a:r>
            <a:r>
              <a:rPr lang="en-US" sz="2000" i="1" dirty="0" err="1" smtClean="0">
                <a:latin typeface="Comic Sans MS" pitchFamily="66" charset="0"/>
              </a:rPr>
              <a:t>maxIndex</a:t>
            </a:r>
            <a:endParaRPr lang="en-US" sz="2000" i="1" dirty="0" smtClean="0">
              <a:latin typeface="Comic Sans MS" pitchFamily="66" charset="0"/>
            </a:endParaRPr>
          </a:p>
        </p:txBody>
      </p:sp>
      <p:sp>
        <p:nvSpPr>
          <p:cNvPr id="657419" name="Text Box 11"/>
          <p:cNvSpPr txBox="1">
            <a:spLocks noChangeArrowheads="1"/>
          </p:cNvSpPr>
          <p:nvPr/>
        </p:nvSpPr>
        <p:spPr bwMode="auto">
          <a:xfrm>
            <a:off x="3162199" y="6000441"/>
            <a:ext cx="29722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400" dirty="0">
                <a:solidFill>
                  <a:srgbClr val="00B0F0"/>
                </a:solidFill>
                <a:sym typeface="Symbol" panose="05050102010706020507" pitchFamily="18" charset="2"/>
              </a:rPr>
              <a:t>Running time: </a:t>
            </a:r>
            <a:r>
              <a:rPr lang="en-US" sz="2400" dirty="0">
                <a:solidFill>
                  <a:srgbClr val="00B0F0"/>
                </a:solidFill>
                <a:latin typeface="Comic Sans MS" panose="030F0702030302020204" pitchFamily="66" charset="0"/>
                <a:sym typeface="Symbol" panose="05050102010706020507" pitchFamily="18" charset="2"/>
              </a:rPr>
              <a:t></a:t>
            </a:r>
            <a:r>
              <a:rPr lang="en-US" sz="2400" dirty="0" smtClean="0">
                <a:solidFill>
                  <a:srgbClr val="00B0F0"/>
                </a:solidFill>
                <a:latin typeface="Comic Sans MS" panose="030F0702030302020204" pitchFamily="66" charset="0"/>
                <a:sym typeface="Symbol" panose="05050102010706020507" pitchFamily="18" charset="2"/>
              </a:rPr>
              <a:t>(n</a:t>
            </a:r>
            <a:r>
              <a:rPr lang="en-US" sz="2400" baseline="30000" dirty="0" smtClean="0">
                <a:solidFill>
                  <a:srgbClr val="00B0F0"/>
                </a:solidFill>
                <a:latin typeface="Comic Sans MS" panose="030F0702030302020204" pitchFamily="66" charset="0"/>
                <a:sym typeface="Symbol" panose="05050102010706020507" pitchFamily="18" charset="2"/>
              </a:rPr>
              <a:t>2</a:t>
            </a:r>
            <a:r>
              <a:rPr lang="en-US" sz="2400" dirty="0" smtClean="0">
                <a:solidFill>
                  <a:srgbClr val="00B0F0"/>
                </a:solidFill>
                <a:latin typeface="Comic Sans MS" panose="030F0702030302020204" pitchFamily="66" charset="0"/>
                <a:sym typeface="Symbol" panose="05050102010706020507" pitchFamily="18" charset="2"/>
              </a:rPr>
              <a:t>)</a:t>
            </a:r>
            <a:endParaRPr lang="en-US" sz="2400" dirty="0">
              <a:solidFill>
                <a:srgbClr val="00B0F0"/>
              </a:solidFill>
              <a:latin typeface="Comic Sans MS" panose="030F0702030302020204" pitchFamily="66" charset="0"/>
              <a:sym typeface="Symbol" panose="05050102010706020507" pitchFamily="18" charset="2"/>
            </a:endParaRPr>
          </a:p>
        </p:txBody>
      </p:sp>
      <p:sp>
        <p:nvSpPr>
          <p:cNvPr id="5" name="Rectangle 4"/>
          <p:cNvSpPr/>
          <p:nvPr/>
        </p:nvSpPr>
        <p:spPr>
          <a:xfrm>
            <a:off x="2505479" y="6396335"/>
            <a:ext cx="4621465" cy="461665"/>
          </a:xfrm>
          <a:prstGeom prst="rect">
            <a:avLst/>
          </a:prstGeom>
        </p:spPr>
        <p:txBody>
          <a:bodyPr wrap="square">
            <a:spAutoFit/>
          </a:bodyPr>
          <a:lstStyle/>
          <a:p>
            <a:pPr>
              <a:spcBef>
                <a:spcPct val="50000"/>
              </a:spcBef>
            </a:pPr>
            <a:r>
              <a:rPr lang="en-US" altLang="zh-TW" sz="2400" dirty="0">
                <a:solidFill>
                  <a:srgbClr val="FF0000"/>
                </a:solidFill>
              </a:rPr>
              <a:t>Can we design a faster algorithm?</a:t>
            </a:r>
          </a:p>
        </p:txBody>
      </p:sp>
    </p:spTree>
    <p:extLst>
      <p:ext uri="{BB962C8B-B14F-4D97-AF65-F5344CB8AC3E}">
        <p14:creationId xmlns:p14="http://schemas.microsoft.com/office/powerpoint/2010/main" val="190410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57419"/>
                                        </p:tgtEl>
                                        <p:attrNameLst>
                                          <p:attrName>style.visibility</p:attrName>
                                        </p:attrNameLst>
                                      </p:cBhvr>
                                      <p:to>
                                        <p:strVal val="visible"/>
                                      </p:to>
                                    </p:set>
                                    <p:animEffect transition="in" filter="checkerboard(across)">
                                      <p:cBhvr>
                                        <p:cTn id="7" dur="500"/>
                                        <p:tgtEl>
                                          <p:spTgt spid="6574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19"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8" name="Rectangle 2"/>
          <p:cNvSpPr>
            <a:spLocks noGrp="1" noChangeArrowheads="1"/>
          </p:cNvSpPr>
          <p:nvPr>
            <p:ph type="title"/>
          </p:nvPr>
        </p:nvSpPr>
        <p:spPr/>
        <p:txBody>
          <a:bodyPr>
            <a:normAutofit fontScale="90000"/>
          </a:bodyPr>
          <a:lstStyle/>
          <a:p>
            <a:pPr eaLnBrk="1" hangingPunct="1"/>
            <a:r>
              <a:rPr lang="en-US" dirty="0" smtClean="0"/>
              <a:t>LIS-Naïve-DP(X, n) Issue and Its Solution</a:t>
            </a:r>
          </a:p>
        </p:txBody>
      </p:sp>
      <p:sp>
        <p:nvSpPr>
          <p:cNvPr id="657411" name="Rectangle 3"/>
          <p:cNvSpPr>
            <a:spLocks noGrp="1" noChangeArrowheads="1"/>
          </p:cNvSpPr>
          <p:nvPr>
            <p:ph idx="1"/>
          </p:nvPr>
        </p:nvSpPr>
        <p:spPr>
          <a:xfrm>
            <a:off x="137645" y="796362"/>
            <a:ext cx="6765179" cy="1624110"/>
          </a:xfrm>
        </p:spPr>
        <p:txBody>
          <a:bodyPr>
            <a:normAutofit/>
          </a:bodyPr>
          <a:lstStyle/>
          <a:p>
            <a:pPr marL="457200" indent="-457200" eaLnBrk="1" hangingPunct="1">
              <a:lnSpc>
                <a:spcPct val="110000"/>
              </a:lnSpc>
              <a:spcBef>
                <a:spcPts val="400"/>
              </a:spcBef>
              <a:buFont typeface="+mj-lt"/>
              <a:buAutoNum type="arabicPeriod" startAt="5"/>
            </a:pPr>
            <a:r>
              <a:rPr lang="en-US" sz="2000" b="1" i="1" dirty="0" smtClean="0">
                <a:latin typeface="Comic Sans MS" pitchFamily="66" charset="0"/>
              </a:rPr>
              <a:t>for </a:t>
            </a:r>
            <a:r>
              <a:rPr lang="en-US" sz="2000" i="1" dirty="0" err="1" smtClean="0">
                <a:latin typeface="Comic Sans MS" pitchFamily="66" charset="0"/>
              </a:rPr>
              <a:t>i</a:t>
            </a:r>
            <a:r>
              <a:rPr lang="en-US" sz="2000" i="1" dirty="0" smtClean="0">
                <a:latin typeface="Comic Sans MS" pitchFamily="66" charset="0"/>
              </a:rPr>
              <a:t> ← 1 </a:t>
            </a:r>
            <a:r>
              <a:rPr lang="en-US" sz="2000" b="1" i="1" dirty="0" smtClean="0">
                <a:latin typeface="Comic Sans MS" pitchFamily="66" charset="0"/>
              </a:rPr>
              <a:t>to </a:t>
            </a:r>
            <a:r>
              <a:rPr lang="en-US" sz="2000" i="1" dirty="0" smtClean="0">
                <a:latin typeface="Comic Sans MS" pitchFamily="66" charset="0"/>
              </a:rPr>
              <a:t>n </a:t>
            </a:r>
            <a:r>
              <a:rPr lang="en-US" sz="2000" b="1" i="1" dirty="0" smtClean="0">
                <a:latin typeface="Comic Sans MS" pitchFamily="66" charset="0"/>
              </a:rPr>
              <a:t>do </a:t>
            </a:r>
            <a:endParaRPr lang="en-US" sz="2000" i="1" dirty="0" smtClean="0">
              <a:latin typeface="Comic Sans MS" pitchFamily="66" charset="0"/>
            </a:endParaRPr>
          </a:p>
          <a:p>
            <a:pPr marL="360000" indent="-360000">
              <a:lnSpc>
                <a:spcPct val="110000"/>
              </a:lnSpc>
              <a:spcBef>
                <a:spcPts val="400"/>
              </a:spcBef>
              <a:buFontTx/>
              <a:buAutoNum type="arabicPeriod" startAt="5"/>
            </a:pPr>
            <a:r>
              <a:rPr lang="en-US" sz="2000" b="1" i="1" dirty="0" smtClean="0">
                <a:latin typeface="Comic Sans MS" pitchFamily="66" charset="0"/>
              </a:rPr>
              <a:t>     L[</a:t>
            </a:r>
            <a:r>
              <a:rPr lang="en-US" sz="2000" b="1" i="1" dirty="0" err="1" smtClean="0">
                <a:latin typeface="Comic Sans MS" pitchFamily="66" charset="0"/>
              </a:rPr>
              <a:t>i</a:t>
            </a:r>
            <a:r>
              <a:rPr lang="en-US" sz="2000" b="1" i="1" dirty="0" smtClean="0">
                <a:latin typeface="Comic Sans MS" pitchFamily="66" charset="0"/>
              </a:rPr>
              <a:t>] </a:t>
            </a:r>
            <a:r>
              <a:rPr lang="en-US" sz="2000" i="1" dirty="0" smtClean="0">
                <a:latin typeface="Comic Sans MS" pitchFamily="66" charset="0"/>
              </a:rPr>
              <a:t>← 0</a:t>
            </a:r>
            <a:endParaRPr lang="en-US" sz="2000" b="1" i="1" dirty="0" smtClean="0">
              <a:solidFill>
                <a:srgbClr val="FF0000"/>
              </a:solidFill>
              <a:latin typeface="Comic Sans MS" pitchFamily="66" charset="0"/>
            </a:endParaRPr>
          </a:p>
          <a:p>
            <a:pPr marL="360000" indent="-360000">
              <a:lnSpc>
                <a:spcPct val="110000"/>
              </a:lnSpc>
              <a:spcBef>
                <a:spcPts val="400"/>
              </a:spcBef>
              <a:buFontTx/>
              <a:buAutoNum type="arabicPeriod" startAt="5"/>
            </a:pPr>
            <a:r>
              <a:rPr lang="en-US" sz="2000" b="1" i="1" dirty="0" smtClean="0">
                <a:solidFill>
                  <a:srgbClr val="FF0000"/>
                </a:solidFill>
                <a:latin typeface="Comic Sans MS" pitchFamily="66" charset="0"/>
              </a:rPr>
              <a:t>     for j </a:t>
            </a:r>
            <a:r>
              <a:rPr lang="en-US" sz="2000" i="1" dirty="0" smtClean="0">
                <a:solidFill>
                  <a:srgbClr val="FF0000"/>
                </a:solidFill>
                <a:latin typeface="Comic Sans MS" pitchFamily="66" charset="0"/>
              </a:rPr>
              <a:t>← 0 </a:t>
            </a:r>
            <a:r>
              <a:rPr lang="en-US" sz="2000" b="1" i="1" dirty="0" smtClean="0">
                <a:solidFill>
                  <a:srgbClr val="FF0000"/>
                </a:solidFill>
                <a:latin typeface="Comic Sans MS" pitchFamily="66" charset="0"/>
              </a:rPr>
              <a:t>to</a:t>
            </a:r>
            <a:r>
              <a:rPr lang="en-US" sz="2000" i="1" dirty="0" smtClean="0">
                <a:solidFill>
                  <a:srgbClr val="FF0000"/>
                </a:solidFill>
                <a:latin typeface="Comic Sans MS" pitchFamily="66" charset="0"/>
              </a:rPr>
              <a:t> i-1 </a:t>
            </a:r>
            <a:r>
              <a:rPr lang="en-US" sz="2000" b="1" i="1" dirty="0" smtClean="0">
                <a:solidFill>
                  <a:srgbClr val="FF0000"/>
                </a:solidFill>
                <a:latin typeface="Comic Sans MS" pitchFamily="66" charset="0"/>
              </a:rPr>
              <a:t>do</a:t>
            </a:r>
            <a:endParaRPr lang="en-US" sz="2000" b="1" i="1" baseline="-25000" dirty="0" smtClean="0">
              <a:solidFill>
                <a:srgbClr val="FF0000"/>
              </a:solidFill>
              <a:latin typeface="Comic Sans MS" pitchFamily="66" charset="0"/>
            </a:endParaRPr>
          </a:p>
          <a:p>
            <a:pPr marL="360000" indent="-360000" eaLnBrk="1" hangingPunct="1">
              <a:lnSpc>
                <a:spcPct val="110000"/>
              </a:lnSpc>
              <a:spcBef>
                <a:spcPts val="400"/>
              </a:spcBef>
              <a:buFontTx/>
              <a:buAutoNum type="arabicPeriod" startAt="5"/>
            </a:pPr>
            <a:r>
              <a:rPr lang="en-US" sz="2000" b="1" i="1" dirty="0" smtClean="0">
                <a:solidFill>
                  <a:srgbClr val="FF0000"/>
                </a:solidFill>
                <a:latin typeface="Comic Sans MS" pitchFamily="66" charset="0"/>
              </a:rPr>
              <a:t> 	    if </a:t>
            </a:r>
            <a:r>
              <a:rPr lang="en-US" sz="2000" i="1" dirty="0" smtClean="0">
                <a:solidFill>
                  <a:srgbClr val="FF0000"/>
                </a:solidFill>
                <a:latin typeface="Comic Sans MS" pitchFamily="66" charset="0"/>
              </a:rPr>
              <a:t>a[j] &lt; a[</a:t>
            </a:r>
            <a:r>
              <a:rPr lang="en-US" sz="2000" i="1" dirty="0" err="1" smtClean="0">
                <a:solidFill>
                  <a:srgbClr val="FF0000"/>
                </a:solidFill>
                <a:latin typeface="Comic Sans MS" pitchFamily="66" charset="0"/>
              </a:rPr>
              <a:t>i</a:t>
            </a:r>
            <a:r>
              <a:rPr lang="en-US" sz="2000" i="1" dirty="0" smtClean="0">
                <a:solidFill>
                  <a:srgbClr val="FF0000"/>
                </a:solidFill>
                <a:latin typeface="Comic Sans MS" pitchFamily="66" charset="0"/>
              </a:rPr>
              <a:t>]</a:t>
            </a:r>
            <a:r>
              <a:rPr lang="en-US" sz="2000" i="1" dirty="0" smtClean="0">
                <a:latin typeface="Comic Sans MS" pitchFamily="66" charset="0"/>
              </a:rPr>
              <a:t> </a:t>
            </a:r>
            <a:r>
              <a:rPr lang="en-US" sz="2000" b="1" i="1" dirty="0" smtClean="0">
                <a:solidFill>
                  <a:srgbClr val="FF0000"/>
                </a:solidFill>
                <a:latin typeface="Comic Sans MS" pitchFamily="66" charset="0"/>
              </a:rPr>
              <a:t>and </a:t>
            </a:r>
            <a:r>
              <a:rPr lang="en-US" sz="2000" i="1" dirty="0" smtClean="0">
                <a:solidFill>
                  <a:srgbClr val="FF0000"/>
                </a:solidFill>
                <a:latin typeface="Comic Sans MS" pitchFamily="66" charset="0"/>
              </a:rPr>
              <a:t>L[j]+1 &gt; L[</a:t>
            </a:r>
            <a:r>
              <a:rPr lang="en-US" sz="2000" i="1" dirty="0" err="1" smtClean="0">
                <a:solidFill>
                  <a:srgbClr val="FF0000"/>
                </a:solidFill>
                <a:latin typeface="Comic Sans MS" pitchFamily="66" charset="0"/>
              </a:rPr>
              <a:t>i</a:t>
            </a:r>
            <a:r>
              <a:rPr lang="en-US" sz="2000" i="1" dirty="0" smtClean="0">
                <a:solidFill>
                  <a:srgbClr val="FF0000"/>
                </a:solidFill>
                <a:latin typeface="Comic Sans MS" pitchFamily="66" charset="0"/>
              </a:rPr>
              <a:t>] </a:t>
            </a:r>
            <a:r>
              <a:rPr lang="en-US" sz="2000" b="1" i="1" dirty="0" smtClean="0">
                <a:solidFill>
                  <a:srgbClr val="FF0000"/>
                </a:solidFill>
                <a:latin typeface="Comic Sans MS" pitchFamily="66" charset="0"/>
              </a:rPr>
              <a:t>then …</a:t>
            </a:r>
          </a:p>
        </p:txBody>
      </p:sp>
      <p:sp>
        <p:nvSpPr>
          <p:cNvPr id="6" name="Rectangle 3"/>
          <p:cNvSpPr txBox="1">
            <a:spLocks noChangeArrowheads="1"/>
          </p:cNvSpPr>
          <p:nvPr/>
        </p:nvSpPr>
        <p:spPr>
          <a:xfrm>
            <a:off x="110746" y="2347253"/>
            <a:ext cx="9033254" cy="4510747"/>
          </a:xfrm>
          <a:prstGeom prst="rect">
            <a:avLst/>
          </a:prstGeom>
        </p:spPr>
        <p:txBody>
          <a:bodyPr vert="horz" lIns="91440" tIns="45720" rIns="91440" bIns="45720" rtlCol="0">
            <a:normAutofit lnSpcReduction="10000"/>
          </a:bodyPr>
          <a:lstStyle/>
          <a:p>
            <a:pPr>
              <a:buFont typeface="Arial" pitchFamily="34" charset="0"/>
              <a:buChar char="•"/>
            </a:pPr>
            <a:r>
              <a:rPr lang="en-US" sz="2000" dirty="0">
                <a:solidFill>
                  <a:prstClr val="black"/>
                </a:solidFill>
                <a:sym typeface="Symbol" panose="05050102010706020507" pitchFamily="18" charset="2"/>
              </a:rPr>
              <a:t> </a:t>
            </a:r>
            <a:r>
              <a:rPr lang="en-US" sz="2000" dirty="0">
                <a:solidFill>
                  <a:prstClr val="black"/>
                </a:solidFill>
              </a:rPr>
              <a:t>LIS-Naïve-DP </a:t>
            </a:r>
            <a:r>
              <a:rPr lang="en-US" sz="2000" dirty="0">
                <a:solidFill>
                  <a:prstClr val="black"/>
                </a:solidFill>
                <a:sym typeface="Symbol" panose="05050102010706020507" pitchFamily="18" charset="2"/>
              </a:rPr>
              <a:t>spends too much time (specifically, </a:t>
            </a:r>
            <a:r>
              <a:rPr lang="en-US" sz="2000" i="1" dirty="0">
                <a:solidFill>
                  <a:prstClr val="black"/>
                </a:solidFill>
                <a:sym typeface="Symbol" panose="05050102010706020507" pitchFamily="18" charset="2"/>
              </a:rPr>
              <a:t>O(n)</a:t>
            </a:r>
            <a:r>
              <a:rPr lang="en-US" sz="2000" dirty="0">
                <a:solidFill>
                  <a:prstClr val="black"/>
                </a:solidFill>
                <a:sym typeface="Symbol" panose="05050102010706020507" pitchFamily="18" charset="2"/>
              </a:rPr>
              <a:t>) in lines 7-8 searching in the </a:t>
            </a:r>
            <a:r>
              <a:rPr lang="en-US" sz="2000" u="sng" dirty="0">
                <a:solidFill>
                  <a:prstClr val="black"/>
                </a:solidFill>
                <a:sym typeface="Symbol" panose="05050102010706020507" pitchFamily="18" charset="2"/>
              </a:rPr>
              <a:t>unsorted</a:t>
            </a:r>
            <a:r>
              <a:rPr lang="en-US" sz="2000" dirty="0">
                <a:solidFill>
                  <a:prstClr val="black"/>
                </a:solidFill>
                <a:sym typeface="Symbol" panose="05050102010706020507" pitchFamily="18" charset="2"/>
              </a:rPr>
              <a:t> array a (search for an </a:t>
            </a:r>
            <a:r>
              <a:rPr lang="en-US" sz="2000" i="1" dirty="0">
                <a:solidFill>
                  <a:prstClr val="black"/>
                </a:solidFill>
                <a:sym typeface="Symbol" panose="05050102010706020507" pitchFamily="18" charset="2"/>
              </a:rPr>
              <a:t>a[j] </a:t>
            </a:r>
            <a:r>
              <a:rPr lang="en-US" sz="2000" dirty="0">
                <a:solidFill>
                  <a:prstClr val="black"/>
                </a:solidFill>
                <a:sym typeface="Symbol" panose="05050102010706020507" pitchFamily="18" charset="2"/>
              </a:rPr>
              <a:t>which satisfies the condition of line 8). </a:t>
            </a:r>
          </a:p>
          <a:p>
            <a:pPr>
              <a:buFont typeface="Arial" pitchFamily="34" charset="0"/>
              <a:buChar char="•"/>
            </a:pPr>
            <a:r>
              <a:rPr lang="en-US" sz="2000" dirty="0">
                <a:solidFill>
                  <a:prstClr val="black"/>
                </a:solidFill>
                <a:sym typeface="Symbol" panose="05050102010706020507" pitchFamily="18" charset="2"/>
              </a:rPr>
              <a:t> We know that searching takes much less time (specifically, </a:t>
            </a:r>
            <a:r>
              <a:rPr lang="en-US" sz="2000" i="1" dirty="0">
                <a:solidFill>
                  <a:prstClr val="black"/>
                </a:solidFill>
                <a:sym typeface="Symbol" panose="05050102010706020507" pitchFamily="18" charset="2"/>
              </a:rPr>
              <a:t>O(</a:t>
            </a:r>
            <a:r>
              <a:rPr lang="en-US" sz="2000" i="1" dirty="0" err="1">
                <a:solidFill>
                  <a:prstClr val="black"/>
                </a:solidFill>
                <a:sym typeface="Symbol" panose="05050102010706020507" pitchFamily="18" charset="2"/>
              </a:rPr>
              <a:t>lgn</a:t>
            </a:r>
            <a:r>
              <a:rPr lang="en-US" sz="2000" i="1" dirty="0">
                <a:solidFill>
                  <a:prstClr val="black"/>
                </a:solidFill>
                <a:sym typeface="Symbol" panose="05050102010706020507" pitchFamily="18" charset="2"/>
              </a:rPr>
              <a:t>)</a:t>
            </a:r>
            <a:r>
              <a:rPr lang="en-US" sz="2000" dirty="0">
                <a:solidFill>
                  <a:prstClr val="black"/>
                </a:solidFill>
                <a:sym typeface="Symbol" panose="05050102010706020507" pitchFamily="18" charset="2"/>
              </a:rPr>
              <a:t> when we apply binary search) on a </a:t>
            </a:r>
            <a:r>
              <a:rPr lang="en-US" sz="2000" u="sng" dirty="0">
                <a:solidFill>
                  <a:prstClr val="black"/>
                </a:solidFill>
                <a:sym typeface="Symbol" panose="05050102010706020507" pitchFamily="18" charset="2"/>
              </a:rPr>
              <a:t>sorted</a:t>
            </a:r>
            <a:r>
              <a:rPr lang="en-US" sz="2000" dirty="0">
                <a:solidFill>
                  <a:prstClr val="black"/>
                </a:solidFill>
                <a:sym typeface="Symbol" panose="05050102010706020507" pitchFamily="18" charset="2"/>
              </a:rPr>
              <a:t> array</a:t>
            </a:r>
          </a:p>
          <a:p>
            <a:pPr>
              <a:buFont typeface="Arial" pitchFamily="34" charset="0"/>
              <a:buChar char="•"/>
            </a:pPr>
            <a:r>
              <a:rPr lang="en-US" sz="2000" dirty="0">
                <a:solidFill>
                  <a:prstClr val="black"/>
                </a:solidFill>
                <a:sym typeface="Symbol" panose="05050102010706020507" pitchFamily="18" charset="2"/>
              </a:rPr>
              <a:t> Since LIS is a sorted array, searching in LIS is more efficient. </a:t>
            </a:r>
          </a:p>
          <a:p>
            <a:pPr>
              <a:buFont typeface="Arial" pitchFamily="34" charset="0"/>
              <a:buChar char="•"/>
            </a:pPr>
            <a:r>
              <a:rPr lang="en-US" sz="2000" dirty="0">
                <a:solidFill>
                  <a:prstClr val="black"/>
                </a:solidFill>
                <a:sym typeface="Symbol" panose="05050102010706020507" pitchFamily="18" charset="2"/>
              </a:rPr>
              <a:t> Specifically, we want to keep track of the LISs of length </a:t>
            </a:r>
            <a:r>
              <a:rPr lang="en-US" sz="2000" i="1" dirty="0">
                <a:solidFill>
                  <a:prstClr val="black"/>
                </a:solidFill>
                <a:sym typeface="Symbol" panose="05050102010706020507" pitchFamily="18" charset="2"/>
              </a:rPr>
              <a:t>j , where 1 ≤ j  ≤ |LIS(X)|</a:t>
            </a:r>
          </a:p>
          <a:p>
            <a:pPr>
              <a:buFont typeface="Arial" pitchFamily="34" charset="0"/>
              <a:buChar char="•"/>
            </a:pPr>
            <a:r>
              <a:rPr lang="en-US" sz="2000" dirty="0">
                <a:solidFill>
                  <a:prstClr val="black"/>
                </a:solidFill>
                <a:sym typeface="Symbol" panose="05050102010706020507" pitchFamily="18" charset="2"/>
              </a:rPr>
              <a:t> There may exist multiple LISs with the same length. For each length </a:t>
            </a:r>
            <a:r>
              <a:rPr lang="en-US" sz="2000" i="1" dirty="0">
                <a:solidFill>
                  <a:prstClr val="black"/>
                </a:solidFill>
                <a:sym typeface="Symbol" panose="05050102010706020507" pitchFamily="18" charset="2"/>
              </a:rPr>
              <a:t>j, w</a:t>
            </a:r>
            <a:r>
              <a:rPr lang="en-US" sz="2000" dirty="0">
                <a:solidFill>
                  <a:prstClr val="black"/>
                </a:solidFill>
                <a:sym typeface="Symbol" panose="05050102010706020507" pitchFamily="18" charset="2"/>
              </a:rPr>
              <a:t>e want to keep track of that LIS whose last element is the smallest because this LIS is more likely (than other LISs) to be extended upon reading the next number from array </a:t>
            </a:r>
            <a:r>
              <a:rPr lang="en-US" sz="2000" i="1" dirty="0">
                <a:solidFill>
                  <a:prstClr val="black"/>
                </a:solidFill>
                <a:sym typeface="Symbol" panose="05050102010706020507" pitchFamily="18" charset="2"/>
              </a:rPr>
              <a:t>a</a:t>
            </a:r>
          </a:p>
          <a:p>
            <a:pPr>
              <a:buFont typeface="Arial" pitchFamily="34" charset="0"/>
              <a:buChar char="•"/>
            </a:pPr>
            <a:r>
              <a:rPr lang="en-US" sz="2000" i="1" dirty="0">
                <a:solidFill>
                  <a:prstClr val="black"/>
                </a:solidFill>
                <a:sym typeface="Symbol" panose="05050102010706020507" pitchFamily="18" charset="2"/>
              </a:rPr>
              <a:t> </a:t>
            </a:r>
            <a:r>
              <a:rPr lang="en-US" sz="2000" dirty="0">
                <a:solidFill>
                  <a:prstClr val="black"/>
                </a:solidFill>
                <a:sym typeface="Symbol" panose="05050102010706020507" pitchFamily="18" charset="2"/>
              </a:rPr>
              <a:t>Instead of keeping track of each LIS, it is easier for us to keep track of L[j] = smallest number with which an LIS of length </a:t>
            </a:r>
            <a:r>
              <a:rPr lang="en-US" sz="2000" i="1" dirty="0">
                <a:solidFill>
                  <a:prstClr val="black"/>
                </a:solidFill>
                <a:sym typeface="Symbol" panose="05050102010706020507" pitchFamily="18" charset="2"/>
              </a:rPr>
              <a:t>j</a:t>
            </a:r>
            <a:r>
              <a:rPr lang="en-US" sz="2000" dirty="0">
                <a:solidFill>
                  <a:prstClr val="black"/>
                </a:solidFill>
                <a:sym typeface="Symbol" panose="05050102010706020507" pitchFamily="18" charset="2"/>
              </a:rPr>
              <a:t> ends</a:t>
            </a:r>
            <a:endParaRPr lang="en-US" sz="2000" i="1" dirty="0">
              <a:solidFill>
                <a:prstClr val="black"/>
              </a:solidFill>
              <a:sym typeface="Symbol" panose="05050102010706020507" pitchFamily="18" charset="2"/>
            </a:endParaRPr>
          </a:p>
          <a:p>
            <a:pPr>
              <a:buFont typeface="Arial" pitchFamily="34" charset="0"/>
              <a:buChar char="•"/>
            </a:pPr>
            <a:r>
              <a:rPr lang="en-US" sz="2000" dirty="0">
                <a:solidFill>
                  <a:prstClr val="black"/>
                </a:solidFill>
                <a:sym typeface="Symbol" panose="05050102010706020507" pitchFamily="18" charset="2"/>
              </a:rPr>
              <a:t> After reading </a:t>
            </a:r>
            <a:r>
              <a:rPr lang="en-US" sz="2000" i="1" dirty="0">
                <a:solidFill>
                  <a:prstClr val="black"/>
                </a:solidFill>
                <a:sym typeface="Symbol" panose="05050102010706020507" pitchFamily="18" charset="2"/>
              </a:rPr>
              <a:t>a[</a:t>
            </a:r>
            <a:r>
              <a:rPr lang="en-US" sz="2000" i="1" dirty="0" err="1">
                <a:solidFill>
                  <a:prstClr val="black"/>
                </a:solidFill>
                <a:sym typeface="Symbol" panose="05050102010706020507" pitchFamily="18" charset="2"/>
              </a:rPr>
              <a:t>i</a:t>
            </a:r>
            <a:r>
              <a:rPr lang="en-US" sz="2000" i="1" dirty="0">
                <a:solidFill>
                  <a:prstClr val="black"/>
                </a:solidFill>
                <a:sym typeface="Symbol" panose="05050102010706020507" pitchFamily="18" charset="2"/>
              </a:rPr>
              <a:t>]</a:t>
            </a:r>
            <a:r>
              <a:rPr lang="en-US" sz="2000" dirty="0">
                <a:solidFill>
                  <a:prstClr val="black"/>
                </a:solidFill>
                <a:sym typeface="Symbol" panose="05050102010706020507" pitchFamily="18" charset="2"/>
              </a:rPr>
              <a:t>, we will update this L array in the following way:</a:t>
            </a:r>
          </a:p>
          <a:p>
            <a:pPr marL="717550" lvl="1" indent="-260350">
              <a:buFont typeface="+mj-lt"/>
              <a:buAutoNum type="alphaLcPeriod"/>
            </a:pPr>
            <a:r>
              <a:rPr lang="en-US" sz="2000" dirty="0">
                <a:solidFill>
                  <a:prstClr val="black"/>
                </a:solidFill>
                <a:sym typeface="Symbol" panose="05050102010706020507" pitchFamily="18" charset="2"/>
              </a:rPr>
              <a:t> If </a:t>
            </a:r>
            <a:r>
              <a:rPr lang="en-US" sz="2000" i="1" dirty="0">
                <a:solidFill>
                  <a:prstClr val="black"/>
                </a:solidFill>
                <a:sym typeface="Symbol" panose="05050102010706020507" pitchFamily="18" charset="2"/>
              </a:rPr>
              <a:t>a[</a:t>
            </a:r>
            <a:r>
              <a:rPr lang="en-US" sz="2000" i="1" dirty="0" err="1">
                <a:solidFill>
                  <a:prstClr val="black"/>
                </a:solidFill>
                <a:sym typeface="Symbol" panose="05050102010706020507" pitchFamily="18" charset="2"/>
              </a:rPr>
              <a:t>i</a:t>
            </a:r>
            <a:r>
              <a:rPr lang="en-US" sz="2000" i="1" dirty="0">
                <a:solidFill>
                  <a:prstClr val="black"/>
                </a:solidFill>
                <a:sym typeface="Symbol" panose="05050102010706020507" pitchFamily="18" charset="2"/>
              </a:rPr>
              <a:t>] &gt; </a:t>
            </a:r>
            <a:r>
              <a:rPr lang="en-US" sz="2000" dirty="0">
                <a:solidFill>
                  <a:prstClr val="black"/>
                </a:solidFill>
                <a:sym typeface="Symbol" panose="05050102010706020507" pitchFamily="18" charset="2"/>
              </a:rPr>
              <a:t>last/largest element of L</a:t>
            </a:r>
            <a:r>
              <a:rPr lang="en-US" sz="2000" i="1" dirty="0">
                <a:solidFill>
                  <a:prstClr val="black"/>
                </a:solidFill>
                <a:sym typeface="Symbol" panose="05050102010706020507" pitchFamily="18" charset="2"/>
              </a:rPr>
              <a:t> then </a:t>
            </a:r>
            <a:r>
              <a:rPr lang="en-US" sz="2000" dirty="0">
                <a:solidFill>
                  <a:prstClr val="black"/>
                </a:solidFill>
                <a:sym typeface="Symbol" panose="05050102010706020507" pitchFamily="18" charset="2"/>
              </a:rPr>
              <a:t>L = (L, </a:t>
            </a:r>
            <a:r>
              <a:rPr lang="en-US" sz="2000" i="1" dirty="0">
                <a:solidFill>
                  <a:prstClr val="black"/>
                </a:solidFill>
                <a:sym typeface="Symbol" panose="05050102010706020507" pitchFamily="18" charset="2"/>
              </a:rPr>
              <a:t>a[</a:t>
            </a:r>
            <a:r>
              <a:rPr lang="en-US" sz="2000" i="1" dirty="0" err="1">
                <a:solidFill>
                  <a:prstClr val="black"/>
                </a:solidFill>
                <a:sym typeface="Symbol" panose="05050102010706020507" pitchFamily="18" charset="2"/>
              </a:rPr>
              <a:t>i</a:t>
            </a:r>
            <a:r>
              <a:rPr lang="en-US" sz="2000" i="1" dirty="0">
                <a:solidFill>
                  <a:prstClr val="black"/>
                </a:solidFill>
                <a:sym typeface="Symbol" panose="05050102010706020507" pitchFamily="18" charset="2"/>
              </a:rPr>
              <a:t>]</a:t>
            </a:r>
            <a:r>
              <a:rPr lang="en-US" sz="2000" dirty="0">
                <a:solidFill>
                  <a:prstClr val="black"/>
                </a:solidFill>
                <a:sym typeface="Symbol" panose="05050102010706020507" pitchFamily="18" charset="2"/>
              </a:rPr>
              <a:t>)</a:t>
            </a:r>
          </a:p>
          <a:p>
            <a:pPr marL="717550" lvl="1" indent="-260350">
              <a:buFont typeface="+mj-lt"/>
              <a:buAutoNum type="alphaLcPeriod"/>
            </a:pPr>
            <a:r>
              <a:rPr lang="en-US" sz="2000" dirty="0">
                <a:solidFill>
                  <a:prstClr val="black"/>
                </a:solidFill>
                <a:sym typeface="Symbol" panose="05050102010706020507" pitchFamily="18" charset="2"/>
              </a:rPr>
              <a:t> Otherwise,  replace the smallest element of L which is ≥ </a:t>
            </a:r>
            <a:r>
              <a:rPr lang="en-US" sz="2000" i="1" dirty="0">
                <a:solidFill>
                  <a:prstClr val="black"/>
                </a:solidFill>
                <a:sym typeface="Symbol" panose="05050102010706020507" pitchFamily="18" charset="2"/>
              </a:rPr>
              <a:t>a[</a:t>
            </a:r>
            <a:r>
              <a:rPr lang="en-US" sz="2000" i="1" dirty="0" err="1">
                <a:solidFill>
                  <a:prstClr val="black"/>
                </a:solidFill>
                <a:sym typeface="Symbol" panose="05050102010706020507" pitchFamily="18" charset="2"/>
              </a:rPr>
              <a:t>i</a:t>
            </a:r>
            <a:r>
              <a:rPr lang="en-US" sz="2000" i="1" dirty="0">
                <a:solidFill>
                  <a:prstClr val="black"/>
                </a:solidFill>
                <a:sym typeface="Symbol" panose="05050102010706020507" pitchFamily="18" charset="2"/>
              </a:rPr>
              <a:t>] </a:t>
            </a:r>
            <a:r>
              <a:rPr lang="en-US" sz="2000" dirty="0">
                <a:solidFill>
                  <a:prstClr val="black"/>
                </a:solidFill>
                <a:sym typeface="Symbol" panose="05050102010706020507" pitchFamily="18" charset="2"/>
              </a:rPr>
              <a:t>by </a:t>
            </a:r>
            <a:r>
              <a:rPr lang="en-US" sz="2000" i="1" dirty="0">
                <a:solidFill>
                  <a:prstClr val="black"/>
                </a:solidFill>
                <a:sym typeface="Symbol" panose="05050102010706020507" pitchFamily="18" charset="2"/>
              </a:rPr>
              <a:t>a[</a:t>
            </a:r>
            <a:r>
              <a:rPr lang="en-US" sz="2000" i="1" dirty="0" err="1">
                <a:solidFill>
                  <a:prstClr val="black"/>
                </a:solidFill>
                <a:sym typeface="Symbol" panose="05050102010706020507" pitchFamily="18" charset="2"/>
              </a:rPr>
              <a:t>i</a:t>
            </a:r>
            <a:r>
              <a:rPr lang="en-US" sz="2000" i="1" dirty="0">
                <a:solidFill>
                  <a:prstClr val="black"/>
                </a:solidFill>
                <a:sym typeface="Symbol" panose="05050102010706020507" pitchFamily="18" charset="2"/>
              </a:rPr>
              <a:t>]</a:t>
            </a:r>
            <a:endParaRPr lang="en-US" sz="2000" dirty="0">
              <a:solidFill>
                <a:prstClr val="black"/>
              </a:solidFill>
              <a:sym typeface="Symbol" panose="05050102010706020507" pitchFamily="18" charset="2"/>
            </a:endParaRPr>
          </a:p>
          <a:p>
            <a:pPr>
              <a:buFont typeface="Arial" pitchFamily="34" charset="0"/>
              <a:buChar char="•"/>
            </a:pPr>
            <a:r>
              <a:rPr lang="en-US" sz="2000" dirty="0">
                <a:solidFill>
                  <a:prstClr val="black"/>
                </a:solidFill>
                <a:sym typeface="Symbol" panose="05050102010706020507" pitchFamily="18" charset="2"/>
              </a:rPr>
              <a:t> Step </a:t>
            </a:r>
            <a:r>
              <a:rPr lang="en-US" sz="2000" i="1" dirty="0">
                <a:solidFill>
                  <a:prstClr val="black"/>
                </a:solidFill>
                <a:sym typeface="Symbol" panose="05050102010706020507" pitchFamily="18" charset="2"/>
              </a:rPr>
              <a:t>b </a:t>
            </a:r>
            <a:r>
              <a:rPr lang="en-US" sz="2000" dirty="0">
                <a:solidFill>
                  <a:prstClr val="black"/>
                </a:solidFill>
                <a:sym typeface="Symbol" panose="05050102010706020507" pitchFamily="18" charset="2"/>
              </a:rPr>
              <a:t>above requires searching in L which can be done in </a:t>
            </a:r>
            <a:r>
              <a:rPr lang="en-US" sz="2000" i="1" dirty="0">
                <a:solidFill>
                  <a:prstClr val="black"/>
                </a:solidFill>
                <a:sym typeface="Symbol" panose="05050102010706020507" pitchFamily="18" charset="2"/>
              </a:rPr>
              <a:t>O(</a:t>
            </a:r>
            <a:r>
              <a:rPr lang="en-US" sz="2000" i="1" dirty="0" err="1">
                <a:solidFill>
                  <a:prstClr val="black"/>
                </a:solidFill>
                <a:sym typeface="Symbol" panose="05050102010706020507" pitchFamily="18" charset="2"/>
              </a:rPr>
              <a:t>lgn</a:t>
            </a:r>
            <a:r>
              <a:rPr lang="en-US" sz="2000" i="1" dirty="0">
                <a:solidFill>
                  <a:prstClr val="black"/>
                </a:solidFill>
                <a:sym typeface="Symbol" panose="05050102010706020507" pitchFamily="18" charset="2"/>
              </a:rPr>
              <a:t>) </a:t>
            </a:r>
            <a:r>
              <a:rPr lang="en-US" sz="2000" dirty="0">
                <a:solidFill>
                  <a:prstClr val="black"/>
                </a:solidFill>
                <a:sym typeface="Symbol" panose="05050102010706020507" pitchFamily="18" charset="2"/>
              </a:rPr>
              <a:t>time</a:t>
            </a:r>
          </a:p>
          <a:p>
            <a:pPr>
              <a:buFont typeface="Arial" pitchFamily="34" charset="0"/>
              <a:buChar char="•"/>
            </a:pPr>
            <a:r>
              <a:rPr lang="en-US" sz="2000" dirty="0">
                <a:solidFill>
                  <a:prstClr val="black"/>
                </a:solidFill>
                <a:sym typeface="Symbol" panose="05050102010706020507" pitchFamily="18" charset="2"/>
              </a:rPr>
              <a:t> We  will also use a </a:t>
            </a:r>
            <a:r>
              <a:rPr lang="en-US" sz="2000" dirty="0" err="1">
                <a:solidFill>
                  <a:prstClr val="black"/>
                </a:solidFill>
                <a:sym typeface="Symbol" panose="05050102010706020507" pitchFamily="18" charset="2"/>
              </a:rPr>
              <a:t>prev</a:t>
            </a:r>
            <a:r>
              <a:rPr lang="en-US" sz="2000" dirty="0">
                <a:solidFill>
                  <a:prstClr val="black"/>
                </a:solidFill>
                <a:sym typeface="Symbol" panose="05050102010706020507" pitchFamily="18" charset="2"/>
              </a:rPr>
              <a:t> array using which </a:t>
            </a:r>
            <a:r>
              <a:rPr lang="en-US" sz="2000" dirty="0" smtClean="0">
                <a:solidFill>
                  <a:prstClr val="black"/>
                </a:solidFill>
                <a:sym typeface="Symbol" panose="05050102010706020507" pitchFamily="18" charset="2"/>
              </a:rPr>
              <a:t>we can form </a:t>
            </a:r>
            <a:r>
              <a:rPr lang="en-US" sz="2000" dirty="0">
                <a:solidFill>
                  <a:prstClr val="black"/>
                </a:solidFill>
                <a:sym typeface="Symbol" panose="05050102010706020507" pitchFamily="18" charset="2"/>
              </a:rPr>
              <a:t>LIS afterwards</a:t>
            </a:r>
          </a:p>
        </p:txBody>
      </p:sp>
    </p:spTree>
    <p:extLst>
      <p:ext uri="{BB962C8B-B14F-4D97-AF65-F5344CB8AC3E}">
        <p14:creationId xmlns:p14="http://schemas.microsoft.com/office/powerpoint/2010/main" val="190410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2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20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20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20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20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2000"/>
                                        <p:tgtEl>
                                          <p:spTgt spid="6">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xEl>
                                              <p:pRg st="7" end="7"/>
                                            </p:txEl>
                                          </p:spTgt>
                                        </p:tgtEl>
                                        <p:attrNameLst>
                                          <p:attrName>style.visibility</p:attrName>
                                        </p:attrNameLst>
                                      </p:cBhvr>
                                      <p:to>
                                        <p:strVal val="visible"/>
                                      </p:to>
                                    </p:set>
                                    <p:animEffect transition="in" filter="fade">
                                      <p:cBhvr>
                                        <p:cTn id="40" dur="2000"/>
                                        <p:tgtEl>
                                          <p:spTgt spid="6">
                                            <p:txEl>
                                              <p:pRg st="7" end="7"/>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animEffect transition="in" filter="fade">
                                      <p:cBhvr>
                                        <p:cTn id="43" dur="2000"/>
                                        <p:tgtEl>
                                          <p:spTgt spid="6">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6">
                                            <p:txEl>
                                              <p:pRg st="9" end="9"/>
                                            </p:txEl>
                                          </p:spTgt>
                                        </p:tgtEl>
                                        <p:attrNameLst>
                                          <p:attrName>style.visibility</p:attrName>
                                        </p:attrNameLst>
                                      </p:cBhvr>
                                      <p:to>
                                        <p:strVal val="visible"/>
                                      </p:to>
                                    </p:set>
                                    <p:animEffect transition="in" filter="fade">
                                      <p:cBhvr>
                                        <p:cTn id="48" dur="2000"/>
                                        <p:tgtEl>
                                          <p:spTgt spid="6">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6">
                                            <p:txEl>
                                              <p:pRg st="10" end="10"/>
                                            </p:txEl>
                                          </p:spTgt>
                                        </p:tgtEl>
                                        <p:attrNameLst>
                                          <p:attrName>style.visibility</p:attrName>
                                        </p:attrNameLst>
                                      </p:cBhvr>
                                      <p:to>
                                        <p:strVal val="visible"/>
                                      </p:to>
                                    </p:set>
                                    <p:animEffect transition="in" filter="fade">
                                      <p:cBhvr>
                                        <p:cTn id="53" dur="20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fontScale="90000"/>
          </a:bodyPr>
          <a:lstStyle/>
          <a:p>
            <a:pPr eaLnBrk="1" hangingPunct="1"/>
            <a:r>
              <a:rPr lang="en-US" altLang="zh-TW" dirty="0" smtClean="0">
                <a:ea typeface="新細明體" panose="02020500000000000000" pitchFamily="18" charset="-120"/>
              </a:rPr>
              <a:t>Modified DP Approach to Solve LIS</a:t>
            </a:r>
          </a:p>
        </p:txBody>
      </p:sp>
      <p:sp>
        <p:nvSpPr>
          <p:cNvPr id="20484" name="Rectangle 3"/>
          <p:cNvSpPr>
            <a:spLocks noGrp="1" noChangeArrowheads="1"/>
          </p:cNvSpPr>
          <p:nvPr>
            <p:ph idx="1"/>
          </p:nvPr>
        </p:nvSpPr>
        <p:spPr>
          <a:xfrm>
            <a:off x="146610" y="796365"/>
            <a:ext cx="8797925" cy="5237163"/>
          </a:xfrm>
        </p:spPr>
        <p:txBody>
          <a:bodyPr/>
          <a:lstStyle/>
          <a:p>
            <a:pPr eaLnBrk="1" hangingPunct="1"/>
            <a:endParaRPr lang="en-US" altLang="zh-TW" dirty="0" smtClean="0">
              <a:ea typeface="新細明體" panose="02020500000000000000" pitchFamily="18" charset="-120"/>
            </a:endParaRPr>
          </a:p>
        </p:txBody>
      </p:sp>
      <p:graphicFrame>
        <p:nvGraphicFramePr>
          <p:cNvPr id="20699" name="Group 219"/>
          <p:cNvGraphicFramePr>
            <a:graphicFrameLocks noGrp="1"/>
          </p:cNvGraphicFramePr>
          <p:nvPr>
            <p:extLst>
              <p:ext uri="{D42A27DB-BD31-4B8C-83A1-F6EECF244321}">
                <p14:modId xmlns:p14="http://schemas.microsoft.com/office/powerpoint/2010/main" val="3583316094"/>
              </p:ext>
            </p:extLst>
          </p:nvPr>
        </p:nvGraphicFramePr>
        <p:xfrm>
          <a:off x="188258" y="996475"/>
          <a:ext cx="8633013" cy="5620072"/>
        </p:xfrm>
        <a:graphic>
          <a:graphicData uri="http://schemas.openxmlformats.org/drawingml/2006/table">
            <a:tbl>
              <a:tblPr>
                <a:effectLst/>
              </a:tblPr>
              <a:tblGrid>
                <a:gridCol w="842683">
                  <a:extLst>
                    <a:ext uri="{9D8B030D-6E8A-4147-A177-3AD203B41FA5}">
                      <a16:colId xmlns:a16="http://schemas.microsoft.com/office/drawing/2014/main" val="20000"/>
                    </a:ext>
                  </a:extLst>
                </a:gridCol>
                <a:gridCol w="977153">
                  <a:extLst>
                    <a:ext uri="{9D8B030D-6E8A-4147-A177-3AD203B41FA5}">
                      <a16:colId xmlns:a16="http://schemas.microsoft.com/office/drawing/2014/main" val="20001"/>
                    </a:ext>
                  </a:extLst>
                </a:gridCol>
                <a:gridCol w="1721224">
                  <a:extLst>
                    <a:ext uri="{9D8B030D-6E8A-4147-A177-3AD203B41FA5}">
                      <a16:colId xmlns:a16="http://schemas.microsoft.com/office/drawing/2014/main" val="20002"/>
                    </a:ext>
                  </a:extLst>
                </a:gridCol>
                <a:gridCol w="5091953">
                  <a:extLst>
                    <a:ext uri="{9D8B030D-6E8A-4147-A177-3AD203B41FA5}">
                      <a16:colId xmlns:a16="http://schemas.microsoft.com/office/drawing/2014/main" val="20003"/>
                    </a:ext>
                  </a:extLst>
                </a:gridCol>
              </a:tblGrid>
              <a:tr h="433388">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Index, </a:t>
                      </a:r>
                      <a:r>
                        <a:rPr kumimoji="0" lang="en-US" altLang="en-US" sz="1800" b="0" i="0" u="none" strike="noStrike" cap="none" normalizeH="0" baseline="0" dirty="0" err="1" smtClean="0">
                          <a:ln>
                            <a:noFill/>
                          </a:ln>
                          <a:solidFill>
                            <a:schemeClr val="tx1"/>
                          </a:solidFill>
                          <a:effectLst/>
                          <a:latin typeface="Times New Roman" pitchFamily="18" charset="0"/>
                          <a:cs typeface="Times New Roman" pitchFamily="18" charset="0"/>
                        </a:rPr>
                        <a:t>i</a:t>
                      </a:r>
                      <a:endPar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Input, </a:t>
                      </a:r>
                      <a:r>
                        <a:rPr kumimoji="0" lang="en-US" altLang="en-US" sz="1800" b="0" i="1" u="none" strike="noStrike" cap="none" normalizeH="0" baseline="0" dirty="0" smtClean="0">
                          <a:ln>
                            <a:noFill/>
                          </a:ln>
                          <a:solidFill>
                            <a:schemeClr val="tx1"/>
                          </a:solidFill>
                          <a:effectLst/>
                          <a:latin typeface="Times New Roman" pitchFamily="18" charset="0"/>
                          <a:cs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smtClean="0">
                          <a:latin typeface="Times New Roman" pitchFamily="18" charset="0"/>
                          <a:cs typeface="Times New Roman" pitchFamily="18" charset="0"/>
                        </a:rPr>
                        <a:t>L</a:t>
                      </a:r>
                      <a:endParaRPr lang="en-US" dirty="0">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err="1" smtClean="0">
                          <a:latin typeface="Times New Roman" pitchFamily="18" charset="0"/>
                          <a:cs typeface="Times New Roman" pitchFamily="18" charset="0"/>
                        </a:rPr>
                        <a:t>prev</a:t>
                      </a:r>
                      <a:r>
                        <a:rPr lang="en-US" dirty="0" smtClean="0">
                          <a:latin typeface="Times New Roman" pitchFamily="18" charset="0"/>
                          <a:cs typeface="Times New Roman" pitchFamily="18" charset="0"/>
                        </a:rPr>
                        <a:t> = index (in </a:t>
                      </a:r>
                      <a:r>
                        <a:rPr lang="en-US" i="1" dirty="0" smtClean="0">
                          <a:latin typeface="Times New Roman" pitchFamily="18" charset="0"/>
                          <a:cs typeface="Times New Roman" pitchFamily="18" charset="0"/>
                        </a:rPr>
                        <a:t>a</a:t>
                      </a:r>
                      <a:r>
                        <a:rPr lang="en-US" i="0" dirty="0" smtClean="0">
                          <a:latin typeface="Times New Roman" pitchFamily="18" charset="0"/>
                          <a:cs typeface="Times New Roman" pitchFamily="18" charset="0"/>
                        </a:rPr>
                        <a:t>)</a:t>
                      </a:r>
                      <a:r>
                        <a:rPr lang="en-US" baseline="0" dirty="0" smtClean="0">
                          <a:latin typeface="Times New Roman" pitchFamily="18" charset="0"/>
                          <a:cs typeface="Times New Roman" pitchFamily="18" charset="0"/>
                        </a:rPr>
                        <a:t> of the element of L which comes just before </a:t>
                      </a:r>
                      <a:r>
                        <a:rPr lang="en-US" i="1" baseline="0" dirty="0" smtClean="0">
                          <a:latin typeface="Times New Roman" pitchFamily="18" charset="0"/>
                          <a:cs typeface="Times New Roman" pitchFamily="18" charset="0"/>
                        </a:rPr>
                        <a:t>a[</a:t>
                      </a:r>
                      <a:r>
                        <a:rPr lang="en-US" i="1" baseline="0" dirty="0" err="1" smtClean="0">
                          <a:latin typeface="Times New Roman" pitchFamily="18" charset="0"/>
                          <a:cs typeface="Times New Roman" pitchFamily="18" charset="0"/>
                        </a:rPr>
                        <a:t>i</a:t>
                      </a:r>
                      <a:r>
                        <a:rPr lang="en-US" i="1" baseline="0" dirty="0" smtClean="0">
                          <a:latin typeface="Times New Roman" pitchFamily="18" charset="0"/>
                          <a:cs typeface="Times New Roman" pitchFamily="18" charset="0"/>
                        </a:rPr>
                        <a:t>]</a:t>
                      </a:r>
                      <a:r>
                        <a:rPr lang="en-US" i="0" baseline="0" dirty="0" smtClean="0">
                          <a:latin typeface="Times New Roman" pitchFamily="18" charset="0"/>
                          <a:cs typeface="Times New Roman" pitchFamily="18" charset="0"/>
                        </a:rPr>
                        <a:t> in L; -1 if no such element is in L</a:t>
                      </a:r>
                      <a:endParaRPr lang="en-US" i="1" dirty="0">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FF0000"/>
                          </a:solidFill>
                          <a:latin typeface="Times New Roman" pitchFamily="18" charset="0"/>
                          <a:cs typeface="Times New Roman" pitchFamily="18" charset="0"/>
                        </a:rPr>
                        <a:t>0</a:t>
                      </a:r>
                      <a:endParaRPr lang="en-US" b="0" dirty="0">
                        <a:solidFill>
                          <a:srgbClr val="FF0000"/>
                        </a:solidFill>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6888">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6888">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Index of 2 in a =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{2,3}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Index of 2 in a =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endPar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endPar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endPar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9</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endPar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09665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2048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fontScale="90000"/>
          </a:bodyPr>
          <a:lstStyle/>
          <a:p>
            <a:pPr eaLnBrk="1" hangingPunct="1"/>
            <a:r>
              <a:rPr lang="en-US" altLang="zh-TW" dirty="0" smtClean="0">
                <a:ea typeface="新細明體" panose="02020500000000000000" pitchFamily="18" charset="-120"/>
              </a:rPr>
              <a:t>Modified DP Approach to Solve LIS</a:t>
            </a:r>
          </a:p>
        </p:txBody>
      </p:sp>
      <p:sp>
        <p:nvSpPr>
          <p:cNvPr id="20484" name="Rectangle 3"/>
          <p:cNvSpPr>
            <a:spLocks noGrp="1" noChangeArrowheads="1"/>
          </p:cNvSpPr>
          <p:nvPr>
            <p:ph idx="1"/>
          </p:nvPr>
        </p:nvSpPr>
        <p:spPr>
          <a:xfrm>
            <a:off x="146610" y="796365"/>
            <a:ext cx="8797925" cy="5237163"/>
          </a:xfrm>
        </p:spPr>
        <p:txBody>
          <a:bodyPr/>
          <a:lstStyle/>
          <a:p>
            <a:pPr eaLnBrk="1" hangingPunct="1"/>
            <a:endParaRPr lang="en-US" altLang="zh-TW" dirty="0" smtClean="0">
              <a:ea typeface="新細明體" panose="02020500000000000000" pitchFamily="18" charset="-120"/>
            </a:endParaRPr>
          </a:p>
        </p:txBody>
      </p:sp>
      <p:graphicFrame>
        <p:nvGraphicFramePr>
          <p:cNvPr id="20699" name="Group 219"/>
          <p:cNvGraphicFramePr>
            <a:graphicFrameLocks noGrp="1"/>
          </p:cNvGraphicFramePr>
          <p:nvPr>
            <p:extLst>
              <p:ext uri="{D42A27DB-BD31-4B8C-83A1-F6EECF244321}">
                <p14:modId xmlns:p14="http://schemas.microsoft.com/office/powerpoint/2010/main" val="3583316094"/>
              </p:ext>
            </p:extLst>
          </p:nvPr>
        </p:nvGraphicFramePr>
        <p:xfrm>
          <a:off x="188258" y="996475"/>
          <a:ext cx="8633013" cy="5620072"/>
        </p:xfrm>
        <a:graphic>
          <a:graphicData uri="http://schemas.openxmlformats.org/drawingml/2006/table">
            <a:tbl>
              <a:tblPr>
                <a:effectLst/>
              </a:tblPr>
              <a:tblGrid>
                <a:gridCol w="842683">
                  <a:extLst>
                    <a:ext uri="{9D8B030D-6E8A-4147-A177-3AD203B41FA5}">
                      <a16:colId xmlns:a16="http://schemas.microsoft.com/office/drawing/2014/main" val="20000"/>
                    </a:ext>
                  </a:extLst>
                </a:gridCol>
                <a:gridCol w="977153">
                  <a:extLst>
                    <a:ext uri="{9D8B030D-6E8A-4147-A177-3AD203B41FA5}">
                      <a16:colId xmlns:a16="http://schemas.microsoft.com/office/drawing/2014/main" val="20001"/>
                    </a:ext>
                  </a:extLst>
                </a:gridCol>
                <a:gridCol w="1721224">
                  <a:extLst>
                    <a:ext uri="{9D8B030D-6E8A-4147-A177-3AD203B41FA5}">
                      <a16:colId xmlns:a16="http://schemas.microsoft.com/office/drawing/2014/main" val="20002"/>
                    </a:ext>
                  </a:extLst>
                </a:gridCol>
                <a:gridCol w="5091953">
                  <a:extLst>
                    <a:ext uri="{9D8B030D-6E8A-4147-A177-3AD203B41FA5}">
                      <a16:colId xmlns:a16="http://schemas.microsoft.com/office/drawing/2014/main" val="20003"/>
                    </a:ext>
                  </a:extLst>
                </a:gridCol>
              </a:tblGrid>
              <a:tr h="433388">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Index, </a:t>
                      </a:r>
                      <a:r>
                        <a:rPr kumimoji="0" lang="en-US" altLang="en-US" sz="1800" b="0" i="0" u="none" strike="noStrike" cap="none" normalizeH="0" baseline="0" dirty="0" err="1" smtClean="0">
                          <a:ln>
                            <a:noFill/>
                          </a:ln>
                          <a:solidFill>
                            <a:schemeClr val="tx1"/>
                          </a:solidFill>
                          <a:effectLst/>
                          <a:latin typeface="Times New Roman" pitchFamily="18" charset="0"/>
                          <a:cs typeface="Times New Roman" pitchFamily="18" charset="0"/>
                        </a:rPr>
                        <a:t>i</a:t>
                      </a:r>
                      <a:endPar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Input, </a:t>
                      </a:r>
                      <a:r>
                        <a:rPr kumimoji="0" lang="en-US" altLang="en-US" sz="1800" b="0" i="1" u="none" strike="noStrike" cap="none" normalizeH="0" baseline="0" dirty="0" smtClean="0">
                          <a:ln>
                            <a:noFill/>
                          </a:ln>
                          <a:solidFill>
                            <a:schemeClr val="tx1"/>
                          </a:solidFill>
                          <a:effectLst/>
                          <a:latin typeface="Times New Roman" pitchFamily="18" charset="0"/>
                          <a:cs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smtClean="0">
                          <a:latin typeface="Times New Roman" pitchFamily="18" charset="0"/>
                          <a:cs typeface="Times New Roman" pitchFamily="18" charset="0"/>
                        </a:rPr>
                        <a:t>L</a:t>
                      </a:r>
                      <a:endParaRPr lang="en-US" dirty="0">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err="1" smtClean="0">
                          <a:latin typeface="Times New Roman" pitchFamily="18" charset="0"/>
                          <a:cs typeface="Times New Roman" pitchFamily="18" charset="0"/>
                        </a:rPr>
                        <a:t>prev</a:t>
                      </a:r>
                      <a:r>
                        <a:rPr lang="en-US" dirty="0" smtClean="0">
                          <a:latin typeface="Times New Roman" pitchFamily="18" charset="0"/>
                          <a:cs typeface="Times New Roman" pitchFamily="18" charset="0"/>
                        </a:rPr>
                        <a:t> = index (in </a:t>
                      </a:r>
                      <a:r>
                        <a:rPr lang="en-US" i="1" dirty="0" smtClean="0">
                          <a:latin typeface="Times New Roman" pitchFamily="18" charset="0"/>
                          <a:cs typeface="Times New Roman" pitchFamily="18" charset="0"/>
                        </a:rPr>
                        <a:t>a</a:t>
                      </a:r>
                      <a:r>
                        <a:rPr lang="en-US" i="0" dirty="0" smtClean="0">
                          <a:latin typeface="Times New Roman" pitchFamily="18" charset="0"/>
                          <a:cs typeface="Times New Roman" pitchFamily="18" charset="0"/>
                        </a:rPr>
                        <a:t>)</a:t>
                      </a:r>
                      <a:r>
                        <a:rPr lang="en-US" baseline="0" dirty="0" smtClean="0">
                          <a:latin typeface="Times New Roman" pitchFamily="18" charset="0"/>
                          <a:cs typeface="Times New Roman" pitchFamily="18" charset="0"/>
                        </a:rPr>
                        <a:t> of the element of L which comes just before </a:t>
                      </a:r>
                      <a:r>
                        <a:rPr lang="en-US" i="1" baseline="0" dirty="0" smtClean="0">
                          <a:latin typeface="Times New Roman" pitchFamily="18" charset="0"/>
                          <a:cs typeface="Times New Roman" pitchFamily="18" charset="0"/>
                        </a:rPr>
                        <a:t>a[</a:t>
                      </a:r>
                      <a:r>
                        <a:rPr lang="en-US" i="1" baseline="0" dirty="0" err="1" smtClean="0">
                          <a:latin typeface="Times New Roman" pitchFamily="18" charset="0"/>
                          <a:cs typeface="Times New Roman" pitchFamily="18" charset="0"/>
                        </a:rPr>
                        <a:t>i</a:t>
                      </a:r>
                      <a:r>
                        <a:rPr lang="en-US" i="1" baseline="0" dirty="0" smtClean="0">
                          <a:latin typeface="Times New Roman" pitchFamily="18" charset="0"/>
                          <a:cs typeface="Times New Roman" pitchFamily="18" charset="0"/>
                        </a:rPr>
                        <a:t>]</a:t>
                      </a:r>
                      <a:r>
                        <a:rPr lang="en-US" i="0" baseline="0" dirty="0" smtClean="0">
                          <a:latin typeface="Times New Roman" pitchFamily="18" charset="0"/>
                          <a:cs typeface="Times New Roman" pitchFamily="18" charset="0"/>
                        </a:rPr>
                        <a:t> in L; -1 if no such element is in L</a:t>
                      </a:r>
                      <a:endParaRPr lang="en-US" i="1" dirty="0">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FF0000"/>
                          </a:solidFill>
                          <a:latin typeface="Times New Roman" pitchFamily="18" charset="0"/>
                          <a:cs typeface="Times New Roman" pitchFamily="18" charset="0"/>
                        </a:rPr>
                        <a:t>0</a:t>
                      </a:r>
                      <a:endParaRPr lang="en-US" b="0" dirty="0">
                        <a:solidFill>
                          <a:srgbClr val="FF0000"/>
                        </a:solidFill>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6888">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6888">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Index of 2 in a =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{2,3}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Index of 2 in a =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{2,3,6}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Index of 3 in a = 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{1,3,6}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{1,2,6}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Index of 1 in a = 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{1,2,6,10}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Index of 6 in a = 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{1,2,6,7}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Index of 6 in a = 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9</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{1,2,6,7,9}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Index of 7 in a = 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09665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2048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fontScale="90000"/>
          </a:bodyPr>
          <a:lstStyle/>
          <a:p>
            <a:pPr eaLnBrk="1" hangingPunct="1"/>
            <a:r>
              <a:rPr lang="en-US" altLang="zh-TW" dirty="0" smtClean="0">
                <a:ea typeface="新細明體" panose="02020500000000000000" pitchFamily="18" charset="-120"/>
              </a:rPr>
              <a:t>Modified DP Approach to Solve LIS</a:t>
            </a:r>
          </a:p>
        </p:txBody>
      </p:sp>
      <p:sp>
        <p:nvSpPr>
          <p:cNvPr id="20484" name="Rectangle 3"/>
          <p:cNvSpPr>
            <a:spLocks noGrp="1" noChangeArrowheads="1"/>
          </p:cNvSpPr>
          <p:nvPr>
            <p:ph idx="1"/>
          </p:nvPr>
        </p:nvSpPr>
        <p:spPr>
          <a:xfrm>
            <a:off x="146610" y="796365"/>
            <a:ext cx="8797925" cy="5237163"/>
          </a:xfrm>
        </p:spPr>
        <p:txBody>
          <a:bodyPr/>
          <a:lstStyle/>
          <a:p>
            <a:pPr eaLnBrk="1" hangingPunct="1"/>
            <a:endParaRPr lang="en-US" altLang="zh-TW" dirty="0" smtClean="0">
              <a:ea typeface="新細明體" panose="02020500000000000000" pitchFamily="18" charset="-120"/>
            </a:endParaRPr>
          </a:p>
        </p:txBody>
      </p:sp>
      <p:graphicFrame>
        <p:nvGraphicFramePr>
          <p:cNvPr id="20699" name="Group 219"/>
          <p:cNvGraphicFramePr>
            <a:graphicFrameLocks noGrp="1"/>
          </p:cNvGraphicFramePr>
          <p:nvPr>
            <p:extLst>
              <p:ext uri="{D42A27DB-BD31-4B8C-83A1-F6EECF244321}">
                <p14:modId xmlns:p14="http://schemas.microsoft.com/office/powerpoint/2010/main" val="3583316094"/>
              </p:ext>
            </p:extLst>
          </p:nvPr>
        </p:nvGraphicFramePr>
        <p:xfrm>
          <a:off x="188258" y="996475"/>
          <a:ext cx="8633013" cy="5620072"/>
        </p:xfrm>
        <a:graphic>
          <a:graphicData uri="http://schemas.openxmlformats.org/drawingml/2006/table">
            <a:tbl>
              <a:tblPr>
                <a:effectLst/>
              </a:tblPr>
              <a:tblGrid>
                <a:gridCol w="842683">
                  <a:extLst>
                    <a:ext uri="{9D8B030D-6E8A-4147-A177-3AD203B41FA5}">
                      <a16:colId xmlns:a16="http://schemas.microsoft.com/office/drawing/2014/main" val="20000"/>
                    </a:ext>
                  </a:extLst>
                </a:gridCol>
                <a:gridCol w="977153">
                  <a:extLst>
                    <a:ext uri="{9D8B030D-6E8A-4147-A177-3AD203B41FA5}">
                      <a16:colId xmlns:a16="http://schemas.microsoft.com/office/drawing/2014/main" val="20001"/>
                    </a:ext>
                  </a:extLst>
                </a:gridCol>
                <a:gridCol w="1721224">
                  <a:extLst>
                    <a:ext uri="{9D8B030D-6E8A-4147-A177-3AD203B41FA5}">
                      <a16:colId xmlns:a16="http://schemas.microsoft.com/office/drawing/2014/main" val="20002"/>
                    </a:ext>
                  </a:extLst>
                </a:gridCol>
                <a:gridCol w="5091953">
                  <a:extLst>
                    <a:ext uri="{9D8B030D-6E8A-4147-A177-3AD203B41FA5}">
                      <a16:colId xmlns:a16="http://schemas.microsoft.com/office/drawing/2014/main" val="20003"/>
                    </a:ext>
                  </a:extLst>
                </a:gridCol>
              </a:tblGrid>
              <a:tr h="433388">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Index, </a:t>
                      </a:r>
                      <a:r>
                        <a:rPr kumimoji="0" lang="en-US" altLang="en-US" sz="1800" b="0" i="0" u="none" strike="noStrike" cap="none" normalizeH="0" baseline="0" dirty="0" err="1" smtClean="0">
                          <a:ln>
                            <a:noFill/>
                          </a:ln>
                          <a:solidFill>
                            <a:schemeClr val="tx1"/>
                          </a:solidFill>
                          <a:effectLst/>
                          <a:latin typeface="Times New Roman" pitchFamily="18" charset="0"/>
                          <a:cs typeface="Times New Roman" pitchFamily="18" charset="0"/>
                        </a:rPr>
                        <a:t>i</a:t>
                      </a:r>
                      <a:endPar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Input, </a:t>
                      </a:r>
                      <a:r>
                        <a:rPr kumimoji="0" lang="en-US" altLang="en-US" sz="1800" b="0" i="1" u="none" strike="noStrike" cap="none" normalizeH="0" baseline="0" dirty="0" smtClean="0">
                          <a:ln>
                            <a:noFill/>
                          </a:ln>
                          <a:solidFill>
                            <a:schemeClr val="tx1"/>
                          </a:solidFill>
                          <a:effectLst/>
                          <a:latin typeface="Times New Roman" pitchFamily="18" charset="0"/>
                          <a:cs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smtClean="0">
                          <a:latin typeface="Times New Roman" pitchFamily="18" charset="0"/>
                          <a:cs typeface="Times New Roman" pitchFamily="18" charset="0"/>
                        </a:rPr>
                        <a:t>L</a:t>
                      </a:r>
                      <a:endParaRPr lang="en-US" dirty="0">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err="1" smtClean="0">
                          <a:latin typeface="Times New Roman" pitchFamily="18" charset="0"/>
                          <a:cs typeface="Times New Roman" pitchFamily="18" charset="0"/>
                        </a:rPr>
                        <a:t>prev</a:t>
                      </a:r>
                      <a:r>
                        <a:rPr lang="en-US" dirty="0" smtClean="0">
                          <a:latin typeface="Times New Roman" pitchFamily="18" charset="0"/>
                          <a:cs typeface="Times New Roman" pitchFamily="18" charset="0"/>
                        </a:rPr>
                        <a:t> = index (in </a:t>
                      </a:r>
                      <a:r>
                        <a:rPr lang="en-US" i="1" dirty="0" smtClean="0">
                          <a:latin typeface="Times New Roman" pitchFamily="18" charset="0"/>
                          <a:cs typeface="Times New Roman" pitchFamily="18" charset="0"/>
                        </a:rPr>
                        <a:t>a</a:t>
                      </a:r>
                      <a:r>
                        <a:rPr lang="en-US" i="0" dirty="0" smtClean="0">
                          <a:latin typeface="Times New Roman" pitchFamily="18" charset="0"/>
                          <a:cs typeface="Times New Roman" pitchFamily="18" charset="0"/>
                        </a:rPr>
                        <a:t>)</a:t>
                      </a:r>
                      <a:r>
                        <a:rPr lang="en-US" baseline="0" dirty="0" smtClean="0">
                          <a:latin typeface="Times New Roman" pitchFamily="18" charset="0"/>
                          <a:cs typeface="Times New Roman" pitchFamily="18" charset="0"/>
                        </a:rPr>
                        <a:t> of the element of L which comes just before </a:t>
                      </a:r>
                      <a:r>
                        <a:rPr lang="en-US" i="1" baseline="0" dirty="0" smtClean="0">
                          <a:latin typeface="Times New Roman" pitchFamily="18" charset="0"/>
                          <a:cs typeface="Times New Roman" pitchFamily="18" charset="0"/>
                        </a:rPr>
                        <a:t>a[</a:t>
                      </a:r>
                      <a:r>
                        <a:rPr lang="en-US" i="1" baseline="0" dirty="0" err="1" smtClean="0">
                          <a:latin typeface="Times New Roman" pitchFamily="18" charset="0"/>
                          <a:cs typeface="Times New Roman" pitchFamily="18" charset="0"/>
                        </a:rPr>
                        <a:t>i</a:t>
                      </a:r>
                      <a:r>
                        <a:rPr lang="en-US" i="1" baseline="0" dirty="0" smtClean="0">
                          <a:latin typeface="Times New Roman" pitchFamily="18" charset="0"/>
                          <a:cs typeface="Times New Roman" pitchFamily="18" charset="0"/>
                        </a:rPr>
                        <a:t>]</a:t>
                      </a:r>
                      <a:r>
                        <a:rPr lang="en-US" i="0" baseline="0" dirty="0" smtClean="0">
                          <a:latin typeface="Times New Roman" pitchFamily="18" charset="0"/>
                          <a:cs typeface="Times New Roman" pitchFamily="18" charset="0"/>
                        </a:rPr>
                        <a:t> in L; -1 if no such element is in L</a:t>
                      </a:r>
                      <a:endParaRPr lang="en-US" i="1" dirty="0">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FF0000"/>
                          </a:solidFill>
                          <a:latin typeface="Times New Roman" pitchFamily="18" charset="0"/>
                          <a:cs typeface="Times New Roman" pitchFamily="18" charset="0"/>
                        </a:rPr>
                        <a:t>0</a:t>
                      </a:r>
                      <a:endParaRPr lang="en-US" b="0" dirty="0">
                        <a:solidFill>
                          <a:srgbClr val="FF0000"/>
                        </a:solidFill>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6888">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6888">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Index of 2 in a =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{2,3}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Index of 2 in a =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{2,3,6}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Index of 3 in a = 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{1,3,6}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{1,2,6}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Index of 1 in a = 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{1,2,6,10}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Index of 6 in a = 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{1,2,6,7}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Index of 6 in a = 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9</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smtClean="0">
                          <a:ln>
                            <a:noFill/>
                          </a:ln>
                          <a:solidFill>
                            <a:srgbClr val="FF0000"/>
                          </a:solidFill>
                          <a:effectLst/>
                          <a:latin typeface="Times New Roman" pitchFamily="18" charset="0"/>
                          <a:cs typeface="Times New Roman" pitchFamily="18"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{1,2,6,7,</a:t>
                      </a:r>
                      <a:r>
                        <a:rPr kumimoji="0" lang="en-US" altLang="en-US" sz="1800" b="1" i="0" u="none" strike="noStrike" cap="none" normalizeH="0" baseline="0" dirty="0" smtClean="0">
                          <a:ln>
                            <a:noFill/>
                          </a:ln>
                          <a:solidFill>
                            <a:schemeClr val="accent2"/>
                          </a:solidFill>
                          <a:effectLst/>
                          <a:latin typeface="Times New Roman" pitchFamily="18" charset="0"/>
                          <a:cs typeface="Times New Roman" pitchFamily="18" charset="0"/>
                        </a:rPr>
                        <a:t>9</a:t>
                      </a: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Index of 7 in a = </a:t>
                      </a:r>
                      <a:r>
                        <a:rPr kumimoji="0" lang="en-US" altLang="en-US" sz="1800" b="1" i="0" u="none" strike="noStrike" cap="none" normalizeH="0" baseline="0" dirty="0" smtClean="0">
                          <a:ln>
                            <a:noFill/>
                          </a:ln>
                          <a:solidFill>
                            <a:srgbClr val="FF0000"/>
                          </a:solidFill>
                          <a:effectLst/>
                          <a:latin typeface="Times New Roman" pitchFamily="18" charset="0"/>
                          <a:cs typeface="Times New Roman" pitchFamily="18"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09665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2048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fontScale="90000"/>
          </a:bodyPr>
          <a:lstStyle/>
          <a:p>
            <a:pPr eaLnBrk="1" hangingPunct="1"/>
            <a:r>
              <a:rPr lang="en-US" altLang="zh-TW" dirty="0" smtClean="0">
                <a:ea typeface="新細明體" panose="02020500000000000000" pitchFamily="18" charset="-120"/>
              </a:rPr>
              <a:t>Modified DP Approach to Solve LIS</a:t>
            </a:r>
          </a:p>
        </p:txBody>
      </p:sp>
      <p:sp>
        <p:nvSpPr>
          <p:cNvPr id="20484" name="Rectangle 3"/>
          <p:cNvSpPr>
            <a:spLocks noGrp="1" noChangeArrowheads="1"/>
          </p:cNvSpPr>
          <p:nvPr>
            <p:ph idx="1"/>
          </p:nvPr>
        </p:nvSpPr>
        <p:spPr>
          <a:xfrm>
            <a:off x="146610" y="796365"/>
            <a:ext cx="8797925" cy="5237163"/>
          </a:xfrm>
        </p:spPr>
        <p:txBody>
          <a:bodyPr/>
          <a:lstStyle/>
          <a:p>
            <a:pPr eaLnBrk="1" hangingPunct="1"/>
            <a:endParaRPr lang="en-US" altLang="zh-TW" dirty="0" smtClean="0">
              <a:ea typeface="新細明體" panose="02020500000000000000" pitchFamily="18" charset="-120"/>
            </a:endParaRPr>
          </a:p>
        </p:txBody>
      </p:sp>
      <p:graphicFrame>
        <p:nvGraphicFramePr>
          <p:cNvPr id="20699" name="Group 219"/>
          <p:cNvGraphicFramePr>
            <a:graphicFrameLocks noGrp="1"/>
          </p:cNvGraphicFramePr>
          <p:nvPr>
            <p:extLst>
              <p:ext uri="{D42A27DB-BD31-4B8C-83A1-F6EECF244321}">
                <p14:modId xmlns:p14="http://schemas.microsoft.com/office/powerpoint/2010/main" val="3583316094"/>
              </p:ext>
            </p:extLst>
          </p:nvPr>
        </p:nvGraphicFramePr>
        <p:xfrm>
          <a:off x="188258" y="996475"/>
          <a:ext cx="8633013" cy="5620072"/>
        </p:xfrm>
        <a:graphic>
          <a:graphicData uri="http://schemas.openxmlformats.org/drawingml/2006/table">
            <a:tbl>
              <a:tblPr>
                <a:effectLst/>
              </a:tblPr>
              <a:tblGrid>
                <a:gridCol w="842683">
                  <a:extLst>
                    <a:ext uri="{9D8B030D-6E8A-4147-A177-3AD203B41FA5}">
                      <a16:colId xmlns:a16="http://schemas.microsoft.com/office/drawing/2014/main" val="20000"/>
                    </a:ext>
                  </a:extLst>
                </a:gridCol>
                <a:gridCol w="977153">
                  <a:extLst>
                    <a:ext uri="{9D8B030D-6E8A-4147-A177-3AD203B41FA5}">
                      <a16:colId xmlns:a16="http://schemas.microsoft.com/office/drawing/2014/main" val="20001"/>
                    </a:ext>
                  </a:extLst>
                </a:gridCol>
                <a:gridCol w="1721224">
                  <a:extLst>
                    <a:ext uri="{9D8B030D-6E8A-4147-A177-3AD203B41FA5}">
                      <a16:colId xmlns:a16="http://schemas.microsoft.com/office/drawing/2014/main" val="20002"/>
                    </a:ext>
                  </a:extLst>
                </a:gridCol>
                <a:gridCol w="5091953">
                  <a:extLst>
                    <a:ext uri="{9D8B030D-6E8A-4147-A177-3AD203B41FA5}">
                      <a16:colId xmlns:a16="http://schemas.microsoft.com/office/drawing/2014/main" val="20003"/>
                    </a:ext>
                  </a:extLst>
                </a:gridCol>
              </a:tblGrid>
              <a:tr h="433388">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Index, </a:t>
                      </a:r>
                      <a:r>
                        <a:rPr kumimoji="0" lang="en-US" altLang="en-US" sz="1800" b="0" i="0" u="none" strike="noStrike" cap="none" normalizeH="0" baseline="0" dirty="0" err="1" smtClean="0">
                          <a:ln>
                            <a:noFill/>
                          </a:ln>
                          <a:solidFill>
                            <a:schemeClr val="tx1"/>
                          </a:solidFill>
                          <a:effectLst/>
                          <a:latin typeface="Times New Roman" pitchFamily="18" charset="0"/>
                          <a:cs typeface="Times New Roman" pitchFamily="18" charset="0"/>
                        </a:rPr>
                        <a:t>i</a:t>
                      </a:r>
                      <a:endPar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Input, </a:t>
                      </a:r>
                      <a:r>
                        <a:rPr kumimoji="0" lang="en-US" altLang="en-US" sz="1800" b="0" i="1" u="none" strike="noStrike" cap="none" normalizeH="0" baseline="0" dirty="0" smtClean="0">
                          <a:ln>
                            <a:noFill/>
                          </a:ln>
                          <a:solidFill>
                            <a:schemeClr val="tx1"/>
                          </a:solidFill>
                          <a:effectLst/>
                          <a:latin typeface="Times New Roman" pitchFamily="18" charset="0"/>
                          <a:cs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smtClean="0">
                          <a:latin typeface="Times New Roman" pitchFamily="18" charset="0"/>
                          <a:cs typeface="Times New Roman" pitchFamily="18" charset="0"/>
                        </a:rPr>
                        <a:t>L</a:t>
                      </a:r>
                      <a:endParaRPr lang="en-US" dirty="0">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err="1" smtClean="0">
                          <a:latin typeface="Times New Roman" pitchFamily="18" charset="0"/>
                          <a:cs typeface="Times New Roman" pitchFamily="18" charset="0"/>
                        </a:rPr>
                        <a:t>prev</a:t>
                      </a:r>
                      <a:r>
                        <a:rPr lang="en-US" dirty="0" smtClean="0">
                          <a:latin typeface="Times New Roman" pitchFamily="18" charset="0"/>
                          <a:cs typeface="Times New Roman" pitchFamily="18" charset="0"/>
                        </a:rPr>
                        <a:t> = index (in </a:t>
                      </a:r>
                      <a:r>
                        <a:rPr lang="en-US" i="1" dirty="0" smtClean="0">
                          <a:latin typeface="Times New Roman" pitchFamily="18" charset="0"/>
                          <a:cs typeface="Times New Roman" pitchFamily="18" charset="0"/>
                        </a:rPr>
                        <a:t>a</a:t>
                      </a:r>
                      <a:r>
                        <a:rPr lang="en-US" i="0" dirty="0" smtClean="0">
                          <a:latin typeface="Times New Roman" pitchFamily="18" charset="0"/>
                          <a:cs typeface="Times New Roman" pitchFamily="18" charset="0"/>
                        </a:rPr>
                        <a:t>)</a:t>
                      </a:r>
                      <a:r>
                        <a:rPr lang="en-US" baseline="0" dirty="0" smtClean="0">
                          <a:latin typeface="Times New Roman" pitchFamily="18" charset="0"/>
                          <a:cs typeface="Times New Roman" pitchFamily="18" charset="0"/>
                        </a:rPr>
                        <a:t> of the element of L which comes just before </a:t>
                      </a:r>
                      <a:r>
                        <a:rPr lang="en-US" i="1" baseline="0" dirty="0" smtClean="0">
                          <a:latin typeface="Times New Roman" pitchFamily="18" charset="0"/>
                          <a:cs typeface="Times New Roman" pitchFamily="18" charset="0"/>
                        </a:rPr>
                        <a:t>a[</a:t>
                      </a:r>
                      <a:r>
                        <a:rPr lang="en-US" i="1" baseline="0" dirty="0" err="1" smtClean="0">
                          <a:latin typeface="Times New Roman" pitchFamily="18" charset="0"/>
                          <a:cs typeface="Times New Roman" pitchFamily="18" charset="0"/>
                        </a:rPr>
                        <a:t>i</a:t>
                      </a:r>
                      <a:r>
                        <a:rPr lang="en-US" i="1" baseline="0" dirty="0" smtClean="0">
                          <a:latin typeface="Times New Roman" pitchFamily="18" charset="0"/>
                          <a:cs typeface="Times New Roman" pitchFamily="18" charset="0"/>
                        </a:rPr>
                        <a:t>]</a:t>
                      </a:r>
                      <a:r>
                        <a:rPr lang="en-US" i="0" baseline="0" dirty="0" smtClean="0">
                          <a:latin typeface="Times New Roman" pitchFamily="18" charset="0"/>
                          <a:cs typeface="Times New Roman" pitchFamily="18" charset="0"/>
                        </a:rPr>
                        <a:t> in L; -1 if no such element is in L</a:t>
                      </a:r>
                      <a:endParaRPr lang="en-US" i="1" dirty="0">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FF0000"/>
                          </a:solidFill>
                          <a:latin typeface="Times New Roman" pitchFamily="18" charset="0"/>
                          <a:cs typeface="Times New Roman" pitchFamily="18" charset="0"/>
                        </a:rPr>
                        <a:t>0</a:t>
                      </a:r>
                      <a:endParaRPr lang="en-US" b="0" dirty="0">
                        <a:solidFill>
                          <a:srgbClr val="FF0000"/>
                        </a:solidFill>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6888">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6888">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Index of 2 in a =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{2,3}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Index of 2 in a =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{2,3,6}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Index of 3 in a = 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{1,3,6}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{1,2,6}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Index of 1 in a = 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{1,2,6,10}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Index of 6 in a = 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smtClean="0">
                          <a:ln>
                            <a:noFill/>
                          </a:ln>
                          <a:solidFill>
                            <a:srgbClr val="FF0000"/>
                          </a:solidFill>
                          <a:effectLst/>
                          <a:latin typeface="Times New Roman" pitchFamily="18" charset="0"/>
                          <a:cs typeface="Times New Roman" pitchFamily="18"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{1,2,6,7}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Index of 6 in a = </a:t>
                      </a:r>
                      <a:r>
                        <a:rPr kumimoji="0" lang="en-US" altLang="en-US" sz="1800" b="1" i="0" u="none" strike="noStrike" cap="none" normalizeH="0" baseline="0" dirty="0" smtClean="0">
                          <a:ln>
                            <a:noFill/>
                          </a:ln>
                          <a:solidFill>
                            <a:srgbClr val="FF0000"/>
                          </a:solidFill>
                          <a:effectLst/>
                          <a:latin typeface="Times New Roman" pitchFamily="18" charset="0"/>
                          <a:cs typeface="Times New Roman" pitchFamily="18"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9</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smtClean="0">
                          <a:ln>
                            <a:noFill/>
                          </a:ln>
                          <a:solidFill>
                            <a:srgbClr val="FF0000"/>
                          </a:solidFill>
                          <a:effectLst/>
                          <a:latin typeface="Times New Roman" pitchFamily="18" charset="0"/>
                          <a:cs typeface="Times New Roman" pitchFamily="18"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{1,2,6,7,</a:t>
                      </a:r>
                      <a:r>
                        <a:rPr kumimoji="0" lang="en-US" altLang="en-US" sz="1800" b="1" i="0" u="none" strike="noStrike" cap="none" normalizeH="0" baseline="0" dirty="0" smtClean="0">
                          <a:ln>
                            <a:noFill/>
                          </a:ln>
                          <a:solidFill>
                            <a:schemeClr val="accent2"/>
                          </a:solidFill>
                          <a:effectLst/>
                          <a:latin typeface="Times New Roman" pitchFamily="18" charset="0"/>
                          <a:cs typeface="Times New Roman" pitchFamily="18" charset="0"/>
                        </a:rPr>
                        <a:t>9</a:t>
                      </a: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Index of 7 in a = </a:t>
                      </a:r>
                      <a:r>
                        <a:rPr kumimoji="0" lang="en-US" altLang="en-US" sz="1800" b="1" i="0" u="none" strike="noStrike" cap="none" normalizeH="0" baseline="0" dirty="0" smtClean="0">
                          <a:ln>
                            <a:noFill/>
                          </a:ln>
                          <a:solidFill>
                            <a:srgbClr val="FF0000"/>
                          </a:solidFill>
                          <a:effectLst/>
                          <a:latin typeface="Times New Roman" pitchFamily="18" charset="0"/>
                          <a:cs typeface="Times New Roman" pitchFamily="18"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09665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2048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fontScale="90000"/>
          </a:bodyPr>
          <a:lstStyle/>
          <a:p>
            <a:pPr eaLnBrk="1" hangingPunct="1"/>
            <a:r>
              <a:rPr lang="en-US" altLang="zh-TW" dirty="0" smtClean="0">
                <a:ea typeface="新細明體" panose="02020500000000000000" pitchFamily="18" charset="-120"/>
              </a:rPr>
              <a:t>Modified DP Approach to Solve LIS</a:t>
            </a:r>
          </a:p>
        </p:txBody>
      </p:sp>
      <p:sp>
        <p:nvSpPr>
          <p:cNvPr id="20484" name="Rectangle 3"/>
          <p:cNvSpPr>
            <a:spLocks noGrp="1" noChangeArrowheads="1"/>
          </p:cNvSpPr>
          <p:nvPr>
            <p:ph idx="1"/>
          </p:nvPr>
        </p:nvSpPr>
        <p:spPr>
          <a:xfrm>
            <a:off x="146610" y="796365"/>
            <a:ext cx="8797925" cy="5237163"/>
          </a:xfrm>
        </p:spPr>
        <p:txBody>
          <a:bodyPr/>
          <a:lstStyle/>
          <a:p>
            <a:pPr eaLnBrk="1" hangingPunct="1"/>
            <a:endParaRPr lang="en-US" altLang="zh-TW" dirty="0" smtClean="0">
              <a:ea typeface="新細明體" panose="02020500000000000000" pitchFamily="18" charset="-120"/>
            </a:endParaRPr>
          </a:p>
        </p:txBody>
      </p:sp>
      <p:graphicFrame>
        <p:nvGraphicFramePr>
          <p:cNvPr id="20699" name="Group 219"/>
          <p:cNvGraphicFramePr>
            <a:graphicFrameLocks noGrp="1"/>
          </p:cNvGraphicFramePr>
          <p:nvPr>
            <p:extLst>
              <p:ext uri="{D42A27DB-BD31-4B8C-83A1-F6EECF244321}">
                <p14:modId xmlns:p14="http://schemas.microsoft.com/office/powerpoint/2010/main" val="3583316094"/>
              </p:ext>
            </p:extLst>
          </p:nvPr>
        </p:nvGraphicFramePr>
        <p:xfrm>
          <a:off x="188258" y="996475"/>
          <a:ext cx="8633013" cy="5620072"/>
        </p:xfrm>
        <a:graphic>
          <a:graphicData uri="http://schemas.openxmlformats.org/drawingml/2006/table">
            <a:tbl>
              <a:tblPr>
                <a:effectLst/>
              </a:tblPr>
              <a:tblGrid>
                <a:gridCol w="842683">
                  <a:extLst>
                    <a:ext uri="{9D8B030D-6E8A-4147-A177-3AD203B41FA5}">
                      <a16:colId xmlns:a16="http://schemas.microsoft.com/office/drawing/2014/main" val="20000"/>
                    </a:ext>
                  </a:extLst>
                </a:gridCol>
                <a:gridCol w="977153">
                  <a:extLst>
                    <a:ext uri="{9D8B030D-6E8A-4147-A177-3AD203B41FA5}">
                      <a16:colId xmlns:a16="http://schemas.microsoft.com/office/drawing/2014/main" val="20001"/>
                    </a:ext>
                  </a:extLst>
                </a:gridCol>
                <a:gridCol w="1721224">
                  <a:extLst>
                    <a:ext uri="{9D8B030D-6E8A-4147-A177-3AD203B41FA5}">
                      <a16:colId xmlns:a16="http://schemas.microsoft.com/office/drawing/2014/main" val="20002"/>
                    </a:ext>
                  </a:extLst>
                </a:gridCol>
                <a:gridCol w="5091953">
                  <a:extLst>
                    <a:ext uri="{9D8B030D-6E8A-4147-A177-3AD203B41FA5}">
                      <a16:colId xmlns:a16="http://schemas.microsoft.com/office/drawing/2014/main" val="20003"/>
                    </a:ext>
                  </a:extLst>
                </a:gridCol>
              </a:tblGrid>
              <a:tr h="433388">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Index, </a:t>
                      </a:r>
                      <a:r>
                        <a:rPr kumimoji="0" lang="en-US" altLang="en-US" sz="1800" b="0" i="0" u="none" strike="noStrike" cap="none" normalizeH="0" baseline="0" dirty="0" err="1" smtClean="0">
                          <a:ln>
                            <a:noFill/>
                          </a:ln>
                          <a:solidFill>
                            <a:schemeClr val="tx1"/>
                          </a:solidFill>
                          <a:effectLst/>
                          <a:latin typeface="Times New Roman" pitchFamily="18" charset="0"/>
                          <a:cs typeface="Times New Roman" pitchFamily="18" charset="0"/>
                        </a:rPr>
                        <a:t>i</a:t>
                      </a:r>
                      <a:endPar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Input, </a:t>
                      </a:r>
                      <a:r>
                        <a:rPr kumimoji="0" lang="en-US" altLang="en-US" sz="1800" b="0" i="1" u="none" strike="noStrike" cap="none" normalizeH="0" baseline="0" dirty="0" smtClean="0">
                          <a:ln>
                            <a:noFill/>
                          </a:ln>
                          <a:solidFill>
                            <a:schemeClr val="tx1"/>
                          </a:solidFill>
                          <a:effectLst/>
                          <a:latin typeface="Times New Roman" pitchFamily="18" charset="0"/>
                          <a:cs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smtClean="0">
                          <a:latin typeface="Times New Roman" pitchFamily="18" charset="0"/>
                          <a:cs typeface="Times New Roman" pitchFamily="18" charset="0"/>
                        </a:rPr>
                        <a:t>L</a:t>
                      </a:r>
                      <a:endParaRPr lang="en-US" dirty="0">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err="1" smtClean="0">
                          <a:latin typeface="Times New Roman" pitchFamily="18" charset="0"/>
                          <a:cs typeface="Times New Roman" pitchFamily="18" charset="0"/>
                        </a:rPr>
                        <a:t>prev</a:t>
                      </a:r>
                      <a:r>
                        <a:rPr lang="en-US" dirty="0" smtClean="0">
                          <a:latin typeface="Times New Roman" pitchFamily="18" charset="0"/>
                          <a:cs typeface="Times New Roman" pitchFamily="18" charset="0"/>
                        </a:rPr>
                        <a:t> = index (in </a:t>
                      </a:r>
                      <a:r>
                        <a:rPr lang="en-US" i="1" dirty="0" smtClean="0">
                          <a:latin typeface="Times New Roman" pitchFamily="18" charset="0"/>
                          <a:cs typeface="Times New Roman" pitchFamily="18" charset="0"/>
                        </a:rPr>
                        <a:t>a</a:t>
                      </a:r>
                      <a:r>
                        <a:rPr lang="en-US" i="0" dirty="0" smtClean="0">
                          <a:latin typeface="Times New Roman" pitchFamily="18" charset="0"/>
                          <a:cs typeface="Times New Roman" pitchFamily="18" charset="0"/>
                        </a:rPr>
                        <a:t>)</a:t>
                      </a:r>
                      <a:r>
                        <a:rPr lang="en-US" baseline="0" dirty="0" smtClean="0">
                          <a:latin typeface="Times New Roman" pitchFamily="18" charset="0"/>
                          <a:cs typeface="Times New Roman" pitchFamily="18" charset="0"/>
                        </a:rPr>
                        <a:t> of the element of L which comes just before </a:t>
                      </a:r>
                      <a:r>
                        <a:rPr lang="en-US" i="1" baseline="0" dirty="0" smtClean="0">
                          <a:latin typeface="Times New Roman" pitchFamily="18" charset="0"/>
                          <a:cs typeface="Times New Roman" pitchFamily="18" charset="0"/>
                        </a:rPr>
                        <a:t>a[</a:t>
                      </a:r>
                      <a:r>
                        <a:rPr lang="en-US" i="1" baseline="0" dirty="0" err="1" smtClean="0">
                          <a:latin typeface="Times New Roman" pitchFamily="18" charset="0"/>
                          <a:cs typeface="Times New Roman" pitchFamily="18" charset="0"/>
                        </a:rPr>
                        <a:t>i</a:t>
                      </a:r>
                      <a:r>
                        <a:rPr lang="en-US" i="1" baseline="0" dirty="0" smtClean="0">
                          <a:latin typeface="Times New Roman" pitchFamily="18" charset="0"/>
                          <a:cs typeface="Times New Roman" pitchFamily="18" charset="0"/>
                        </a:rPr>
                        <a:t>]</a:t>
                      </a:r>
                      <a:r>
                        <a:rPr lang="en-US" i="0" baseline="0" dirty="0" smtClean="0">
                          <a:latin typeface="Times New Roman" pitchFamily="18" charset="0"/>
                          <a:cs typeface="Times New Roman" pitchFamily="18" charset="0"/>
                        </a:rPr>
                        <a:t> in L; -1 if no such element is in L</a:t>
                      </a:r>
                      <a:endParaRPr lang="en-US" i="1" dirty="0">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FF0000"/>
                          </a:solidFill>
                          <a:latin typeface="Times New Roman" pitchFamily="18" charset="0"/>
                          <a:cs typeface="Times New Roman" pitchFamily="18" charset="0"/>
                        </a:rPr>
                        <a:t>0</a:t>
                      </a:r>
                      <a:endParaRPr lang="en-US" b="0" dirty="0">
                        <a:solidFill>
                          <a:srgbClr val="FF0000"/>
                        </a:solidFill>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6888">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6888">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Index of 2 in a =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{2,3}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Index of 2 in a =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smtClean="0">
                          <a:ln>
                            <a:noFill/>
                          </a:ln>
                          <a:solidFill>
                            <a:srgbClr val="FF0000"/>
                          </a:solidFill>
                          <a:effectLst/>
                          <a:latin typeface="Times New Roman" pitchFamily="18" charset="0"/>
                          <a:cs typeface="Times New Roman" pitchFamily="18"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{2,3,6}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Index of 3 in a = </a:t>
                      </a:r>
                      <a:r>
                        <a:rPr kumimoji="0" lang="en-US" altLang="en-US" sz="1800" b="1" i="0" u="none" strike="noStrike" cap="none" normalizeH="0" baseline="0" dirty="0" smtClean="0">
                          <a:ln>
                            <a:noFill/>
                          </a:ln>
                          <a:solidFill>
                            <a:srgbClr val="FF0000"/>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{1,3,6}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{1,2,6}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Index of 1 in a = 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{1,2,6,10}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Index of 6 in a = 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smtClean="0">
                          <a:ln>
                            <a:noFill/>
                          </a:ln>
                          <a:solidFill>
                            <a:srgbClr val="FF0000"/>
                          </a:solidFill>
                          <a:effectLst/>
                          <a:latin typeface="Times New Roman" pitchFamily="18" charset="0"/>
                          <a:cs typeface="Times New Roman" pitchFamily="18"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{1,2,6,7}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Index of 6 in a = </a:t>
                      </a:r>
                      <a:r>
                        <a:rPr kumimoji="0" lang="en-US" altLang="en-US" sz="1800" b="1" i="0" u="none" strike="noStrike" cap="none" normalizeH="0" baseline="0" dirty="0" smtClean="0">
                          <a:ln>
                            <a:noFill/>
                          </a:ln>
                          <a:solidFill>
                            <a:srgbClr val="FF0000"/>
                          </a:solidFill>
                          <a:effectLst/>
                          <a:latin typeface="Times New Roman" pitchFamily="18" charset="0"/>
                          <a:cs typeface="Times New Roman" pitchFamily="18"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9</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smtClean="0">
                          <a:ln>
                            <a:noFill/>
                          </a:ln>
                          <a:solidFill>
                            <a:srgbClr val="FF0000"/>
                          </a:solidFill>
                          <a:effectLst/>
                          <a:latin typeface="Times New Roman" pitchFamily="18" charset="0"/>
                          <a:cs typeface="Times New Roman" pitchFamily="18"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{1,2,6,7,</a:t>
                      </a:r>
                      <a:r>
                        <a:rPr kumimoji="0" lang="en-US" altLang="en-US" sz="1800" b="1" i="0" u="none" strike="noStrike" cap="none" normalizeH="0" baseline="0" dirty="0" smtClean="0">
                          <a:ln>
                            <a:noFill/>
                          </a:ln>
                          <a:solidFill>
                            <a:schemeClr val="accent2"/>
                          </a:solidFill>
                          <a:effectLst/>
                          <a:latin typeface="Times New Roman" pitchFamily="18" charset="0"/>
                          <a:cs typeface="Times New Roman" pitchFamily="18" charset="0"/>
                        </a:rPr>
                        <a:t>9</a:t>
                      </a: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Index of 7 in a = </a:t>
                      </a:r>
                      <a:r>
                        <a:rPr kumimoji="0" lang="en-US" altLang="en-US" sz="1800" b="1" i="0" u="none" strike="noStrike" cap="none" normalizeH="0" baseline="0" dirty="0" smtClean="0">
                          <a:ln>
                            <a:noFill/>
                          </a:ln>
                          <a:solidFill>
                            <a:srgbClr val="FF0000"/>
                          </a:solidFill>
                          <a:effectLst/>
                          <a:latin typeface="Times New Roman" pitchFamily="18" charset="0"/>
                          <a:cs typeface="Times New Roman" pitchFamily="18"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09665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2048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fontScale="90000"/>
          </a:bodyPr>
          <a:lstStyle/>
          <a:p>
            <a:pPr eaLnBrk="1" hangingPunct="1"/>
            <a:r>
              <a:rPr lang="en-US" altLang="zh-TW" dirty="0" smtClean="0">
                <a:ea typeface="新細明體" panose="02020500000000000000" pitchFamily="18" charset="-120"/>
              </a:rPr>
              <a:t>Modified DP Approach to Solve LIS</a:t>
            </a:r>
          </a:p>
        </p:txBody>
      </p:sp>
      <p:sp>
        <p:nvSpPr>
          <p:cNvPr id="20484" name="Rectangle 3"/>
          <p:cNvSpPr>
            <a:spLocks noGrp="1" noChangeArrowheads="1"/>
          </p:cNvSpPr>
          <p:nvPr>
            <p:ph idx="1"/>
          </p:nvPr>
        </p:nvSpPr>
        <p:spPr>
          <a:xfrm>
            <a:off x="146610" y="796365"/>
            <a:ext cx="8797925" cy="5237163"/>
          </a:xfrm>
        </p:spPr>
        <p:txBody>
          <a:bodyPr/>
          <a:lstStyle/>
          <a:p>
            <a:pPr eaLnBrk="1" hangingPunct="1"/>
            <a:endParaRPr lang="en-US" altLang="zh-TW" dirty="0" smtClean="0">
              <a:ea typeface="新細明體" panose="02020500000000000000" pitchFamily="18" charset="-120"/>
            </a:endParaRPr>
          </a:p>
        </p:txBody>
      </p:sp>
      <p:graphicFrame>
        <p:nvGraphicFramePr>
          <p:cNvPr id="20699" name="Group 219"/>
          <p:cNvGraphicFramePr>
            <a:graphicFrameLocks noGrp="1"/>
          </p:cNvGraphicFramePr>
          <p:nvPr>
            <p:extLst>
              <p:ext uri="{D42A27DB-BD31-4B8C-83A1-F6EECF244321}">
                <p14:modId xmlns:p14="http://schemas.microsoft.com/office/powerpoint/2010/main" val="3583316094"/>
              </p:ext>
            </p:extLst>
          </p:nvPr>
        </p:nvGraphicFramePr>
        <p:xfrm>
          <a:off x="188258" y="996475"/>
          <a:ext cx="8633013" cy="5620072"/>
        </p:xfrm>
        <a:graphic>
          <a:graphicData uri="http://schemas.openxmlformats.org/drawingml/2006/table">
            <a:tbl>
              <a:tblPr>
                <a:effectLst/>
              </a:tblPr>
              <a:tblGrid>
                <a:gridCol w="842683">
                  <a:extLst>
                    <a:ext uri="{9D8B030D-6E8A-4147-A177-3AD203B41FA5}">
                      <a16:colId xmlns:a16="http://schemas.microsoft.com/office/drawing/2014/main" val="20000"/>
                    </a:ext>
                  </a:extLst>
                </a:gridCol>
                <a:gridCol w="977153">
                  <a:extLst>
                    <a:ext uri="{9D8B030D-6E8A-4147-A177-3AD203B41FA5}">
                      <a16:colId xmlns:a16="http://schemas.microsoft.com/office/drawing/2014/main" val="20001"/>
                    </a:ext>
                  </a:extLst>
                </a:gridCol>
                <a:gridCol w="1721224">
                  <a:extLst>
                    <a:ext uri="{9D8B030D-6E8A-4147-A177-3AD203B41FA5}">
                      <a16:colId xmlns:a16="http://schemas.microsoft.com/office/drawing/2014/main" val="20002"/>
                    </a:ext>
                  </a:extLst>
                </a:gridCol>
                <a:gridCol w="5091953">
                  <a:extLst>
                    <a:ext uri="{9D8B030D-6E8A-4147-A177-3AD203B41FA5}">
                      <a16:colId xmlns:a16="http://schemas.microsoft.com/office/drawing/2014/main" val="20003"/>
                    </a:ext>
                  </a:extLst>
                </a:gridCol>
              </a:tblGrid>
              <a:tr h="433388">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Index, </a:t>
                      </a:r>
                      <a:r>
                        <a:rPr kumimoji="0" lang="en-US" altLang="en-US" sz="1800" b="0" i="0" u="none" strike="noStrike" cap="none" normalizeH="0" baseline="0" dirty="0" err="1" smtClean="0">
                          <a:ln>
                            <a:noFill/>
                          </a:ln>
                          <a:solidFill>
                            <a:schemeClr val="tx1"/>
                          </a:solidFill>
                          <a:effectLst/>
                          <a:latin typeface="Times New Roman" pitchFamily="18" charset="0"/>
                          <a:cs typeface="Times New Roman" pitchFamily="18" charset="0"/>
                        </a:rPr>
                        <a:t>i</a:t>
                      </a:r>
                      <a:endPar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Input, </a:t>
                      </a:r>
                      <a:r>
                        <a:rPr kumimoji="0" lang="en-US" altLang="en-US" sz="1800" b="0" i="1" u="none" strike="noStrike" cap="none" normalizeH="0" baseline="0" dirty="0" smtClean="0">
                          <a:ln>
                            <a:noFill/>
                          </a:ln>
                          <a:solidFill>
                            <a:schemeClr val="tx1"/>
                          </a:solidFill>
                          <a:effectLst/>
                          <a:latin typeface="Times New Roman" pitchFamily="18" charset="0"/>
                          <a:cs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smtClean="0">
                          <a:latin typeface="Times New Roman" pitchFamily="18" charset="0"/>
                          <a:cs typeface="Times New Roman" pitchFamily="18" charset="0"/>
                        </a:rPr>
                        <a:t>L</a:t>
                      </a:r>
                      <a:endParaRPr lang="en-US" dirty="0">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err="1" smtClean="0">
                          <a:latin typeface="Times New Roman" pitchFamily="18" charset="0"/>
                          <a:cs typeface="Times New Roman" pitchFamily="18" charset="0"/>
                        </a:rPr>
                        <a:t>prev</a:t>
                      </a:r>
                      <a:r>
                        <a:rPr lang="en-US" dirty="0" smtClean="0">
                          <a:latin typeface="Times New Roman" pitchFamily="18" charset="0"/>
                          <a:cs typeface="Times New Roman" pitchFamily="18" charset="0"/>
                        </a:rPr>
                        <a:t> = index (in </a:t>
                      </a:r>
                      <a:r>
                        <a:rPr lang="en-US" i="1" dirty="0" smtClean="0">
                          <a:latin typeface="Times New Roman" pitchFamily="18" charset="0"/>
                          <a:cs typeface="Times New Roman" pitchFamily="18" charset="0"/>
                        </a:rPr>
                        <a:t>a</a:t>
                      </a:r>
                      <a:r>
                        <a:rPr lang="en-US" i="0" dirty="0" smtClean="0">
                          <a:latin typeface="Times New Roman" pitchFamily="18" charset="0"/>
                          <a:cs typeface="Times New Roman" pitchFamily="18" charset="0"/>
                        </a:rPr>
                        <a:t>)</a:t>
                      </a:r>
                      <a:r>
                        <a:rPr lang="en-US" baseline="0" dirty="0" smtClean="0">
                          <a:latin typeface="Times New Roman" pitchFamily="18" charset="0"/>
                          <a:cs typeface="Times New Roman" pitchFamily="18" charset="0"/>
                        </a:rPr>
                        <a:t> of the element of L which comes just before </a:t>
                      </a:r>
                      <a:r>
                        <a:rPr lang="en-US" i="1" baseline="0" dirty="0" smtClean="0">
                          <a:latin typeface="Times New Roman" pitchFamily="18" charset="0"/>
                          <a:cs typeface="Times New Roman" pitchFamily="18" charset="0"/>
                        </a:rPr>
                        <a:t>a[</a:t>
                      </a:r>
                      <a:r>
                        <a:rPr lang="en-US" i="1" baseline="0" dirty="0" err="1" smtClean="0">
                          <a:latin typeface="Times New Roman" pitchFamily="18" charset="0"/>
                          <a:cs typeface="Times New Roman" pitchFamily="18" charset="0"/>
                        </a:rPr>
                        <a:t>i</a:t>
                      </a:r>
                      <a:r>
                        <a:rPr lang="en-US" i="1" baseline="0" dirty="0" smtClean="0">
                          <a:latin typeface="Times New Roman" pitchFamily="18" charset="0"/>
                          <a:cs typeface="Times New Roman" pitchFamily="18" charset="0"/>
                        </a:rPr>
                        <a:t>]</a:t>
                      </a:r>
                      <a:r>
                        <a:rPr lang="en-US" i="0" baseline="0" dirty="0" smtClean="0">
                          <a:latin typeface="Times New Roman" pitchFamily="18" charset="0"/>
                          <a:cs typeface="Times New Roman" pitchFamily="18" charset="0"/>
                        </a:rPr>
                        <a:t> in L; -1 if no such element is in L</a:t>
                      </a:r>
                      <a:endParaRPr lang="en-US" i="1" dirty="0">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FF0000"/>
                          </a:solidFill>
                          <a:latin typeface="Times New Roman" pitchFamily="18" charset="0"/>
                          <a:cs typeface="Times New Roman" pitchFamily="18" charset="0"/>
                        </a:rPr>
                        <a:t>0</a:t>
                      </a:r>
                      <a:endParaRPr lang="en-US" b="0" dirty="0">
                        <a:solidFill>
                          <a:srgbClr val="FF0000"/>
                        </a:solidFill>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6888">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6888">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Index of 2 in a =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smtClean="0">
                          <a:ln>
                            <a:noFill/>
                          </a:ln>
                          <a:solidFill>
                            <a:srgbClr val="FF0000"/>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{2,3}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Index of 2 in a = </a:t>
                      </a:r>
                      <a:r>
                        <a:rPr kumimoji="0" lang="en-US" altLang="en-US" sz="1800" b="1" i="0" u="none" strike="noStrike" cap="none" normalizeH="0" baseline="0" dirty="0" smtClean="0">
                          <a:ln>
                            <a:noFill/>
                          </a:ln>
                          <a:solidFill>
                            <a:srgbClr val="FF0000"/>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smtClean="0">
                          <a:ln>
                            <a:noFill/>
                          </a:ln>
                          <a:solidFill>
                            <a:srgbClr val="FF0000"/>
                          </a:solidFill>
                          <a:effectLst/>
                          <a:latin typeface="Times New Roman" pitchFamily="18" charset="0"/>
                          <a:cs typeface="Times New Roman" pitchFamily="18"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{2,3,6}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Index of 3 in a = </a:t>
                      </a:r>
                      <a:r>
                        <a:rPr kumimoji="0" lang="en-US" altLang="en-US" sz="1800" b="1" i="0" u="none" strike="noStrike" cap="none" normalizeH="0" baseline="0" dirty="0" smtClean="0">
                          <a:ln>
                            <a:noFill/>
                          </a:ln>
                          <a:solidFill>
                            <a:srgbClr val="FF0000"/>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{1,3,6}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{1,2,6}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Index of 1 in a = 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{1,2,6,10}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Index of 6 in a = 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smtClean="0">
                          <a:ln>
                            <a:noFill/>
                          </a:ln>
                          <a:solidFill>
                            <a:srgbClr val="FF0000"/>
                          </a:solidFill>
                          <a:effectLst/>
                          <a:latin typeface="Times New Roman" pitchFamily="18" charset="0"/>
                          <a:cs typeface="Times New Roman" pitchFamily="18"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{1,2,6,7}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Index of 6 in a = </a:t>
                      </a:r>
                      <a:r>
                        <a:rPr kumimoji="0" lang="en-US" altLang="en-US" sz="1800" b="1" i="0" u="none" strike="noStrike" cap="none" normalizeH="0" baseline="0" dirty="0" smtClean="0">
                          <a:ln>
                            <a:noFill/>
                          </a:ln>
                          <a:solidFill>
                            <a:srgbClr val="FF0000"/>
                          </a:solidFill>
                          <a:effectLst/>
                          <a:latin typeface="Times New Roman" pitchFamily="18" charset="0"/>
                          <a:cs typeface="Times New Roman" pitchFamily="18"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96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9</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smtClean="0">
                          <a:ln>
                            <a:noFill/>
                          </a:ln>
                          <a:solidFill>
                            <a:srgbClr val="FF0000"/>
                          </a:solidFill>
                          <a:effectLst/>
                          <a:latin typeface="Times New Roman" pitchFamily="18" charset="0"/>
                          <a:cs typeface="Times New Roman" pitchFamily="18"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{1,2,6,7,</a:t>
                      </a:r>
                      <a:r>
                        <a:rPr kumimoji="0" lang="en-US" altLang="en-US" sz="1800" b="1" i="0" u="none" strike="noStrike" cap="none" normalizeH="0" baseline="0" dirty="0" smtClean="0">
                          <a:ln>
                            <a:noFill/>
                          </a:ln>
                          <a:solidFill>
                            <a:schemeClr val="accent2"/>
                          </a:solidFill>
                          <a:effectLst/>
                          <a:latin typeface="Times New Roman" pitchFamily="18" charset="0"/>
                          <a:cs typeface="Times New Roman" pitchFamily="18" charset="0"/>
                        </a:rPr>
                        <a:t>9</a:t>
                      </a: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Index of 7 in a = </a:t>
                      </a:r>
                      <a:r>
                        <a:rPr kumimoji="0" lang="en-US" altLang="en-US" sz="1800" b="1" i="0" u="none" strike="noStrike" cap="none" normalizeH="0" baseline="0" dirty="0" smtClean="0">
                          <a:ln>
                            <a:noFill/>
                          </a:ln>
                          <a:solidFill>
                            <a:srgbClr val="FF0000"/>
                          </a:solidFill>
                          <a:effectLst/>
                          <a:latin typeface="Times New Roman" pitchFamily="18" charset="0"/>
                          <a:cs typeface="Times New Roman" pitchFamily="18"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09665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2048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fontScale="90000"/>
          </a:bodyPr>
          <a:lstStyle/>
          <a:p>
            <a:pPr eaLnBrk="1" hangingPunct="1"/>
            <a:r>
              <a:rPr lang="en-US" altLang="zh-TW" dirty="0" smtClean="0">
                <a:ea typeface="新細明體" panose="02020500000000000000" pitchFamily="18" charset="-120"/>
              </a:rPr>
              <a:t>Modified DP Approach to Solve LIS</a:t>
            </a:r>
          </a:p>
        </p:txBody>
      </p:sp>
      <p:sp>
        <p:nvSpPr>
          <p:cNvPr id="20484" name="Rectangle 3"/>
          <p:cNvSpPr>
            <a:spLocks noGrp="1" noChangeArrowheads="1"/>
          </p:cNvSpPr>
          <p:nvPr>
            <p:ph idx="1"/>
          </p:nvPr>
        </p:nvSpPr>
        <p:spPr>
          <a:xfrm>
            <a:off x="146610" y="796365"/>
            <a:ext cx="8797925" cy="5237163"/>
          </a:xfrm>
        </p:spPr>
        <p:txBody>
          <a:bodyPr/>
          <a:lstStyle/>
          <a:p>
            <a:pPr eaLnBrk="1" hangingPunct="1"/>
            <a:endParaRPr lang="en-US" altLang="zh-TW" dirty="0" smtClean="0">
              <a:ea typeface="新細明體" panose="02020500000000000000" pitchFamily="18" charset="-120"/>
            </a:endParaRPr>
          </a:p>
          <a:p>
            <a:pPr eaLnBrk="1" hangingPunct="1"/>
            <a:endParaRPr lang="en-US" altLang="zh-TW" dirty="0" smtClean="0">
              <a:ea typeface="新細明體" panose="02020500000000000000" pitchFamily="18" charset="-120"/>
            </a:endParaRPr>
          </a:p>
          <a:p>
            <a:pPr eaLnBrk="1" hangingPunct="1"/>
            <a:endParaRPr lang="en-US" altLang="zh-TW" dirty="0" smtClean="0">
              <a:ea typeface="新細明體" panose="02020500000000000000" pitchFamily="18" charset="-120"/>
            </a:endParaRPr>
          </a:p>
          <a:p>
            <a:pPr eaLnBrk="1" hangingPunct="1"/>
            <a:endParaRPr lang="en-US" altLang="zh-TW" dirty="0" smtClean="0">
              <a:ea typeface="新細明體" panose="02020500000000000000" pitchFamily="18" charset="-120"/>
            </a:endParaRPr>
          </a:p>
          <a:p>
            <a:pPr eaLnBrk="1" hangingPunct="1"/>
            <a:endParaRPr lang="en-US" altLang="zh-TW" dirty="0" smtClean="0">
              <a:ea typeface="新細明體" panose="02020500000000000000" pitchFamily="18" charset="-120"/>
            </a:endParaRPr>
          </a:p>
          <a:p>
            <a:pPr eaLnBrk="1" hangingPunct="1"/>
            <a:endParaRPr lang="en-US" altLang="zh-TW" dirty="0" smtClean="0">
              <a:ea typeface="新細明體" panose="02020500000000000000" pitchFamily="18" charset="-120"/>
            </a:endParaRPr>
          </a:p>
          <a:p>
            <a:pPr eaLnBrk="1" hangingPunct="1"/>
            <a:endParaRPr lang="en-US" altLang="zh-TW" dirty="0" smtClean="0">
              <a:ea typeface="新細明體" panose="02020500000000000000" pitchFamily="18" charset="-120"/>
            </a:endParaRPr>
          </a:p>
          <a:p>
            <a:pPr eaLnBrk="1" hangingPunct="1"/>
            <a:endParaRPr lang="en-US" altLang="zh-TW" dirty="0" smtClean="0">
              <a:ea typeface="新細明體" panose="02020500000000000000" pitchFamily="18" charset="-120"/>
            </a:endParaRPr>
          </a:p>
          <a:p>
            <a:pPr eaLnBrk="1" hangingPunct="1"/>
            <a:endParaRPr lang="en-US" altLang="zh-TW" dirty="0" smtClean="0">
              <a:ea typeface="新細明體" panose="02020500000000000000" pitchFamily="18" charset="-120"/>
            </a:endParaRPr>
          </a:p>
          <a:p>
            <a:pPr eaLnBrk="1" hangingPunct="1"/>
            <a:endParaRPr lang="en-US" altLang="zh-TW" dirty="0" smtClean="0">
              <a:ea typeface="新細明體" panose="02020500000000000000" pitchFamily="18" charset="-120"/>
            </a:endParaRPr>
          </a:p>
          <a:p>
            <a:pPr eaLnBrk="1" hangingPunct="1"/>
            <a:endParaRPr lang="en-US" altLang="zh-TW" dirty="0" smtClean="0">
              <a:ea typeface="新細明體" panose="02020500000000000000" pitchFamily="18" charset="-120"/>
            </a:endParaRPr>
          </a:p>
          <a:p>
            <a:pPr eaLnBrk="1" hangingPunct="1"/>
            <a:endParaRPr lang="en-US" altLang="zh-TW" dirty="0" smtClean="0">
              <a:ea typeface="新細明體" panose="02020500000000000000" pitchFamily="18" charset="-120"/>
            </a:endParaRPr>
          </a:p>
          <a:p>
            <a:pPr eaLnBrk="1" hangingPunct="1"/>
            <a:endParaRPr lang="en-US" altLang="zh-TW" dirty="0" smtClean="0">
              <a:ea typeface="新細明體" panose="02020500000000000000" pitchFamily="18" charset="-120"/>
            </a:endParaRPr>
          </a:p>
          <a:p>
            <a:pPr eaLnBrk="1" hangingPunct="1"/>
            <a:endParaRPr lang="en-US" altLang="zh-TW" dirty="0" smtClean="0">
              <a:ea typeface="新細明體" panose="02020500000000000000" pitchFamily="18" charset="-120"/>
            </a:endParaRPr>
          </a:p>
          <a:p>
            <a:pPr eaLnBrk="1" hangingPunct="1"/>
            <a:endParaRPr lang="en-US" altLang="zh-TW" dirty="0" smtClean="0">
              <a:ea typeface="新細明體" panose="02020500000000000000" pitchFamily="18" charset="-120"/>
            </a:endParaRPr>
          </a:p>
          <a:p>
            <a:pPr eaLnBrk="1" hangingPunct="1"/>
            <a:endParaRPr lang="en-US" altLang="zh-TW" dirty="0" smtClean="0">
              <a:ea typeface="新細明體" panose="02020500000000000000" pitchFamily="18" charset="-120"/>
            </a:endParaRPr>
          </a:p>
        </p:txBody>
      </p:sp>
      <p:graphicFrame>
        <p:nvGraphicFramePr>
          <p:cNvPr id="20699" name="Group 219"/>
          <p:cNvGraphicFramePr>
            <a:graphicFrameLocks noGrp="1"/>
          </p:cNvGraphicFramePr>
          <p:nvPr>
            <p:extLst>
              <p:ext uri="{D42A27DB-BD31-4B8C-83A1-F6EECF244321}">
                <p14:modId xmlns:p14="http://schemas.microsoft.com/office/powerpoint/2010/main" val="3583316094"/>
              </p:ext>
            </p:extLst>
          </p:nvPr>
        </p:nvGraphicFramePr>
        <p:xfrm>
          <a:off x="277908" y="888895"/>
          <a:ext cx="8633013" cy="5397235"/>
        </p:xfrm>
        <a:graphic>
          <a:graphicData uri="http://schemas.openxmlformats.org/drawingml/2006/table">
            <a:tbl>
              <a:tblPr>
                <a:effectLst/>
              </a:tblPr>
              <a:tblGrid>
                <a:gridCol w="842683">
                  <a:extLst>
                    <a:ext uri="{9D8B030D-6E8A-4147-A177-3AD203B41FA5}">
                      <a16:colId xmlns:a16="http://schemas.microsoft.com/office/drawing/2014/main" val="20000"/>
                    </a:ext>
                  </a:extLst>
                </a:gridCol>
                <a:gridCol w="977153">
                  <a:extLst>
                    <a:ext uri="{9D8B030D-6E8A-4147-A177-3AD203B41FA5}">
                      <a16:colId xmlns:a16="http://schemas.microsoft.com/office/drawing/2014/main" val="20001"/>
                    </a:ext>
                  </a:extLst>
                </a:gridCol>
                <a:gridCol w="1721224">
                  <a:extLst>
                    <a:ext uri="{9D8B030D-6E8A-4147-A177-3AD203B41FA5}">
                      <a16:colId xmlns:a16="http://schemas.microsoft.com/office/drawing/2014/main" val="20002"/>
                    </a:ext>
                  </a:extLst>
                </a:gridCol>
                <a:gridCol w="5091953">
                  <a:extLst>
                    <a:ext uri="{9D8B030D-6E8A-4147-A177-3AD203B41FA5}">
                      <a16:colId xmlns:a16="http://schemas.microsoft.com/office/drawing/2014/main" val="20003"/>
                    </a:ext>
                  </a:extLst>
                </a:gridCol>
              </a:tblGrid>
              <a:tr h="629248">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Index, </a:t>
                      </a:r>
                      <a:r>
                        <a:rPr kumimoji="0" lang="en-US" altLang="en-US" sz="1800" b="0" i="0" u="none" strike="noStrike" cap="none" normalizeH="0" baseline="0" dirty="0" err="1" smtClean="0">
                          <a:ln>
                            <a:noFill/>
                          </a:ln>
                          <a:solidFill>
                            <a:schemeClr val="tx1"/>
                          </a:solidFill>
                          <a:effectLst/>
                          <a:latin typeface="Times New Roman" pitchFamily="18" charset="0"/>
                          <a:cs typeface="Times New Roman" pitchFamily="18" charset="0"/>
                        </a:rPr>
                        <a:t>i</a:t>
                      </a:r>
                      <a:endPar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Input, </a:t>
                      </a:r>
                      <a:r>
                        <a:rPr kumimoji="0" lang="en-US" altLang="en-US" sz="1800" b="0" i="1" u="none" strike="noStrike" cap="none" normalizeH="0" baseline="0" dirty="0" smtClean="0">
                          <a:ln>
                            <a:noFill/>
                          </a:ln>
                          <a:solidFill>
                            <a:schemeClr val="tx1"/>
                          </a:solidFill>
                          <a:effectLst/>
                          <a:latin typeface="Times New Roman" pitchFamily="18" charset="0"/>
                          <a:cs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smtClean="0">
                          <a:latin typeface="Times New Roman" pitchFamily="18" charset="0"/>
                          <a:cs typeface="Times New Roman" pitchFamily="18" charset="0"/>
                        </a:rPr>
                        <a:t>L</a:t>
                      </a:r>
                      <a:endParaRPr lang="en-US" dirty="0">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err="1" smtClean="0">
                          <a:latin typeface="Times New Roman" pitchFamily="18" charset="0"/>
                          <a:cs typeface="Times New Roman" pitchFamily="18" charset="0"/>
                        </a:rPr>
                        <a:t>prev</a:t>
                      </a:r>
                      <a:r>
                        <a:rPr lang="en-US" dirty="0" smtClean="0">
                          <a:latin typeface="Times New Roman" pitchFamily="18" charset="0"/>
                          <a:cs typeface="Times New Roman" pitchFamily="18" charset="0"/>
                        </a:rPr>
                        <a:t> = index (in </a:t>
                      </a:r>
                      <a:r>
                        <a:rPr lang="en-US" i="1" dirty="0" smtClean="0">
                          <a:latin typeface="Times New Roman" pitchFamily="18" charset="0"/>
                          <a:cs typeface="Times New Roman" pitchFamily="18" charset="0"/>
                        </a:rPr>
                        <a:t>a</a:t>
                      </a:r>
                      <a:r>
                        <a:rPr lang="en-US" i="0" dirty="0" smtClean="0">
                          <a:latin typeface="Times New Roman" pitchFamily="18" charset="0"/>
                          <a:cs typeface="Times New Roman" pitchFamily="18" charset="0"/>
                        </a:rPr>
                        <a:t>)</a:t>
                      </a:r>
                      <a:r>
                        <a:rPr lang="en-US" baseline="0" dirty="0" smtClean="0">
                          <a:latin typeface="Times New Roman" pitchFamily="18" charset="0"/>
                          <a:cs typeface="Times New Roman" pitchFamily="18" charset="0"/>
                        </a:rPr>
                        <a:t> of the element of L which comes just before </a:t>
                      </a:r>
                      <a:r>
                        <a:rPr lang="en-US" i="1" baseline="0" dirty="0" smtClean="0">
                          <a:latin typeface="Times New Roman" pitchFamily="18" charset="0"/>
                          <a:cs typeface="Times New Roman" pitchFamily="18" charset="0"/>
                        </a:rPr>
                        <a:t>a[</a:t>
                      </a:r>
                      <a:r>
                        <a:rPr lang="en-US" i="1" baseline="0" dirty="0" err="1" smtClean="0">
                          <a:latin typeface="Times New Roman" pitchFamily="18" charset="0"/>
                          <a:cs typeface="Times New Roman" pitchFamily="18" charset="0"/>
                        </a:rPr>
                        <a:t>i</a:t>
                      </a:r>
                      <a:r>
                        <a:rPr lang="en-US" i="1" baseline="0" dirty="0" smtClean="0">
                          <a:latin typeface="Times New Roman" pitchFamily="18" charset="0"/>
                          <a:cs typeface="Times New Roman" pitchFamily="18" charset="0"/>
                        </a:rPr>
                        <a:t>]</a:t>
                      </a:r>
                      <a:r>
                        <a:rPr lang="en-US" i="0" baseline="0" dirty="0" smtClean="0">
                          <a:latin typeface="Times New Roman" pitchFamily="18" charset="0"/>
                          <a:cs typeface="Times New Roman" pitchFamily="18" charset="0"/>
                        </a:rPr>
                        <a:t> in L; -1 if no such element is in L</a:t>
                      </a:r>
                      <a:endParaRPr lang="en-US" i="1" dirty="0">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5269">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FF0000"/>
                          </a:solidFill>
                          <a:latin typeface="Times New Roman" pitchFamily="18" charset="0"/>
                          <a:cs typeface="Times New Roman" pitchFamily="18" charset="0"/>
                        </a:rPr>
                        <a:t>0</a:t>
                      </a:r>
                      <a:endParaRPr lang="en-US" b="0" dirty="0">
                        <a:solidFill>
                          <a:srgbClr val="FF0000"/>
                        </a:solidFill>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4654">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smtClean="0">
                          <a:ln>
                            <a:noFill/>
                          </a:ln>
                          <a:solidFill>
                            <a:srgbClr val="FF0000"/>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smtClean="0">
                          <a:ln>
                            <a:noFill/>
                          </a:ln>
                          <a:solidFill>
                            <a:srgbClr val="FF0000"/>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4654">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Index of 2 in a =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46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smtClean="0">
                          <a:ln>
                            <a:noFill/>
                          </a:ln>
                          <a:solidFill>
                            <a:srgbClr val="FF0000"/>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{2,3}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Index of 2 in a = </a:t>
                      </a:r>
                      <a:r>
                        <a:rPr kumimoji="0" lang="en-US" altLang="en-US" sz="1800" b="1" i="0" u="none" strike="noStrike" cap="none" normalizeH="0" baseline="0" dirty="0" smtClean="0">
                          <a:ln>
                            <a:noFill/>
                          </a:ln>
                          <a:solidFill>
                            <a:srgbClr val="FF0000"/>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46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smtClean="0">
                          <a:ln>
                            <a:noFill/>
                          </a:ln>
                          <a:solidFill>
                            <a:srgbClr val="FF0000"/>
                          </a:solidFill>
                          <a:effectLst/>
                          <a:latin typeface="Times New Roman" pitchFamily="18" charset="0"/>
                          <a:cs typeface="Times New Roman" pitchFamily="18"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{2,3,6}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Index of 3 in a = </a:t>
                      </a:r>
                      <a:r>
                        <a:rPr kumimoji="0" lang="en-US" altLang="en-US" sz="1800" b="1" i="0" u="none" strike="noStrike" cap="none" normalizeH="0" baseline="0" dirty="0" smtClean="0">
                          <a:ln>
                            <a:noFill/>
                          </a:ln>
                          <a:solidFill>
                            <a:srgbClr val="FF0000"/>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746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{1,3,6}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746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{1,2,6}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Index of 1 in a = 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746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{1,2,6,10}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Index of 6 in a = 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746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smtClean="0">
                          <a:ln>
                            <a:noFill/>
                          </a:ln>
                          <a:solidFill>
                            <a:srgbClr val="FF0000"/>
                          </a:solidFill>
                          <a:effectLst/>
                          <a:latin typeface="Times New Roman" pitchFamily="18" charset="0"/>
                          <a:cs typeface="Times New Roman" pitchFamily="18"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{1,2,6,7}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Index of 6 in a = </a:t>
                      </a:r>
                      <a:r>
                        <a:rPr kumimoji="0" lang="en-US" altLang="en-US" sz="1800" b="1" i="0" u="none" strike="noStrike" cap="none" normalizeH="0" baseline="0" dirty="0" smtClean="0">
                          <a:ln>
                            <a:noFill/>
                          </a:ln>
                          <a:solidFill>
                            <a:srgbClr val="FF0000"/>
                          </a:solidFill>
                          <a:effectLst/>
                          <a:latin typeface="Times New Roman" pitchFamily="18" charset="0"/>
                          <a:cs typeface="Times New Roman" pitchFamily="18"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746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9</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smtClean="0">
                          <a:ln>
                            <a:noFill/>
                          </a:ln>
                          <a:solidFill>
                            <a:srgbClr val="FF0000"/>
                          </a:solidFill>
                          <a:effectLst/>
                          <a:latin typeface="Times New Roman" pitchFamily="18" charset="0"/>
                          <a:cs typeface="Times New Roman" pitchFamily="18"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{1,2,6,7,</a:t>
                      </a:r>
                      <a:r>
                        <a:rPr kumimoji="0" lang="en-US" altLang="en-US" sz="1800" b="1" i="0" u="none" strike="noStrike" cap="none" normalizeH="0" baseline="0" dirty="0" smtClean="0">
                          <a:ln>
                            <a:noFill/>
                          </a:ln>
                          <a:solidFill>
                            <a:schemeClr val="accent2"/>
                          </a:solidFill>
                          <a:effectLst/>
                          <a:latin typeface="Times New Roman" pitchFamily="18" charset="0"/>
                          <a:cs typeface="Times New Roman" pitchFamily="18" charset="0"/>
                        </a:rPr>
                        <a:t>9</a:t>
                      </a: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cap="none" normalizeH="0" baseline="0" dirty="0" smtClean="0">
                          <a:ln>
                            <a:noFill/>
                          </a:ln>
                          <a:solidFill>
                            <a:schemeClr val="accent2"/>
                          </a:solidFill>
                          <a:effectLst/>
                          <a:latin typeface="Times New Roman" pitchFamily="18" charset="0"/>
                          <a:cs typeface="Times New Roman" pitchFamily="18" charset="0"/>
                        </a:rPr>
                        <a:t>Index of 7 in a =</a:t>
                      </a:r>
                      <a:r>
                        <a:rPr kumimoji="0" lang="en-US" altLang="en-US" sz="1800" b="0" i="0" u="none" strike="noStrike" cap="none" normalizeH="0" baseline="0" dirty="0" smtClean="0">
                          <a:ln>
                            <a:noFill/>
                          </a:ln>
                          <a:solidFill>
                            <a:srgbClr val="FF0000"/>
                          </a:solidFill>
                          <a:effectLst/>
                          <a:latin typeface="Times New Roman" pitchFamily="18" charset="0"/>
                          <a:cs typeface="Times New Roman" pitchFamily="18" charset="0"/>
                        </a:rPr>
                        <a:t> </a:t>
                      </a:r>
                      <a:r>
                        <a:rPr kumimoji="0" lang="en-US" altLang="en-US" sz="1800" b="1" i="0" u="none" strike="noStrike" cap="none" normalizeH="0" baseline="0" dirty="0" smtClean="0">
                          <a:ln>
                            <a:noFill/>
                          </a:ln>
                          <a:solidFill>
                            <a:srgbClr val="FF0000"/>
                          </a:solidFill>
                          <a:effectLst/>
                          <a:latin typeface="Times New Roman" pitchFamily="18" charset="0"/>
                          <a:cs typeface="Times New Roman" pitchFamily="18"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5" name="TextBox 4"/>
          <p:cNvSpPr txBox="1"/>
          <p:nvPr/>
        </p:nvSpPr>
        <p:spPr>
          <a:xfrm>
            <a:off x="3621748" y="6364941"/>
            <a:ext cx="2716303" cy="400110"/>
          </a:xfrm>
          <a:prstGeom prst="rect">
            <a:avLst/>
          </a:prstGeom>
          <a:noFill/>
        </p:spPr>
        <p:txBody>
          <a:bodyPr wrap="square" rtlCol="0">
            <a:spAutoFit/>
          </a:bodyPr>
          <a:lstStyle/>
          <a:p>
            <a:r>
              <a:rPr lang="en-US" sz="2000" dirty="0">
                <a:solidFill>
                  <a:srgbClr val="FF0000"/>
                </a:solidFill>
              </a:rPr>
              <a:t>LIS = (2,3,6,7,9)</a:t>
            </a:r>
          </a:p>
        </p:txBody>
      </p:sp>
    </p:spTree>
    <p:extLst>
      <p:ext uri="{BB962C8B-B14F-4D97-AF65-F5344CB8AC3E}">
        <p14:creationId xmlns:p14="http://schemas.microsoft.com/office/powerpoint/2010/main" val="209665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2048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8" name="Rectangle 2"/>
          <p:cNvSpPr>
            <a:spLocks noGrp="1" noChangeArrowheads="1"/>
          </p:cNvSpPr>
          <p:nvPr>
            <p:ph type="title"/>
          </p:nvPr>
        </p:nvSpPr>
        <p:spPr>
          <a:xfrm>
            <a:off x="-29625" y="-23273"/>
            <a:ext cx="8797925" cy="676274"/>
          </a:xfrm>
        </p:spPr>
        <p:txBody>
          <a:bodyPr>
            <a:normAutofit/>
          </a:bodyPr>
          <a:lstStyle/>
          <a:p>
            <a:pPr eaLnBrk="1" hangingPunct="1"/>
            <a:r>
              <a:rPr lang="en-US" sz="3600" dirty="0" smtClean="0"/>
              <a:t>LIS-Fast-DP(X, n)</a:t>
            </a:r>
          </a:p>
        </p:txBody>
      </p:sp>
      <p:sp>
        <p:nvSpPr>
          <p:cNvPr id="657411" name="Rectangle 3"/>
          <p:cNvSpPr>
            <a:spLocks noGrp="1" noChangeArrowheads="1"/>
          </p:cNvSpPr>
          <p:nvPr>
            <p:ph idx="1"/>
          </p:nvPr>
        </p:nvSpPr>
        <p:spPr>
          <a:xfrm>
            <a:off x="-12830" y="483835"/>
            <a:ext cx="9006355" cy="5882232"/>
          </a:xfrm>
        </p:spPr>
        <p:txBody>
          <a:bodyPr>
            <a:noAutofit/>
          </a:bodyPr>
          <a:lstStyle/>
          <a:p>
            <a:pPr marL="381000" indent="-381000">
              <a:lnSpc>
                <a:spcPct val="100000"/>
              </a:lnSpc>
              <a:spcBef>
                <a:spcPts val="400"/>
              </a:spcBef>
              <a:buFontTx/>
              <a:buAutoNum type="arabicPeriod"/>
            </a:pPr>
            <a:r>
              <a:rPr lang="en-US" sz="1800" i="1" dirty="0" smtClean="0">
                <a:latin typeface="Comic Sans MS" pitchFamily="66" charset="0"/>
              </a:rPr>
              <a:t>L[0] ← -∞, L’[0] ← -1, </a:t>
            </a:r>
            <a:r>
              <a:rPr lang="en-US" sz="1800" i="1" dirty="0" err="1" smtClean="0">
                <a:latin typeface="Comic Sans MS" pitchFamily="66" charset="0"/>
              </a:rPr>
              <a:t>prev</a:t>
            </a:r>
            <a:r>
              <a:rPr lang="en-US" sz="1800" i="1" dirty="0" smtClean="0">
                <a:latin typeface="Comic Sans MS" pitchFamily="66" charset="0"/>
              </a:rPr>
              <a:t>[0] ← -1  //sentinel values</a:t>
            </a:r>
          </a:p>
          <a:p>
            <a:pPr marL="381000" indent="-381000" eaLnBrk="1" hangingPunct="1">
              <a:lnSpc>
                <a:spcPct val="100000"/>
              </a:lnSpc>
              <a:spcBef>
                <a:spcPts val="400"/>
              </a:spcBef>
              <a:buFontTx/>
              <a:buAutoNum type="arabicPeriod"/>
            </a:pPr>
            <a:r>
              <a:rPr lang="en-US" sz="1800" b="1" i="1" dirty="0" smtClean="0">
                <a:latin typeface="Comic Sans MS" pitchFamily="66" charset="0"/>
              </a:rPr>
              <a:t>for </a:t>
            </a:r>
            <a:r>
              <a:rPr lang="en-US" sz="1800" i="1" dirty="0" err="1" smtClean="0">
                <a:latin typeface="Comic Sans MS" pitchFamily="66" charset="0"/>
              </a:rPr>
              <a:t>i</a:t>
            </a:r>
            <a:r>
              <a:rPr lang="en-US" sz="1800" i="1" dirty="0" smtClean="0">
                <a:latin typeface="Comic Sans MS" pitchFamily="66" charset="0"/>
              </a:rPr>
              <a:t> ← 1 </a:t>
            </a:r>
            <a:r>
              <a:rPr lang="en-US" sz="1800" b="1" i="1" dirty="0" smtClean="0">
                <a:latin typeface="Comic Sans MS" pitchFamily="66" charset="0"/>
              </a:rPr>
              <a:t>to </a:t>
            </a:r>
            <a:r>
              <a:rPr lang="en-US" sz="1800" i="1" dirty="0" smtClean="0">
                <a:latin typeface="Comic Sans MS" pitchFamily="66" charset="0"/>
              </a:rPr>
              <a:t>n </a:t>
            </a:r>
            <a:r>
              <a:rPr lang="en-US" sz="1800" b="1" i="1" dirty="0" smtClean="0">
                <a:latin typeface="Comic Sans MS" pitchFamily="66" charset="0"/>
              </a:rPr>
              <a:t>do </a:t>
            </a:r>
            <a:endParaRPr lang="en-US" sz="1800" i="1" dirty="0" smtClean="0">
              <a:latin typeface="Comic Sans MS" pitchFamily="66" charset="0"/>
            </a:endParaRPr>
          </a:p>
          <a:p>
            <a:pPr marL="381000" indent="-381000">
              <a:lnSpc>
                <a:spcPct val="100000"/>
              </a:lnSpc>
              <a:spcBef>
                <a:spcPts val="400"/>
              </a:spcBef>
              <a:buFontTx/>
              <a:buAutoNum type="arabicPeriod"/>
            </a:pPr>
            <a:r>
              <a:rPr lang="en-US" sz="1800" b="1" i="1" dirty="0" smtClean="0">
                <a:latin typeface="Comic Sans MS" pitchFamily="66" charset="0"/>
              </a:rPr>
              <a:t>   if </a:t>
            </a:r>
            <a:r>
              <a:rPr lang="en-US" sz="1800" i="1" dirty="0" smtClean="0">
                <a:latin typeface="Comic Sans MS" pitchFamily="66" charset="0"/>
              </a:rPr>
              <a:t>L[</a:t>
            </a:r>
            <a:r>
              <a:rPr lang="en-US" sz="1800" i="1" dirty="0" err="1" smtClean="0">
                <a:latin typeface="Comic Sans MS" pitchFamily="66" charset="0"/>
              </a:rPr>
              <a:t>L.length</a:t>
            </a:r>
            <a:r>
              <a:rPr lang="en-US" sz="1800" i="1" dirty="0" smtClean="0">
                <a:latin typeface="Comic Sans MS" pitchFamily="66" charset="0"/>
              </a:rPr>
              <a:t>] &lt; a[</a:t>
            </a:r>
            <a:r>
              <a:rPr lang="en-US" sz="1800" i="1" dirty="0" err="1" smtClean="0">
                <a:latin typeface="Comic Sans MS" pitchFamily="66" charset="0"/>
              </a:rPr>
              <a:t>i</a:t>
            </a:r>
            <a:r>
              <a:rPr lang="en-US" sz="1800" i="1" dirty="0" smtClean="0">
                <a:latin typeface="Comic Sans MS" pitchFamily="66" charset="0"/>
              </a:rPr>
              <a:t>] </a:t>
            </a:r>
            <a:r>
              <a:rPr lang="en-US" sz="1800" b="1" i="1" dirty="0" smtClean="0">
                <a:latin typeface="Comic Sans MS" pitchFamily="66" charset="0"/>
              </a:rPr>
              <a:t>then</a:t>
            </a:r>
          </a:p>
          <a:p>
            <a:pPr marL="381000" indent="-381000">
              <a:lnSpc>
                <a:spcPct val="100000"/>
              </a:lnSpc>
              <a:spcBef>
                <a:spcPts val="400"/>
              </a:spcBef>
              <a:buFontTx/>
              <a:buAutoNum type="arabicPeriod"/>
            </a:pPr>
            <a:r>
              <a:rPr lang="en-US" sz="1800" b="1" i="1" dirty="0" smtClean="0">
                <a:latin typeface="Comic Sans MS" pitchFamily="66" charset="0"/>
              </a:rPr>
              <a:t>       </a:t>
            </a:r>
            <a:r>
              <a:rPr lang="en-US" sz="1800" i="1" dirty="0" smtClean="0">
                <a:latin typeface="Comic Sans MS" pitchFamily="66" charset="0"/>
              </a:rPr>
              <a:t>append</a:t>
            </a:r>
            <a:r>
              <a:rPr lang="en-US" sz="1800" b="1" i="1" dirty="0" smtClean="0">
                <a:latin typeface="Comic Sans MS" pitchFamily="66" charset="0"/>
              </a:rPr>
              <a:t> </a:t>
            </a:r>
            <a:r>
              <a:rPr lang="en-US" sz="1800" i="1" dirty="0" smtClean="0">
                <a:latin typeface="Comic Sans MS" pitchFamily="66" charset="0"/>
              </a:rPr>
              <a:t>a[</a:t>
            </a:r>
            <a:r>
              <a:rPr lang="en-US" sz="1800" i="1" dirty="0" err="1" smtClean="0">
                <a:latin typeface="Comic Sans MS" pitchFamily="66" charset="0"/>
              </a:rPr>
              <a:t>i</a:t>
            </a:r>
            <a:r>
              <a:rPr lang="en-US" sz="1800" i="1" dirty="0" smtClean="0">
                <a:latin typeface="Comic Sans MS" pitchFamily="66" charset="0"/>
              </a:rPr>
              <a:t>] at the end of L</a:t>
            </a:r>
          </a:p>
          <a:p>
            <a:pPr marL="381000" indent="-381000">
              <a:lnSpc>
                <a:spcPct val="100000"/>
              </a:lnSpc>
              <a:spcBef>
                <a:spcPts val="400"/>
              </a:spcBef>
              <a:buFontTx/>
              <a:buAutoNum type="arabicPeriod"/>
            </a:pPr>
            <a:r>
              <a:rPr lang="en-US" sz="1800" i="1" dirty="0" smtClean="0">
                <a:latin typeface="Comic Sans MS" pitchFamily="66" charset="0"/>
              </a:rPr>
              <a:t>          L’[</a:t>
            </a:r>
            <a:r>
              <a:rPr lang="en-US" sz="1800" i="1" smtClean="0">
                <a:latin typeface="Comic Sans MS" pitchFamily="66" charset="0"/>
              </a:rPr>
              <a:t>L.Length] </a:t>
            </a:r>
            <a:r>
              <a:rPr lang="en-US" sz="1800" i="1" dirty="0" smtClean="0">
                <a:latin typeface="Comic Sans MS" pitchFamily="66" charset="0"/>
              </a:rPr>
              <a:t>← </a:t>
            </a:r>
            <a:r>
              <a:rPr lang="en-US" sz="1800" i="1" dirty="0" err="1" smtClean="0">
                <a:latin typeface="Comic Sans MS" pitchFamily="66" charset="0"/>
              </a:rPr>
              <a:t>i</a:t>
            </a:r>
            <a:endParaRPr lang="en-US" sz="1800" i="1" dirty="0" smtClean="0">
              <a:latin typeface="Comic Sans MS" pitchFamily="66" charset="0"/>
            </a:endParaRPr>
          </a:p>
          <a:p>
            <a:pPr marL="381000" indent="-381000">
              <a:lnSpc>
                <a:spcPct val="100000"/>
              </a:lnSpc>
              <a:spcBef>
                <a:spcPts val="400"/>
              </a:spcBef>
              <a:buFontTx/>
              <a:buAutoNum type="arabicPeriod"/>
            </a:pPr>
            <a:r>
              <a:rPr lang="en-US" sz="1800" i="1" dirty="0" smtClean="0">
                <a:latin typeface="Comic Sans MS" pitchFamily="66" charset="0"/>
              </a:rPr>
              <a:t>          </a:t>
            </a:r>
            <a:r>
              <a:rPr lang="en-US" sz="1800" i="1" dirty="0" err="1" smtClean="0">
                <a:latin typeface="Comic Sans MS" pitchFamily="66" charset="0"/>
              </a:rPr>
              <a:t>prev</a:t>
            </a:r>
            <a:r>
              <a:rPr lang="en-US" sz="1800" i="1" dirty="0" smtClean="0">
                <a:latin typeface="Comic Sans MS" pitchFamily="66" charset="0"/>
              </a:rPr>
              <a:t>[</a:t>
            </a:r>
            <a:r>
              <a:rPr lang="en-US" sz="1800" i="1" dirty="0" err="1" smtClean="0">
                <a:latin typeface="Comic Sans MS" pitchFamily="66" charset="0"/>
              </a:rPr>
              <a:t>i</a:t>
            </a:r>
            <a:r>
              <a:rPr lang="en-US" sz="1800" i="1" dirty="0" smtClean="0">
                <a:latin typeface="Comic Sans MS" pitchFamily="66" charset="0"/>
              </a:rPr>
              <a:t>] ← L’[L.length-1]</a:t>
            </a:r>
          </a:p>
          <a:p>
            <a:pPr marL="381000" indent="-381000">
              <a:lnSpc>
                <a:spcPct val="100000"/>
              </a:lnSpc>
              <a:spcBef>
                <a:spcPts val="400"/>
              </a:spcBef>
              <a:buFontTx/>
              <a:buAutoNum type="arabicPeriod"/>
            </a:pPr>
            <a:r>
              <a:rPr lang="en-US" sz="1800" b="1" i="1" dirty="0" smtClean="0">
                <a:latin typeface="Comic Sans MS" pitchFamily="66" charset="0"/>
              </a:rPr>
              <a:t>   else</a:t>
            </a:r>
          </a:p>
          <a:p>
            <a:pPr marL="381000" indent="-381000">
              <a:lnSpc>
                <a:spcPct val="100000"/>
              </a:lnSpc>
              <a:spcBef>
                <a:spcPts val="400"/>
              </a:spcBef>
              <a:buFontTx/>
              <a:buAutoNum type="arabicPeriod"/>
            </a:pPr>
            <a:r>
              <a:rPr lang="en-US" sz="1800" b="1" i="1" dirty="0" smtClean="0">
                <a:latin typeface="Comic Sans MS" pitchFamily="66" charset="0"/>
              </a:rPr>
              <a:t>       </a:t>
            </a:r>
            <a:r>
              <a:rPr lang="en-US" sz="1800" i="1" dirty="0" smtClean="0">
                <a:latin typeface="Comic Sans MS" pitchFamily="66" charset="0"/>
              </a:rPr>
              <a:t>(</a:t>
            </a:r>
            <a:r>
              <a:rPr lang="en-US" sz="1800" i="1" dirty="0" err="1" smtClean="0">
                <a:latin typeface="Comic Sans MS" pitchFamily="66" charset="0"/>
              </a:rPr>
              <a:t>s,h</a:t>
            </a:r>
            <a:r>
              <a:rPr lang="en-US" sz="1800" i="1" dirty="0" smtClean="0">
                <a:latin typeface="Comic Sans MS" pitchFamily="66" charset="0"/>
              </a:rPr>
              <a:t>) ←  (0, </a:t>
            </a:r>
            <a:r>
              <a:rPr lang="en-US" sz="1800" i="1" dirty="0" err="1" smtClean="0">
                <a:latin typeface="Comic Sans MS" pitchFamily="66" charset="0"/>
              </a:rPr>
              <a:t>L.length</a:t>
            </a:r>
            <a:r>
              <a:rPr lang="en-US" sz="1800" i="1" dirty="0" smtClean="0">
                <a:latin typeface="Comic Sans MS" pitchFamily="66" charset="0"/>
              </a:rPr>
              <a:t>)</a:t>
            </a:r>
          </a:p>
          <a:p>
            <a:pPr marL="381000" indent="-381000">
              <a:lnSpc>
                <a:spcPct val="100000"/>
              </a:lnSpc>
              <a:spcBef>
                <a:spcPts val="400"/>
              </a:spcBef>
              <a:buFontTx/>
              <a:buAutoNum type="arabicPeriod"/>
            </a:pPr>
            <a:r>
              <a:rPr lang="en-US" sz="1800" b="1" i="1" dirty="0" smtClean="0">
                <a:latin typeface="Comic Sans MS" pitchFamily="66" charset="0"/>
              </a:rPr>
              <a:t>      while </a:t>
            </a:r>
            <a:r>
              <a:rPr lang="en-US" sz="1800" i="1" dirty="0" smtClean="0">
                <a:latin typeface="Comic Sans MS" pitchFamily="66" charset="0"/>
              </a:rPr>
              <a:t>s &lt; h </a:t>
            </a:r>
            <a:r>
              <a:rPr lang="en-US" sz="1800" b="1" i="1" dirty="0" smtClean="0">
                <a:latin typeface="Comic Sans MS" pitchFamily="66" charset="0"/>
              </a:rPr>
              <a:t>do    </a:t>
            </a:r>
            <a:r>
              <a:rPr lang="en-US" sz="1800" i="1" dirty="0" smtClean="0">
                <a:latin typeface="Comic Sans MS" pitchFamily="66" charset="0"/>
              </a:rPr>
              <a:t>//binary-search for the smallest L[j] which is </a:t>
            </a:r>
            <a:r>
              <a:rPr lang="en-US" sz="1800" dirty="0" smtClean="0">
                <a:sym typeface="Symbol" panose="05050102010706020507" pitchFamily="18" charset="2"/>
              </a:rPr>
              <a:t>≥ </a:t>
            </a:r>
            <a:r>
              <a:rPr lang="en-US" sz="1800" i="1" dirty="0" smtClean="0">
                <a:sym typeface="Symbol" panose="05050102010706020507" pitchFamily="18" charset="2"/>
              </a:rPr>
              <a:t>a[</a:t>
            </a:r>
            <a:r>
              <a:rPr lang="en-US" sz="1800" i="1" dirty="0" err="1" smtClean="0">
                <a:sym typeface="Symbol" panose="05050102010706020507" pitchFamily="18" charset="2"/>
              </a:rPr>
              <a:t>i</a:t>
            </a:r>
            <a:r>
              <a:rPr lang="en-US" sz="1800" i="1" dirty="0" smtClean="0">
                <a:sym typeface="Symbol" panose="05050102010706020507" pitchFamily="18" charset="2"/>
              </a:rPr>
              <a:t>] </a:t>
            </a:r>
          </a:p>
          <a:p>
            <a:pPr marL="381000" indent="-381000">
              <a:lnSpc>
                <a:spcPct val="100000"/>
              </a:lnSpc>
              <a:spcBef>
                <a:spcPts val="400"/>
              </a:spcBef>
              <a:buFontTx/>
              <a:buAutoNum type="arabicPeriod"/>
            </a:pPr>
            <a:r>
              <a:rPr lang="en-US" sz="1800" i="1" baseline="-25000" dirty="0" smtClean="0">
                <a:latin typeface="Comic Sans MS" pitchFamily="66" charset="0"/>
                <a:sym typeface="Symbol" panose="05050102010706020507" pitchFamily="18" charset="2"/>
              </a:rPr>
              <a:t>                            </a:t>
            </a:r>
            <a:r>
              <a:rPr lang="en-US" sz="1800" i="1" dirty="0" smtClean="0">
                <a:latin typeface="Comic Sans MS" pitchFamily="66" charset="0"/>
              </a:rPr>
              <a:t>m</a:t>
            </a:r>
            <a:r>
              <a:rPr lang="en-US" sz="1800" b="1" i="1" dirty="0" smtClean="0">
                <a:latin typeface="Comic Sans MS" pitchFamily="66" charset="0"/>
              </a:rPr>
              <a:t> </a:t>
            </a:r>
            <a:r>
              <a:rPr lang="en-US" sz="1800" i="1" dirty="0" smtClean="0">
                <a:latin typeface="Comic Sans MS" pitchFamily="66" charset="0"/>
              </a:rPr>
              <a:t>←</a:t>
            </a:r>
            <a:r>
              <a:rPr lang="en-US" sz="1800" b="1" i="1" dirty="0" smtClean="0">
                <a:latin typeface="Comic Sans MS" pitchFamily="66" charset="0"/>
              </a:rPr>
              <a:t> </a:t>
            </a:r>
            <a:r>
              <a:rPr lang="en-US" sz="1800" i="1" dirty="0" smtClean="0">
                <a:latin typeface="Comic Sans MS" pitchFamily="66" charset="0"/>
              </a:rPr>
              <a:t>(</a:t>
            </a:r>
            <a:r>
              <a:rPr lang="en-US" sz="1800" i="1" dirty="0" err="1" smtClean="0">
                <a:latin typeface="Comic Sans MS" pitchFamily="66" charset="0"/>
              </a:rPr>
              <a:t>s+h</a:t>
            </a:r>
            <a:r>
              <a:rPr lang="en-US" sz="1800" i="1" dirty="0" smtClean="0">
                <a:latin typeface="Comic Sans MS" pitchFamily="66" charset="0"/>
              </a:rPr>
              <a:t>)/2</a:t>
            </a:r>
            <a:endParaRPr lang="en-US" sz="1800" i="1" baseline="-25000" dirty="0" smtClean="0">
              <a:latin typeface="Comic Sans MS" pitchFamily="66" charset="0"/>
            </a:endParaRPr>
          </a:p>
          <a:p>
            <a:pPr marL="381000" indent="-381000" eaLnBrk="1" hangingPunct="1">
              <a:lnSpc>
                <a:spcPct val="100000"/>
              </a:lnSpc>
              <a:spcBef>
                <a:spcPts val="400"/>
              </a:spcBef>
              <a:buFontTx/>
              <a:buAutoNum type="arabicPeriod"/>
            </a:pPr>
            <a:r>
              <a:rPr lang="en-US" sz="1800" b="1" i="1" dirty="0" smtClean="0">
                <a:latin typeface="Comic Sans MS" pitchFamily="66" charset="0"/>
              </a:rPr>
              <a:t> 	       if </a:t>
            </a:r>
            <a:r>
              <a:rPr lang="en-US" sz="1800" i="1" dirty="0" smtClean="0">
                <a:latin typeface="Comic Sans MS" pitchFamily="66" charset="0"/>
              </a:rPr>
              <a:t>L[m] &lt; a[</a:t>
            </a:r>
            <a:r>
              <a:rPr lang="en-US" sz="1800" i="1" dirty="0" err="1" smtClean="0">
                <a:latin typeface="Comic Sans MS" pitchFamily="66" charset="0"/>
              </a:rPr>
              <a:t>i</a:t>
            </a:r>
            <a:r>
              <a:rPr lang="en-US" sz="1800" i="1" dirty="0" smtClean="0">
                <a:latin typeface="Comic Sans MS" pitchFamily="66" charset="0"/>
              </a:rPr>
              <a:t>] </a:t>
            </a:r>
            <a:r>
              <a:rPr lang="en-US" sz="1800" b="1" i="1" dirty="0" smtClean="0">
                <a:latin typeface="Comic Sans MS" pitchFamily="66" charset="0"/>
              </a:rPr>
              <a:t>then</a:t>
            </a:r>
          </a:p>
          <a:p>
            <a:pPr marL="381000" indent="-381000">
              <a:lnSpc>
                <a:spcPct val="100000"/>
              </a:lnSpc>
              <a:spcBef>
                <a:spcPts val="400"/>
              </a:spcBef>
              <a:buFontTx/>
              <a:buAutoNum type="arabicPeriod"/>
            </a:pPr>
            <a:r>
              <a:rPr lang="en-US" sz="1800" b="1" i="1" dirty="0" smtClean="0">
                <a:latin typeface="Comic Sans MS" pitchFamily="66" charset="0"/>
              </a:rPr>
              <a:t>               </a:t>
            </a:r>
            <a:r>
              <a:rPr lang="en-US" sz="1800" i="1" dirty="0" smtClean="0">
                <a:latin typeface="Comic Sans MS" pitchFamily="66" charset="0"/>
              </a:rPr>
              <a:t>s ← m+1</a:t>
            </a:r>
          </a:p>
          <a:p>
            <a:pPr marL="381000" indent="-381000">
              <a:lnSpc>
                <a:spcPct val="100000"/>
              </a:lnSpc>
              <a:spcBef>
                <a:spcPts val="400"/>
              </a:spcBef>
              <a:buFontTx/>
              <a:buAutoNum type="arabicPeriod"/>
            </a:pPr>
            <a:r>
              <a:rPr lang="en-US" sz="1800" i="1" dirty="0" smtClean="0">
                <a:latin typeface="Comic Sans MS" pitchFamily="66" charset="0"/>
              </a:rPr>
              <a:t>                 </a:t>
            </a:r>
            <a:r>
              <a:rPr lang="en-US" sz="1800" b="1" i="1" dirty="0" smtClean="0">
                <a:latin typeface="Comic Sans MS" pitchFamily="66" charset="0"/>
              </a:rPr>
              <a:t>else</a:t>
            </a:r>
          </a:p>
          <a:p>
            <a:pPr marL="381000" indent="-381000" eaLnBrk="1" hangingPunct="1">
              <a:lnSpc>
                <a:spcPct val="100000"/>
              </a:lnSpc>
              <a:spcBef>
                <a:spcPts val="400"/>
              </a:spcBef>
              <a:buFontTx/>
              <a:buAutoNum type="arabicPeriod"/>
            </a:pPr>
            <a:r>
              <a:rPr lang="en-US" sz="1800" i="1" dirty="0" smtClean="0">
                <a:latin typeface="Comic Sans MS" pitchFamily="66" charset="0"/>
              </a:rPr>
              <a:t> 	             h ← m</a:t>
            </a:r>
          </a:p>
          <a:p>
            <a:pPr marL="381000" indent="-381000">
              <a:lnSpc>
                <a:spcPct val="100000"/>
              </a:lnSpc>
              <a:spcBef>
                <a:spcPts val="400"/>
              </a:spcBef>
              <a:buFontTx/>
              <a:buAutoNum type="arabicPeriod"/>
            </a:pPr>
            <a:r>
              <a:rPr lang="en-US" sz="1800" i="1" dirty="0" smtClean="0">
                <a:latin typeface="Comic Sans MS" pitchFamily="66" charset="0"/>
              </a:rPr>
              <a:t>         L[s] ← a[</a:t>
            </a:r>
            <a:r>
              <a:rPr lang="en-US" sz="1800" i="1" dirty="0" err="1" smtClean="0">
                <a:latin typeface="Comic Sans MS" pitchFamily="66" charset="0"/>
              </a:rPr>
              <a:t>i</a:t>
            </a:r>
            <a:r>
              <a:rPr lang="en-US" sz="1800" i="1" dirty="0" smtClean="0">
                <a:latin typeface="Comic Sans MS" pitchFamily="66" charset="0"/>
              </a:rPr>
              <a:t>]</a:t>
            </a:r>
          </a:p>
          <a:p>
            <a:pPr marL="381000" indent="-381000">
              <a:lnSpc>
                <a:spcPct val="100000"/>
              </a:lnSpc>
              <a:spcBef>
                <a:spcPts val="400"/>
              </a:spcBef>
              <a:buFontTx/>
              <a:buAutoNum type="arabicPeriod"/>
            </a:pPr>
            <a:r>
              <a:rPr lang="en-US" sz="1800" i="1" dirty="0" smtClean="0">
                <a:latin typeface="Comic Sans MS" pitchFamily="66" charset="0"/>
              </a:rPr>
              <a:t>         L’[s] ← </a:t>
            </a:r>
            <a:r>
              <a:rPr lang="en-US" sz="1800" i="1" dirty="0" err="1" smtClean="0">
                <a:latin typeface="Comic Sans MS" pitchFamily="66" charset="0"/>
              </a:rPr>
              <a:t>i</a:t>
            </a:r>
            <a:r>
              <a:rPr lang="en-US" sz="1800" i="1" dirty="0" smtClean="0">
                <a:latin typeface="Comic Sans MS" pitchFamily="66" charset="0"/>
              </a:rPr>
              <a:t>   //save index of a[</a:t>
            </a:r>
            <a:r>
              <a:rPr lang="en-US" sz="1800" i="1" dirty="0" err="1" smtClean="0">
                <a:latin typeface="Comic Sans MS" pitchFamily="66" charset="0"/>
              </a:rPr>
              <a:t>i</a:t>
            </a:r>
            <a:r>
              <a:rPr lang="en-US" sz="1800" i="1" dirty="0" smtClean="0">
                <a:latin typeface="Comic Sans MS" pitchFamily="66" charset="0"/>
              </a:rPr>
              <a:t>] in L’, so that we can use it for </a:t>
            </a:r>
            <a:r>
              <a:rPr lang="en-US" sz="1800" i="1" dirty="0" err="1" smtClean="0">
                <a:latin typeface="Comic Sans MS" pitchFamily="66" charset="0"/>
              </a:rPr>
              <a:t>prev</a:t>
            </a:r>
            <a:r>
              <a:rPr lang="en-US" sz="1800" i="1" dirty="0" smtClean="0">
                <a:latin typeface="Comic Sans MS" pitchFamily="66" charset="0"/>
              </a:rPr>
              <a:t> later</a:t>
            </a:r>
          </a:p>
          <a:p>
            <a:pPr marL="381000" indent="-381000">
              <a:lnSpc>
                <a:spcPct val="100000"/>
              </a:lnSpc>
              <a:spcBef>
                <a:spcPts val="400"/>
              </a:spcBef>
              <a:buFontTx/>
              <a:buAutoNum type="arabicPeriod"/>
            </a:pPr>
            <a:r>
              <a:rPr lang="en-US" sz="1800" i="1" dirty="0" smtClean="0">
                <a:latin typeface="Comic Sans MS" pitchFamily="66" charset="0"/>
              </a:rPr>
              <a:t>         </a:t>
            </a:r>
            <a:r>
              <a:rPr lang="en-US" sz="1800" i="1" dirty="0" err="1" smtClean="0">
                <a:latin typeface="Comic Sans MS" pitchFamily="66" charset="0"/>
              </a:rPr>
              <a:t>prev</a:t>
            </a:r>
            <a:r>
              <a:rPr lang="en-US" sz="1800" i="1" dirty="0" smtClean="0">
                <a:latin typeface="Comic Sans MS" pitchFamily="66" charset="0"/>
              </a:rPr>
              <a:t>[</a:t>
            </a:r>
            <a:r>
              <a:rPr lang="en-US" sz="1800" i="1" dirty="0" err="1" smtClean="0">
                <a:latin typeface="Comic Sans MS" pitchFamily="66" charset="0"/>
              </a:rPr>
              <a:t>i</a:t>
            </a:r>
            <a:r>
              <a:rPr lang="en-US" sz="1800" i="1" dirty="0" smtClean="0">
                <a:latin typeface="Comic Sans MS" pitchFamily="66" charset="0"/>
              </a:rPr>
              <a:t>] ← L’[s-1]</a:t>
            </a:r>
          </a:p>
          <a:p>
            <a:pPr marL="381000" indent="-381000">
              <a:lnSpc>
                <a:spcPct val="100000"/>
              </a:lnSpc>
              <a:spcBef>
                <a:spcPts val="400"/>
              </a:spcBef>
              <a:buFontTx/>
              <a:buAutoNum type="arabicPeriod"/>
            </a:pPr>
            <a:r>
              <a:rPr lang="en-US" sz="1800" b="1" i="1" dirty="0" smtClean="0">
                <a:latin typeface="Comic Sans MS" pitchFamily="66" charset="0"/>
              </a:rPr>
              <a:t> return </a:t>
            </a:r>
            <a:r>
              <a:rPr lang="en-US" sz="1800" i="1" dirty="0" smtClean="0">
                <a:latin typeface="Comic Sans MS" pitchFamily="66" charset="0"/>
              </a:rPr>
              <a:t>L, </a:t>
            </a:r>
            <a:r>
              <a:rPr lang="en-US" sz="1800" i="1" dirty="0" err="1" smtClean="0">
                <a:latin typeface="Comic Sans MS" pitchFamily="66" charset="0"/>
              </a:rPr>
              <a:t>prev</a:t>
            </a:r>
            <a:endParaRPr lang="en-US" sz="1800" i="1" dirty="0" smtClean="0">
              <a:latin typeface="Comic Sans MS" pitchFamily="66" charset="0"/>
            </a:endParaRPr>
          </a:p>
        </p:txBody>
      </p:sp>
      <p:sp>
        <p:nvSpPr>
          <p:cNvPr id="657419" name="Text Box 11"/>
          <p:cNvSpPr txBox="1">
            <a:spLocks noChangeArrowheads="1"/>
          </p:cNvSpPr>
          <p:nvPr/>
        </p:nvSpPr>
        <p:spPr bwMode="auto">
          <a:xfrm>
            <a:off x="2576650" y="6184237"/>
            <a:ext cx="65582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dirty="0" smtClean="0">
                <a:solidFill>
                  <a:srgbClr val="00B0F0"/>
                </a:solidFill>
                <a:sym typeface="Symbol" panose="05050102010706020507" pitchFamily="18" charset="2"/>
              </a:rPr>
              <a:t>Run-time</a:t>
            </a:r>
            <a:r>
              <a:rPr lang="en-US" dirty="0">
                <a:solidFill>
                  <a:srgbClr val="00B0F0"/>
                </a:solidFill>
                <a:sym typeface="Symbol" panose="05050102010706020507" pitchFamily="18" charset="2"/>
              </a:rPr>
              <a:t>: </a:t>
            </a:r>
            <a:r>
              <a:rPr lang="en-US" dirty="0">
                <a:solidFill>
                  <a:srgbClr val="00B0F0"/>
                </a:solidFill>
                <a:latin typeface="Comic Sans MS" panose="030F0702030302020204" pitchFamily="66" charset="0"/>
                <a:sym typeface="Symbol" panose="05050102010706020507" pitchFamily="18" charset="2"/>
              </a:rPr>
              <a:t></a:t>
            </a:r>
            <a:r>
              <a:rPr lang="en-US" dirty="0" smtClean="0">
                <a:solidFill>
                  <a:srgbClr val="00B0F0"/>
                </a:solidFill>
                <a:latin typeface="Comic Sans MS" panose="030F0702030302020204" pitchFamily="66" charset="0"/>
                <a:sym typeface="Symbol" panose="05050102010706020507" pitchFamily="18" charset="2"/>
              </a:rPr>
              <a:t>(n </a:t>
            </a:r>
            <a:r>
              <a:rPr lang="en-US" dirty="0" err="1" smtClean="0">
                <a:solidFill>
                  <a:srgbClr val="00B0F0"/>
                </a:solidFill>
                <a:latin typeface="Comic Sans MS" panose="030F0702030302020204" pitchFamily="66" charset="0"/>
                <a:sym typeface="Symbol" panose="05050102010706020507" pitchFamily="18" charset="2"/>
              </a:rPr>
              <a:t>lg</a:t>
            </a:r>
            <a:r>
              <a:rPr lang="en-US" dirty="0" smtClean="0">
                <a:solidFill>
                  <a:srgbClr val="00B0F0"/>
                </a:solidFill>
                <a:latin typeface="Comic Sans MS" panose="030F0702030302020204" pitchFamily="66" charset="0"/>
                <a:sym typeface="Symbol" panose="05050102010706020507" pitchFamily="18" charset="2"/>
              </a:rPr>
              <a:t> n); as binary search (lines 9-14) takes </a:t>
            </a:r>
          </a:p>
          <a:p>
            <a:pPr algn="ctr" eaLnBrk="1" hangingPunct="1"/>
            <a:r>
              <a:rPr lang="en-US" dirty="0" smtClean="0">
                <a:solidFill>
                  <a:srgbClr val="00B0F0"/>
                </a:solidFill>
                <a:latin typeface="Comic Sans MS" panose="030F0702030302020204" pitchFamily="66" charset="0"/>
                <a:sym typeface="Symbol" panose="05050102010706020507" pitchFamily="18" charset="2"/>
              </a:rPr>
              <a:t>(</a:t>
            </a:r>
            <a:r>
              <a:rPr lang="en-US" dirty="0" err="1" smtClean="0">
                <a:solidFill>
                  <a:srgbClr val="00B0F0"/>
                </a:solidFill>
                <a:latin typeface="Comic Sans MS" panose="030F0702030302020204" pitchFamily="66" charset="0"/>
                <a:sym typeface="Symbol" panose="05050102010706020507" pitchFamily="18" charset="2"/>
              </a:rPr>
              <a:t>lgn</a:t>
            </a:r>
            <a:r>
              <a:rPr lang="en-US" dirty="0" smtClean="0">
                <a:solidFill>
                  <a:srgbClr val="00B0F0"/>
                </a:solidFill>
                <a:latin typeface="Comic Sans MS" panose="030F0702030302020204" pitchFamily="66" charset="0"/>
                <a:sym typeface="Symbol" panose="05050102010706020507" pitchFamily="18" charset="2"/>
              </a:rPr>
              <a:t>) time in each of the (n) iterations of the outer loop.</a:t>
            </a:r>
            <a:endParaRPr lang="en-US" dirty="0">
              <a:solidFill>
                <a:srgbClr val="00B0F0"/>
              </a:solidFill>
              <a:latin typeface="Comic Sans MS" panose="030F0702030302020204" pitchFamily="66" charset="0"/>
              <a:sym typeface="Symbol" panose="05050102010706020507" pitchFamily="18" charset="2"/>
            </a:endParaRPr>
          </a:p>
        </p:txBody>
      </p:sp>
      <p:sp>
        <p:nvSpPr>
          <p:cNvPr id="7" name="TextBox 6"/>
          <p:cNvSpPr txBox="1"/>
          <p:nvPr/>
        </p:nvSpPr>
        <p:spPr>
          <a:xfrm>
            <a:off x="2055179" y="3442120"/>
            <a:ext cx="1568829" cy="584775"/>
          </a:xfrm>
          <a:prstGeom prst="rect">
            <a:avLst/>
          </a:prstGeom>
          <a:noFill/>
        </p:spPr>
        <p:txBody>
          <a:bodyPr wrap="square" rtlCol="0">
            <a:spAutoFit/>
          </a:bodyPr>
          <a:lstStyle/>
          <a:p>
            <a:r>
              <a:rPr lang="en-US" sz="3200" dirty="0">
                <a:solidFill>
                  <a:prstClr val="black"/>
                </a:solidFill>
                <a:latin typeface="Arial" pitchFamily="34" charset="0"/>
                <a:cs typeface="Arial" pitchFamily="34" charset="0"/>
              </a:rPr>
              <a:t>└ </a:t>
            </a:r>
            <a:r>
              <a:rPr lang="en-US" sz="2400" dirty="0">
                <a:solidFill>
                  <a:prstClr val="black"/>
                </a:solidFill>
                <a:latin typeface="Arial" pitchFamily="34" charset="0"/>
                <a:cs typeface="Arial" pitchFamily="34" charset="0"/>
              </a:rPr>
              <a:t> </a:t>
            </a:r>
            <a:r>
              <a:rPr lang="en-US" sz="3200" dirty="0">
                <a:solidFill>
                  <a:prstClr val="black"/>
                </a:solidFill>
                <a:latin typeface="Arial" pitchFamily="34" charset="0"/>
                <a:cs typeface="Arial" pitchFamily="34" charset="0"/>
              </a:rPr>
              <a:t>    ┘</a:t>
            </a:r>
          </a:p>
        </p:txBody>
      </p:sp>
    </p:spTree>
    <p:extLst>
      <p:ext uri="{BB962C8B-B14F-4D97-AF65-F5344CB8AC3E}">
        <p14:creationId xmlns:p14="http://schemas.microsoft.com/office/powerpoint/2010/main" val="190410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57419"/>
                                        </p:tgtEl>
                                        <p:attrNameLst>
                                          <p:attrName>style.visibility</p:attrName>
                                        </p:attrNameLst>
                                      </p:cBhvr>
                                      <p:to>
                                        <p:strVal val="visible"/>
                                      </p:to>
                                    </p:set>
                                    <p:animEffect transition="in" filter="checkerboard(across)">
                                      <p:cBhvr>
                                        <p:cTn id="7" dur="500"/>
                                        <p:tgtEl>
                                          <p:spTgt spid="657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en-US" altLang="zh-TW" dirty="0"/>
              <a:t>Maximum-sum </a:t>
            </a:r>
            <a:r>
              <a:rPr lang="en-US" altLang="zh-TW" dirty="0" smtClean="0"/>
              <a:t>Interval</a:t>
            </a:r>
            <a:endParaRPr lang="en-US" altLang="zh-TW" dirty="0"/>
          </a:p>
        </p:txBody>
      </p:sp>
      <p:sp>
        <p:nvSpPr>
          <p:cNvPr id="27651" name="Rectangle 3"/>
          <p:cNvSpPr>
            <a:spLocks noGrp="1" noChangeArrowheads="1"/>
          </p:cNvSpPr>
          <p:nvPr>
            <p:ph idx="1"/>
          </p:nvPr>
        </p:nvSpPr>
        <p:spPr/>
        <p:txBody>
          <a:bodyPr/>
          <a:lstStyle/>
          <a:p>
            <a:r>
              <a:rPr lang="en-US" altLang="zh-TW" dirty="0"/>
              <a:t>Given a sequence of real numbers </a:t>
            </a:r>
            <a:r>
              <a:rPr lang="en-US" altLang="zh-TW" i="1" dirty="0"/>
              <a:t>a</a:t>
            </a:r>
            <a:r>
              <a:rPr lang="en-US" altLang="zh-TW" i="1" baseline="-25000" dirty="0"/>
              <a:t>1</a:t>
            </a:r>
            <a:r>
              <a:rPr lang="en-US" altLang="zh-TW" i="1" dirty="0"/>
              <a:t>a</a:t>
            </a:r>
            <a:r>
              <a:rPr lang="en-US" altLang="zh-TW" i="1" baseline="-25000" dirty="0"/>
              <a:t>2</a:t>
            </a:r>
            <a:r>
              <a:rPr lang="en-US" altLang="zh-TW" i="1" dirty="0"/>
              <a:t>…a</a:t>
            </a:r>
            <a:r>
              <a:rPr lang="en-US" altLang="zh-TW" i="1" baseline="-25000" dirty="0"/>
              <a:t>n</a:t>
            </a:r>
            <a:r>
              <a:rPr lang="en-US" altLang="zh-TW" i="1" dirty="0"/>
              <a:t> </a:t>
            </a:r>
            <a:r>
              <a:rPr lang="en-US" altLang="zh-TW" dirty="0"/>
              <a:t>, find a </a:t>
            </a:r>
            <a:r>
              <a:rPr lang="en-US" altLang="zh-TW" dirty="0" smtClean="0"/>
              <a:t>substring (</a:t>
            </a:r>
            <a:r>
              <a:rPr lang="en-US" altLang="zh-TW" i="1" dirty="0" smtClean="0"/>
              <a:t>a.k.a.,</a:t>
            </a:r>
            <a:r>
              <a:rPr lang="en-US" altLang="zh-TW" dirty="0" smtClean="0"/>
              <a:t> interval in numeric sequence) with </a:t>
            </a:r>
            <a:r>
              <a:rPr lang="en-US" altLang="zh-TW" dirty="0"/>
              <a:t>the maximum sum</a:t>
            </a:r>
            <a:r>
              <a:rPr lang="en-US" altLang="zh-TW" dirty="0" smtClean="0"/>
              <a:t>. E.g.:</a:t>
            </a:r>
            <a:endParaRPr lang="en-US" altLang="zh-TW" dirty="0"/>
          </a:p>
        </p:txBody>
      </p:sp>
      <p:sp>
        <p:nvSpPr>
          <p:cNvPr id="27652" name="Text Box 4"/>
          <p:cNvSpPr txBox="1">
            <a:spLocks noChangeArrowheads="1"/>
          </p:cNvSpPr>
          <p:nvPr/>
        </p:nvSpPr>
        <p:spPr bwMode="auto">
          <a:xfrm>
            <a:off x="809625" y="2262187"/>
            <a:ext cx="825817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sz="2800" b="1" dirty="0" smtClean="0">
                <a:solidFill>
                  <a:prstClr val="black"/>
                </a:solidFill>
                <a:latin typeface="Courier New" panose="02070309020205020404" pitchFamily="49" charset="0"/>
              </a:rPr>
              <a:t>(2, -5, 9, </a:t>
            </a:r>
            <a:r>
              <a:rPr lang="en-US" altLang="zh-TW" sz="2800" b="1" dirty="0">
                <a:solidFill>
                  <a:prstClr val="black"/>
                </a:solidFill>
                <a:latin typeface="Courier New" panose="02070309020205020404" pitchFamily="49" charset="0"/>
              </a:rPr>
              <a:t>–</a:t>
            </a:r>
            <a:r>
              <a:rPr lang="en-US" altLang="zh-TW" sz="2800" b="1" dirty="0" smtClean="0">
                <a:solidFill>
                  <a:prstClr val="black"/>
                </a:solidFill>
                <a:latin typeface="Courier New" panose="02070309020205020404" pitchFamily="49" charset="0"/>
              </a:rPr>
              <a:t>3, 1, 7, </a:t>
            </a:r>
            <a:r>
              <a:rPr lang="en-US" altLang="zh-TW" sz="2800" b="1" dirty="0">
                <a:solidFill>
                  <a:prstClr val="black"/>
                </a:solidFill>
                <a:latin typeface="Courier New" panose="02070309020205020404" pitchFamily="49" charset="0"/>
              </a:rPr>
              <a:t>–</a:t>
            </a:r>
            <a:r>
              <a:rPr lang="en-US" altLang="zh-TW" sz="2800" b="1" dirty="0" smtClean="0">
                <a:solidFill>
                  <a:prstClr val="black"/>
                </a:solidFill>
                <a:latin typeface="Courier New" panose="02070309020205020404" pitchFamily="49" charset="0"/>
              </a:rPr>
              <a:t>15, 2, 3)</a:t>
            </a:r>
          </a:p>
          <a:p>
            <a:pPr>
              <a:spcBef>
                <a:spcPct val="50000"/>
              </a:spcBef>
            </a:pPr>
            <a:r>
              <a:rPr lang="en-US" altLang="zh-TW" sz="2800" b="1" dirty="0" smtClean="0">
                <a:solidFill>
                  <a:prstClr val="black"/>
                </a:solidFill>
                <a:latin typeface="Courier New" panose="02070309020205020404" pitchFamily="49" charset="0"/>
              </a:rPr>
              <a:t>Maximum sum interval is: (9,-3,1,7)</a:t>
            </a:r>
          </a:p>
          <a:p>
            <a:pPr>
              <a:spcBef>
                <a:spcPct val="50000"/>
              </a:spcBef>
            </a:pPr>
            <a:r>
              <a:rPr lang="en-US" altLang="zh-TW" sz="2800" b="1" dirty="0" smtClean="0">
                <a:solidFill>
                  <a:prstClr val="black"/>
                </a:solidFill>
                <a:latin typeface="Courier New" panose="02070309020205020404" pitchFamily="49" charset="0"/>
              </a:rPr>
              <a:t>with sum = 9-3+1+7 = 14</a:t>
            </a:r>
            <a:endParaRPr lang="en-US" altLang="zh-TW" sz="2800" b="1" dirty="0">
              <a:solidFill>
                <a:prstClr val="black"/>
              </a:solidFill>
              <a:latin typeface="Courier New" panose="02070309020205020404" pitchFamily="49" charset="0"/>
            </a:endParaRPr>
          </a:p>
          <a:p>
            <a:pPr>
              <a:spcBef>
                <a:spcPct val="50000"/>
              </a:spcBef>
            </a:pPr>
            <a:endParaRPr lang="en-US" altLang="zh-TW" sz="2800" b="1" dirty="0">
              <a:solidFill>
                <a:prstClr val="black"/>
              </a:solidFill>
            </a:endParaRPr>
          </a:p>
        </p:txBody>
      </p:sp>
      <p:sp>
        <p:nvSpPr>
          <p:cNvPr id="27659" name="Text Box 11"/>
          <p:cNvSpPr txBox="1">
            <a:spLocks noChangeArrowheads="1"/>
          </p:cNvSpPr>
          <p:nvPr/>
        </p:nvSpPr>
        <p:spPr bwMode="auto">
          <a:xfrm>
            <a:off x="457200" y="4724400"/>
            <a:ext cx="78867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sz="2400" b="1" dirty="0" smtClean="0">
                <a:solidFill>
                  <a:prstClr val="black"/>
                </a:solidFill>
              </a:rPr>
              <a:t>Brute force approach</a:t>
            </a:r>
            <a:r>
              <a:rPr lang="en-US" altLang="zh-TW" sz="2400" dirty="0" smtClean="0">
                <a:solidFill>
                  <a:prstClr val="black"/>
                </a:solidFill>
              </a:rPr>
              <a:t>: For </a:t>
            </a:r>
            <a:r>
              <a:rPr lang="en-US" altLang="zh-TW" sz="2400" dirty="0">
                <a:solidFill>
                  <a:prstClr val="black"/>
                </a:solidFill>
              </a:rPr>
              <a:t>each position, </a:t>
            </a:r>
            <a:r>
              <a:rPr lang="en-US" altLang="zh-TW" sz="2400" dirty="0" smtClean="0">
                <a:solidFill>
                  <a:prstClr val="black"/>
                </a:solidFill>
              </a:rPr>
              <a:t>we can compute </a:t>
            </a:r>
            <a:r>
              <a:rPr lang="en-US" altLang="zh-TW" sz="2400" dirty="0">
                <a:solidFill>
                  <a:prstClr val="black"/>
                </a:solidFill>
              </a:rPr>
              <a:t>the maximum-sum interval starting at that </a:t>
            </a:r>
            <a:r>
              <a:rPr lang="en-US" altLang="zh-TW" sz="2400" dirty="0" smtClean="0">
                <a:solidFill>
                  <a:prstClr val="black"/>
                </a:solidFill>
              </a:rPr>
              <a:t>position </a:t>
            </a:r>
            <a:r>
              <a:rPr lang="en-US" altLang="zh-TW" sz="2400" dirty="0">
                <a:solidFill>
                  <a:prstClr val="black"/>
                </a:solidFill>
              </a:rPr>
              <a:t>in </a:t>
            </a:r>
            <a:r>
              <a:rPr lang="en-US" altLang="zh-TW" sz="2400" i="1" dirty="0">
                <a:solidFill>
                  <a:prstClr val="black"/>
                </a:solidFill>
              </a:rPr>
              <a:t>O</a:t>
            </a:r>
            <a:r>
              <a:rPr lang="en-US" altLang="zh-TW" sz="2400" dirty="0">
                <a:solidFill>
                  <a:prstClr val="black"/>
                </a:solidFill>
              </a:rPr>
              <a:t>(</a:t>
            </a:r>
            <a:r>
              <a:rPr lang="en-US" altLang="zh-TW" sz="2400" i="1" dirty="0">
                <a:solidFill>
                  <a:prstClr val="black"/>
                </a:solidFill>
              </a:rPr>
              <a:t>n</a:t>
            </a:r>
            <a:r>
              <a:rPr lang="en-US" altLang="zh-TW" sz="2400" dirty="0">
                <a:solidFill>
                  <a:prstClr val="black"/>
                </a:solidFill>
              </a:rPr>
              <a:t>) time. </a:t>
            </a:r>
            <a:r>
              <a:rPr lang="en-US" altLang="zh-TW" sz="2400" dirty="0" smtClean="0">
                <a:solidFill>
                  <a:prstClr val="black"/>
                </a:solidFill>
              </a:rPr>
              <a:t>Total time of this approach is </a:t>
            </a:r>
            <a:r>
              <a:rPr lang="en-US" altLang="zh-TW" sz="2400" i="1" dirty="0">
                <a:solidFill>
                  <a:prstClr val="black"/>
                </a:solidFill>
              </a:rPr>
              <a:t>O</a:t>
            </a:r>
            <a:r>
              <a:rPr lang="en-US" altLang="zh-TW" sz="2400" dirty="0">
                <a:solidFill>
                  <a:prstClr val="black"/>
                </a:solidFill>
              </a:rPr>
              <a:t>(</a:t>
            </a:r>
            <a:r>
              <a:rPr lang="en-US" altLang="zh-TW" sz="2400" i="1" dirty="0">
                <a:solidFill>
                  <a:prstClr val="black"/>
                </a:solidFill>
              </a:rPr>
              <a:t>n</a:t>
            </a:r>
            <a:r>
              <a:rPr lang="en-US" altLang="zh-TW" sz="2400" i="1" baseline="30000" dirty="0">
                <a:solidFill>
                  <a:prstClr val="black"/>
                </a:solidFill>
              </a:rPr>
              <a:t>2</a:t>
            </a:r>
            <a:r>
              <a:rPr lang="en-US" altLang="zh-TW" sz="2400" dirty="0" smtClean="0">
                <a:solidFill>
                  <a:prstClr val="black"/>
                </a:solidFill>
              </a:rPr>
              <a:t>).</a:t>
            </a:r>
            <a:endParaRPr lang="en-US" altLang="zh-TW" sz="2400" dirty="0">
              <a:solidFill>
                <a:prstClr val="black"/>
              </a:solidFill>
            </a:endParaRPr>
          </a:p>
        </p:txBody>
      </p:sp>
    </p:spTree>
    <p:extLst>
      <p:ext uri="{BB962C8B-B14F-4D97-AF65-F5344CB8AC3E}">
        <p14:creationId xmlns:p14="http://schemas.microsoft.com/office/powerpoint/2010/main" val="273656644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r>
              <a:rPr lang="en-US" altLang="zh-TW" dirty="0" smtClean="0"/>
              <a:t>DP Solution for Max Sum Interval</a:t>
            </a:r>
            <a:endParaRPr lang="en-US" altLang="zh-TW" dirty="0"/>
          </a:p>
        </p:txBody>
      </p:sp>
      <p:sp>
        <p:nvSpPr>
          <p:cNvPr id="29699" name="Rectangle 3"/>
          <p:cNvSpPr>
            <a:spLocks noGrp="1" noChangeArrowheads="1"/>
          </p:cNvSpPr>
          <p:nvPr>
            <p:ph idx="1"/>
          </p:nvPr>
        </p:nvSpPr>
        <p:spPr>
          <a:xfrm>
            <a:off x="155575" y="939800"/>
            <a:ext cx="8988425" cy="5237163"/>
          </a:xfrm>
        </p:spPr>
        <p:txBody>
          <a:bodyPr/>
          <a:lstStyle/>
          <a:p>
            <a:r>
              <a:rPr lang="en-US" altLang="zh-TW" dirty="0" smtClean="0"/>
              <a:t>The </a:t>
            </a:r>
            <a:r>
              <a:rPr lang="en-US" altLang="zh-TW" dirty="0"/>
              <a:t>recurrence </a:t>
            </a:r>
            <a:r>
              <a:rPr lang="en-US" altLang="zh-TW" dirty="0" smtClean="0"/>
              <a:t>relation: </a:t>
            </a:r>
            <a:r>
              <a:rPr lang="en-US" altLang="zh-TW" sz="2800" dirty="0" smtClean="0"/>
              <a:t>Define </a:t>
            </a:r>
            <a:r>
              <a:rPr lang="en-US" altLang="zh-TW" sz="2800" i="1" dirty="0" smtClean="0"/>
              <a:t>S</a:t>
            </a:r>
            <a:r>
              <a:rPr lang="en-US" altLang="zh-TW" sz="2800" i="1" baseline="-25000" dirty="0" smtClean="0"/>
              <a:t>i</a:t>
            </a:r>
            <a:r>
              <a:rPr lang="en-US" altLang="zh-TW" sz="2800" dirty="0" smtClean="0"/>
              <a:t> </a:t>
            </a:r>
            <a:r>
              <a:rPr lang="en-US" altLang="zh-TW" sz="2800" dirty="0"/>
              <a:t>to be the maximum sum of the intervals ending at position </a:t>
            </a:r>
            <a:r>
              <a:rPr lang="en-US" altLang="zh-TW" sz="2800" i="1" dirty="0" err="1" smtClean="0"/>
              <a:t>i</a:t>
            </a:r>
            <a:r>
              <a:rPr lang="en-US" altLang="zh-TW" sz="2800" i="1" dirty="0" smtClean="0"/>
              <a:t>. </a:t>
            </a:r>
            <a:r>
              <a:rPr lang="en-US" altLang="zh-TW" sz="2800" dirty="0" smtClean="0"/>
              <a:t>There are two cases:</a:t>
            </a:r>
          </a:p>
          <a:p>
            <a:r>
              <a:rPr lang="en-US" altLang="zh-TW" dirty="0" smtClean="0"/>
              <a:t>Case 1: If it adding </a:t>
            </a:r>
            <a:r>
              <a:rPr lang="en-US" altLang="zh-TW" i="1" dirty="0" err="1" smtClean="0"/>
              <a:t>a</a:t>
            </a:r>
            <a:r>
              <a:rPr lang="en-US" altLang="zh-TW" i="1" baseline="-25000" dirty="0" err="1" smtClean="0"/>
              <a:t>i</a:t>
            </a:r>
            <a:r>
              <a:rPr lang="en-US" altLang="zh-TW" dirty="0" smtClean="0"/>
              <a:t> with </a:t>
            </a:r>
            <a:r>
              <a:rPr lang="en-US" altLang="zh-TW" i="1" dirty="0" smtClean="0"/>
              <a:t>S</a:t>
            </a:r>
            <a:r>
              <a:rPr lang="en-US" altLang="zh-TW" i="1" baseline="-25000" dirty="0" smtClean="0"/>
              <a:t>i-1</a:t>
            </a:r>
            <a:r>
              <a:rPr lang="en-US" altLang="zh-TW" dirty="0" smtClean="0"/>
              <a:t> increases the running sum then: </a:t>
            </a:r>
            <a:r>
              <a:rPr lang="en-US" altLang="zh-TW" i="1" dirty="0" smtClean="0"/>
              <a:t>S</a:t>
            </a:r>
            <a:r>
              <a:rPr lang="en-US" altLang="zh-TW" i="1" baseline="-25000" dirty="0" smtClean="0"/>
              <a:t>i </a:t>
            </a:r>
            <a:r>
              <a:rPr lang="en-US" altLang="zh-TW" i="1" dirty="0" smtClean="0"/>
              <a:t>= S</a:t>
            </a:r>
            <a:r>
              <a:rPr lang="en-US" altLang="zh-TW" i="1" baseline="-25000" dirty="0" smtClean="0"/>
              <a:t>i-1</a:t>
            </a:r>
            <a:r>
              <a:rPr lang="en-US" altLang="zh-TW" i="1" dirty="0" smtClean="0"/>
              <a:t> + </a:t>
            </a:r>
            <a:r>
              <a:rPr lang="en-US" altLang="zh-TW" i="1" dirty="0" err="1" smtClean="0"/>
              <a:t>a</a:t>
            </a:r>
            <a:r>
              <a:rPr lang="en-US" altLang="zh-TW" i="1" baseline="-25000" dirty="0" err="1" smtClean="0"/>
              <a:t>i</a:t>
            </a:r>
            <a:endParaRPr lang="en-US" altLang="zh-TW" i="1" baseline="-25000" dirty="0" smtClean="0"/>
          </a:p>
          <a:p>
            <a:pPr lvl="0"/>
            <a:r>
              <a:rPr lang="en-US" altLang="zh-TW" dirty="0" smtClean="0">
                <a:solidFill>
                  <a:prstClr val="black"/>
                </a:solidFill>
              </a:rPr>
              <a:t>Case 2: If adding </a:t>
            </a:r>
            <a:r>
              <a:rPr lang="en-US" altLang="zh-TW" i="1" dirty="0" err="1" smtClean="0">
                <a:solidFill>
                  <a:prstClr val="black"/>
                </a:solidFill>
              </a:rPr>
              <a:t>a</a:t>
            </a:r>
            <a:r>
              <a:rPr lang="en-US" altLang="zh-TW" i="1" baseline="-25000" dirty="0" err="1" smtClean="0">
                <a:solidFill>
                  <a:prstClr val="black"/>
                </a:solidFill>
              </a:rPr>
              <a:t>i</a:t>
            </a:r>
            <a:r>
              <a:rPr lang="en-US" altLang="zh-TW" dirty="0" smtClean="0">
                <a:solidFill>
                  <a:prstClr val="black"/>
                </a:solidFill>
              </a:rPr>
              <a:t> with </a:t>
            </a:r>
            <a:r>
              <a:rPr lang="en-US" altLang="zh-TW" i="1" dirty="0" smtClean="0">
                <a:solidFill>
                  <a:prstClr val="black"/>
                </a:solidFill>
              </a:rPr>
              <a:t>S</a:t>
            </a:r>
            <a:r>
              <a:rPr lang="en-US" altLang="zh-TW" i="1" baseline="-25000" dirty="0" smtClean="0">
                <a:solidFill>
                  <a:prstClr val="black"/>
                </a:solidFill>
              </a:rPr>
              <a:t>i-1</a:t>
            </a:r>
            <a:r>
              <a:rPr lang="en-US" altLang="zh-TW" dirty="0" smtClean="0">
                <a:solidFill>
                  <a:prstClr val="black"/>
                </a:solidFill>
              </a:rPr>
              <a:t> decreases the running sum then: </a:t>
            </a:r>
            <a:r>
              <a:rPr lang="en-US" altLang="zh-TW" i="1" dirty="0" smtClean="0">
                <a:solidFill>
                  <a:prstClr val="black"/>
                </a:solidFill>
              </a:rPr>
              <a:t>S</a:t>
            </a:r>
            <a:r>
              <a:rPr lang="en-US" altLang="zh-TW" i="1" baseline="-25000" dirty="0" smtClean="0">
                <a:solidFill>
                  <a:prstClr val="black"/>
                </a:solidFill>
              </a:rPr>
              <a:t>i </a:t>
            </a:r>
            <a:r>
              <a:rPr lang="en-US" altLang="zh-TW" i="1" dirty="0" smtClean="0">
                <a:solidFill>
                  <a:prstClr val="black"/>
                </a:solidFill>
              </a:rPr>
              <a:t>= </a:t>
            </a:r>
            <a:r>
              <a:rPr lang="en-US" altLang="zh-TW" i="1" dirty="0" err="1" smtClean="0">
                <a:solidFill>
                  <a:prstClr val="black"/>
                </a:solidFill>
              </a:rPr>
              <a:t>a</a:t>
            </a:r>
            <a:r>
              <a:rPr lang="en-US" altLang="zh-TW" i="1" baseline="-25000" dirty="0" err="1" smtClean="0">
                <a:solidFill>
                  <a:prstClr val="black"/>
                </a:solidFill>
              </a:rPr>
              <a:t>i</a:t>
            </a:r>
            <a:r>
              <a:rPr lang="en-US" altLang="zh-TW" i="1" dirty="0" smtClean="0">
                <a:solidFill>
                  <a:prstClr val="black"/>
                </a:solidFill>
              </a:rPr>
              <a:t> </a:t>
            </a:r>
            <a:r>
              <a:rPr lang="en-US" altLang="zh-TW" dirty="0" smtClean="0">
                <a:solidFill>
                  <a:prstClr val="black"/>
                </a:solidFill>
              </a:rPr>
              <a:t>(</a:t>
            </a:r>
            <a:r>
              <a:rPr lang="en-US" altLang="zh-TW" i="1" dirty="0" smtClean="0">
                <a:solidFill>
                  <a:prstClr val="black"/>
                </a:solidFill>
              </a:rPr>
              <a:t>i.e., </a:t>
            </a:r>
            <a:r>
              <a:rPr lang="en-US" altLang="zh-TW" dirty="0" smtClean="0">
                <a:solidFill>
                  <a:prstClr val="black"/>
                </a:solidFill>
              </a:rPr>
              <a:t>consider a new substring starting from </a:t>
            </a:r>
            <a:r>
              <a:rPr lang="en-US" altLang="zh-TW" dirty="0" err="1" smtClean="0">
                <a:solidFill>
                  <a:prstClr val="black"/>
                </a:solidFill>
              </a:rPr>
              <a:t>i-th</a:t>
            </a:r>
            <a:r>
              <a:rPr lang="en-US" altLang="zh-TW" dirty="0" smtClean="0">
                <a:solidFill>
                  <a:prstClr val="black"/>
                </a:solidFill>
              </a:rPr>
              <a:t> index)</a:t>
            </a:r>
            <a:endParaRPr lang="en-US" altLang="zh-TW" baseline="-25000" dirty="0" smtClean="0">
              <a:solidFill>
                <a:prstClr val="black"/>
              </a:solidFill>
            </a:endParaRPr>
          </a:p>
          <a:p>
            <a:endParaRPr lang="en-US" altLang="zh-TW" sz="2000" i="1" baseline="-25000" dirty="0"/>
          </a:p>
          <a:p>
            <a:endParaRPr lang="en-US" altLang="zh-TW" sz="2000" dirty="0"/>
          </a:p>
        </p:txBody>
      </p:sp>
      <p:sp>
        <p:nvSpPr>
          <p:cNvPr id="29724" name="Text Box 28"/>
          <p:cNvSpPr txBox="1">
            <a:spLocks noChangeArrowheads="1"/>
          </p:cNvSpPr>
          <p:nvPr/>
        </p:nvSpPr>
        <p:spPr bwMode="auto">
          <a:xfrm>
            <a:off x="1866900" y="2159001"/>
            <a:ext cx="5029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2800">
              <a:solidFill>
                <a:prstClr val="black"/>
              </a:solidFill>
            </a:endParaRPr>
          </a:p>
        </p:txBody>
      </p:sp>
      <p:graphicFrame>
        <p:nvGraphicFramePr>
          <p:cNvPr id="29729" name="Object 33"/>
          <p:cNvGraphicFramePr>
            <a:graphicFrameLocks noChangeAspect="1"/>
          </p:cNvGraphicFramePr>
          <p:nvPr>
            <p:extLst>
              <p:ext uri="{D42A27DB-BD31-4B8C-83A1-F6EECF244321}">
                <p14:modId xmlns:p14="http://schemas.microsoft.com/office/powerpoint/2010/main" val="3718924072"/>
              </p:ext>
            </p:extLst>
          </p:nvPr>
        </p:nvGraphicFramePr>
        <p:xfrm>
          <a:off x="2743200" y="6019800"/>
          <a:ext cx="3567113" cy="573088"/>
        </p:xfrm>
        <a:graphic>
          <a:graphicData uri="http://schemas.openxmlformats.org/presentationml/2006/ole">
            <mc:AlternateContent xmlns:mc="http://schemas.openxmlformats.org/markup-compatibility/2006">
              <mc:Choice xmlns:v="urn:schemas-microsoft-com:vml" Requires="v">
                <p:oleObj spid="_x0000_s6148" name="Equation" r:id="rId3" imgW="1422360" imgH="228600" progId="Equation.3">
                  <p:embed/>
                </p:oleObj>
              </mc:Choice>
              <mc:Fallback>
                <p:oleObj name="Equation" r:id="rId3" imgW="142236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6019800"/>
                        <a:ext cx="3567113"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2"/>
          <p:cNvGrpSpPr>
            <a:grpSpLocks/>
          </p:cNvGrpSpPr>
          <p:nvPr/>
        </p:nvGrpSpPr>
        <p:grpSpPr bwMode="auto">
          <a:xfrm>
            <a:off x="2971800" y="3581400"/>
            <a:ext cx="2971800" cy="1066800"/>
            <a:chOff x="1824" y="2928"/>
            <a:chExt cx="1872" cy="672"/>
          </a:xfrm>
        </p:grpSpPr>
        <p:sp>
          <p:nvSpPr>
            <p:cNvPr id="29730" name="Rectangle 34"/>
            <p:cNvSpPr>
              <a:spLocks noChangeArrowheads="1"/>
            </p:cNvSpPr>
            <p:nvPr/>
          </p:nvSpPr>
          <p:spPr bwMode="auto">
            <a:xfrm>
              <a:off x="1824" y="3168"/>
              <a:ext cx="912"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29731" name="Rectangle 35"/>
            <p:cNvSpPr>
              <a:spLocks noChangeArrowheads="1"/>
            </p:cNvSpPr>
            <p:nvPr/>
          </p:nvSpPr>
          <p:spPr bwMode="auto">
            <a:xfrm>
              <a:off x="2784" y="3168"/>
              <a:ext cx="147"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29732" name="Rectangle 36"/>
            <p:cNvSpPr>
              <a:spLocks noChangeArrowheads="1"/>
            </p:cNvSpPr>
            <p:nvPr/>
          </p:nvSpPr>
          <p:spPr bwMode="auto">
            <a:xfrm>
              <a:off x="2976" y="3168"/>
              <a:ext cx="720"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29733" name="Text Box 37"/>
            <p:cNvSpPr txBox="1">
              <a:spLocks noChangeArrowheads="1"/>
            </p:cNvSpPr>
            <p:nvPr/>
          </p:nvSpPr>
          <p:spPr bwMode="auto">
            <a:xfrm>
              <a:off x="2736" y="2928"/>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i="1">
                  <a:solidFill>
                    <a:prstClr val="black"/>
                  </a:solidFill>
                </a:rPr>
                <a:t>a</a:t>
              </a:r>
              <a:r>
                <a:rPr lang="en-US" altLang="zh-TW" i="1" baseline="-25000">
                  <a:solidFill>
                    <a:prstClr val="black"/>
                  </a:solidFill>
                </a:rPr>
                <a:t>i</a:t>
              </a:r>
              <a:endParaRPr lang="en-US" altLang="zh-TW" i="1">
                <a:solidFill>
                  <a:prstClr val="black"/>
                </a:solidFill>
              </a:endParaRPr>
            </a:p>
          </p:txBody>
        </p:sp>
        <p:sp>
          <p:nvSpPr>
            <p:cNvPr id="29734" name="Freeform 38"/>
            <p:cNvSpPr>
              <a:spLocks/>
            </p:cNvSpPr>
            <p:nvPr/>
          </p:nvSpPr>
          <p:spPr bwMode="auto">
            <a:xfrm>
              <a:off x="2496" y="3360"/>
              <a:ext cx="336" cy="240"/>
            </a:xfrm>
            <a:custGeom>
              <a:avLst/>
              <a:gdLst>
                <a:gd name="T0" fmla="*/ 336 w 336"/>
                <a:gd name="T1" fmla="*/ 0 h 240"/>
                <a:gd name="T2" fmla="*/ 192 w 336"/>
                <a:gd name="T3" fmla="*/ 240 h 240"/>
                <a:gd name="T4" fmla="*/ 0 w 336"/>
                <a:gd name="T5" fmla="*/ 0 h 240"/>
              </a:gdLst>
              <a:ahLst/>
              <a:cxnLst>
                <a:cxn ang="0">
                  <a:pos x="T0" y="T1"/>
                </a:cxn>
                <a:cxn ang="0">
                  <a:pos x="T2" y="T3"/>
                </a:cxn>
                <a:cxn ang="0">
                  <a:pos x="T4" y="T5"/>
                </a:cxn>
              </a:cxnLst>
              <a:rect l="0" t="0" r="r" b="b"/>
              <a:pathLst>
                <a:path w="336" h="240">
                  <a:moveTo>
                    <a:pt x="336" y="0"/>
                  </a:moveTo>
                  <a:cubicBezTo>
                    <a:pt x="292" y="120"/>
                    <a:pt x="248" y="240"/>
                    <a:pt x="192" y="240"/>
                  </a:cubicBezTo>
                  <a:cubicBezTo>
                    <a:pt x="136" y="240"/>
                    <a:pt x="68" y="120"/>
                    <a:pt x="0" y="0"/>
                  </a:cubicBez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grpSp>
      <p:sp>
        <p:nvSpPr>
          <p:cNvPr id="29737" name="Text Box 41"/>
          <p:cNvSpPr txBox="1">
            <a:spLocks noChangeArrowheads="1"/>
          </p:cNvSpPr>
          <p:nvPr/>
        </p:nvSpPr>
        <p:spPr bwMode="auto">
          <a:xfrm>
            <a:off x="1524000" y="4724400"/>
            <a:ext cx="6172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TW" sz="2400" dirty="0">
                <a:solidFill>
                  <a:prstClr val="black"/>
                </a:solidFill>
              </a:rPr>
              <a:t>If </a:t>
            </a:r>
            <a:r>
              <a:rPr lang="en-US" altLang="zh-TW" sz="2400" i="1" dirty="0">
                <a:solidFill>
                  <a:prstClr val="black"/>
                </a:solidFill>
              </a:rPr>
              <a:t>S</a:t>
            </a:r>
            <a:r>
              <a:rPr lang="en-US" altLang="zh-TW" sz="2400" baseline="-25000" dirty="0">
                <a:solidFill>
                  <a:prstClr val="black"/>
                </a:solidFill>
              </a:rPr>
              <a:t>i</a:t>
            </a:r>
            <a:r>
              <a:rPr lang="en-US" altLang="zh-TW" sz="2400" dirty="0">
                <a:solidFill>
                  <a:prstClr val="black"/>
                </a:solidFill>
              </a:rPr>
              <a:t> &lt; 0, concatenating </a:t>
            </a:r>
            <a:r>
              <a:rPr lang="en-US" altLang="zh-TW" sz="2400" i="1" dirty="0" err="1">
                <a:solidFill>
                  <a:prstClr val="black"/>
                </a:solidFill>
              </a:rPr>
              <a:t>a</a:t>
            </a:r>
            <a:r>
              <a:rPr lang="en-US" altLang="zh-TW" sz="2400" i="1" baseline="-25000" dirty="0" err="1">
                <a:solidFill>
                  <a:prstClr val="black"/>
                </a:solidFill>
              </a:rPr>
              <a:t>i</a:t>
            </a:r>
            <a:r>
              <a:rPr lang="en-US" altLang="zh-TW" sz="2400" dirty="0">
                <a:solidFill>
                  <a:prstClr val="black"/>
                </a:solidFill>
              </a:rPr>
              <a:t> with its previous interval gives less sum than </a:t>
            </a:r>
            <a:r>
              <a:rPr lang="en-US" altLang="zh-TW" sz="2400" i="1" dirty="0" err="1">
                <a:solidFill>
                  <a:prstClr val="black"/>
                </a:solidFill>
              </a:rPr>
              <a:t>a</a:t>
            </a:r>
            <a:r>
              <a:rPr lang="en-US" altLang="zh-TW" sz="2400" i="1" baseline="-25000" dirty="0" err="1">
                <a:solidFill>
                  <a:prstClr val="black"/>
                </a:solidFill>
              </a:rPr>
              <a:t>i</a:t>
            </a:r>
            <a:r>
              <a:rPr lang="en-US" altLang="zh-TW" sz="2400" dirty="0">
                <a:solidFill>
                  <a:prstClr val="black"/>
                </a:solidFill>
              </a:rPr>
              <a:t> itself. So in this case we will take </a:t>
            </a:r>
            <a:r>
              <a:rPr lang="en-US" altLang="zh-TW" sz="2400" i="1" dirty="0" err="1">
                <a:solidFill>
                  <a:prstClr val="black"/>
                </a:solidFill>
              </a:rPr>
              <a:t>a</a:t>
            </a:r>
            <a:r>
              <a:rPr lang="en-US" altLang="zh-TW" sz="2400" i="1" baseline="-25000" dirty="0" err="1">
                <a:solidFill>
                  <a:prstClr val="black"/>
                </a:solidFill>
              </a:rPr>
              <a:t>i</a:t>
            </a:r>
            <a:r>
              <a:rPr lang="en-US" altLang="zh-TW" sz="2400" dirty="0">
                <a:solidFill>
                  <a:prstClr val="black"/>
                </a:solidFill>
              </a:rPr>
              <a:t> instead of taking </a:t>
            </a:r>
            <a:r>
              <a:rPr lang="en-US" altLang="zh-TW" sz="2400" i="1" dirty="0">
                <a:solidFill>
                  <a:prstClr val="black"/>
                </a:solidFill>
              </a:rPr>
              <a:t>S</a:t>
            </a:r>
            <a:r>
              <a:rPr lang="en-US" altLang="zh-TW" sz="2400" i="1" baseline="-25000" dirty="0">
                <a:solidFill>
                  <a:prstClr val="black"/>
                </a:solidFill>
              </a:rPr>
              <a:t>i-1</a:t>
            </a:r>
            <a:r>
              <a:rPr lang="en-US" altLang="zh-TW" sz="2400" i="1" dirty="0">
                <a:solidFill>
                  <a:prstClr val="black"/>
                </a:solidFill>
              </a:rPr>
              <a:t>+a</a:t>
            </a:r>
            <a:r>
              <a:rPr lang="en-US" altLang="zh-TW" sz="2400" i="1" baseline="-25000" dirty="0">
                <a:solidFill>
                  <a:prstClr val="black"/>
                </a:solidFill>
              </a:rPr>
              <a:t>i</a:t>
            </a:r>
          </a:p>
        </p:txBody>
      </p:sp>
    </p:spTree>
    <p:extLst>
      <p:ext uri="{BB962C8B-B14F-4D97-AF65-F5344CB8AC3E}">
        <p14:creationId xmlns:p14="http://schemas.microsoft.com/office/powerpoint/2010/main" val="294515063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TW" dirty="0"/>
              <a:t>Dynamic Programming Solution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a:spcBef>
                    <a:spcPct val="20000"/>
                  </a:spcBef>
                </a:pPr>
                <a:r>
                  <a:rPr lang="en-US" altLang="zh-CN" b="1" dirty="0" err="1" smtClean="0">
                    <a:latin typeface="Times New Roman" panose="02020603050405020304" pitchFamily="18" charset="0"/>
                    <a:cs typeface="Times New Roman" panose="02020603050405020304" pitchFamily="18" charset="0"/>
                  </a:rPr>
                  <a:t>MaxSumInterval</a:t>
                </a:r>
                <a:r>
                  <a:rPr lang="en-US" altLang="zh-CN" b="1" dirty="0" smtClean="0">
                    <a:latin typeface="Times New Roman" panose="02020603050405020304" pitchFamily="18" charset="0"/>
                    <a:cs typeface="Times New Roman" panose="02020603050405020304" pitchFamily="18" charset="0"/>
                  </a:rPr>
                  <a:t>(</a:t>
                </a:r>
                <a:r>
                  <a:rPr lang="en-US" altLang="zh-CN" b="1" dirty="0" err="1" smtClean="0">
                    <a:latin typeface="Times New Roman" panose="02020603050405020304" pitchFamily="18" charset="0"/>
                    <a:cs typeface="Times New Roman" panose="02020603050405020304" pitchFamily="18" charset="0"/>
                  </a:rPr>
                  <a:t>A,n</a:t>
                </a:r>
                <a:r>
                  <a:rPr lang="en-US" altLang="zh-CN" b="1" dirty="0" smtClean="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marL="457200" indent="-457200">
                  <a:spcBef>
                    <a:spcPct val="20000"/>
                  </a:spcBef>
                  <a:buFont typeface="+mj-lt"/>
                  <a:buAutoNum type="arabicPeriod"/>
                </a:pPr>
                <a:r>
                  <a:rPr lang="en-US" altLang="zh-CN" dirty="0" smtClean="0">
                    <a:latin typeface="Times New Roman" panose="02020603050405020304" pitchFamily="18" charset="0"/>
                    <a:cs typeface="Times New Roman" panose="02020603050405020304" pitchFamily="18" charset="0"/>
                  </a:rPr>
                  <a:t>Sum</a:t>
                </a:r>
                <a:r>
                  <a:rPr lang="en-US" altLang="zh-CN" baseline="-25000" dirty="0" smtClean="0">
                    <a:latin typeface="Times New Roman" panose="02020603050405020304" pitchFamily="18" charset="0"/>
                    <a:cs typeface="Times New Roman" panose="02020603050405020304" pitchFamily="18" charset="0"/>
                  </a:rPr>
                  <a:t>0</a:t>
                </a:r>
                <a:r>
                  <a:rPr lang="en-US" altLang="zh-CN" dirty="0" smtClean="0">
                    <a:latin typeface="Times New Roman" panose="02020603050405020304" pitchFamily="18" charset="0"/>
                    <a:cs typeface="Times New Roman" panose="02020603050405020304" pitchFamily="18" charset="0"/>
                  </a:rPr>
                  <a:t> </a:t>
                </a:r>
                <a:r>
                  <a:rPr lang="en-US" altLang="en-US" dirty="0">
                    <a:solidFill>
                      <a:srgbClr val="01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dirty="0">
                    <a:latin typeface="Times New Roman" panose="02020603050405020304" pitchFamily="18" charset="0"/>
                    <a:cs typeface="Times New Roman" panose="02020603050405020304" pitchFamily="18" charset="0"/>
                  </a:rPr>
                  <a:t>0</a:t>
                </a:r>
              </a:p>
              <a:p>
                <a:pPr marL="457200" indent="-457200">
                  <a:spcBef>
                    <a:spcPct val="20000"/>
                  </a:spcBef>
                  <a:buFont typeface="+mj-lt"/>
                  <a:buAutoNum type="arabicPeriod"/>
                </a:pPr>
                <a:r>
                  <a:rPr lang="en-US" altLang="zh-CN" b="1" dirty="0">
                    <a:latin typeface="Times New Roman" panose="02020603050405020304" pitchFamily="18" charset="0"/>
                    <a:cs typeface="Times New Roman" panose="02020603050405020304" pitchFamily="18" charset="0"/>
                  </a:rPr>
                  <a:t>for</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r>
                  <a:rPr lang="en-US" altLang="en-US" dirty="0">
                    <a:solidFill>
                      <a:srgbClr val="01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dirty="0">
                    <a:latin typeface="Times New Roman" panose="02020603050405020304" pitchFamily="18" charset="0"/>
                    <a:cs typeface="Times New Roman" panose="02020603050405020304" pitchFamily="18" charset="0"/>
                  </a:rPr>
                  <a:t>1 to n</a:t>
                </a:r>
              </a:p>
              <a:p>
                <a:pPr marL="457200" indent="-457200">
                  <a:spcBef>
                    <a:spcPct val="20000"/>
                  </a:spcBef>
                  <a:buFont typeface="+mj-lt"/>
                  <a:buAutoNum type="arabicPeriod"/>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Sum</a:t>
                </a:r>
                <a:r>
                  <a:rPr lang="en-US" altLang="zh-CN" baseline="-25000"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r>
                  <a:rPr lang="en-US" altLang="en-US" dirty="0">
                    <a:solidFill>
                      <a:srgbClr val="01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dirty="0">
                    <a:latin typeface="Times New Roman" panose="02020603050405020304" pitchFamily="18" charset="0"/>
                    <a:cs typeface="Times New Roman" panose="02020603050405020304" pitchFamily="18" charset="0"/>
                  </a:rPr>
                  <a:t>Sum</a:t>
                </a:r>
                <a:r>
                  <a:rPr lang="en-US" altLang="zh-CN" baseline="-25000" dirty="0">
                    <a:latin typeface="Times New Roman" panose="02020603050405020304" pitchFamily="18" charset="0"/>
                    <a:cs typeface="Times New Roman" panose="02020603050405020304" pitchFamily="18" charset="0"/>
                  </a:rPr>
                  <a:t>i-1 </a:t>
                </a:r>
                <a:r>
                  <a:rPr lang="en-US" altLang="en-US" dirty="0">
                    <a:latin typeface="Times New Roman" panose="02020603050405020304" pitchFamily="18" charset="0"/>
                    <a:cs typeface="Times New Roman" panose="02020603050405020304" pitchFamily="18" charset="0"/>
                    <a:sym typeface="Symbol" panose="05050102010706020507" pitchFamily="18" charset="2"/>
                  </a:rPr>
                  <a:t>+ A</a:t>
                </a:r>
                <a:r>
                  <a:rPr lang="en-US" altLang="en-US" baseline="-25000" dirty="0">
                    <a:latin typeface="Times New Roman" panose="02020603050405020304" pitchFamily="18" charset="0"/>
                    <a:cs typeface="Times New Roman" panose="02020603050405020304" pitchFamily="18" charset="0"/>
                    <a:sym typeface="Symbol" panose="05050102010706020507" pitchFamily="18" charset="2"/>
                  </a:rPr>
                  <a:t>i</a:t>
                </a:r>
              </a:p>
              <a:p>
                <a:pPr marL="457200" indent="-457200">
                  <a:spcBef>
                    <a:spcPct val="20000"/>
                  </a:spcBef>
                  <a:buFont typeface="+mj-lt"/>
                  <a:buAutoNum type="arabicPeriod"/>
                </a:pP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err="1">
                    <a:latin typeface="Times New Roman" panose="02020603050405020304" pitchFamily="18" charset="0"/>
                    <a:cs typeface="Times New Roman" panose="02020603050405020304" pitchFamily="18" charset="0"/>
                  </a:rPr>
                  <a:t>Prev</a:t>
                </a:r>
                <a:r>
                  <a:rPr lang="en-US" altLang="zh-CN" baseline="-25000"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r>
                  <a:rPr lang="en-US" altLang="en-US" dirty="0">
                    <a:solidFill>
                      <a:srgbClr val="01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dirty="0" err="1">
                    <a:latin typeface="Times New Roman" panose="02020603050405020304" pitchFamily="18" charset="0"/>
                    <a:cs typeface="Times New Roman" panose="02020603050405020304" pitchFamily="18" charset="0"/>
                    <a:sym typeface="Symbol" panose="05050102010706020507" pitchFamily="18" charset="2"/>
                  </a:rPr>
                  <a:t>i</a:t>
                </a:r>
                <a:r>
                  <a:rPr lang="en-US" altLang="en-US" dirty="0">
                    <a:latin typeface="Times New Roman" panose="02020603050405020304" pitchFamily="18" charset="0"/>
                    <a:cs typeface="Times New Roman" panose="02020603050405020304" pitchFamily="18" charset="0"/>
                    <a:sym typeface="Symbol" panose="05050102010706020507" pitchFamily="18" charset="2"/>
                  </a:rPr>
                  <a:t> - 1</a:t>
                </a:r>
                <a:endParaRPr lang="en-US" altLang="zh-CN" baseline="-25000" dirty="0">
                  <a:latin typeface="Times New Roman" panose="02020603050405020304" pitchFamily="18" charset="0"/>
                  <a:cs typeface="Times New Roman" panose="02020603050405020304" pitchFamily="18" charset="0"/>
                </a:endParaRPr>
              </a:p>
              <a:p>
                <a:pPr marL="457200" indent="-457200">
                  <a:spcBef>
                    <a:spcPct val="20000"/>
                  </a:spcBef>
                  <a:buFont typeface="+mj-lt"/>
                  <a:buAutoNum type="arabicPeriod"/>
                </a:pPr>
                <a:r>
                  <a:rPr lang="en-US" altLang="zh-CN" b="1" dirty="0">
                    <a:latin typeface="Times New Roman" panose="02020603050405020304" pitchFamily="18" charset="0"/>
                    <a:cs typeface="Times New Roman" panose="02020603050405020304" pitchFamily="18" charset="0"/>
                  </a:rPr>
                  <a:t>	if</a:t>
                </a:r>
                <a:r>
                  <a:rPr lang="en-US" altLang="zh-CN" dirty="0">
                    <a:latin typeface="Times New Roman" panose="02020603050405020304" pitchFamily="18" charset="0"/>
                    <a:cs typeface="Times New Roman" panose="02020603050405020304" pitchFamily="18" charset="0"/>
                  </a:rPr>
                  <a:t> A</a:t>
                </a:r>
                <a:r>
                  <a:rPr lang="en-US" altLang="zh-CN"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dirty="0">
                        <a:latin typeface="Cambria Math" panose="02040503050406030204" pitchFamily="18" charset="0"/>
                        <a:ea typeface="Cambria Math" panose="02040503050406030204" pitchFamily="18" charset="0"/>
                        <a:cs typeface="Times New Roman" panose="02020603050405020304" pitchFamily="18" charset="0"/>
                      </a:rPr>
                      <m:t>&gt;</m:t>
                    </m:r>
                  </m:oMath>
                </a14:m>
                <a:r>
                  <a:rPr lang="en-US" altLang="zh-CN" dirty="0">
                    <a:latin typeface="Times New Roman" panose="02020603050405020304" pitchFamily="18" charset="0"/>
                    <a:cs typeface="Times New Roman" panose="02020603050405020304" pitchFamily="18" charset="0"/>
                  </a:rPr>
                  <a:t> Sum</a:t>
                </a:r>
                <a:r>
                  <a:rPr lang="en-US" altLang="zh-CN" baseline="-25000" dirty="0">
                    <a:latin typeface="Times New Roman" panose="02020603050405020304" pitchFamily="18" charset="0"/>
                    <a:cs typeface="Times New Roman" panose="02020603050405020304" pitchFamily="18" charset="0"/>
                  </a:rPr>
                  <a:t>i</a:t>
                </a:r>
                <a:endParaRPr lang="en-US" altLang="zh-CN" dirty="0">
                  <a:latin typeface="Times New Roman" panose="02020603050405020304" pitchFamily="18" charset="0"/>
                  <a:cs typeface="Times New Roman" panose="02020603050405020304" pitchFamily="18" charset="0"/>
                </a:endParaRPr>
              </a:p>
              <a:p>
                <a:pPr marL="457200" indent="-457200">
                  <a:spcBef>
                    <a:spcPct val="20000"/>
                  </a:spcBef>
                  <a:buFont typeface="+mj-lt"/>
                  <a:buAutoNum type="arabicPeriod"/>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Sum</a:t>
                </a:r>
                <a:r>
                  <a:rPr lang="en-US" altLang="zh-CN" baseline="-25000"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r>
                  <a:rPr lang="en-US" altLang="en-US" dirty="0">
                    <a:solidFill>
                      <a:srgbClr val="01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i</a:t>
                </a:r>
              </a:p>
              <a:p>
                <a:pPr marL="457200" indent="-457200">
                  <a:spcBef>
                    <a:spcPct val="20000"/>
                  </a:spcBef>
                  <a:buFont typeface="+mj-lt"/>
                  <a:buAutoNum type="arabicPeriod"/>
                </a:pPr>
                <a:r>
                  <a:rPr lang="en-US" altLang="zh-CN" baseline="-25000"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Prev</a:t>
                </a:r>
                <a:r>
                  <a:rPr lang="en-US" altLang="zh-CN" baseline="-25000"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r>
                  <a:rPr lang="en-US" altLang="en-US" dirty="0">
                    <a:solidFill>
                      <a:srgbClr val="01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dirty="0" smtClean="0">
                    <a:solidFill>
                      <a:srgbClr val="010000"/>
                    </a:solidFill>
                    <a:latin typeface="Times New Roman" panose="02020603050405020304" pitchFamily="18" charset="0"/>
                    <a:cs typeface="Times New Roman" panose="02020603050405020304" pitchFamily="18" charset="0"/>
                    <a:sym typeface="Symbol" panose="05050102010706020507" pitchFamily="18" charset="2"/>
                  </a:rPr>
                  <a:t>0</a:t>
                </a:r>
                <a:endParaRPr lang="en-US" altLang="zh-CN" baseline="-25000" dirty="0">
                  <a:latin typeface="Times New Roman" panose="02020603050405020304" pitchFamily="18" charset="0"/>
                  <a:cs typeface="Times New Roman" panose="02020603050405020304" pitchFamily="18" charset="0"/>
                </a:endParaRPr>
              </a:p>
              <a:p>
                <a:pPr>
                  <a:spcBef>
                    <a:spcPct val="20000"/>
                  </a:spcBef>
                </a:pPr>
                <a:endParaRPr lang="en-US" altLang="zh-CN" b="1" dirty="0" smtClean="0">
                  <a:latin typeface="Times New Roman" panose="02020603050405020304" pitchFamily="18" charset="0"/>
                  <a:cs typeface="Times New Roman" panose="02020603050405020304" pitchFamily="18" charset="0"/>
                </a:endParaRPr>
              </a:p>
              <a:p>
                <a:pPr>
                  <a:spcBef>
                    <a:spcPct val="20000"/>
                  </a:spcBef>
                </a:pPr>
                <a:r>
                  <a:rPr lang="en-US" altLang="zh-CN" b="1" dirty="0" err="1" smtClean="0">
                    <a:latin typeface="Times New Roman" panose="02020603050405020304" pitchFamily="18" charset="0"/>
                    <a:cs typeface="Times New Roman" panose="02020603050405020304" pitchFamily="18" charset="0"/>
                  </a:rPr>
                  <a:t>Print_MaxSumInterval</a:t>
                </a:r>
                <a:r>
                  <a:rPr lang="en-US" altLang="zh-CN" b="1" dirty="0" smtClean="0">
                    <a:latin typeface="Times New Roman" panose="02020603050405020304" pitchFamily="18" charset="0"/>
                    <a:cs typeface="Times New Roman" panose="02020603050405020304" pitchFamily="18" charset="0"/>
                  </a:rPr>
                  <a:t>(</a:t>
                </a:r>
                <a:r>
                  <a:rPr lang="en-US" altLang="zh-CN" b="1" dirty="0" err="1" smtClean="0">
                    <a:latin typeface="Times New Roman" panose="02020603050405020304" pitchFamily="18" charset="0"/>
                    <a:cs typeface="Times New Roman" panose="02020603050405020304" pitchFamily="18" charset="0"/>
                  </a:rPr>
                  <a:t>Prev,i</a:t>
                </a:r>
                <a:r>
                  <a:rPr lang="en-US" altLang="zh-CN" b="1"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marL="457200" indent="-457200">
                  <a:spcBef>
                    <a:spcPct val="20000"/>
                  </a:spcBef>
                  <a:buFont typeface="+mj-lt"/>
                  <a:buAutoNum type="arabicPeriod"/>
                </a:pPr>
                <a:r>
                  <a:rPr lang="en-US" altLang="zh-CN" b="1" dirty="0" smtClean="0">
                    <a:latin typeface="Times New Roman" panose="02020603050405020304" pitchFamily="18" charset="0"/>
                    <a:cs typeface="Times New Roman" panose="02020603050405020304" pitchFamily="18" charset="0"/>
                  </a:rPr>
                  <a:t>if</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Prev</a:t>
                </a:r>
                <a:r>
                  <a:rPr lang="en-US" altLang="zh-CN" baseline="-25000" dirty="0" err="1" smtClean="0">
                    <a:latin typeface="Times New Roman" panose="02020603050405020304" pitchFamily="18" charset="0"/>
                    <a:cs typeface="Times New Roman" panose="02020603050405020304" pitchFamily="18" charset="0"/>
                  </a:rPr>
                  <a:t>i</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&gt; 0 </a:t>
                </a:r>
              </a:p>
              <a:p>
                <a:pPr marL="457200" indent="-457200">
                  <a:spcBef>
                    <a:spcPct val="20000"/>
                  </a:spcBef>
                  <a:buFont typeface="+mj-lt"/>
                  <a:buAutoNum type="arabicPeriod"/>
                </a:pP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Print_MaxSumInterval</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Prev,Prev</a:t>
                </a:r>
                <a:r>
                  <a:rPr lang="en-US" altLang="zh-CN" baseline="-25000" dirty="0" err="1" smtClean="0">
                    <a:latin typeface="Times New Roman" panose="02020603050405020304" pitchFamily="18" charset="0"/>
                    <a:cs typeface="Times New Roman" panose="02020603050405020304" pitchFamily="18" charset="0"/>
                  </a:rPr>
                  <a:t>i</a:t>
                </a:r>
                <a:r>
                  <a:rPr lang="en-US" altLang="zh-CN" dirty="0" smtClean="0">
                    <a:latin typeface="Times New Roman" panose="02020603050405020304" pitchFamily="18" charset="0"/>
                    <a:cs typeface="Times New Roman" panose="02020603050405020304" pitchFamily="18" charset="0"/>
                  </a:rPr>
                  <a:t>)</a:t>
                </a:r>
              </a:p>
              <a:p>
                <a:pPr marL="457200" indent="-457200">
                  <a:spcBef>
                    <a:spcPct val="20000"/>
                  </a:spcBef>
                  <a:buFont typeface="+mj-lt"/>
                  <a:buAutoNum type="arabicPeriod"/>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Print A</a:t>
                </a:r>
                <a:r>
                  <a:rPr lang="en-US" altLang="zh-CN" baseline="-25000" dirty="0" smtClean="0">
                    <a:latin typeface="Times New Roman" panose="02020603050405020304" pitchFamily="18" charset="0"/>
                    <a:cs typeface="Times New Roman" panose="02020603050405020304" pitchFamily="18" charset="0"/>
                  </a:rPr>
                  <a:t>i</a:t>
                </a:r>
                <a:endParaRPr lang="en-US" altLang="zh-CN" dirty="0">
                  <a:latin typeface="Times New Roman" panose="02020603050405020304" pitchFamily="18" charset="0"/>
                  <a:cs typeface="Times New Roman" panose="02020603050405020304" pitchFamily="18" charset="0"/>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1247" t="-2561" b="-1630"/>
                </a:stretch>
              </a:blipFill>
            </p:spPr>
            <p:txBody>
              <a:bodyPr/>
              <a:lstStyle/>
              <a:p>
                <a:r>
                  <a:rPr lang="en-US" dirty="0" smtClean="0">
                    <a:noFill/>
                  </a:rPr>
                  <a:t> </a:t>
                </a:r>
                <a:endParaRPr lang="en-US" dirty="0">
                  <a:noFill/>
                </a:endParaRPr>
              </a:p>
            </p:txBody>
          </p:sp>
        </mc:Fallback>
      </mc:AlternateContent>
      <p:sp>
        <p:nvSpPr>
          <p:cNvPr id="4" name="Rectangle 3"/>
          <p:cNvSpPr/>
          <p:nvPr/>
        </p:nvSpPr>
        <p:spPr>
          <a:xfrm>
            <a:off x="4849421" y="2468829"/>
            <a:ext cx="2488927" cy="584775"/>
          </a:xfrm>
          <a:prstGeom prst="rect">
            <a:avLst/>
          </a:prstGeom>
        </p:spPr>
        <p:txBody>
          <a:bodyPr wrap="square">
            <a:spAutoFit/>
          </a:bodyPr>
          <a:lstStyle/>
          <a:p>
            <a:r>
              <a:rPr lang="en-US" altLang="zh-TW" sz="3200" i="1" dirty="0">
                <a:solidFill>
                  <a:srgbClr val="002060"/>
                </a:solidFill>
              </a:rPr>
              <a:t>O</a:t>
            </a:r>
            <a:r>
              <a:rPr lang="en-US" altLang="zh-TW" sz="3200" dirty="0">
                <a:solidFill>
                  <a:srgbClr val="002060"/>
                </a:solidFill>
              </a:rPr>
              <a:t>(</a:t>
            </a:r>
            <a:r>
              <a:rPr lang="en-US" altLang="zh-TW" sz="3200" i="1" dirty="0">
                <a:solidFill>
                  <a:srgbClr val="002060"/>
                </a:solidFill>
              </a:rPr>
              <a:t>n</a:t>
            </a:r>
            <a:r>
              <a:rPr lang="en-US" altLang="zh-TW" sz="3200" dirty="0">
                <a:solidFill>
                  <a:srgbClr val="002060"/>
                </a:solidFill>
              </a:rPr>
              <a:t>) </a:t>
            </a:r>
            <a:r>
              <a:rPr lang="en-US" altLang="zh-TW" sz="3200" dirty="0" smtClean="0">
                <a:solidFill>
                  <a:srgbClr val="002060"/>
                </a:solidFill>
              </a:rPr>
              <a:t>time</a:t>
            </a:r>
            <a:endParaRPr lang="en-US" sz="3200" dirty="0">
              <a:solidFill>
                <a:srgbClr val="002060"/>
              </a:solidFill>
            </a:endParaRPr>
          </a:p>
        </p:txBody>
      </p:sp>
    </p:spTree>
    <p:extLst>
      <p:ext uri="{BB962C8B-B14F-4D97-AF65-F5344CB8AC3E}">
        <p14:creationId xmlns:p14="http://schemas.microsoft.com/office/powerpoint/2010/main" val="26113048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fontScale="90000"/>
          </a:bodyPr>
          <a:lstStyle/>
          <a:p>
            <a:r>
              <a:rPr lang="en-US" altLang="zh-TW" dirty="0"/>
              <a:t>Dynamic Programming Solution</a:t>
            </a:r>
            <a:endParaRPr lang="en-US" altLang="zh-TW" dirty="0">
              <a:latin typeface="Comic Sans MS" panose="030F0702030302020204" pitchFamily="66"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42636366"/>
              </p:ext>
            </p:extLst>
          </p:nvPr>
        </p:nvGraphicFramePr>
        <p:xfrm>
          <a:off x="155567" y="2731453"/>
          <a:ext cx="8797933" cy="1483360"/>
        </p:xfrm>
        <a:graphic>
          <a:graphicData uri="http://schemas.openxmlformats.org/drawingml/2006/table">
            <a:tbl>
              <a:tblPr firstRow="1" bandRow="1">
                <a:tableStyleId>{5C22544A-7EE6-4342-B048-85BDC9FD1C3A}</a:tableStyleId>
              </a:tblPr>
              <a:tblGrid>
                <a:gridCol w="644525">
                  <a:extLst>
                    <a:ext uri="{9D8B030D-6E8A-4147-A177-3AD203B41FA5}">
                      <a16:colId xmlns:a16="http://schemas.microsoft.com/office/drawing/2014/main" val="20000"/>
                    </a:ext>
                  </a:extLst>
                </a:gridCol>
                <a:gridCol w="509588">
                  <a:extLst>
                    <a:ext uri="{9D8B030D-6E8A-4147-A177-3AD203B41FA5}">
                      <a16:colId xmlns:a16="http://schemas.microsoft.com/office/drawing/2014/main" val="20001"/>
                    </a:ext>
                  </a:extLst>
                </a:gridCol>
                <a:gridCol w="509588">
                  <a:extLst>
                    <a:ext uri="{9D8B030D-6E8A-4147-A177-3AD203B41FA5}">
                      <a16:colId xmlns:a16="http://schemas.microsoft.com/office/drawing/2014/main" val="20002"/>
                    </a:ext>
                  </a:extLst>
                </a:gridCol>
                <a:gridCol w="509588">
                  <a:extLst>
                    <a:ext uri="{9D8B030D-6E8A-4147-A177-3AD203B41FA5}">
                      <a16:colId xmlns:a16="http://schemas.microsoft.com/office/drawing/2014/main" val="20003"/>
                    </a:ext>
                  </a:extLst>
                </a:gridCol>
                <a:gridCol w="509588">
                  <a:extLst>
                    <a:ext uri="{9D8B030D-6E8A-4147-A177-3AD203B41FA5}">
                      <a16:colId xmlns:a16="http://schemas.microsoft.com/office/drawing/2014/main" val="20004"/>
                    </a:ext>
                  </a:extLst>
                </a:gridCol>
                <a:gridCol w="509588">
                  <a:extLst>
                    <a:ext uri="{9D8B030D-6E8A-4147-A177-3AD203B41FA5}">
                      <a16:colId xmlns:a16="http://schemas.microsoft.com/office/drawing/2014/main" val="20005"/>
                    </a:ext>
                  </a:extLst>
                </a:gridCol>
                <a:gridCol w="509588">
                  <a:extLst>
                    <a:ext uri="{9D8B030D-6E8A-4147-A177-3AD203B41FA5}">
                      <a16:colId xmlns:a16="http://schemas.microsoft.com/office/drawing/2014/main" val="20006"/>
                    </a:ext>
                  </a:extLst>
                </a:gridCol>
                <a:gridCol w="509588">
                  <a:extLst>
                    <a:ext uri="{9D8B030D-6E8A-4147-A177-3AD203B41FA5}">
                      <a16:colId xmlns:a16="http://schemas.microsoft.com/office/drawing/2014/main" val="20007"/>
                    </a:ext>
                  </a:extLst>
                </a:gridCol>
                <a:gridCol w="509588">
                  <a:extLst>
                    <a:ext uri="{9D8B030D-6E8A-4147-A177-3AD203B41FA5}">
                      <a16:colId xmlns:a16="http://schemas.microsoft.com/office/drawing/2014/main" val="20008"/>
                    </a:ext>
                  </a:extLst>
                </a:gridCol>
                <a:gridCol w="509588">
                  <a:extLst>
                    <a:ext uri="{9D8B030D-6E8A-4147-A177-3AD203B41FA5}">
                      <a16:colId xmlns:a16="http://schemas.microsoft.com/office/drawing/2014/main" val="20009"/>
                    </a:ext>
                  </a:extLst>
                </a:gridCol>
                <a:gridCol w="509588">
                  <a:extLst>
                    <a:ext uri="{9D8B030D-6E8A-4147-A177-3AD203B41FA5}">
                      <a16:colId xmlns:a16="http://schemas.microsoft.com/office/drawing/2014/main" val="20010"/>
                    </a:ext>
                  </a:extLst>
                </a:gridCol>
                <a:gridCol w="509588">
                  <a:extLst>
                    <a:ext uri="{9D8B030D-6E8A-4147-A177-3AD203B41FA5}">
                      <a16:colId xmlns:a16="http://schemas.microsoft.com/office/drawing/2014/main" val="20011"/>
                    </a:ext>
                  </a:extLst>
                </a:gridCol>
                <a:gridCol w="509588">
                  <a:extLst>
                    <a:ext uri="{9D8B030D-6E8A-4147-A177-3AD203B41FA5}">
                      <a16:colId xmlns:a16="http://schemas.microsoft.com/office/drawing/2014/main" val="20012"/>
                    </a:ext>
                  </a:extLst>
                </a:gridCol>
                <a:gridCol w="509588">
                  <a:extLst>
                    <a:ext uri="{9D8B030D-6E8A-4147-A177-3AD203B41FA5}">
                      <a16:colId xmlns:a16="http://schemas.microsoft.com/office/drawing/2014/main" val="20013"/>
                    </a:ext>
                  </a:extLst>
                </a:gridCol>
                <a:gridCol w="509588">
                  <a:extLst>
                    <a:ext uri="{9D8B030D-6E8A-4147-A177-3AD203B41FA5}">
                      <a16:colId xmlns:a16="http://schemas.microsoft.com/office/drawing/2014/main" val="20014"/>
                    </a:ext>
                  </a:extLst>
                </a:gridCol>
                <a:gridCol w="509588">
                  <a:extLst>
                    <a:ext uri="{9D8B030D-6E8A-4147-A177-3AD203B41FA5}">
                      <a16:colId xmlns:a16="http://schemas.microsoft.com/office/drawing/2014/main" val="20015"/>
                    </a:ext>
                  </a:extLst>
                </a:gridCol>
                <a:gridCol w="509588">
                  <a:extLst>
                    <a:ext uri="{9D8B030D-6E8A-4147-A177-3AD203B41FA5}">
                      <a16:colId xmlns:a16="http://schemas.microsoft.com/office/drawing/2014/main" val="20016"/>
                    </a:ext>
                  </a:extLst>
                </a:gridCol>
              </a:tblGrid>
              <a:tr h="370840">
                <a:tc>
                  <a:txBody>
                    <a:bodyPr/>
                    <a:lstStyle/>
                    <a:p>
                      <a:pPr algn="ct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c>
                  <a:txBody>
                    <a:bodyPr/>
                    <a:lstStyle/>
                    <a:p>
                      <a:pPr algn="ctr"/>
                      <a:r>
                        <a:rPr lang="en-US" dirty="0" smtClean="0"/>
                        <a:t>9</a:t>
                      </a:r>
                      <a:endParaRPr lang="en-US" dirty="0"/>
                    </a:p>
                  </a:txBody>
                  <a:tcPr anchor="ctr"/>
                </a:tc>
                <a:tc>
                  <a:txBody>
                    <a:bodyPr/>
                    <a:lstStyle/>
                    <a:p>
                      <a:pPr algn="ctr"/>
                      <a:r>
                        <a:rPr lang="en-US" dirty="0" smtClean="0"/>
                        <a:t>10</a:t>
                      </a:r>
                      <a:endParaRPr lang="en-US" dirty="0"/>
                    </a:p>
                  </a:txBody>
                  <a:tcPr anchor="ctr"/>
                </a:tc>
                <a:tc>
                  <a:txBody>
                    <a:bodyPr/>
                    <a:lstStyle/>
                    <a:p>
                      <a:pPr algn="ctr"/>
                      <a:r>
                        <a:rPr lang="en-US" dirty="0" smtClean="0"/>
                        <a:t>11</a:t>
                      </a:r>
                      <a:endParaRPr lang="en-US" dirty="0"/>
                    </a:p>
                  </a:txBody>
                  <a:tcPr anchor="ctr"/>
                </a:tc>
                <a:tc>
                  <a:txBody>
                    <a:bodyPr/>
                    <a:lstStyle/>
                    <a:p>
                      <a:pPr algn="ctr"/>
                      <a:r>
                        <a:rPr lang="en-US" dirty="0" smtClean="0"/>
                        <a:t>12</a:t>
                      </a:r>
                      <a:endParaRPr lang="en-US" dirty="0"/>
                    </a:p>
                  </a:txBody>
                  <a:tcPr anchor="ctr"/>
                </a:tc>
                <a:tc>
                  <a:txBody>
                    <a:bodyPr/>
                    <a:lstStyle/>
                    <a:p>
                      <a:pPr algn="ctr"/>
                      <a:r>
                        <a:rPr lang="en-US" dirty="0" smtClean="0"/>
                        <a:t>13</a:t>
                      </a:r>
                      <a:endParaRPr lang="en-US" dirty="0"/>
                    </a:p>
                  </a:txBody>
                  <a:tcPr anchor="ctr"/>
                </a:tc>
                <a:tc>
                  <a:txBody>
                    <a:bodyPr/>
                    <a:lstStyle/>
                    <a:p>
                      <a:pPr algn="ctr"/>
                      <a:r>
                        <a:rPr lang="en-US" dirty="0" smtClean="0"/>
                        <a:t>14</a:t>
                      </a:r>
                      <a:endParaRPr lang="en-US" dirty="0"/>
                    </a:p>
                  </a:txBody>
                  <a:tcPr anchor="ctr"/>
                </a:tc>
                <a:tc>
                  <a:txBody>
                    <a:bodyPr/>
                    <a:lstStyle/>
                    <a:p>
                      <a:pPr algn="ctr"/>
                      <a:r>
                        <a:rPr lang="en-US" dirty="0" smtClean="0"/>
                        <a:t>15</a:t>
                      </a:r>
                      <a:endParaRPr lang="en-US" dirty="0"/>
                    </a:p>
                  </a:txBody>
                  <a:tcPr anchor="ctr"/>
                </a:tc>
                <a:extLst>
                  <a:ext uri="{0D108BD9-81ED-4DB2-BD59-A6C34878D82A}">
                    <a16:rowId xmlns:a16="http://schemas.microsoft.com/office/drawing/2014/main" val="10000"/>
                  </a:ext>
                </a:extLst>
              </a:tr>
              <a:tr h="370840">
                <a:tc>
                  <a:txBody>
                    <a:bodyPr/>
                    <a:lstStyle/>
                    <a:p>
                      <a:pPr algn="ctr"/>
                      <a:r>
                        <a:rPr lang="en-US" dirty="0" smtClean="0"/>
                        <a:t>A</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9</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-15</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8</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-9</a:t>
                      </a:r>
                      <a:endParaRPr lang="en-US" dirty="0"/>
                    </a:p>
                  </a:txBody>
                  <a:tcPr anchor="ctr"/>
                </a:tc>
                <a:extLst>
                  <a:ext uri="{0D108BD9-81ED-4DB2-BD59-A6C34878D82A}">
                    <a16:rowId xmlns:a16="http://schemas.microsoft.com/office/drawing/2014/main" val="10001"/>
                  </a:ext>
                </a:extLst>
              </a:tr>
              <a:tr h="370840">
                <a:tc>
                  <a:txBody>
                    <a:bodyPr/>
                    <a:lstStyle/>
                    <a:p>
                      <a:pPr algn="ctr"/>
                      <a:r>
                        <a:rPr lang="en-US" dirty="0" smtClean="0"/>
                        <a:t>Sum</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9</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14</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2"/>
                  </a:ext>
                </a:extLst>
              </a:tr>
              <a:tr h="370840">
                <a:tc>
                  <a:txBody>
                    <a:bodyPr/>
                    <a:lstStyle/>
                    <a:p>
                      <a:pPr algn="ctr"/>
                      <a:r>
                        <a:rPr lang="en-US" dirty="0" err="1" smtClean="0"/>
                        <a:t>Prev</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0</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3"/>
                  </a:ext>
                </a:extLst>
              </a:tr>
            </a:tbl>
          </a:graphicData>
        </a:graphic>
      </p:graphicFrame>
      <p:sp>
        <p:nvSpPr>
          <p:cNvPr id="52229" name="Text Box 5"/>
          <p:cNvSpPr txBox="1">
            <a:spLocks noChangeArrowheads="1"/>
          </p:cNvSpPr>
          <p:nvPr/>
        </p:nvSpPr>
        <p:spPr bwMode="auto">
          <a:xfrm>
            <a:off x="292099" y="1501170"/>
            <a:ext cx="85248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sz="2800" b="1" dirty="0">
                <a:solidFill>
                  <a:prstClr val="black"/>
                </a:solidFill>
                <a:latin typeface="Courier New" panose="02070309020205020404" pitchFamily="49" charset="0"/>
              </a:rPr>
              <a:t>9 –3 1  7 –15 2 3 –4 2 –7 6 –2  8  4 -9</a:t>
            </a:r>
            <a:endParaRPr lang="en-US" altLang="zh-TW" sz="2800" b="1" dirty="0">
              <a:solidFill>
                <a:prstClr val="black"/>
              </a:solidFill>
            </a:endParaRPr>
          </a:p>
        </p:txBody>
      </p:sp>
    </p:spTree>
    <p:extLst>
      <p:ext uri="{BB962C8B-B14F-4D97-AF65-F5344CB8AC3E}">
        <p14:creationId xmlns:p14="http://schemas.microsoft.com/office/powerpoint/2010/main" val="10064964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fontScale="90000"/>
          </a:bodyPr>
          <a:lstStyle/>
          <a:p>
            <a:r>
              <a:rPr lang="en-US" altLang="zh-TW" dirty="0"/>
              <a:t>Dynamic Programming Solution</a:t>
            </a:r>
            <a:endParaRPr lang="en-US" altLang="zh-TW" dirty="0">
              <a:latin typeface="Comic Sans MS" panose="030F0702030302020204" pitchFamily="66"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42636366"/>
              </p:ext>
            </p:extLst>
          </p:nvPr>
        </p:nvGraphicFramePr>
        <p:xfrm>
          <a:off x="155567" y="2731453"/>
          <a:ext cx="8797933" cy="1483360"/>
        </p:xfrm>
        <a:graphic>
          <a:graphicData uri="http://schemas.openxmlformats.org/drawingml/2006/table">
            <a:tbl>
              <a:tblPr firstRow="1" bandRow="1">
                <a:tableStyleId>{5C22544A-7EE6-4342-B048-85BDC9FD1C3A}</a:tableStyleId>
              </a:tblPr>
              <a:tblGrid>
                <a:gridCol w="644525">
                  <a:extLst>
                    <a:ext uri="{9D8B030D-6E8A-4147-A177-3AD203B41FA5}">
                      <a16:colId xmlns:a16="http://schemas.microsoft.com/office/drawing/2014/main" val="20000"/>
                    </a:ext>
                  </a:extLst>
                </a:gridCol>
                <a:gridCol w="509588">
                  <a:extLst>
                    <a:ext uri="{9D8B030D-6E8A-4147-A177-3AD203B41FA5}">
                      <a16:colId xmlns:a16="http://schemas.microsoft.com/office/drawing/2014/main" val="20001"/>
                    </a:ext>
                  </a:extLst>
                </a:gridCol>
                <a:gridCol w="509588">
                  <a:extLst>
                    <a:ext uri="{9D8B030D-6E8A-4147-A177-3AD203B41FA5}">
                      <a16:colId xmlns:a16="http://schemas.microsoft.com/office/drawing/2014/main" val="20002"/>
                    </a:ext>
                  </a:extLst>
                </a:gridCol>
                <a:gridCol w="509588">
                  <a:extLst>
                    <a:ext uri="{9D8B030D-6E8A-4147-A177-3AD203B41FA5}">
                      <a16:colId xmlns:a16="http://schemas.microsoft.com/office/drawing/2014/main" val="20003"/>
                    </a:ext>
                  </a:extLst>
                </a:gridCol>
                <a:gridCol w="509588">
                  <a:extLst>
                    <a:ext uri="{9D8B030D-6E8A-4147-A177-3AD203B41FA5}">
                      <a16:colId xmlns:a16="http://schemas.microsoft.com/office/drawing/2014/main" val="20004"/>
                    </a:ext>
                  </a:extLst>
                </a:gridCol>
                <a:gridCol w="509588">
                  <a:extLst>
                    <a:ext uri="{9D8B030D-6E8A-4147-A177-3AD203B41FA5}">
                      <a16:colId xmlns:a16="http://schemas.microsoft.com/office/drawing/2014/main" val="20005"/>
                    </a:ext>
                  </a:extLst>
                </a:gridCol>
                <a:gridCol w="509588">
                  <a:extLst>
                    <a:ext uri="{9D8B030D-6E8A-4147-A177-3AD203B41FA5}">
                      <a16:colId xmlns:a16="http://schemas.microsoft.com/office/drawing/2014/main" val="20006"/>
                    </a:ext>
                  </a:extLst>
                </a:gridCol>
                <a:gridCol w="509588">
                  <a:extLst>
                    <a:ext uri="{9D8B030D-6E8A-4147-A177-3AD203B41FA5}">
                      <a16:colId xmlns:a16="http://schemas.microsoft.com/office/drawing/2014/main" val="20007"/>
                    </a:ext>
                  </a:extLst>
                </a:gridCol>
                <a:gridCol w="509588">
                  <a:extLst>
                    <a:ext uri="{9D8B030D-6E8A-4147-A177-3AD203B41FA5}">
                      <a16:colId xmlns:a16="http://schemas.microsoft.com/office/drawing/2014/main" val="20008"/>
                    </a:ext>
                  </a:extLst>
                </a:gridCol>
                <a:gridCol w="509588">
                  <a:extLst>
                    <a:ext uri="{9D8B030D-6E8A-4147-A177-3AD203B41FA5}">
                      <a16:colId xmlns:a16="http://schemas.microsoft.com/office/drawing/2014/main" val="20009"/>
                    </a:ext>
                  </a:extLst>
                </a:gridCol>
                <a:gridCol w="509588">
                  <a:extLst>
                    <a:ext uri="{9D8B030D-6E8A-4147-A177-3AD203B41FA5}">
                      <a16:colId xmlns:a16="http://schemas.microsoft.com/office/drawing/2014/main" val="20010"/>
                    </a:ext>
                  </a:extLst>
                </a:gridCol>
                <a:gridCol w="509588">
                  <a:extLst>
                    <a:ext uri="{9D8B030D-6E8A-4147-A177-3AD203B41FA5}">
                      <a16:colId xmlns:a16="http://schemas.microsoft.com/office/drawing/2014/main" val="20011"/>
                    </a:ext>
                  </a:extLst>
                </a:gridCol>
                <a:gridCol w="509588">
                  <a:extLst>
                    <a:ext uri="{9D8B030D-6E8A-4147-A177-3AD203B41FA5}">
                      <a16:colId xmlns:a16="http://schemas.microsoft.com/office/drawing/2014/main" val="20012"/>
                    </a:ext>
                  </a:extLst>
                </a:gridCol>
                <a:gridCol w="509588">
                  <a:extLst>
                    <a:ext uri="{9D8B030D-6E8A-4147-A177-3AD203B41FA5}">
                      <a16:colId xmlns:a16="http://schemas.microsoft.com/office/drawing/2014/main" val="20013"/>
                    </a:ext>
                  </a:extLst>
                </a:gridCol>
                <a:gridCol w="509588">
                  <a:extLst>
                    <a:ext uri="{9D8B030D-6E8A-4147-A177-3AD203B41FA5}">
                      <a16:colId xmlns:a16="http://schemas.microsoft.com/office/drawing/2014/main" val="20014"/>
                    </a:ext>
                  </a:extLst>
                </a:gridCol>
                <a:gridCol w="509588">
                  <a:extLst>
                    <a:ext uri="{9D8B030D-6E8A-4147-A177-3AD203B41FA5}">
                      <a16:colId xmlns:a16="http://schemas.microsoft.com/office/drawing/2014/main" val="20015"/>
                    </a:ext>
                  </a:extLst>
                </a:gridCol>
                <a:gridCol w="509588">
                  <a:extLst>
                    <a:ext uri="{9D8B030D-6E8A-4147-A177-3AD203B41FA5}">
                      <a16:colId xmlns:a16="http://schemas.microsoft.com/office/drawing/2014/main" val="20016"/>
                    </a:ext>
                  </a:extLst>
                </a:gridCol>
              </a:tblGrid>
              <a:tr h="370840">
                <a:tc>
                  <a:txBody>
                    <a:bodyPr/>
                    <a:lstStyle/>
                    <a:p>
                      <a:pPr algn="ct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c>
                  <a:txBody>
                    <a:bodyPr/>
                    <a:lstStyle/>
                    <a:p>
                      <a:pPr algn="ctr"/>
                      <a:r>
                        <a:rPr lang="en-US" dirty="0" smtClean="0"/>
                        <a:t>9</a:t>
                      </a:r>
                      <a:endParaRPr lang="en-US" dirty="0"/>
                    </a:p>
                  </a:txBody>
                  <a:tcPr anchor="ctr"/>
                </a:tc>
                <a:tc>
                  <a:txBody>
                    <a:bodyPr/>
                    <a:lstStyle/>
                    <a:p>
                      <a:pPr algn="ctr"/>
                      <a:r>
                        <a:rPr lang="en-US" dirty="0" smtClean="0"/>
                        <a:t>10</a:t>
                      </a:r>
                      <a:endParaRPr lang="en-US" dirty="0"/>
                    </a:p>
                  </a:txBody>
                  <a:tcPr anchor="ctr"/>
                </a:tc>
                <a:tc>
                  <a:txBody>
                    <a:bodyPr/>
                    <a:lstStyle/>
                    <a:p>
                      <a:pPr algn="ctr"/>
                      <a:r>
                        <a:rPr lang="en-US" dirty="0" smtClean="0"/>
                        <a:t>11</a:t>
                      </a:r>
                      <a:endParaRPr lang="en-US" dirty="0"/>
                    </a:p>
                  </a:txBody>
                  <a:tcPr anchor="ctr"/>
                </a:tc>
                <a:tc>
                  <a:txBody>
                    <a:bodyPr/>
                    <a:lstStyle/>
                    <a:p>
                      <a:pPr algn="ctr"/>
                      <a:r>
                        <a:rPr lang="en-US" dirty="0" smtClean="0"/>
                        <a:t>12</a:t>
                      </a:r>
                      <a:endParaRPr lang="en-US" dirty="0"/>
                    </a:p>
                  </a:txBody>
                  <a:tcPr anchor="ctr"/>
                </a:tc>
                <a:tc>
                  <a:txBody>
                    <a:bodyPr/>
                    <a:lstStyle/>
                    <a:p>
                      <a:pPr algn="ctr"/>
                      <a:r>
                        <a:rPr lang="en-US" dirty="0" smtClean="0"/>
                        <a:t>13</a:t>
                      </a:r>
                      <a:endParaRPr lang="en-US" dirty="0"/>
                    </a:p>
                  </a:txBody>
                  <a:tcPr anchor="ctr"/>
                </a:tc>
                <a:tc>
                  <a:txBody>
                    <a:bodyPr/>
                    <a:lstStyle/>
                    <a:p>
                      <a:pPr algn="ctr"/>
                      <a:r>
                        <a:rPr lang="en-US" dirty="0" smtClean="0"/>
                        <a:t>14</a:t>
                      </a:r>
                      <a:endParaRPr lang="en-US" dirty="0"/>
                    </a:p>
                  </a:txBody>
                  <a:tcPr anchor="ctr"/>
                </a:tc>
                <a:tc>
                  <a:txBody>
                    <a:bodyPr/>
                    <a:lstStyle/>
                    <a:p>
                      <a:pPr algn="ctr"/>
                      <a:r>
                        <a:rPr lang="en-US" dirty="0" smtClean="0"/>
                        <a:t>15</a:t>
                      </a:r>
                      <a:endParaRPr lang="en-US" dirty="0"/>
                    </a:p>
                  </a:txBody>
                  <a:tcPr anchor="ctr"/>
                </a:tc>
                <a:extLst>
                  <a:ext uri="{0D108BD9-81ED-4DB2-BD59-A6C34878D82A}">
                    <a16:rowId xmlns:a16="http://schemas.microsoft.com/office/drawing/2014/main" val="10000"/>
                  </a:ext>
                </a:extLst>
              </a:tr>
              <a:tr h="370840">
                <a:tc>
                  <a:txBody>
                    <a:bodyPr/>
                    <a:lstStyle/>
                    <a:p>
                      <a:pPr algn="ctr"/>
                      <a:r>
                        <a:rPr lang="en-US" dirty="0" smtClean="0"/>
                        <a:t>A</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9</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-15</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-7</a:t>
                      </a:r>
                      <a:endParaRPr lang="en-US" dirty="0"/>
                    </a:p>
                  </a:txBody>
                  <a:tcPr anchor="ctr"/>
                </a:tc>
                <a:tc>
                  <a:txBody>
                    <a:bodyPr/>
                    <a:lstStyle/>
                    <a:p>
                      <a:pPr algn="ctr"/>
                      <a:r>
                        <a:rPr lang="en-US" b="1" dirty="0" smtClean="0"/>
                        <a:t>6</a:t>
                      </a:r>
                      <a:endParaRPr lang="en-US" b="1" dirty="0"/>
                    </a:p>
                  </a:txBody>
                  <a:tcPr anchor="ctr"/>
                </a:tc>
                <a:tc>
                  <a:txBody>
                    <a:bodyPr/>
                    <a:lstStyle/>
                    <a:p>
                      <a:pPr algn="ctr"/>
                      <a:r>
                        <a:rPr lang="en-US" b="1" dirty="0" smtClean="0"/>
                        <a:t>-2</a:t>
                      </a:r>
                      <a:endParaRPr lang="en-US" b="1" dirty="0"/>
                    </a:p>
                  </a:txBody>
                  <a:tcPr anchor="ctr"/>
                </a:tc>
                <a:tc>
                  <a:txBody>
                    <a:bodyPr/>
                    <a:lstStyle/>
                    <a:p>
                      <a:pPr algn="ctr"/>
                      <a:r>
                        <a:rPr lang="en-US" b="1" dirty="0" smtClean="0"/>
                        <a:t>8</a:t>
                      </a:r>
                      <a:endParaRPr lang="en-US" b="1" dirty="0"/>
                    </a:p>
                  </a:txBody>
                  <a:tcPr anchor="ctr"/>
                </a:tc>
                <a:tc>
                  <a:txBody>
                    <a:bodyPr/>
                    <a:lstStyle/>
                    <a:p>
                      <a:pPr algn="ctr"/>
                      <a:r>
                        <a:rPr lang="en-US" b="1" dirty="0" smtClean="0"/>
                        <a:t>4</a:t>
                      </a:r>
                      <a:endParaRPr lang="en-US" b="1" dirty="0"/>
                    </a:p>
                  </a:txBody>
                  <a:tcPr anchor="ctr"/>
                </a:tc>
                <a:tc>
                  <a:txBody>
                    <a:bodyPr/>
                    <a:lstStyle/>
                    <a:p>
                      <a:pPr algn="ctr"/>
                      <a:r>
                        <a:rPr lang="en-US" dirty="0" smtClean="0"/>
                        <a:t>-9</a:t>
                      </a:r>
                      <a:endParaRPr lang="en-US" dirty="0"/>
                    </a:p>
                  </a:txBody>
                  <a:tcPr anchor="ctr"/>
                </a:tc>
                <a:extLst>
                  <a:ext uri="{0D108BD9-81ED-4DB2-BD59-A6C34878D82A}">
                    <a16:rowId xmlns:a16="http://schemas.microsoft.com/office/drawing/2014/main" val="10001"/>
                  </a:ext>
                </a:extLst>
              </a:tr>
              <a:tr h="370840">
                <a:tc>
                  <a:txBody>
                    <a:bodyPr/>
                    <a:lstStyle/>
                    <a:p>
                      <a:pPr algn="ctr"/>
                      <a:r>
                        <a:rPr lang="en-US" dirty="0" smtClean="0"/>
                        <a:t>Sum</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9</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14</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12</a:t>
                      </a:r>
                      <a:endParaRPr lang="en-US" dirty="0"/>
                    </a:p>
                  </a:txBody>
                  <a:tcPr anchor="ctr"/>
                </a:tc>
                <a:tc>
                  <a:txBody>
                    <a:bodyPr/>
                    <a:lstStyle/>
                    <a:p>
                      <a:pPr algn="ctr"/>
                      <a:r>
                        <a:rPr lang="en-US" dirty="0" smtClean="0"/>
                        <a:t>16</a:t>
                      </a:r>
                      <a:endParaRPr lang="en-US" dirty="0"/>
                    </a:p>
                  </a:txBody>
                  <a:tcPr anchor="ctr"/>
                </a:tc>
                <a:tc>
                  <a:txBody>
                    <a:bodyPr/>
                    <a:lstStyle/>
                    <a:p>
                      <a:pPr algn="ctr"/>
                      <a:r>
                        <a:rPr lang="en-US" dirty="0" smtClean="0"/>
                        <a:t>7</a:t>
                      </a:r>
                      <a:endParaRPr lang="en-US" dirty="0"/>
                    </a:p>
                  </a:txBody>
                  <a:tcPr anchor="ctr"/>
                </a:tc>
                <a:extLst>
                  <a:ext uri="{0D108BD9-81ED-4DB2-BD59-A6C34878D82A}">
                    <a16:rowId xmlns:a16="http://schemas.microsoft.com/office/drawing/2014/main" val="10002"/>
                  </a:ext>
                </a:extLst>
              </a:tr>
              <a:tr h="370840">
                <a:tc>
                  <a:txBody>
                    <a:bodyPr/>
                    <a:lstStyle/>
                    <a:p>
                      <a:pPr algn="ctr"/>
                      <a:r>
                        <a:rPr lang="en-US" dirty="0" err="1" smtClean="0"/>
                        <a:t>Prev</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c>
                  <a:txBody>
                    <a:bodyPr/>
                    <a:lstStyle/>
                    <a:p>
                      <a:pPr algn="ctr"/>
                      <a:r>
                        <a:rPr lang="en-US" dirty="0" smtClean="0"/>
                        <a:t>9</a:t>
                      </a:r>
                      <a:endParaRPr lang="en-US" dirty="0"/>
                    </a:p>
                  </a:txBody>
                  <a:tcPr anchor="ctr"/>
                </a:tc>
                <a:tc>
                  <a:txBody>
                    <a:bodyPr/>
                    <a:lstStyle/>
                    <a:p>
                      <a:pPr algn="ctr"/>
                      <a:r>
                        <a:rPr lang="en-US" dirty="0" smtClean="0">
                          <a:solidFill>
                            <a:srgbClr val="FF0000"/>
                          </a:solidFill>
                        </a:rPr>
                        <a:t>0</a:t>
                      </a:r>
                      <a:endParaRPr lang="en-US" dirty="0">
                        <a:solidFill>
                          <a:srgbClr val="FF0000"/>
                        </a:solidFill>
                      </a:endParaRPr>
                    </a:p>
                  </a:txBody>
                  <a:tcPr anchor="ctr"/>
                </a:tc>
                <a:tc>
                  <a:txBody>
                    <a:bodyPr/>
                    <a:lstStyle/>
                    <a:p>
                      <a:pPr algn="ctr"/>
                      <a:r>
                        <a:rPr lang="en-US" dirty="0" smtClean="0"/>
                        <a:t>11</a:t>
                      </a:r>
                      <a:endParaRPr lang="en-US" dirty="0"/>
                    </a:p>
                  </a:txBody>
                  <a:tcPr anchor="ctr"/>
                </a:tc>
                <a:tc>
                  <a:txBody>
                    <a:bodyPr/>
                    <a:lstStyle/>
                    <a:p>
                      <a:pPr algn="ctr"/>
                      <a:r>
                        <a:rPr lang="en-US" dirty="0" smtClean="0"/>
                        <a:t>12</a:t>
                      </a:r>
                      <a:endParaRPr lang="en-US" dirty="0"/>
                    </a:p>
                  </a:txBody>
                  <a:tcPr anchor="ctr"/>
                </a:tc>
                <a:tc>
                  <a:txBody>
                    <a:bodyPr/>
                    <a:lstStyle/>
                    <a:p>
                      <a:pPr algn="ctr"/>
                      <a:r>
                        <a:rPr lang="en-US" dirty="0" smtClean="0"/>
                        <a:t>13</a:t>
                      </a:r>
                      <a:endParaRPr lang="en-US" dirty="0"/>
                    </a:p>
                  </a:txBody>
                  <a:tcPr anchor="ctr"/>
                </a:tc>
                <a:tc>
                  <a:txBody>
                    <a:bodyPr/>
                    <a:lstStyle/>
                    <a:p>
                      <a:pPr algn="ctr"/>
                      <a:r>
                        <a:rPr lang="en-US" dirty="0" smtClean="0"/>
                        <a:t>14</a:t>
                      </a:r>
                      <a:endParaRPr lang="en-US" dirty="0"/>
                    </a:p>
                  </a:txBody>
                  <a:tcPr anchor="ctr"/>
                </a:tc>
                <a:extLst>
                  <a:ext uri="{0D108BD9-81ED-4DB2-BD59-A6C34878D82A}">
                    <a16:rowId xmlns:a16="http://schemas.microsoft.com/office/drawing/2014/main" val="10003"/>
                  </a:ext>
                </a:extLst>
              </a:tr>
            </a:tbl>
          </a:graphicData>
        </a:graphic>
      </p:graphicFrame>
      <p:sp>
        <p:nvSpPr>
          <p:cNvPr id="52229" name="Text Box 5"/>
          <p:cNvSpPr txBox="1">
            <a:spLocks noChangeArrowheads="1"/>
          </p:cNvSpPr>
          <p:nvPr/>
        </p:nvSpPr>
        <p:spPr bwMode="auto">
          <a:xfrm>
            <a:off x="292099" y="1501170"/>
            <a:ext cx="85248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sz="2800" b="1" dirty="0">
                <a:solidFill>
                  <a:prstClr val="black"/>
                </a:solidFill>
                <a:latin typeface="Courier New" panose="02070309020205020404" pitchFamily="49" charset="0"/>
              </a:rPr>
              <a:t>9 –3 1  7 –15 2 3 –4 2 –7 6 –2  8  4 -9</a:t>
            </a:r>
            <a:endParaRPr lang="en-US" altLang="zh-TW" sz="2800" b="1" dirty="0">
              <a:solidFill>
                <a:prstClr val="black"/>
              </a:solidFill>
            </a:endParaRPr>
          </a:p>
        </p:txBody>
      </p:sp>
      <p:sp>
        <p:nvSpPr>
          <p:cNvPr id="52250" name="Oval 26"/>
          <p:cNvSpPr>
            <a:spLocks noChangeArrowheads="1"/>
          </p:cNvSpPr>
          <p:nvPr/>
        </p:nvSpPr>
        <p:spPr bwMode="auto">
          <a:xfrm>
            <a:off x="7924800" y="3390900"/>
            <a:ext cx="457200" cy="533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52252" name="Line 28"/>
          <p:cNvSpPr>
            <a:spLocks noChangeShapeType="1"/>
          </p:cNvSpPr>
          <p:nvPr/>
        </p:nvSpPr>
        <p:spPr bwMode="auto">
          <a:xfrm flipV="1">
            <a:off x="7415212" y="3889701"/>
            <a:ext cx="638175" cy="819151"/>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52253" name="Text Box 29"/>
          <p:cNvSpPr txBox="1">
            <a:spLocks noChangeArrowheads="1"/>
          </p:cNvSpPr>
          <p:nvPr/>
        </p:nvSpPr>
        <p:spPr bwMode="auto">
          <a:xfrm>
            <a:off x="5562600" y="4708852"/>
            <a:ext cx="2667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400" dirty="0">
                <a:solidFill>
                  <a:prstClr val="black"/>
                </a:solidFill>
              </a:rPr>
              <a:t>The maximum sum</a:t>
            </a:r>
          </a:p>
        </p:txBody>
      </p:sp>
      <p:sp>
        <p:nvSpPr>
          <p:cNvPr id="28" name="Text Box 2073"/>
          <p:cNvSpPr txBox="1">
            <a:spLocks noChangeArrowheads="1"/>
          </p:cNvSpPr>
          <p:nvPr/>
        </p:nvSpPr>
        <p:spPr bwMode="auto">
          <a:xfrm>
            <a:off x="2209800" y="5290810"/>
            <a:ext cx="5943600" cy="46672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spAutoFit/>
          </a:bodyPr>
          <a:lstStyle/>
          <a:p>
            <a:pPr>
              <a:spcBef>
                <a:spcPct val="50000"/>
              </a:spcBef>
            </a:pPr>
            <a:r>
              <a:rPr lang="en-US" altLang="zh-TW" sz="2400">
                <a:solidFill>
                  <a:prstClr val="black"/>
                </a:solidFill>
                <a:latin typeface="Comic Sans MS" panose="030F0702030302020204" pitchFamily="66" charset="0"/>
              </a:rPr>
              <a:t>The maximum-sum interval: 6  -2  8  4</a:t>
            </a:r>
          </a:p>
        </p:txBody>
      </p:sp>
      <p:sp>
        <p:nvSpPr>
          <p:cNvPr id="9" name="Rounded Rectangle 8"/>
          <p:cNvSpPr/>
          <p:nvPr/>
        </p:nvSpPr>
        <p:spPr>
          <a:xfrm>
            <a:off x="6504972" y="3148314"/>
            <a:ext cx="1875099" cy="10069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0064964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050"/>
          <p:cNvSpPr>
            <a:spLocks noGrp="1" noChangeArrowheads="1"/>
          </p:cNvSpPr>
          <p:nvPr>
            <p:ph type="title"/>
          </p:nvPr>
        </p:nvSpPr>
        <p:spPr/>
        <p:txBody>
          <a:bodyPr>
            <a:normAutofit/>
          </a:bodyPr>
          <a:lstStyle/>
          <a:p>
            <a:pPr eaLnBrk="1" hangingPunct="1"/>
            <a:r>
              <a:rPr lang="en-US" altLang="zh-TW" sz="4000" dirty="0" smtClean="0">
                <a:ea typeface="新細明體" panose="02020500000000000000" pitchFamily="18" charset="-120"/>
              </a:rPr>
              <a:t>Longest increasing subsequence (LIS)</a:t>
            </a:r>
          </a:p>
        </p:txBody>
      </p:sp>
      <p:sp>
        <p:nvSpPr>
          <p:cNvPr id="19460" name="Rectangle 2051"/>
          <p:cNvSpPr>
            <a:spLocks noGrp="1" noChangeArrowheads="1"/>
          </p:cNvSpPr>
          <p:nvPr>
            <p:ph idx="1"/>
          </p:nvPr>
        </p:nvSpPr>
        <p:spPr/>
        <p:txBody>
          <a:bodyPr/>
          <a:lstStyle/>
          <a:p>
            <a:pPr eaLnBrk="1" hangingPunct="1"/>
            <a:r>
              <a:rPr lang="en-US" altLang="zh-TW" smtClean="0">
                <a:ea typeface="新細明體" panose="02020500000000000000" pitchFamily="18" charset="-120"/>
              </a:rPr>
              <a:t>The longest increasing subsequence is to find a longest increasing subsequence of a given sequence of distinct integers </a:t>
            </a:r>
            <a:r>
              <a:rPr lang="en-US" altLang="zh-TW" i="1" smtClean="0">
                <a:ea typeface="新細明體" panose="02020500000000000000" pitchFamily="18" charset="-120"/>
              </a:rPr>
              <a:t>a</a:t>
            </a:r>
            <a:r>
              <a:rPr lang="en-US" altLang="zh-TW" i="1" baseline="-25000" smtClean="0">
                <a:ea typeface="新細明體" panose="02020500000000000000" pitchFamily="18" charset="-120"/>
              </a:rPr>
              <a:t>1</a:t>
            </a:r>
            <a:r>
              <a:rPr lang="en-US" altLang="zh-TW" i="1" smtClean="0">
                <a:ea typeface="新細明體" panose="02020500000000000000" pitchFamily="18" charset="-120"/>
              </a:rPr>
              <a:t>a</a:t>
            </a:r>
            <a:r>
              <a:rPr lang="en-US" altLang="zh-TW" i="1" baseline="-25000" smtClean="0">
                <a:ea typeface="新細明體" panose="02020500000000000000" pitchFamily="18" charset="-120"/>
              </a:rPr>
              <a:t>2</a:t>
            </a:r>
            <a:r>
              <a:rPr lang="en-US" altLang="zh-TW" i="1" smtClean="0">
                <a:ea typeface="新細明體" panose="02020500000000000000" pitchFamily="18" charset="-120"/>
              </a:rPr>
              <a:t>…a</a:t>
            </a:r>
            <a:r>
              <a:rPr lang="en-US" altLang="zh-TW" i="1" baseline="-25000" smtClean="0">
                <a:ea typeface="新細明體" panose="02020500000000000000" pitchFamily="18" charset="-120"/>
              </a:rPr>
              <a:t>n</a:t>
            </a:r>
            <a:r>
              <a:rPr lang="en-US" altLang="zh-TW" i="1" smtClean="0">
                <a:ea typeface="新細明體" panose="02020500000000000000" pitchFamily="18" charset="-120"/>
              </a:rPr>
              <a:t> </a:t>
            </a:r>
            <a:r>
              <a:rPr lang="en-US" altLang="zh-TW" smtClean="0">
                <a:ea typeface="新細明體" panose="02020500000000000000" pitchFamily="18" charset="-120"/>
              </a:rPr>
              <a:t>.</a:t>
            </a:r>
          </a:p>
          <a:p>
            <a:pPr eaLnBrk="1" hangingPunct="1">
              <a:buFontTx/>
              <a:buNone/>
            </a:pPr>
            <a:endParaRPr lang="en-US" altLang="zh-TW" smtClean="0">
              <a:ea typeface="新細明體" panose="02020500000000000000" pitchFamily="18" charset="-120"/>
            </a:endParaRPr>
          </a:p>
        </p:txBody>
      </p:sp>
      <p:sp>
        <p:nvSpPr>
          <p:cNvPr id="19461" name="Text Box 2053"/>
          <p:cNvSpPr txBox="1">
            <a:spLocks noChangeArrowheads="1"/>
          </p:cNvSpPr>
          <p:nvPr/>
        </p:nvSpPr>
        <p:spPr bwMode="auto">
          <a:xfrm>
            <a:off x="1066800" y="3200400"/>
            <a:ext cx="57150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TW" sz="2000" i="1" dirty="0">
                <a:solidFill>
                  <a:prstClr val="black"/>
                </a:solidFill>
              </a:rPr>
              <a:t>e.g.</a:t>
            </a:r>
            <a:r>
              <a:rPr lang="en-US" altLang="zh-TW" sz="2000" dirty="0">
                <a:solidFill>
                  <a:prstClr val="black"/>
                </a:solidFill>
              </a:rPr>
              <a:t>  </a:t>
            </a:r>
            <a:r>
              <a:rPr lang="en-US" altLang="zh-TW" sz="2000" dirty="0">
                <a:solidFill>
                  <a:srgbClr val="CC0000"/>
                </a:solidFill>
              </a:rPr>
              <a:t>9   2   5   3   7   11   8   10   13   6</a:t>
            </a:r>
          </a:p>
          <a:p>
            <a:pPr eaLnBrk="1" hangingPunct="1">
              <a:spcBef>
                <a:spcPct val="50000"/>
              </a:spcBef>
            </a:pPr>
            <a:r>
              <a:rPr lang="en-US" altLang="zh-TW" sz="2000" dirty="0">
                <a:solidFill>
                  <a:prstClr val="black"/>
                </a:solidFill>
              </a:rPr>
              <a:t>2   3   7</a:t>
            </a:r>
          </a:p>
          <a:p>
            <a:pPr eaLnBrk="1" hangingPunct="1">
              <a:spcBef>
                <a:spcPct val="50000"/>
              </a:spcBef>
            </a:pPr>
            <a:r>
              <a:rPr lang="en-US" altLang="zh-TW" sz="2000" dirty="0">
                <a:solidFill>
                  <a:prstClr val="black"/>
                </a:solidFill>
              </a:rPr>
              <a:t>5   7   10   13</a:t>
            </a:r>
          </a:p>
          <a:p>
            <a:pPr eaLnBrk="1" hangingPunct="1">
              <a:spcBef>
                <a:spcPct val="50000"/>
              </a:spcBef>
            </a:pPr>
            <a:r>
              <a:rPr lang="en-US" altLang="zh-TW" sz="2000" dirty="0">
                <a:solidFill>
                  <a:srgbClr val="0000FF"/>
                </a:solidFill>
              </a:rPr>
              <a:t>9   7   11</a:t>
            </a:r>
          </a:p>
          <a:p>
            <a:pPr eaLnBrk="1" hangingPunct="1">
              <a:spcBef>
                <a:spcPct val="50000"/>
              </a:spcBef>
            </a:pPr>
            <a:r>
              <a:rPr lang="en-US" altLang="zh-TW" sz="2000" smtClean="0">
                <a:solidFill>
                  <a:srgbClr val="0000FF"/>
                </a:solidFill>
              </a:rPr>
              <a:t>5   3   </a:t>
            </a:r>
            <a:r>
              <a:rPr lang="en-US" altLang="zh-TW" sz="2000" dirty="0">
                <a:solidFill>
                  <a:srgbClr val="0000FF"/>
                </a:solidFill>
              </a:rPr>
              <a:t>11   13</a:t>
            </a:r>
          </a:p>
        </p:txBody>
      </p:sp>
      <p:sp>
        <p:nvSpPr>
          <p:cNvPr id="19462" name="AutoShape 2055"/>
          <p:cNvSpPr>
            <a:spLocks/>
          </p:cNvSpPr>
          <p:nvPr/>
        </p:nvSpPr>
        <p:spPr bwMode="auto">
          <a:xfrm>
            <a:off x="3025775" y="3729038"/>
            <a:ext cx="304800" cy="685800"/>
          </a:xfrm>
          <a:prstGeom prst="rightBrace">
            <a:avLst>
              <a:gd name="adj1" fmla="val 187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prstClr val="black"/>
              </a:solidFill>
            </a:endParaRPr>
          </a:p>
        </p:txBody>
      </p:sp>
      <p:sp>
        <p:nvSpPr>
          <p:cNvPr id="19463" name="Text Box 2056"/>
          <p:cNvSpPr txBox="1">
            <a:spLocks noChangeArrowheads="1"/>
          </p:cNvSpPr>
          <p:nvPr/>
        </p:nvSpPr>
        <p:spPr bwMode="auto">
          <a:xfrm>
            <a:off x="3505200" y="4724400"/>
            <a:ext cx="2819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en-US" altLang="en-US">
              <a:solidFill>
                <a:prstClr val="black"/>
              </a:solidFill>
            </a:endParaRPr>
          </a:p>
        </p:txBody>
      </p:sp>
      <p:sp>
        <p:nvSpPr>
          <p:cNvPr id="19464" name="Text Box 2057"/>
          <p:cNvSpPr txBox="1">
            <a:spLocks noChangeArrowheads="1"/>
          </p:cNvSpPr>
          <p:nvPr/>
        </p:nvSpPr>
        <p:spPr bwMode="auto">
          <a:xfrm>
            <a:off x="3468688" y="3833813"/>
            <a:ext cx="403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TW" sz="2000">
                <a:solidFill>
                  <a:prstClr val="black"/>
                </a:solidFill>
              </a:rPr>
              <a:t>are increasing subsequences.</a:t>
            </a:r>
          </a:p>
        </p:txBody>
      </p:sp>
      <p:sp>
        <p:nvSpPr>
          <p:cNvPr id="19465" name="AutoShape 2059"/>
          <p:cNvSpPr>
            <a:spLocks/>
          </p:cNvSpPr>
          <p:nvPr/>
        </p:nvSpPr>
        <p:spPr bwMode="auto">
          <a:xfrm>
            <a:off x="3095625" y="4687888"/>
            <a:ext cx="304800" cy="685800"/>
          </a:xfrm>
          <a:prstGeom prst="rightBrace">
            <a:avLst>
              <a:gd name="adj1" fmla="val 187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prstClr val="black"/>
              </a:solidFill>
            </a:endParaRPr>
          </a:p>
        </p:txBody>
      </p:sp>
      <p:sp>
        <p:nvSpPr>
          <p:cNvPr id="19466" name="Text Box 2060"/>
          <p:cNvSpPr txBox="1">
            <a:spLocks noChangeArrowheads="1"/>
          </p:cNvSpPr>
          <p:nvPr/>
        </p:nvSpPr>
        <p:spPr bwMode="auto">
          <a:xfrm>
            <a:off x="3778250" y="4979988"/>
            <a:ext cx="441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TW" sz="2000">
                <a:solidFill>
                  <a:prstClr val="black"/>
                </a:solidFill>
              </a:rPr>
              <a:t>are not increasing subsequences.</a:t>
            </a:r>
          </a:p>
        </p:txBody>
      </p:sp>
      <p:sp>
        <p:nvSpPr>
          <p:cNvPr id="19467" name="Line 2061"/>
          <p:cNvSpPr>
            <a:spLocks noChangeShapeType="1"/>
          </p:cNvSpPr>
          <p:nvPr/>
        </p:nvSpPr>
        <p:spPr bwMode="auto">
          <a:xfrm>
            <a:off x="2805113" y="4376738"/>
            <a:ext cx="914400" cy="3048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9468" name="Text Box 2062"/>
          <p:cNvSpPr txBox="1">
            <a:spLocks noChangeArrowheads="1"/>
          </p:cNvSpPr>
          <p:nvPr/>
        </p:nvSpPr>
        <p:spPr bwMode="auto">
          <a:xfrm>
            <a:off x="3795713" y="4452938"/>
            <a:ext cx="3886200" cy="406400"/>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TW" sz="2000">
                <a:solidFill>
                  <a:prstClr val="black"/>
                </a:solidFill>
              </a:rPr>
              <a:t>We want to find a longest one.</a:t>
            </a:r>
          </a:p>
        </p:txBody>
      </p:sp>
    </p:spTree>
    <p:extLst>
      <p:ext uri="{BB962C8B-B14F-4D97-AF65-F5344CB8AC3E}">
        <p14:creationId xmlns:p14="http://schemas.microsoft.com/office/powerpoint/2010/main" val="15201107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050"/>
          <p:cNvSpPr>
            <a:spLocks noGrp="1" noChangeArrowheads="1"/>
          </p:cNvSpPr>
          <p:nvPr>
            <p:ph type="title"/>
          </p:nvPr>
        </p:nvSpPr>
        <p:spPr/>
        <p:txBody>
          <a:bodyPr>
            <a:normAutofit/>
          </a:bodyPr>
          <a:lstStyle/>
          <a:p>
            <a:pPr eaLnBrk="1" hangingPunct="1"/>
            <a:r>
              <a:rPr lang="en-US" altLang="zh-TW" sz="4000" dirty="0" smtClean="0">
                <a:ea typeface="新細明體" panose="02020500000000000000" pitchFamily="18" charset="-120"/>
              </a:rPr>
              <a:t>Can we use LCS to solve LIS?</a:t>
            </a:r>
          </a:p>
        </p:txBody>
      </p:sp>
      <p:sp>
        <p:nvSpPr>
          <p:cNvPr id="19460" name="Rectangle 2051"/>
          <p:cNvSpPr>
            <a:spLocks noGrp="1" noChangeArrowheads="1"/>
          </p:cNvSpPr>
          <p:nvPr>
            <p:ph idx="1"/>
          </p:nvPr>
        </p:nvSpPr>
        <p:spPr/>
        <p:txBody>
          <a:bodyPr>
            <a:normAutofit/>
          </a:bodyPr>
          <a:lstStyle/>
          <a:p>
            <a:pPr eaLnBrk="1" hangingPunct="1">
              <a:buFont typeface="Arial" pitchFamily="34" charset="0"/>
              <a:buChar char="•"/>
            </a:pPr>
            <a:r>
              <a:rPr lang="en-US" altLang="zh-TW" dirty="0" smtClean="0">
                <a:ea typeface="新細明體" panose="02020500000000000000" pitchFamily="18" charset="-120"/>
              </a:rPr>
              <a:t> Yes. How?</a:t>
            </a:r>
          </a:p>
          <a:p>
            <a:pPr eaLnBrk="1" hangingPunct="1">
              <a:buFont typeface="Arial" pitchFamily="34" charset="0"/>
              <a:buChar char="•"/>
            </a:pPr>
            <a:r>
              <a:rPr lang="en-US" altLang="zh-TW" dirty="0" smtClean="0">
                <a:ea typeface="新細明體" panose="02020500000000000000" pitchFamily="18" charset="-120"/>
              </a:rPr>
              <a:t> LIS(X) = LCS(X, sort(X))</a:t>
            </a:r>
          </a:p>
          <a:p>
            <a:pPr lvl="1">
              <a:buFont typeface="Arial" pitchFamily="34" charset="0"/>
              <a:buChar char="•"/>
            </a:pPr>
            <a:r>
              <a:rPr lang="en-US" altLang="zh-TW" dirty="0" smtClean="0">
                <a:ea typeface="新細明體" panose="02020500000000000000" pitchFamily="18" charset="-120"/>
              </a:rPr>
              <a:t> sort takes O(</a:t>
            </a:r>
            <a:r>
              <a:rPr lang="en-US" altLang="zh-TW" dirty="0" err="1" smtClean="0">
                <a:ea typeface="新細明體" panose="02020500000000000000" pitchFamily="18" charset="-120"/>
              </a:rPr>
              <a:t>nlgn</a:t>
            </a:r>
            <a:r>
              <a:rPr lang="en-US" altLang="zh-TW" dirty="0" smtClean="0">
                <a:ea typeface="新細明體" panose="02020500000000000000" pitchFamily="18" charset="-120"/>
              </a:rPr>
              <a:t>) time [assuming, |X| = n]</a:t>
            </a:r>
          </a:p>
          <a:p>
            <a:pPr lvl="1">
              <a:buFont typeface="Arial" pitchFamily="34" charset="0"/>
              <a:buChar char="•"/>
            </a:pPr>
            <a:r>
              <a:rPr lang="en-US" altLang="zh-TW" dirty="0" smtClean="0">
                <a:ea typeface="新細明體" panose="02020500000000000000" pitchFamily="18" charset="-120"/>
              </a:rPr>
              <a:t> LCS takes O(n</a:t>
            </a:r>
            <a:r>
              <a:rPr lang="en-US" altLang="zh-TW" baseline="30000" dirty="0" smtClean="0">
                <a:ea typeface="新細明體" panose="02020500000000000000" pitchFamily="18" charset="-120"/>
              </a:rPr>
              <a:t>2</a:t>
            </a:r>
            <a:r>
              <a:rPr lang="en-US" altLang="zh-TW" dirty="0" smtClean="0">
                <a:ea typeface="新細明體" panose="02020500000000000000" pitchFamily="18" charset="-120"/>
              </a:rPr>
              <a:t>) times</a:t>
            </a:r>
          </a:p>
          <a:p>
            <a:pPr lvl="1">
              <a:buFont typeface="Arial" pitchFamily="34" charset="0"/>
              <a:buChar char="•"/>
            </a:pPr>
            <a:r>
              <a:rPr lang="en-US" altLang="zh-TW" dirty="0" smtClean="0">
                <a:ea typeface="新細明體" panose="02020500000000000000" pitchFamily="18" charset="-120"/>
              </a:rPr>
              <a:t> So total time to compute LIS in this approach is O(n</a:t>
            </a:r>
            <a:r>
              <a:rPr lang="en-US" altLang="zh-TW" baseline="30000" dirty="0" smtClean="0">
                <a:ea typeface="新細明體" panose="02020500000000000000" pitchFamily="18" charset="-120"/>
              </a:rPr>
              <a:t>2</a:t>
            </a:r>
            <a:r>
              <a:rPr lang="en-US" altLang="zh-TW" dirty="0" smtClean="0">
                <a:ea typeface="新細明體" panose="02020500000000000000" pitchFamily="18" charset="-120"/>
              </a:rPr>
              <a:t>)</a:t>
            </a:r>
          </a:p>
          <a:p>
            <a:pPr>
              <a:buFont typeface="Arial" pitchFamily="34" charset="0"/>
              <a:buChar char="•"/>
            </a:pPr>
            <a:r>
              <a:rPr lang="en-US" altLang="zh-TW" dirty="0" smtClean="0">
                <a:ea typeface="新細明體" panose="02020500000000000000" pitchFamily="18" charset="-120"/>
              </a:rPr>
              <a:t> Here we converted the input of an LIS problem into the input of an LCS problem and then we output the solution of that LCS problem as a solution of our original LIS problem. In other words, an LCS problem is </a:t>
            </a:r>
            <a:r>
              <a:rPr lang="en-US" altLang="zh-TW" b="1" dirty="0" smtClean="0">
                <a:ea typeface="新細明體" panose="02020500000000000000" pitchFamily="18" charset="-120"/>
              </a:rPr>
              <a:t>reducible to </a:t>
            </a:r>
            <a:r>
              <a:rPr lang="en-US" altLang="zh-TW" dirty="0" smtClean="0">
                <a:ea typeface="新細明體" panose="02020500000000000000" pitchFamily="18" charset="-120"/>
              </a:rPr>
              <a:t>LIS problem.</a:t>
            </a:r>
          </a:p>
          <a:p>
            <a:pPr>
              <a:buFont typeface="Arial" pitchFamily="34" charset="0"/>
              <a:buChar char="•"/>
            </a:pPr>
            <a:r>
              <a:rPr lang="en-US" altLang="zh-TW" dirty="0" smtClean="0">
                <a:ea typeface="新細明體" panose="02020500000000000000" pitchFamily="18" charset="-120"/>
              </a:rPr>
              <a:t> We will talk more about reducibility while discussing about NP-completeness</a:t>
            </a:r>
          </a:p>
        </p:txBody>
      </p:sp>
      <p:sp>
        <p:nvSpPr>
          <p:cNvPr id="4" name="Rectangle 3"/>
          <p:cNvSpPr/>
          <p:nvPr/>
        </p:nvSpPr>
        <p:spPr>
          <a:xfrm>
            <a:off x="2451690" y="5836024"/>
            <a:ext cx="5087628" cy="830997"/>
          </a:xfrm>
          <a:prstGeom prst="rect">
            <a:avLst/>
          </a:prstGeom>
        </p:spPr>
        <p:txBody>
          <a:bodyPr wrap="square">
            <a:spAutoFit/>
          </a:bodyPr>
          <a:lstStyle/>
          <a:p>
            <a:pPr algn="ctr">
              <a:spcBef>
                <a:spcPct val="50000"/>
              </a:spcBef>
            </a:pPr>
            <a:r>
              <a:rPr lang="en-US" altLang="zh-TW" sz="2400" dirty="0">
                <a:solidFill>
                  <a:srgbClr val="FF0000"/>
                </a:solidFill>
              </a:rPr>
              <a:t>Can we solve LIS directly without using LCS (and thus avoid the cost of sorting)?</a:t>
            </a:r>
          </a:p>
        </p:txBody>
      </p:sp>
    </p:spTree>
    <p:extLst>
      <p:ext uri="{BB962C8B-B14F-4D97-AF65-F5344CB8AC3E}">
        <p14:creationId xmlns:p14="http://schemas.microsoft.com/office/powerpoint/2010/main" val="152011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animEffect transition="in" filter="blinds(horizontal)">
                                      <p:cBhvr>
                                        <p:cTn id="7" dur="500"/>
                                        <p:tgtEl>
                                          <p:spTgt spid="1946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460">
                                            <p:txEl>
                                              <p:pRg st="1" end="1"/>
                                            </p:txEl>
                                          </p:spTgt>
                                        </p:tgtEl>
                                        <p:attrNameLst>
                                          <p:attrName>style.visibility</p:attrName>
                                        </p:attrNameLst>
                                      </p:cBhvr>
                                      <p:to>
                                        <p:strVal val="visible"/>
                                      </p:to>
                                    </p:set>
                                    <p:animEffect transition="in" filter="blinds(horizontal)">
                                      <p:cBhvr>
                                        <p:cTn id="10" dur="500"/>
                                        <p:tgtEl>
                                          <p:spTgt spid="19460">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9460">
                                            <p:txEl>
                                              <p:pRg st="2" end="2"/>
                                            </p:txEl>
                                          </p:spTgt>
                                        </p:tgtEl>
                                        <p:attrNameLst>
                                          <p:attrName>style.visibility</p:attrName>
                                        </p:attrNameLst>
                                      </p:cBhvr>
                                      <p:to>
                                        <p:strVal val="visible"/>
                                      </p:to>
                                    </p:set>
                                    <p:animEffect transition="in" filter="blinds(horizontal)">
                                      <p:cBhvr>
                                        <p:cTn id="13" dur="500"/>
                                        <p:tgtEl>
                                          <p:spTgt spid="19460">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9460">
                                            <p:txEl>
                                              <p:pRg st="3" end="3"/>
                                            </p:txEl>
                                          </p:spTgt>
                                        </p:tgtEl>
                                        <p:attrNameLst>
                                          <p:attrName>style.visibility</p:attrName>
                                        </p:attrNameLst>
                                      </p:cBhvr>
                                      <p:to>
                                        <p:strVal val="visible"/>
                                      </p:to>
                                    </p:set>
                                    <p:animEffect transition="in" filter="blinds(horizontal)">
                                      <p:cBhvr>
                                        <p:cTn id="16" dur="500"/>
                                        <p:tgtEl>
                                          <p:spTgt spid="19460">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9460">
                                            <p:txEl>
                                              <p:pRg st="4" end="4"/>
                                            </p:txEl>
                                          </p:spTgt>
                                        </p:tgtEl>
                                        <p:attrNameLst>
                                          <p:attrName>style.visibility</p:attrName>
                                        </p:attrNameLst>
                                      </p:cBhvr>
                                      <p:to>
                                        <p:strVal val="visible"/>
                                      </p:to>
                                    </p:set>
                                    <p:animEffect transition="in" filter="blinds(horizontal)">
                                      <p:cBhvr>
                                        <p:cTn id="19" dur="500"/>
                                        <p:tgtEl>
                                          <p:spTgt spid="19460">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9460">
                                            <p:txEl>
                                              <p:pRg st="5" end="5"/>
                                            </p:txEl>
                                          </p:spTgt>
                                        </p:tgtEl>
                                        <p:attrNameLst>
                                          <p:attrName>style.visibility</p:attrName>
                                        </p:attrNameLst>
                                      </p:cBhvr>
                                      <p:to>
                                        <p:strVal val="visible"/>
                                      </p:to>
                                    </p:set>
                                    <p:animEffect transition="in" filter="blinds(horizontal)">
                                      <p:cBhvr>
                                        <p:cTn id="24" dur="500"/>
                                        <p:tgtEl>
                                          <p:spTgt spid="19460">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9460">
                                            <p:txEl>
                                              <p:pRg st="6" end="6"/>
                                            </p:txEl>
                                          </p:spTgt>
                                        </p:tgtEl>
                                        <p:attrNameLst>
                                          <p:attrName>style.visibility</p:attrName>
                                        </p:attrNameLst>
                                      </p:cBhvr>
                                      <p:to>
                                        <p:strVal val="visible"/>
                                      </p:to>
                                    </p:set>
                                    <p:animEffect transition="in" filter="blinds(horizontal)">
                                      <p:cBhvr>
                                        <p:cTn id="27" dur="500"/>
                                        <p:tgtEl>
                                          <p:spTgt spid="19460">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fontScale="90000"/>
          </a:bodyPr>
          <a:lstStyle/>
          <a:p>
            <a:pPr eaLnBrk="1" hangingPunct="1"/>
            <a:r>
              <a:rPr lang="en-US" altLang="zh-TW" dirty="0" smtClean="0">
                <a:ea typeface="新細明體" panose="02020500000000000000" pitchFamily="18" charset="-120"/>
              </a:rPr>
              <a:t>A Naïve DP Approach to Solve LIS</a:t>
            </a:r>
          </a:p>
        </p:txBody>
      </p:sp>
      <p:sp>
        <p:nvSpPr>
          <p:cNvPr id="20484" name="Rectangle 3"/>
          <p:cNvSpPr>
            <a:spLocks noGrp="1" noChangeArrowheads="1"/>
          </p:cNvSpPr>
          <p:nvPr>
            <p:ph idx="1"/>
          </p:nvPr>
        </p:nvSpPr>
        <p:spPr/>
        <p:txBody>
          <a:bodyPr/>
          <a:lstStyle/>
          <a:p>
            <a:pPr eaLnBrk="1" hangingPunct="1"/>
            <a:r>
              <a:rPr lang="en-US" altLang="zh-TW" dirty="0" smtClean="0">
                <a:ea typeface="新細明體" panose="02020500000000000000" pitchFamily="18" charset="-120"/>
              </a:rPr>
              <a:t>Let </a:t>
            </a:r>
            <a:r>
              <a:rPr lang="en-US" altLang="zh-TW" b="1" dirty="0" smtClean="0">
                <a:solidFill>
                  <a:srgbClr val="FF0000"/>
                </a:solidFill>
                <a:ea typeface="新細明體" panose="02020500000000000000" pitchFamily="18" charset="-120"/>
              </a:rPr>
              <a:t>L[</a:t>
            </a:r>
            <a:r>
              <a:rPr lang="en-US" altLang="zh-TW" b="1" dirty="0" err="1" smtClean="0">
                <a:solidFill>
                  <a:srgbClr val="FF0000"/>
                </a:solidFill>
                <a:ea typeface="新細明體" panose="02020500000000000000" pitchFamily="18" charset="-120"/>
              </a:rPr>
              <a:t>i</a:t>
            </a:r>
            <a:r>
              <a:rPr lang="en-US" altLang="zh-TW" b="1" dirty="0" smtClean="0">
                <a:solidFill>
                  <a:srgbClr val="FF0000"/>
                </a:solidFill>
                <a:ea typeface="新細明體" panose="02020500000000000000" pitchFamily="18" charset="-120"/>
              </a:rPr>
              <a:t>]</a:t>
            </a:r>
            <a:r>
              <a:rPr lang="en-US" altLang="zh-TW" dirty="0" smtClean="0">
                <a:ea typeface="新細明體" panose="02020500000000000000" pitchFamily="18" charset="-120"/>
              </a:rPr>
              <a:t> be the length of a longest increasing subsequence ending at position </a:t>
            </a:r>
            <a:r>
              <a:rPr lang="en-US" altLang="zh-TW" i="1" dirty="0" err="1" smtClean="0">
                <a:ea typeface="新細明體" panose="02020500000000000000" pitchFamily="18" charset="-120"/>
              </a:rPr>
              <a:t>i</a:t>
            </a:r>
            <a:r>
              <a:rPr lang="en-US" altLang="zh-TW" dirty="0" smtClean="0">
                <a:ea typeface="新細明體" panose="02020500000000000000" pitchFamily="18" charset="-120"/>
              </a:rPr>
              <a:t>.</a:t>
            </a:r>
          </a:p>
        </p:txBody>
      </p:sp>
      <p:sp>
        <p:nvSpPr>
          <p:cNvPr id="24581" name="Text Box 4"/>
          <p:cNvSpPr txBox="1">
            <a:spLocks noChangeArrowheads="1"/>
          </p:cNvSpPr>
          <p:nvPr/>
        </p:nvSpPr>
        <p:spPr bwMode="auto">
          <a:xfrm>
            <a:off x="1129355" y="2017055"/>
            <a:ext cx="711817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TW" sz="2000" i="1" dirty="0">
                <a:solidFill>
                  <a:prstClr val="black"/>
                </a:solidFill>
                <a:latin typeface="Courier New" panose="02070309020205020404" pitchFamily="49" charset="0"/>
              </a:rPr>
              <a:t>L</a:t>
            </a:r>
            <a:r>
              <a:rPr lang="en-US" altLang="zh-TW" sz="2000" dirty="0">
                <a:solidFill>
                  <a:prstClr val="black"/>
                </a:solidFill>
                <a:latin typeface="Courier New" panose="02070309020205020404" pitchFamily="49" charset="0"/>
              </a:rPr>
              <a:t>[</a:t>
            </a:r>
            <a:r>
              <a:rPr lang="en-US" altLang="zh-TW" sz="2000" i="1" dirty="0" err="1">
                <a:solidFill>
                  <a:prstClr val="black"/>
                </a:solidFill>
                <a:latin typeface="Courier New" panose="02070309020205020404" pitchFamily="49" charset="0"/>
              </a:rPr>
              <a:t>i</a:t>
            </a:r>
            <a:r>
              <a:rPr lang="en-US" altLang="zh-TW" sz="2000" dirty="0">
                <a:solidFill>
                  <a:prstClr val="black"/>
                </a:solidFill>
                <a:latin typeface="Courier New" panose="02070309020205020404" pitchFamily="49" charset="0"/>
              </a:rPr>
              <a:t>] = 1 + max </a:t>
            </a:r>
            <a:r>
              <a:rPr lang="en-US" altLang="zh-TW" sz="2000" i="1" baseline="-25000" dirty="0">
                <a:solidFill>
                  <a:prstClr val="black"/>
                </a:solidFill>
                <a:latin typeface="Courier New" panose="02070309020205020404" pitchFamily="49" charset="0"/>
              </a:rPr>
              <a:t>j</a:t>
            </a:r>
            <a:r>
              <a:rPr lang="en-US" altLang="zh-TW" sz="2000" baseline="-25000" dirty="0">
                <a:solidFill>
                  <a:prstClr val="black"/>
                </a:solidFill>
                <a:latin typeface="Courier New" panose="02070309020205020404" pitchFamily="49" charset="0"/>
              </a:rPr>
              <a:t> = </a:t>
            </a:r>
            <a:r>
              <a:rPr lang="en-US" altLang="zh-TW" sz="2000" i="1" baseline="-25000" dirty="0">
                <a:solidFill>
                  <a:prstClr val="black"/>
                </a:solidFill>
                <a:latin typeface="Courier New" panose="02070309020205020404" pitchFamily="49" charset="0"/>
              </a:rPr>
              <a:t>0..i-1</a:t>
            </a:r>
            <a:r>
              <a:rPr lang="en-US" altLang="zh-TW" sz="2000" dirty="0">
                <a:solidFill>
                  <a:prstClr val="black"/>
                </a:solidFill>
                <a:latin typeface="Courier New" panose="02070309020205020404" pitchFamily="49" charset="0"/>
              </a:rPr>
              <a:t>{</a:t>
            </a:r>
            <a:r>
              <a:rPr lang="en-US" altLang="zh-TW" sz="2000" i="1" dirty="0">
                <a:solidFill>
                  <a:prstClr val="black"/>
                </a:solidFill>
                <a:latin typeface="Courier New" panose="02070309020205020404" pitchFamily="49" charset="0"/>
              </a:rPr>
              <a:t>L</a:t>
            </a:r>
            <a:r>
              <a:rPr lang="en-US" altLang="zh-TW" sz="2000" dirty="0">
                <a:solidFill>
                  <a:prstClr val="black"/>
                </a:solidFill>
                <a:latin typeface="Courier New" panose="02070309020205020404" pitchFamily="49" charset="0"/>
              </a:rPr>
              <a:t>[</a:t>
            </a:r>
            <a:r>
              <a:rPr lang="en-US" altLang="zh-TW" sz="2000" i="1" dirty="0">
                <a:solidFill>
                  <a:prstClr val="black"/>
                </a:solidFill>
                <a:latin typeface="Courier New" panose="02070309020205020404" pitchFamily="49" charset="0"/>
              </a:rPr>
              <a:t>j</a:t>
            </a:r>
            <a:r>
              <a:rPr lang="en-US" altLang="zh-TW" sz="2000" dirty="0">
                <a:solidFill>
                  <a:prstClr val="black"/>
                </a:solidFill>
                <a:latin typeface="Courier New" panose="02070309020205020404" pitchFamily="49" charset="0"/>
              </a:rPr>
              <a:t>] | </a:t>
            </a:r>
            <a:r>
              <a:rPr lang="en-US" altLang="zh-TW" sz="2000" i="1" dirty="0" err="1">
                <a:solidFill>
                  <a:prstClr val="black"/>
                </a:solidFill>
                <a:latin typeface="Courier New" panose="02070309020205020404" pitchFamily="49" charset="0"/>
              </a:rPr>
              <a:t>a</a:t>
            </a:r>
            <a:r>
              <a:rPr lang="en-US" altLang="zh-TW" sz="2000" i="1" baseline="-25000" dirty="0" err="1">
                <a:solidFill>
                  <a:prstClr val="black"/>
                </a:solidFill>
                <a:latin typeface="Courier New" panose="02070309020205020404" pitchFamily="49" charset="0"/>
              </a:rPr>
              <a:t>j</a:t>
            </a:r>
            <a:r>
              <a:rPr lang="en-US" altLang="zh-TW" sz="2000" i="1" baseline="-25000" dirty="0">
                <a:solidFill>
                  <a:prstClr val="black"/>
                </a:solidFill>
                <a:latin typeface="Courier New" panose="02070309020205020404" pitchFamily="49" charset="0"/>
              </a:rPr>
              <a:t> </a:t>
            </a:r>
            <a:r>
              <a:rPr lang="en-US" altLang="zh-TW" sz="2000" i="1" dirty="0">
                <a:solidFill>
                  <a:prstClr val="black"/>
                </a:solidFill>
                <a:latin typeface="Courier New" panose="02070309020205020404" pitchFamily="49" charset="0"/>
              </a:rPr>
              <a:t>&lt; </a:t>
            </a:r>
            <a:r>
              <a:rPr lang="en-US" altLang="zh-TW" sz="2000" i="1" dirty="0" err="1">
                <a:solidFill>
                  <a:prstClr val="black"/>
                </a:solidFill>
                <a:latin typeface="Courier New" panose="02070309020205020404" pitchFamily="49" charset="0"/>
              </a:rPr>
              <a:t>a</a:t>
            </a:r>
            <a:r>
              <a:rPr lang="en-US" altLang="zh-TW" sz="2000" i="1" baseline="-25000" dirty="0" err="1">
                <a:solidFill>
                  <a:prstClr val="black"/>
                </a:solidFill>
                <a:latin typeface="Courier New" panose="02070309020205020404" pitchFamily="49" charset="0"/>
              </a:rPr>
              <a:t>i</a:t>
            </a:r>
            <a:r>
              <a:rPr lang="en-US" altLang="zh-TW" sz="2000" dirty="0">
                <a:solidFill>
                  <a:prstClr val="black"/>
                </a:solidFill>
                <a:latin typeface="Courier New" panose="02070309020205020404" pitchFamily="49" charset="0"/>
              </a:rPr>
              <a:t>}</a:t>
            </a:r>
            <a:br>
              <a:rPr lang="en-US" altLang="zh-TW" sz="2000" dirty="0">
                <a:solidFill>
                  <a:prstClr val="black"/>
                </a:solidFill>
                <a:latin typeface="Courier New" panose="02070309020205020404" pitchFamily="49" charset="0"/>
              </a:rPr>
            </a:br>
            <a:r>
              <a:rPr lang="en-US" altLang="zh-TW" sz="2000" dirty="0">
                <a:solidFill>
                  <a:prstClr val="black"/>
                </a:solidFill>
                <a:latin typeface="Courier New" panose="02070309020205020404" pitchFamily="49" charset="0"/>
              </a:rPr>
              <a:t>(use a dummy </a:t>
            </a:r>
            <a:r>
              <a:rPr lang="en-US" altLang="zh-TW" sz="2000" i="1" dirty="0">
                <a:solidFill>
                  <a:prstClr val="black"/>
                </a:solidFill>
                <a:latin typeface="Courier New" panose="02070309020205020404" pitchFamily="49" charset="0"/>
              </a:rPr>
              <a:t>a</a:t>
            </a:r>
            <a:r>
              <a:rPr lang="en-US" altLang="zh-TW" sz="2000" i="1" baseline="-25000" dirty="0">
                <a:solidFill>
                  <a:prstClr val="black"/>
                </a:solidFill>
                <a:latin typeface="Courier New" panose="02070309020205020404" pitchFamily="49" charset="0"/>
              </a:rPr>
              <a:t>0 </a:t>
            </a:r>
            <a:r>
              <a:rPr lang="en-US" altLang="zh-TW" sz="2000" dirty="0">
                <a:solidFill>
                  <a:prstClr val="black"/>
                </a:solidFill>
                <a:latin typeface="Courier New" panose="02070309020205020404" pitchFamily="49" charset="0"/>
              </a:rPr>
              <a:t>= </a:t>
            </a:r>
            <a:r>
              <a:rPr lang="en-US" altLang="zh-TW" sz="2000" dirty="0" err="1" smtClean="0">
                <a:solidFill>
                  <a:prstClr val="black"/>
                </a:solidFill>
                <a:latin typeface="Courier New" panose="02070309020205020404" pitchFamily="49" charset="0"/>
              </a:rPr>
              <a:t>infimum</a:t>
            </a:r>
            <a:r>
              <a:rPr lang="en-US" altLang="zh-TW" sz="2000" dirty="0" smtClean="0">
                <a:solidFill>
                  <a:prstClr val="black"/>
                </a:solidFill>
                <a:latin typeface="Courier New" panose="02070309020205020404" pitchFamily="49" charset="0"/>
              </a:rPr>
              <a:t> of </a:t>
            </a:r>
            <a:r>
              <a:rPr lang="en-US" altLang="zh-TW" sz="2000" i="1" dirty="0" smtClean="0">
                <a:solidFill>
                  <a:prstClr val="black"/>
                </a:solidFill>
                <a:latin typeface="Courier New" panose="02070309020205020404" pitchFamily="49" charset="0"/>
              </a:rPr>
              <a:t>a,</a:t>
            </a:r>
            <a:r>
              <a:rPr lang="en-US" altLang="zh-TW" sz="2000" dirty="0" smtClean="0">
                <a:solidFill>
                  <a:prstClr val="black"/>
                </a:solidFill>
                <a:latin typeface="Courier New" panose="02070309020205020404" pitchFamily="49" charset="0"/>
              </a:rPr>
              <a:t> and set </a:t>
            </a:r>
            <a:r>
              <a:rPr lang="en-US" altLang="zh-TW" sz="2000" i="1" dirty="0">
                <a:solidFill>
                  <a:prstClr val="black"/>
                </a:solidFill>
                <a:latin typeface="Courier New" panose="02070309020205020404" pitchFamily="49" charset="0"/>
              </a:rPr>
              <a:t>L</a:t>
            </a:r>
            <a:r>
              <a:rPr lang="en-US" altLang="zh-TW" sz="2000" dirty="0">
                <a:solidFill>
                  <a:prstClr val="black"/>
                </a:solidFill>
                <a:latin typeface="Courier New" panose="02070309020205020404" pitchFamily="49" charset="0"/>
              </a:rPr>
              <a:t>[0]=0)</a:t>
            </a:r>
          </a:p>
        </p:txBody>
      </p:sp>
      <p:graphicFrame>
        <p:nvGraphicFramePr>
          <p:cNvPr id="20699" name="Group 219"/>
          <p:cNvGraphicFramePr>
            <a:graphicFrameLocks noGrp="1"/>
          </p:cNvGraphicFramePr>
          <p:nvPr>
            <p:extLst>
              <p:ext uri="{D42A27DB-BD31-4B8C-83A1-F6EECF244321}">
                <p14:modId xmlns:p14="http://schemas.microsoft.com/office/powerpoint/2010/main" val="3583316094"/>
              </p:ext>
            </p:extLst>
          </p:nvPr>
        </p:nvGraphicFramePr>
        <p:xfrm>
          <a:off x="1075777" y="2744598"/>
          <a:ext cx="6338038" cy="2067244"/>
        </p:xfrm>
        <a:graphic>
          <a:graphicData uri="http://schemas.openxmlformats.org/drawingml/2006/table">
            <a:tbl>
              <a:tblPr/>
              <a:tblGrid>
                <a:gridCol w="1183329">
                  <a:extLst>
                    <a:ext uri="{9D8B030D-6E8A-4147-A177-3AD203B41FA5}">
                      <a16:colId xmlns:a16="http://schemas.microsoft.com/office/drawing/2014/main" val="20000"/>
                    </a:ext>
                  </a:extLst>
                </a:gridCol>
                <a:gridCol w="511258">
                  <a:extLst>
                    <a:ext uri="{9D8B030D-6E8A-4147-A177-3AD203B41FA5}">
                      <a16:colId xmlns:a16="http://schemas.microsoft.com/office/drawing/2014/main" val="20001"/>
                    </a:ext>
                  </a:extLst>
                </a:gridCol>
                <a:gridCol w="371229">
                  <a:extLst>
                    <a:ext uri="{9D8B030D-6E8A-4147-A177-3AD203B41FA5}">
                      <a16:colId xmlns:a16="http://schemas.microsoft.com/office/drawing/2014/main" val="20002"/>
                    </a:ext>
                  </a:extLst>
                </a:gridCol>
                <a:gridCol w="461459">
                  <a:extLst>
                    <a:ext uri="{9D8B030D-6E8A-4147-A177-3AD203B41FA5}">
                      <a16:colId xmlns:a16="http://schemas.microsoft.com/office/drawing/2014/main" val="20003"/>
                    </a:ext>
                  </a:extLst>
                </a:gridCol>
                <a:gridCol w="461459">
                  <a:extLst>
                    <a:ext uri="{9D8B030D-6E8A-4147-A177-3AD203B41FA5}">
                      <a16:colId xmlns:a16="http://schemas.microsoft.com/office/drawing/2014/main" val="20004"/>
                    </a:ext>
                  </a:extLst>
                </a:gridCol>
                <a:gridCol w="463113">
                  <a:extLst>
                    <a:ext uri="{9D8B030D-6E8A-4147-A177-3AD203B41FA5}">
                      <a16:colId xmlns:a16="http://schemas.microsoft.com/office/drawing/2014/main" val="20005"/>
                    </a:ext>
                  </a:extLst>
                </a:gridCol>
                <a:gridCol w="459806">
                  <a:extLst>
                    <a:ext uri="{9D8B030D-6E8A-4147-A177-3AD203B41FA5}">
                      <a16:colId xmlns:a16="http://schemas.microsoft.com/office/drawing/2014/main" val="20006"/>
                    </a:ext>
                  </a:extLst>
                </a:gridCol>
                <a:gridCol w="476345">
                  <a:extLst>
                    <a:ext uri="{9D8B030D-6E8A-4147-A177-3AD203B41FA5}">
                      <a16:colId xmlns:a16="http://schemas.microsoft.com/office/drawing/2014/main" val="20007"/>
                    </a:ext>
                  </a:extLst>
                </a:gridCol>
                <a:gridCol w="436650">
                  <a:extLst>
                    <a:ext uri="{9D8B030D-6E8A-4147-A177-3AD203B41FA5}">
                      <a16:colId xmlns:a16="http://schemas.microsoft.com/office/drawing/2014/main" val="20008"/>
                    </a:ext>
                  </a:extLst>
                </a:gridCol>
                <a:gridCol w="507772">
                  <a:extLst>
                    <a:ext uri="{9D8B030D-6E8A-4147-A177-3AD203B41FA5}">
                      <a16:colId xmlns:a16="http://schemas.microsoft.com/office/drawing/2014/main" val="20009"/>
                    </a:ext>
                  </a:extLst>
                </a:gridCol>
                <a:gridCol w="529273">
                  <a:extLst>
                    <a:ext uri="{9D8B030D-6E8A-4147-A177-3AD203B41FA5}">
                      <a16:colId xmlns:a16="http://schemas.microsoft.com/office/drawing/2014/main" val="20010"/>
                    </a:ext>
                  </a:extLst>
                </a:gridCol>
                <a:gridCol w="476345">
                  <a:extLst>
                    <a:ext uri="{9D8B030D-6E8A-4147-A177-3AD203B41FA5}">
                      <a16:colId xmlns:a16="http://schemas.microsoft.com/office/drawing/2014/main" val="20011"/>
                    </a:ext>
                  </a:extLst>
                </a:gridCol>
              </a:tblGrid>
              <a:tr h="433388">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err="1" smtClean="0">
                          <a:ln>
                            <a:noFill/>
                          </a:ln>
                          <a:solidFill>
                            <a:schemeClr val="tx1"/>
                          </a:solidFill>
                          <a:effectLst/>
                          <a:latin typeface="Courier New" panose="02070309020205020404" pitchFamily="49" charset="0"/>
                        </a:rPr>
                        <a:t>Index,i</a:t>
                      </a:r>
                      <a:endParaRPr kumimoji="0" lang="en-US" altLang="en-US" sz="1800" b="0" i="0" u="none" strike="noStrike" cap="none" normalizeH="0" baseline="0" dirty="0" smtClean="0">
                        <a:ln>
                          <a:noFill/>
                        </a:ln>
                        <a:solidFill>
                          <a:schemeClr val="tx1"/>
                        </a:solidFill>
                        <a:effectLst/>
                        <a:latin typeface="Courier New" panose="02070309020205020404" pitchFamily="49"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400" b="1" i="0" u="none" strike="noStrike" cap="none" normalizeH="0" baseline="0" smtClean="0">
                          <a:ln>
                            <a:noFill/>
                          </a:ln>
                          <a:solidFill>
                            <a:schemeClr val="bg1"/>
                          </a:solidFill>
                          <a:effectLst/>
                          <a:latin typeface="Courier New" panose="02070309020205020404" pitchFamily="49"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400" b="1" i="0" u="none" strike="noStrike" cap="none" normalizeH="0" baseline="0" smtClean="0">
                          <a:ln>
                            <a:noFill/>
                          </a:ln>
                          <a:solidFill>
                            <a:schemeClr val="bg1"/>
                          </a:solidFill>
                          <a:effectLst/>
                          <a:latin typeface="Courier New" panose="02070309020205020404" pitchFamily="49"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400" b="1" i="0" u="none" strike="noStrike" cap="none" normalizeH="0" baseline="0" smtClean="0">
                          <a:ln>
                            <a:noFill/>
                          </a:ln>
                          <a:solidFill>
                            <a:schemeClr val="bg1"/>
                          </a:solidFill>
                          <a:effectLst/>
                          <a:latin typeface="Courier New" panose="02070309020205020404" pitchFamily="49"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400" b="1" i="0" u="none" strike="noStrike" cap="none" normalizeH="0" baseline="0" smtClean="0">
                          <a:ln>
                            <a:noFill/>
                          </a:ln>
                          <a:solidFill>
                            <a:schemeClr val="bg1"/>
                          </a:solidFill>
                          <a:effectLst/>
                          <a:latin typeface="Courier New" panose="02070309020205020404" pitchFamily="49"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400" b="1" i="0" u="none" strike="noStrike" cap="none" normalizeH="0" baseline="0" smtClean="0">
                          <a:ln>
                            <a:noFill/>
                          </a:ln>
                          <a:solidFill>
                            <a:schemeClr val="bg1"/>
                          </a:solidFill>
                          <a:effectLst/>
                          <a:latin typeface="Courier New" panose="02070309020205020404" pitchFamily="49"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400" b="1" i="0" u="none" strike="noStrike" cap="none" normalizeH="0" baseline="0" smtClean="0">
                          <a:ln>
                            <a:noFill/>
                          </a:ln>
                          <a:solidFill>
                            <a:schemeClr val="bg1"/>
                          </a:solidFill>
                          <a:effectLst/>
                          <a:latin typeface="Courier New" panose="02070309020205020404" pitchFamily="49"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400" b="1" i="0" u="none" strike="noStrike" cap="none" normalizeH="0" baseline="0" smtClean="0">
                          <a:ln>
                            <a:noFill/>
                          </a:ln>
                          <a:solidFill>
                            <a:schemeClr val="bg1"/>
                          </a:solidFill>
                          <a:effectLst/>
                          <a:latin typeface="Courier New" panose="02070309020205020404" pitchFamily="49"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400" b="1" i="0" u="none" strike="noStrike" cap="none" normalizeH="0" baseline="0" smtClean="0">
                          <a:ln>
                            <a:noFill/>
                          </a:ln>
                          <a:solidFill>
                            <a:schemeClr val="bg1"/>
                          </a:solidFill>
                          <a:effectLst/>
                          <a:latin typeface="Courier New" panose="02070309020205020404" pitchFamily="49"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400" b="1" i="0" u="none" strike="noStrike" cap="none" normalizeH="0" baseline="0" smtClean="0">
                          <a:ln>
                            <a:noFill/>
                          </a:ln>
                          <a:solidFill>
                            <a:schemeClr val="bg1"/>
                          </a:solidFill>
                          <a:effectLst/>
                          <a:latin typeface="Courier New" panose="02070309020205020404" pitchFamily="49"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400" b="1" i="0" u="none" strike="noStrike" cap="none" normalizeH="0" baseline="0" smtClean="0">
                          <a:ln>
                            <a:noFill/>
                          </a:ln>
                          <a:solidFill>
                            <a:schemeClr val="bg1"/>
                          </a:solidFill>
                          <a:effectLst/>
                          <a:latin typeface="Courier New" panose="02070309020205020404" pitchFamily="49"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400" b="1" i="0" u="none" strike="noStrike" cap="none" normalizeH="0" baseline="0" smtClean="0">
                          <a:ln>
                            <a:noFill/>
                          </a:ln>
                          <a:solidFill>
                            <a:schemeClr val="bg1"/>
                          </a:solidFill>
                          <a:effectLst/>
                          <a:latin typeface="Courier New" panose="02070309020205020404" pitchFamily="49" charset="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508000">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Courier New" panose="02070309020205020404" pitchFamily="49" charset="0"/>
                        </a:rPr>
                        <a:t>Input, 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accent2"/>
                          </a:solidFill>
                          <a:effectLst/>
                          <a:latin typeface="Courier New" panose="02070309020205020404" pitchFamily="49"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accent2"/>
                          </a:solidFill>
                          <a:effectLst/>
                          <a:latin typeface="Courier New" panose="02070309020205020404" pitchFamily="49"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accent2"/>
                          </a:solidFill>
                          <a:effectLst/>
                          <a:latin typeface="Courier New" panose="02070309020205020404" pitchFamily="49"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accent2"/>
                          </a:solidFill>
                          <a:effectLst/>
                          <a:latin typeface="Courier New" panose="02070309020205020404" pitchFamily="49"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accent2"/>
                          </a:solidFill>
                          <a:effectLst/>
                          <a:latin typeface="Courier New" panose="02070309020205020404" pitchFamily="49"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accent2"/>
                          </a:solidFill>
                          <a:effectLst/>
                          <a:latin typeface="Courier New" panose="02070309020205020404" pitchFamily="49"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accent2"/>
                          </a:solidFill>
                          <a:effectLst/>
                          <a:latin typeface="Courier New" panose="02070309020205020404" pitchFamily="49" charset="0"/>
                        </a:rPr>
                        <a:t>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accent2"/>
                          </a:solidFill>
                          <a:effectLst/>
                          <a:latin typeface="Courier New" panose="02070309020205020404" pitchFamily="49"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accent2"/>
                          </a:solidFill>
                          <a:effectLst/>
                          <a:latin typeface="Courier New" panose="02070309020205020404" pitchFamily="49"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accent2"/>
                          </a:solidFill>
                          <a:effectLst/>
                          <a:latin typeface="Courier New" panose="02070309020205020404" pitchFamily="49" charset="0"/>
                        </a:rPr>
                        <a:t>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accent2"/>
                          </a:solidFill>
                          <a:effectLst/>
                          <a:latin typeface="Courier New" panose="02070309020205020404" pitchFamily="49" charset="0"/>
                        </a:rPr>
                        <a:t>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6888">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Courier New" panose="02070309020205020404" pitchFamily="49" charset="0"/>
                        </a:rPr>
                        <a:t>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accent2"/>
                          </a:solidFill>
                          <a:effectLst/>
                          <a:latin typeface="Courier New" panose="02070309020205020404" pitchFamily="49"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smtClean="0">
                        <a:ln>
                          <a:noFill/>
                        </a:ln>
                        <a:solidFill>
                          <a:schemeClr val="accent2"/>
                        </a:solidFill>
                        <a:effectLst/>
                        <a:latin typeface="Courier New" panose="02070309020205020404"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smtClean="0">
                        <a:ln>
                          <a:noFill/>
                        </a:ln>
                        <a:solidFill>
                          <a:schemeClr val="accent2"/>
                        </a:solidFill>
                        <a:effectLst/>
                        <a:latin typeface="Courier New" panose="02070309020205020404"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smtClean="0">
                        <a:ln>
                          <a:noFill/>
                        </a:ln>
                        <a:solidFill>
                          <a:schemeClr val="accent2"/>
                        </a:solidFill>
                        <a:effectLst/>
                        <a:latin typeface="Courier New" panose="02070309020205020404"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smtClean="0">
                        <a:ln>
                          <a:noFill/>
                        </a:ln>
                        <a:solidFill>
                          <a:schemeClr val="accent2"/>
                        </a:solidFill>
                        <a:effectLst/>
                        <a:latin typeface="Courier New" panose="02070309020205020404"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smtClean="0">
                        <a:ln>
                          <a:noFill/>
                        </a:ln>
                        <a:solidFill>
                          <a:schemeClr val="accent2"/>
                        </a:solidFill>
                        <a:effectLst/>
                        <a:latin typeface="Courier New" panose="02070309020205020404"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smtClean="0">
                        <a:ln>
                          <a:noFill/>
                        </a:ln>
                        <a:solidFill>
                          <a:schemeClr val="accent2"/>
                        </a:solidFill>
                        <a:effectLst/>
                        <a:latin typeface="Courier New" panose="02070309020205020404"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smtClean="0">
                        <a:ln>
                          <a:noFill/>
                        </a:ln>
                        <a:solidFill>
                          <a:schemeClr val="accent2"/>
                        </a:solidFill>
                        <a:effectLst/>
                        <a:latin typeface="Courier New" panose="02070309020205020404"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smtClean="0">
                        <a:ln>
                          <a:noFill/>
                        </a:ln>
                        <a:solidFill>
                          <a:schemeClr val="accent2"/>
                        </a:solidFill>
                        <a:effectLst/>
                        <a:latin typeface="Courier New" panose="02070309020205020404"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smtClean="0">
                        <a:ln>
                          <a:noFill/>
                        </a:ln>
                        <a:solidFill>
                          <a:schemeClr val="accent2"/>
                        </a:solidFill>
                        <a:effectLst/>
                        <a:latin typeface="Courier New" panose="02070309020205020404"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smtClean="0">
                        <a:ln>
                          <a:noFill/>
                        </a:ln>
                        <a:solidFill>
                          <a:schemeClr val="accent2"/>
                        </a:solidFill>
                        <a:effectLst/>
                        <a:latin typeface="Courier New" panose="02070309020205020404" pitchFamily="49"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6888">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err="1" smtClean="0">
                          <a:ln>
                            <a:noFill/>
                          </a:ln>
                          <a:solidFill>
                            <a:schemeClr val="tx1"/>
                          </a:solidFill>
                          <a:effectLst/>
                          <a:latin typeface="Courier New" panose="02070309020205020404" pitchFamily="49" charset="0"/>
                        </a:rPr>
                        <a:t>prev</a:t>
                      </a:r>
                      <a:endParaRPr kumimoji="0" lang="en-US" altLang="en-US" sz="1800" b="0" i="0" u="none" strike="noStrike" cap="none" normalizeH="0" baseline="0" dirty="0" smtClean="0">
                        <a:ln>
                          <a:noFill/>
                        </a:ln>
                        <a:solidFill>
                          <a:schemeClr val="tx1"/>
                        </a:solidFill>
                        <a:effectLst/>
                        <a:latin typeface="Courier New" panose="02070309020205020404" pitchFamily="49"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accent2"/>
                          </a:solidFill>
                          <a:effectLst/>
                          <a:latin typeface="Courier New" panose="02070309020205020404" pitchFamily="49"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smtClean="0">
                        <a:ln>
                          <a:noFill/>
                        </a:ln>
                        <a:solidFill>
                          <a:schemeClr val="accent2"/>
                        </a:solidFill>
                        <a:effectLst/>
                        <a:latin typeface="Courier New" panose="02070309020205020404"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smtClean="0">
                        <a:ln>
                          <a:noFill/>
                        </a:ln>
                        <a:solidFill>
                          <a:schemeClr val="accent2"/>
                        </a:solidFill>
                        <a:effectLst/>
                        <a:latin typeface="Courier New" panose="02070309020205020404"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smtClean="0">
                        <a:ln>
                          <a:noFill/>
                        </a:ln>
                        <a:solidFill>
                          <a:schemeClr val="accent2"/>
                        </a:solidFill>
                        <a:effectLst/>
                        <a:latin typeface="Courier New" panose="02070309020205020404"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smtClean="0">
                        <a:ln>
                          <a:noFill/>
                        </a:ln>
                        <a:solidFill>
                          <a:schemeClr val="accent2"/>
                        </a:solidFill>
                        <a:effectLst/>
                        <a:latin typeface="Courier New" panose="02070309020205020404"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smtClean="0">
                        <a:ln>
                          <a:noFill/>
                        </a:ln>
                        <a:solidFill>
                          <a:schemeClr val="accent2"/>
                        </a:solidFill>
                        <a:effectLst/>
                        <a:latin typeface="Courier New" panose="02070309020205020404"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smtClean="0">
                        <a:ln>
                          <a:noFill/>
                        </a:ln>
                        <a:solidFill>
                          <a:schemeClr val="accent2"/>
                        </a:solidFill>
                        <a:effectLst/>
                        <a:latin typeface="Courier New" panose="02070309020205020404"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smtClean="0">
                        <a:ln>
                          <a:noFill/>
                        </a:ln>
                        <a:solidFill>
                          <a:schemeClr val="accent2"/>
                        </a:solidFill>
                        <a:effectLst/>
                        <a:latin typeface="Courier New" panose="02070309020205020404"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smtClean="0">
                        <a:ln>
                          <a:noFill/>
                        </a:ln>
                        <a:solidFill>
                          <a:schemeClr val="accent2"/>
                        </a:solidFill>
                        <a:effectLst/>
                        <a:latin typeface="Courier New" panose="02070309020205020404"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smtClean="0">
                        <a:ln>
                          <a:noFill/>
                        </a:ln>
                        <a:solidFill>
                          <a:schemeClr val="accent2"/>
                        </a:solidFill>
                        <a:effectLst/>
                        <a:latin typeface="Courier New" panose="02070309020205020404"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accent2"/>
                          </a:solidFill>
                          <a:latin typeface="Arial" panose="020B0604020202020204" pitchFamily="34" charset="0"/>
                        </a:defRPr>
                      </a:lvl1pPr>
                      <a:lvl2pPr eaLnBrk="0" hangingPunct="0">
                        <a:spcBef>
                          <a:spcPct val="20000"/>
                        </a:spcBef>
                        <a:defRPr sz="2000">
                          <a:solidFill>
                            <a:schemeClr val="tx1"/>
                          </a:solidFill>
                          <a:latin typeface="Arial" panose="020B0604020202020204" pitchFamily="34" charset="0"/>
                        </a:defRPr>
                      </a:lvl2pPr>
                      <a:lvl3pPr eaLnBrk="0" hangingPunct="0">
                        <a:spcBef>
                          <a:spcPct val="20000"/>
                        </a:spcBef>
                        <a:defRPr>
                          <a:solidFill>
                            <a:schemeClr val="accent2"/>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sz="1400">
                          <a:solidFill>
                            <a:schemeClr val="tx1"/>
                          </a:solidFill>
                          <a:latin typeface="Arial" panose="020B0604020202020204" pitchFamily="34" charset="0"/>
                        </a:defRPr>
                      </a:lvl5pPr>
                      <a:lvl6pPr eaLnBrk="0" fontAlgn="base" hangingPunct="0">
                        <a:spcBef>
                          <a:spcPct val="20000"/>
                        </a:spcBef>
                        <a:spcAft>
                          <a:spcPct val="0"/>
                        </a:spcAft>
                        <a:defRPr sz="1400">
                          <a:solidFill>
                            <a:schemeClr val="tx1"/>
                          </a:solidFill>
                          <a:latin typeface="Arial" panose="020B0604020202020204" pitchFamily="34" charset="0"/>
                        </a:defRPr>
                      </a:lvl6pPr>
                      <a:lvl7pPr eaLnBrk="0" fontAlgn="base" hangingPunct="0">
                        <a:spcBef>
                          <a:spcPct val="20000"/>
                        </a:spcBef>
                        <a:spcAft>
                          <a:spcPct val="0"/>
                        </a:spcAft>
                        <a:defRPr sz="1400">
                          <a:solidFill>
                            <a:schemeClr val="tx1"/>
                          </a:solidFill>
                          <a:latin typeface="Arial" panose="020B0604020202020204" pitchFamily="34" charset="0"/>
                        </a:defRPr>
                      </a:lvl7pPr>
                      <a:lvl8pPr eaLnBrk="0" fontAlgn="base" hangingPunct="0">
                        <a:spcBef>
                          <a:spcPct val="20000"/>
                        </a:spcBef>
                        <a:spcAft>
                          <a:spcPct val="0"/>
                        </a:spcAft>
                        <a:defRPr sz="1400">
                          <a:solidFill>
                            <a:schemeClr val="tx1"/>
                          </a:solidFill>
                          <a:latin typeface="Arial" panose="020B0604020202020204" pitchFamily="34" charset="0"/>
                        </a:defRPr>
                      </a:lvl8pPr>
                      <a:lvl9pPr eaLnBrk="0" fontAlgn="base" hangingPunct="0">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smtClean="0">
                        <a:ln>
                          <a:noFill/>
                        </a:ln>
                        <a:solidFill>
                          <a:schemeClr val="accent2"/>
                        </a:solidFill>
                        <a:effectLst/>
                        <a:latin typeface="Courier New" panose="02070309020205020404" pitchFamily="49"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0622" name="Rectangle 142"/>
          <p:cNvSpPr>
            <a:spLocks noChangeArrowheads="1"/>
          </p:cNvSpPr>
          <p:nvPr/>
        </p:nvSpPr>
        <p:spPr bwMode="auto">
          <a:xfrm>
            <a:off x="2852738" y="3838575"/>
            <a:ext cx="387350"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prstClr val="black"/>
                </a:solidFill>
                <a:latin typeface="Courier New" panose="02070309020205020404" pitchFamily="49" charset="0"/>
              </a:rPr>
              <a:t>1</a:t>
            </a:r>
          </a:p>
        </p:txBody>
      </p:sp>
      <p:sp>
        <p:nvSpPr>
          <p:cNvPr id="20627" name="Rectangle 147"/>
          <p:cNvSpPr>
            <a:spLocks noChangeArrowheads="1"/>
          </p:cNvSpPr>
          <p:nvPr/>
        </p:nvSpPr>
        <p:spPr bwMode="auto">
          <a:xfrm>
            <a:off x="2843213" y="4327525"/>
            <a:ext cx="361950"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prstClr val="black"/>
                </a:solidFill>
                <a:latin typeface="Courier New" panose="02070309020205020404" pitchFamily="49" charset="0"/>
              </a:rPr>
              <a:t>0</a:t>
            </a:r>
          </a:p>
        </p:txBody>
      </p:sp>
      <p:sp>
        <p:nvSpPr>
          <p:cNvPr id="20629" name="Rectangle 149"/>
          <p:cNvSpPr>
            <a:spLocks noChangeArrowheads="1"/>
          </p:cNvSpPr>
          <p:nvPr/>
        </p:nvSpPr>
        <p:spPr bwMode="auto">
          <a:xfrm>
            <a:off x="3268663" y="3857625"/>
            <a:ext cx="387350"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prstClr val="black"/>
                </a:solidFill>
                <a:latin typeface="Courier New" panose="02070309020205020404" pitchFamily="49" charset="0"/>
              </a:rPr>
              <a:t>1</a:t>
            </a:r>
          </a:p>
        </p:txBody>
      </p:sp>
      <p:sp>
        <p:nvSpPr>
          <p:cNvPr id="20630" name="Rectangle 150"/>
          <p:cNvSpPr>
            <a:spLocks noChangeArrowheads="1"/>
          </p:cNvSpPr>
          <p:nvPr/>
        </p:nvSpPr>
        <p:spPr bwMode="auto">
          <a:xfrm>
            <a:off x="3278188" y="4327525"/>
            <a:ext cx="361950"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prstClr val="black"/>
                </a:solidFill>
                <a:latin typeface="Courier New" panose="02070309020205020404" pitchFamily="49" charset="0"/>
              </a:rPr>
              <a:t>0</a:t>
            </a:r>
          </a:p>
        </p:txBody>
      </p:sp>
      <p:sp>
        <p:nvSpPr>
          <p:cNvPr id="20632" name="Rectangle 152"/>
          <p:cNvSpPr>
            <a:spLocks noChangeArrowheads="1"/>
          </p:cNvSpPr>
          <p:nvPr/>
        </p:nvSpPr>
        <p:spPr bwMode="auto">
          <a:xfrm>
            <a:off x="3722688" y="3830638"/>
            <a:ext cx="387350"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prstClr val="black"/>
                </a:solidFill>
                <a:latin typeface="Courier New" panose="02070309020205020404" pitchFamily="49" charset="0"/>
              </a:rPr>
              <a:t>2</a:t>
            </a:r>
          </a:p>
        </p:txBody>
      </p:sp>
      <p:sp>
        <p:nvSpPr>
          <p:cNvPr id="20633" name="Rectangle 153"/>
          <p:cNvSpPr>
            <a:spLocks noChangeArrowheads="1"/>
          </p:cNvSpPr>
          <p:nvPr/>
        </p:nvSpPr>
        <p:spPr bwMode="auto">
          <a:xfrm>
            <a:off x="3732213" y="4329113"/>
            <a:ext cx="361950"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prstClr val="black"/>
                </a:solidFill>
                <a:latin typeface="Courier New" panose="02070309020205020404" pitchFamily="49" charset="0"/>
              </a:rPr>
              <a:t>2</a:t>
            </a:r>
          </a:p>
        </p:txBody>
      </p:sp>
      <p:sp>
        <p:nvSpPr>
          <p:cNvPr id="20635" name="Rectangle 155"/>
          <p:cNvSpPr>
            <a:spLocks noChangeArrowheads="1"/>
          </p:cNvSpPr>
          <p:nvPr/>
        </p:nvSpPr>
        <p:spPr bwMode="auto">
          <a:xfrm>
            <a:off x="4167188" y="3829050"/>
            <a:ext cx="387350"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prstClr val="black"/>
                </a:solidFill>
                <a:latin typeface="Courier New" panose="02070309020205020404" pitchFamily="49" charset="0"/>
              </a:rPr>
              <a:t>2</a:t>
            </a:r>
          </a:p>
        </p:txBody>
      </p:sp>
      <p:sp>
        <p:nvSpPr>
          <p:cNvPr id="20636" name="Rectangle 156"/>
          <p:cNvSpPr>
            <a:spLocks noChangeArrowheads="1"/>
          </p:cNvSpPr>
          <p:nvPr/>
        </p:nvSpPr>
        <p:spPr bwMode="auto">
          <a:xfrm>
            <a:off x="4186238" y="4327525"/>
            <a:ext cx="361950"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prstClr val="black"/>
                </a:solidFill>
                <a:latin typeface="Courier New" panose="02070309020205020404" pitchFamily="49" charset="0"/>
              </a:rPr>
              <a:t>2</a:t>
            </a:r>
          </a:p>
        </p:txBody>
      </p:sp>
      <p:sp>
        <p:nvSpPr>
          <p:cNvPr id="20638" name="Rectangle 158"/>
          <p:cNvSpPr>
            <a:spLocks noChangeArrowheads="1"/>
          </p:cNvSpPr>
          <p:nvPr/>
        </p:nvSpPr>
        <p:spPr bwMode="auto">
          <a:xfrm>
            <a:off x="4630738" y="3840163"/>
            <a:ext cx="387350"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prstClr val="black"/>
                </a:solidFill>
                <a:latin typeface="Courier New" panose="02070309020205020404" pitchFamily="49" charset="0"/>
              </a:rPr>
              <a:t>3</a:t>
            </a:r>
          </a:p>
        </p:txBody>
      </p:sp>
      <p:sp>
        <p:nvSpPr>
          <p:cNvPr id="20639" name="Rectangle 159"/>
          <p:cNvSpPr>
            <a:spLocks noChangeArrowheads="1"/>
          </p:cNvSpPr>
          <p:nvPr/>
        </p:nvSpPr>
        <p:spPr bwMode="auto">
          <a:xfrm>
            <a:off x="4621213" y="4319588"/>
            <a:ext cx="361950"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prstClr val="black"/>
                </a:solidFill>
                <a:latin typeface="Courier New" panose="02070309020205020404" pitchFamily="49" charset="0"/>
              </a:rPr>
              <a:t>4</a:t>
            </a:r>
          </a:p>
        </p:txBody>
      </p:sp>
      <p:sp>
        <p:nvSpPr>
          <p:cNvPr id="20641" name="Rectangle 161"/>
          <p:cNvSpPr>
            <a:spLocks noChangeArrowheads="1"/>
          </p:cNvSpPr>
          <p:nvPr/>
        </p:nvSpPr>
        <p:spPr bwMode="auto">
          <a:xfrm>
            <a:off x="5099050" y="3859213"/>
            <a:ext cx="387350"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prstClr val="black"/>
                </a:solidFill>
                <a:latin typeface="Courier New" panose="02070309020205020404" pitchFamily="49" charset="0"/>
              </a:rPr>
              <a:t>4</a:t>
            </a:r>
          </a:p>
        </p:txBody>
      </p:sp>
      <p:sp>
        <p:nvSpPr>
          <p:cNvPr id="20642" name="Rectangle 162"/>
          <p:cNvSpPr>
            <a:spLocks noChangeArrowheads="1"/>
          </p:cNvSpPr>
          <p:nvPr/>
        </p:nvSpPr>
        <p:spPr bwMode="auto">
          <a:xfrm>
            <a:off x="5080000" y="4348163"/>
            <a:ext cx="361950"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prstClr val="black"/>
                </a:solidFill>
                <a:latin typeface="Courier New" panose="02070309020205020404" pitchFamily="49" charset="0"/>
              </a:rPr>
              <a:t>5</a:t>
            </a:r>
          </a:p>
        </p:txBody>
      </p:sp>
      <p:sp>
        <p:nvSpPr>
          <p:cNvPr id="20644" name="Rectangle 164"/>
          <p:cNvSpPr>
            <a:spLocks noChangeArrowheads="1"/>
          </p:cNvSpPr>
          <p:nvPr/>
        </p:nvSpPr>
        <p:spPr bwMode="auto">
          <a:xfrm>
            <a:off x="5516563" y="3849688"/>
            <a:ext cx="387350"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prstClr val="black"/>
                </a:solidFill>
                <a:latin typeface="Courier New" panose="02070309020205020404" pitchFamily="49" charset="0"/>
              </a:rPr>
              <a:t>4</a:t>
            </a:r>
          </a:p>
        </p:txBody>
      </p:sp>
      <p:sp>
        <p:nvSpPr>
          <p:cNvPr id="20645" name="Rectangle 165"/>
          <p:cNvSpPr>
            <a:spLocks noChangeArrowheads="1"/>
          </p:cNvSpPr>
          <p:nvPr/>
        </p:nvSpPr>
        <p:spPr bwMode="auto">
          <a:xfrm>
            <a:off x="5526088" y="4338638"/>
            <a:ext cx="361950"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prstClr val="black"/>
                </a:solidFill>
                <a:latin typeface="Courier New" panose="02070309020205020404" pitchFamily="49" charset="0"/>
              </a:rPr>
              <a:t>5</a:t>
            </a:r>
          </a:p>
        </p:txBody>
      </p:sp>
      <p:sp>
        <p:nvSpPr>
          <p:cNvPr id="20647" name="Rectangle 167"/>
          <p:cNvSpPr>
            <a:spLocks noChangeArrowheads="1"/>
          </p:cNvSpPr>
          <p:nvPr/>
        </p:nvSpPr>
        <p:spPr bwMode="auto">
          <a:xfrm>
            <a:off x="5980113" y="3849688"/>
            <a:ext cx="387350"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prstClr val="black"/>
                </a:solidFill>
                <a:latin typeface="Courier New" panose="02070309020205020404" pitchFamily="49" charset="0"/>
              </a:rPr>
              <a:t>5</a:t>
            </a:r>
          </a:p>
        </p:txBody>
      </p:sp>
      <p:sp>
        <p:nvSpPr>
          <p:cNvPr id="20648" name="Rectangle 168"/>
          <p:cNvSpPr>
            <a:spLocks noChangeArrowheads="1"/>
          </p:cNvSpPr>
          <p:nvPr/>
        </p:nvSpPr>
        <p:spPr bwMode="auto">
          <a:xfrm>
            <a:off x="5997575" y="4348163"/>
            <a:ext cx="361950"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prstClr val="black"/>
                </a:solidFill>
                <a:latin typeface="Courier New" panose="02070309020205020404" pitchFamily="49" charset="0"/>
              </a:rPr>
              <a:t>7</a:t>
            </a:r>
          </a:p>
        </p:txBody>
      </p:sp>
      <p:sp>
        <p:nvSpPr>
          <p:cNvPr id="20652" name="Rectangle 172"/>
          <p:cNvSpPr>
            <a:spLocks noChangeArrowheads="1"/>
          </p:cNvSpPr>
          <p:nvPr/>
        </p:nvSpPr>
        <p:spPr bwMode="auto">
          <a:xfrm>
            <a:off x="6457950" y="3821113"/>
            <a:ext cx="387350"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solidFill>
                  <a:prstClr val="black"/>
                </a:solidFill>
                <a:latin typeface="Courier New" panose="02070309020205020404" pitchFamily="49" charset="0"/>
              </a:rPr>
              <a:t>6</a:t>
            </a:r>
          </a:p>
        </p:txBody>
      </p:sp>
      <p:sp>
        <p:nvSpPr>
          <p:cNvPr id="20653" name="Rectangle 173"/>
          <p:cNvSpPr>
            <a:spLocks noChangeArrowheads="1"/>
          </p:cNvSpPr>
          <p:nvPr/>
        </p:nvSpPr>
        <p:spPr bwMode="auto">
          <a:xfrm>
            <a:off x="6465888" y="4329113"/>
            <a:ext cx="361950"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solidFill>
                  <a:prstClr val="black"/>
                </a:solidFill>
                <a:latin typeface="Courier New" panose="02070309020205020404" pitchFamily="49" charset="0"/>
              </a:rPr>
              <a:t>8</a:t>
            </a:r>
          </a:p>
        </p:txBody>
      </p:sp>
      <p:sp>
        <p:nvSpPr>
          <p:cNvPr id="20655" name="Rectangle 175"/>
          <p:cNvSpPr>
            <a:spLocks noChangeArrowheads="1"/>
          </p:cNvSpPr>
          <p:nvPr/>
        </p:nvSpPr>
        <p:spPr bwMode="auto">
          <a:xfrm>
            <a:off x="6954838" y="3830638"/>
            <a:ext cx="387350"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prstClr val="black"/>
                </a:solidFill>
                <a:latin typeface="Courier New" panose="02070309020205020404" pitchFamily="49" charset="0"/>
              </a:rPr>
              <a:t>3</a:t>
            </a:r>
          </a:p>
        </p:txBody>
      </p:sp>
      <p:sp>
        <p:nvSpPr>
          <p:cNvPr id="20656" name="Rectangle 176"/>
          <p:cNvSpPr>
            <a:spLocks noChangeArrowheads="1"/>
          </p:cNvSpPr>
          <p:nvPr/>
        </p:nvSpPr>
        <p:spPr bwMode="auto">
          <a:xfrm>
            <a:off x="6972300" y="4338638"/>
            <a:ext cx="361950"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prstClr val="black"/>
                </a:solidFill>
                <a:latin typeface="Courier New" panose="02070309020205020404" pitchFamily="49" charset="0"/>
              </a:rPr>
              <a:t>4</a:t>
            </a:r>
          </a:p>
        </p:txBody>
      </p:sp>
      <p:sp>
        <p:nvSpPr>
          <p:cNvPr id="20700" name="Line 220"/>
          <p:cNvSpPr>
            <a:spLocks noChangeShapeType="1"/>
          </p:cNvSpPr>
          <p:nvPr/>
        </p:nvSpPr>
        <p:spPr bwMode="auto">
          <a:xfrm flipH="1" flipV="1">
            <a:off x="2570163" y="3694113"/>
            <a:ext cx="458787" cy="9525"/>
          </a:xfrm>
          <a:prstGeom prst="line">
            <a:avLst/>
          </a:prstGeom>
          <a:noFill/>
          <a:ln w="381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20701" name="Line 221"/>
          <p:cNvSpPr>
            <a:spLocks noChangeShapeType="1"/>
          </p:cNvSpPr>
          <p:nvPr/>
        </p:nvSpPr>
        <p:spPr bwMode="auto">
          <a:xfrm flipH="1" flipV="1">
            <a:off x="2589213" y="3694113"/>
            <a:ext cx="896937" cy="9525"/>
          </a:xfrm>
          <a:prstGeom prst="line">
            <a:avLst/>
          </a:prstGeom>
          <a:noFill/>
          <a:ln w="381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20702" name="Line 222"/>
          <p:cNvSpPr>
            <a:spLocks noChangeShapeType="1"/>
          </p:cNvSpPr>
          <p:nvPr/>
        </p:nvSpPr>
        <p:spPr bwMode="auto">
          <a:xfrm flipH="1">
            <a:off x="3422650" y="3703638"/>
            <a:ext cx="511175" cy="1587"/>
          </a:xfrm>
          <a:prstGeom prst="line">
            <a:avLst/>
          </a:prstGeom>
          <a:noFill/>
          <a:ln w="381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20703" name="Line 223"/>
          <p:cNvSpPr>
            <a:spLocks noChangeShapeType="1"/>
          </p:cNvSpPr>
          <p:nvPr/>
        </p:nvSpPr>
        <p:spPr bwMode="auto">
          <a:xfrm flipH="1">
            <a:off x="3482975" y="3692525"/>
            <a:ext cx="887413" cy="11113"/>
          </a:xfrm>
          <a:prstGeom prst="line">
            <a:avLst/>
          </a:prstGeom>
          <a:noFill/>
          <a:ln w="381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20704" name="Line 224"/>
          <p:cNvSpPr>
            <a:spLocks noChangeShapeType="1"/>
          </p:cNvSpPr>
          <p:nvPr/>
        </p:nvSpPr>
        <p:spPr bwMode="auto">
          <a:xfrm flipH="1">
            <a:off x="4286250" y="3654425"/>
            <a:ext cx="552450" cy="0"/>
          </a:xfrm>
          <a:prstGeom prst="line">
            <a:avLst/>
          </a:prstGeom>
          <a:noFill/>
          <a:ln w="381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20705" name="Line 225"/>
          <p:cNvSpPr>
            <a:spLocks noChangeShapeType="1"/>
          </p:cNvSpPr>
          <p:nvPr/>
        </p:nvSpPr>
        <p:spPr bwMode="auto">
          <a:xfrm flipH="1">
            <a:off x="3910013" y="3746500"/>
            <a:ext cx="938212" cy="0"/>
          </a:xfrm>
          <a:prstGeom prst="line">
            <a:avLst/>
          </a:prstGeom>
          <a:noFill/>
          <a:ln w="381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20706" name="Line 226"/>
          <p:cNvSpPr>
            <a:spLocks noChangeShapeType="1"/>
          </p:cNvSpPr>
          <p:nvPr/>
        </p:nvSpPr>
        <p:spPr bwMode="auto">
          <a:xfrm flipH="1">
            <a:off x="4783138" y="3675063"/>
            <a:ext cx="552450" cy="0"/>
          </a:xfrm>
          <a:prstGeom prst="line">
            <a:avLst/>
          </a:prstGeom>
          <a:noFill/>
          <a:ln w="381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20707" name="Line 227"/>
          <p:cNvSpPr>
            <a:spLocks noChangeShapeType="1"/>
          </p:cNvSpPr>
          <p:nvPr/>
        </p:nvSpPr>
        <p:spPr bwMode="auto">
          <a:xfrm flipH="1">
            <a:off x="4792663" y="3686175"/>
            <a:ext cx="928687" cy="0"/>
          </a:xfrm>
          <a:prstGeom prst="line">
            <a:avLst/>
          </a:prstGeom>
          <a:noFill/>
          <a:ln w="381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20708" name="Line 228"/>
          <p:cNvSpPr>
            <a:spLocks noChangeShapeType="1"/>
          </p:cNvSpPr>
          <p:nvPr/>
        </p:nvSpPr>
        <p:spPr bwMode="auto">
          <a:xfrm flipH="1">
            <a:off x="5665788" y="3686175"/>
            <a:ext cx="633412" cy="0"/>
          </a:xfrm>
          <a:prstGeom prst="line">
            <a:avLst/>
          </a:prstGeom>
          <a:noFill/>
          <a:ln w="381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20709" name="Line 229"/>
          <p:cNvSpPr>
            <a:spLocks noChangeShapeType="1"/>
          </p:cNvSpPr>
          <p:nvPr/>
        </p:nvSpPr>
        <p:spPr bwMode="auto">
          <a:xfrm flipH="1">
            <a:off x="6132513" y="3695700"/>
            <a:ext cx="633412" cy="0"/>
          </a:xfrm>
          <a:prstGeom prst="line">
            <a:avLst/>
          </a:prstGeom>
          <a:noFill/>
          <a:ln w="381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20710" name="Line 230"/>
          <p:cNvSpPr>
            <a:spLocks noChangeShapeType="1"/>
          </p:cNvSpPr>
          <p:nvPr/>
        </p:nvSpPr>
        <p:spPr bwMode="auto">
          <a:xfrm flipH="1">
            <a:off x="4375150" y="3648075"/>
            <a:ext cx="2817813" cy="9525"/>
          </a:xfrm>
          <a:prstGeom prst="line">
            <a:avLst/>
          </a:prstGeom>
          <a:noFill/>
          <a:ln w="381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20711" name="Line 231"/>
          <p:cNvSpPr>
            <a:spLocks noChangeShapeType="1"/>
          </p:cNvSpPr>
          <p:nvPr/>
        </p:nvSpPr>
        <p:spPr bwMode="auto">
          <a:xfrm flipH="1">
            <a:off x="3927475" y="3738563"/>
            <a:ext cx="3265488" cy="9525"/>
          </a:xfrm>
          <a:prstGeom prst="line">
            <a:avLst/>
          </a:prstGeom>
          <a:noFill/>
          <a:ln w="381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20712" name="Text Box 57"/>
          <p:cNvSpPr txBox="1">
            <a:spLocks noChangeArrowheads="1"/>
          </p:cNvSpPr>
          <p:nvPr/>
        </p:nvSpPr>
        <p:spPr bwMode="auto">
          <a:xfrm>
            <a:off x="196770" y="5335588"/>
            <a:ext cx="89472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TW" sz="2400" dirty="0" smtClean="0">
                <a:solidFill>
                  <a:prstClr val="black"/>
                </a:solidFill>
              </a:rPr>
              <a:t>LIS length is 6 and the subsequence (2,3,7,8,10,13) </a:t>
            </a:r>
            <a:r>
              <a:rPr lang="en-US" altLang="zh-TW" sz="2400" dirty="0">
                <a:solidFill>
                  <a:prstClr val="black"/>
                </a:solidFill>
              </a:rPr>
              <a:t>is </a:t>
            </a:r>
            <a:r>
              <a:rPr lang="en-US" altLang="zh-TW" sz="2400" dirty="0" smtClean="0">
                <a:solidFill>
                  <a:prstClr val="black"/>
                </a:solidFill>
              </a:rPr>
              <a:t>an LIS.</a:t>
            </a:r>
            <a:endParaRPr lang="en-US" altLang="zh-TW" sz="2400" dirty="0">
              <a:solidFill>
                <a:prstClr val="black"/>
              </a:solidFill>
            </a:endParaRPr>
          </a:p>
        </p:txBody>
      </p:sp>
      <p:sp>
        <p:nvSpPr>
          <p:cNvPr id="39" name="Rectangle 38"/>
          <p:cNvSpPr/>
          <p:nvPr/>
        </p:nvSpPr>
        <p:spPr>
          <a:xfrm>
            <a:off x="1151831" y="5992427"/>
            <a:ext cx="6602662" cy="830997"/>
          </a:xfrm>
          <a:prstGeom prst="rect">
            <a:avLst/>
          </a:prstGeom>
        </p:spPr>
        <p:txBody>
          <a:bodyPr wrap="square">
            <a:spAutoFit/>
          </a:bodyPr>
          <a:lstStyle/>
          <a:p>
            <a:pPr algn="ctr">
              <a:spcBef>
                <a:spcPct val="50000"/>
              </a:spcBef>
            </a:pPr>
            <a:r>
              <a:rPr lang="en-US" altLang="zh-TW" sz="2400" dirty="0">
                <a:solidFill>
                  <a:srgbClr val="FF0000"/>
                </a:solidFill>
              </a:rPr>
              <a:t>Can you write an algorithm that uses the above recurrence to fill up L and </a:t>
            </a:r>
            <a:r>
              <a:rPr lang="en-US" altLang="zh-TW" sz="2400" dirty="0" err="1">
                <a:solidFill>
                  <a:srgbClr val="FF0000"/>
                </a:solidFill>
              </a:rPr>
              <a:t>prev</a:t>
            </a:r>
            <a:r>
              <a:rPr lang="en-US" altLang="zh-TW" sz="2400" dirty="0">
                <a:solidFill>
                  <a:srgbClr val="FF0000"/>
                </a:solidFill>
              </a:rPr>
              <a:t> arrays?</a:t>
            </a:r>
          </a:p>
        </p:txBody>
      </p:sp>
      <p:sp>
        <p:nvSpPr>
          <p:cNvPr id="40" name="Rectangle 172"/>
          <p:cNvSpPr>
            <a:spLocks noChangeArrowheads="1"/>
          </p:cNvSpPr>
          <p:nvPr/>
        </p:nvSpPr>
        <p:spPr bwMode="auto">
          <a:xfrm>
            <a:off x="6457945" y="3821108"/>
            <a:ext cx="387350"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solidFill>
                  <a:srgbClr val="FF0000"/>
                </a:solidFill>
                <a:latin typeface="Courier New" panose="02070309020205020404" pitchFamily="49" charset="0"/>
              </a:rPr>
              <a:t>6</a:t>
            </a:r>
          </a:p>
        </p:txBody>
      </p:sp>
      <p:sp>
        <p:nvSpPr>
          <p:cNvPr id="41" name="Oval 40"/>
          <p:cNvSpPr/>
          <p:nvPr/>
        </p:nvSpPr>
        <p:spPr>
          <a:xfrm>
            <a:off x="6517341" y="4347882"/>
            <a:ext cx="251012" cy="36755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Oval 42"/>
          <p:cNvSpPr/>
          <p:nvPr/>
        </p:nvSpPr>
        <p:spPr>
          <a:xfrm>
            <a:off x="6051175" y="4356847"/>
            <a:ext cx="251012" cy="36755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4" name="Oval 43"/>
          <p:cNvSpPr/>
          <p:nvPr/>
        </p:nvSpPr>
        <p:spPr>
          <a:xfrm>
            <a:off x="5585011" y="4356847"/>
            <a:ext cx="251012" cy="36755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5" name="Oval 44"/>
          <p:cNvSpPr/>
          <p:nvPr/>
        </p:nvSpPr>
        <p:spPr>
          <a:xfrm>
            <a:off x="4661647" y="4365811"/>
            <a:ext cx="251012" cy="36755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Oval 45"/>
          <p:cNvSpPr/>
          <p:nvPr/>
        </p:nvSpPr>
        <p:spPr>
          <a:xfrm>
            <a:off x="4222377" y="4365812"/>
            <a:ext cx="251012" cy="36755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3325906" y="4356846"/>
            <a:ext cx="251012" cy="36755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8" name="Rounded Rectangle 47"/>
          <p:cNvSpPr/>
          <p:nvPr/>
        </p:nvSpPr>
        <p:spPr>
          <a:xfrm>
            <a:off x="6508376" y="3325907"/>
            <a:ext cx="340659" cy="322729"/>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9" name="Rounded Rectangle 48"/>
          <p:cNvSpPr/>
          <p:nvPr/>
        </p:nvSpPr>
        <p:spPr>
          <a:xfrm>
            <a:off x="5979458" y="3316943"/>
            <a:ext cx="340659" cy="322729"/>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0" name="Rounded Rectangle 49"/>
          <p:cNvSpPr/>
          <p:nvPr/>
        </p:nvSpPr>
        <p:spPr>
          <a:xfrm>
            <a:off x="5522258" y="3307978"/>
            <a:ext cx="340659" cy="322729"/>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1" name="Rounded Rectangle 50"/>
          <p:cNvSpPr/>
          <p:nvPr/>
        </p:nvSpPr>
        <p:spPr>
          <a:xfrm>
            <a:off x="4598893" y="3325907"/>
            <a:ext cx="340659" cy="322729"/>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Rounded Rectangle 51"/>
          <p:cNvSpPr/>
          <p:nvPr/>
        </p:nvSpPr>
        <p:spPr>
          <a:xfrm>
            <a:off x="4123764" y="3325907"/>
            <a:ext cx="340659" cy="322729"/>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3" name="Rounded Rectangle 52"/>
          <p:cNvSpPr/>
          <p:nvPr/>
        </p:nvSpPr>
        <p:spPr>
          <a:xfrm>
            <a:off x="3218328" y="3325907"/>
            <a:ext cx="340659" cy="322729"/>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09665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69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70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62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62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xit" presetSubtype="10" fill="hold" grpId="1" nodeType="clickEffect">
                                  <p:stCondLst>
                                    <p:cond delay="0"/>
                                  </p:stCondLst>
                                  <p:childTnLst>
                                    <p:animEffect transition="out" filter="blinds(horizontal)">
                                      <p:cBhvr>
                                        <p:cTn id="30" dur="500"/>
                                        <p:tgtEl>
                                          <p:spTgt spid="20700"/>
                                        </p:tgtEl>
                                      </p:cBhvr>
                                    </p:animEffect>
                                    <p:set>
                                      <p:cBhvr>
                                        <p:cTn id="31" dur="1" fill="hold">
                                          <p:stCondLst>
                                            <p:cond delay="499"/>
                                          </p:stCondLst>
                                        </p:cTn>
                                        <p:tgtEl>
                                          <p:spTgt spid="20700"/>
                                        </p:tgtEl>
                                        <p:attrNameLst>
                                          <p:attrName>style.visibility</p:attrName>
                                        </p:attrNameLst>
                                      </p:cBhvr>
                                      <p:to>
                                        <p:strVal val="hidden"/>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0701"/>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0629"/>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0630"/>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xit" presetSubtype="10" fill="hold" grpId="1" nodeType="clickEffect">
                                  <p:stCondLst>
                                    <p:cond delay="0"/>
                                  </p:stCondLst>
                                  <p:childTnLst>
                                    <p:animEffect transition="out" filter="blinds(horizontal)">
                                      <p:cBhvr>
                                        <p:cTn id="47" dur="500"/>
                                        <p:tgtEl>
                                          <p:spTgt spid="20701"/>
                                        </p:tgtEl>
                                      </p:cBhvr>
                                    </p:animEffect>
                                    <p:set>
                                      <p:cBhvr>
                                        <p:cTn id="48" dur="1" fill="hold">
                                          <p:stCondLst>
                                            <p:cond delay="499"/>
                                          </p:stCondLst>
                                        </p:cTn>
                                        <p:tgtEl>
                                          <p:spTgt spid="20701"/>
                                        </p:tgtEl>
                                        <p:attrNameLst>
                                          <p:attrName>style.visibility</p:attrName>
                                        </p:attrNameLst>
                                      </p:cBhvr>
                                      <p:to>
                                        <p:strVal val="hidden"/>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702"/>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632"/>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0633"/>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xit" presetSubtype="10" fill="hold" grpId="1" nodeType="clickEffect">
                                  <p:stCondLst>
                                    <p:cond delay="0"/>
                                  </p:stCondLst>
                                  <p:childTnLst>
                                    <p:animEffect transition="out" filter="blinds(horizontal)">
                                      <p:cBhvr>
                                        <p:cTn id="64" dur="500"/>
                                        <p:tgtEl>
                                          <p:spTgt spid="20702"/>
                                        </p:tgtEl>
                                      </p:cBhvr>
                                    </p:animEffect>
                                    <p:set>
                                      <p:cBhvr>
                                        <p:cTn id="65" dur="1" fill="hold">
                                          <p:stCondLst>
                                            <p:cond delay="499"/>
                                          </p:stCondLst>
                                        </p:cTn>
                                        <p:tgtEl>
                                          <p:spTgt spid="20702"/>
                                        </p:tgtEl>
                                        <p:attrNameLst>
                                          <p:attrName>style.visibility</p:attrName>
                                        </p:attrNameLst>
                                      </p:cBhvr>
                                      <p:to>
                                        <p:strVal val="hidden"/>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0703"/>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0635"/>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20636"/>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xit" presetSubtype="10" fill="hold" grpId="1" nodeType="clickEffect">
                                  <p:stCondLst>
                                    <p:cond delay="0"/>
                                  </p:stCondLst>
                                  <p:childTnLst>
                                    <p:animEffect transition="out" filter="blinds(horizontal)">
                                      <p:cBhvr>
                                        <p:cTn id="81" dur="500"/>
                                        <p:tgtEl>
                                          <p:spTgt spid="20703"/>
                                        </p:tgtEl>
                                      </p:cBhvr>
                                    </p:animEffect>
                                    <p:set>
                                      <p:cBhvr>
                                        <p:cTn id="82" dur="1" fill="hold">
                                          <p:stCondLst>
                                            <p:cond delay="499"/>
                                          </p:stCondLst>
                                        </p:cTn>
                                        <p:tgtEl>
                                          <p:spTgt spid="20703"/>
                                        </p:tgtEl>
                                        <p:attrNameLst>
                                          <p:attrName>style.visibility</p:attrName>
                                        </p:attrNameLst>
                                      </p:cBhvr>
                                      <p:to>
                                        <p:strVal val="hidden"/>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0704"/>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0705"/>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0638"/>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0639"/>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3" presetClass="exit" presetSubtype="10" fill="hold" grpId="1" nodeType="clickEffect">
                                  <p:stCondLst>
                                    <p:cond delay="0"/>
                                  </p:stCondLst>
                                  <p:childTnLst>
                                    <p:animEffect transition="out" filter="blinds(horizontal)">
                                      <p:cBhvr>
                                        <p:cTn id="102" dur="500"/>
                                        <p:tgtEl>
                                          <p:spTgt spid="20704"/>
                                        </p:tgtEl>
                                      </p:cBhvr>
                                    </p:animEffect>
                                    <p:set>
                                      <p:cBhvr>
                                        <p:cTn id="103" dur="1" fill="hold">
                                          <p:stCondLst>
                                            <p:cond delay="499"/>
                                          </p:stCondLst>
                                        </p:cTn>
                                        <p:tgtEl>
                                          <p:spTgt spid="20704"/>
                                        </p:tgtEl>
                                        <p:attrNameLst>
                                          <p:attrName>style.visibility</p:attrName>
                                        </p:attrNameLst>
                                      </p:cBhvr>
                                      <p:to>
                                        <p:strVal val="hidden"/>
                                      </p:to>
                                    </p:se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3" presetClass="exit" presetSubtype="10" fill="hold" grpId="1" nodeType="clickEffect">
                                  <p:stCondLst>
                                    <p:cond delay="0"/>
                                  </p:stCondLst>
                                  <p:childTnLst>
                                    <p:animEffect transition="out" filter="blinds(horizontal)">
                                      <p:cBhvr>
                                        <p:cTn id="107" dur="500"/>
                                        <p:tgtEl>
                                          <p:spTgt spid="20705"/>
                                        </p:tgtEl>
                                      </p:cBhvr>
                                    </p:animEffect>
                                    <p:set>
                                      <p:cBhvr>
                                        <p:cTn id="108" dur="1" fill="hold">
                                          <p:stCondLst>
                                            <p:cond delay="499"/>
                                          </p:stCondLst>
                                        </p:cTn>
                                        <p:tgtEl>
                                          <p:spTgt spid="20705"/>
                                        </p:tgtEl>
                                        <p:attrNameLst>
                                          <p:attrName>style.visibility</p:attrName>
                                        </p:attrNameLst>
                                      </p:cBhvr>
                                      <p:to>
                                        <p:strVal val="hidden"/>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20706"/>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20641"/>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0642"/>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3" presetClass="exit" presetSubtype="10" fill="hold" grpId="1" nodeType="clickEffect">
                                  <p:stCondLst>
                                    <p:cond delay="0"/>
                                  </p:stCondLst>
                                  <p:childTnLst>
                                    <p:animEffect transition="out" filter="blinds(horizontal)">
                                      <p:cBhvr>
                                        <p:cTn id="124" dur="500"/>
                                        <p:tgtEl>
                                          <p:spTgt spid="20706"/>
                                        </p:tgtEl>
                                      </p:cBhvr>
                                    </p:animEffect>
                                    <p:set>
                                      <p:cBhvr>
                                        <p:cTn id="125" dur="1" fill="hold">
                                          <p:stCondLst>
                                            <p:cond delay="499"/>
                                          </p:stCondLst>
                                        </p:cTn>
                                        <p:tgtEl>
                                          <p:spTgt spid="20706"/>
                                        </p:tgtEl>
                                        <p:attrNameLst>
                                          <p:attrName>style.visibility</p:attrName>
                                        </p:attrNameLst>
                                      </p:cBhvr>
                                      <p:to>
                                        <p:strVal val="hidden"/>
                                      </p:to>
                                    </p:se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20707"/>
                                        </p:tgtEl>
                                        <p:attrNameLst>
                                          <p:attrName>style.visibility</p:attrName>
                                        </p:attrNameLst>
                                      </p:cBhvr>
                                      <p:to>
                                        <p:strVal val="visible"/>
                                      </p:to>
                                    </p:se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20644"/>
                                        </p:tgtEl>
                                        <p:attrNameLst>
                                          <p:attrName>style.visibility</p:attrName>
                                        </p:attrNameLst>
                                      </p:cBhvr>
                                      <p:to>
                                        <p:strVal val="visible"/>
                                      </p:to>
                                    </p:se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 presetClass="entr" presetSubtype="0" fill="hold" grpId="0" nodeType="clickEffect">
                                  <p:stCondLst>
                                    <p:cond delay="0"/>
                                  </p:stCondLst>
                                  <p:childTnLst>
                                    <p:set>
                                      <p:cBhvr>
                                        <p:cTn id="137" dur="1" fill="hold">
                                          <p:stCondLst>
                                            <p:cond delay="0"/>
                                          </p:stCondLst>
                                        </p:cTn>
                                        <p:tgtEl>
                                          <p:spTgt spid="20645"/>
                                        </p:tgtEl>
                                        <p:attrNameLst>
                                          <p:attrName>style.visibility</p:attrName>
                                        </p:attrNameLst>
                                      </p:cBhvr>
                                      <p:to>
                                        <p:strVal val="visible"/>
                                      </p:to>
                                    </p:se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3" presetClass="exit" presetSubtype="10" fill="hold" grpId="1" nodeType="clickEffect">
                                  <p:stCondLst>
                                    <p:cond delay="0"/>
                                  </p:stCondLst>
                                  <p:childTnLst>
                                    <p:animEffect transition="out" filter="blinds(horizontal)">
                                      <p:cBhvr>
                                        <p:cTn id="141" dur="500"/>
                                        <p:tgtEl>
                                          <p:spTgt spid="20707"/>
                                        </p:tgtEl>
                                      </p:cBhvr>
                                    </p:animEffect>
                                    <p:set>
                                      <p:cBhvr>
                                        <p:cTn id="142" dur="1" fill="hold">
                                          <p:stCondLst>
                                            <p:cond delay="499"/>
                                          </p:stCondLst>
                                        </p:cTn>
                                        <p:tgtEl>
                                          <p:spTgt spid="20707"/>
                                        </p:tgtEl>
                                        <p:attrNameLst>
                                          <p:attrName>style.visibility</p:attrName>
                                        </p:attrNameLst>
                                      </p:cBhvr>
                                      <p:to>
                                        <p:strVal val="hidden"/>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20708"/>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20647"/>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20648"/>
                                        </p:tgtEl>
                                        <p:attrNameLst>
                                          <p:attrName>style.visibility</p:attrName>
                                        </p:attrNameLst>
                                      </p:cBhvr>
                                      <p:to>
                                        <p:strVal val="visible"/>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3" presetClass="exit" presetSubtype="10" fill="hold" grpId="1" nodeType="clickEffect">
                                  <p:stCondLst>
                                    <p:cond delay="0"/>
                                  </p:stCondLst>
                                  <p:childTnLst>
                                    <p:animEffect transition="out" filter="blinds(horizontal)">
                                      <p:cBhvr>
                                        <p:cTn id="158" dur="500"/>
                                        <p:tgtEl>
                                          <p:spTgt spid="20708"/>
                                        </p:tgtEl>
                                      </p:cBhvr>
                                    </p:animEffect>
                                    <p:set>
                                      <p:cBhvr>
                                        <p:cTn id="159" dur="1" fill="hold">
                                          <p:stCondLst>
                                            <p:cond delay="499"/>
                                          </p:stCondLst>
                                        </p:cTn>
                                        <p:tgtEl>
                                          <p:spTgt spid="20708"/>
                                        </p:tgtEl>
                                        <p:attrNameLst>
                                          <p:attrName>style.visibility</p:attrName>
                                        </p:attrNameLst>
                                      </p:cBhvr>
                                      <p:to>
                                        <p:strVal val="hidden"/>
                                      </p:to>
                                    </p:se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1" presetClass="entr" presetSubtype="0" fill="hold" grpId="0" nodeType="clickEffect">
                                  <p:stCondLst>
                                    <p:cond delay="0"/>
                                  </p:stCondLst>
                                  <p:childTnLst>
                                    <p:set>
                                      <p:cBhvr>
                                        <p:cTn id="163" dur="1" fill="hold">
                                          <p:stCondLst>
                                            <p:cond delay="0"/>
                                          </p:stCondLst>
                                        </p:cTn>
                                        <p:tgtEl>
                                          <p:spTgt spid="20709"/>
                                        </p:tgtEl>
                                        <p:attrNameLst>
                                          <p:attrName>style.visibility</p:attrName>
                                        </p:attrNameLst>
                                      </p:cBhvr>
                                      <p:to>
                                        <p:strVal val="visible"/>
                                      </p:to>
                                    </p:se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1" presetClass="entr" presetSubtype="0" fill="hold" grpId="0" nodeType="clickEffect">
                                  <p:stCondLst>
                                    <p:cond delay="0"/>
                                  </p:stCondLst>
                                  <p:childTnLst>
                                    <p:set>
                                      <p:cBhvr>
                                        <p:cTn id="167" dur="1" fill="hold">
                                          <p:stCondLst>
                                            <p:cond delay="0"/>
                                          </p:stCondLst>
                                        </p:cTn>
                                        <p:tgtEl>
                                          <p:spTgt spid="20652"/>
                                        </p:tgtEl>
                                        <p:attrNameLst>
                                          <p:attrName>style.visibility</p:attrName>
                                        </p:attrNameLst>
                                      </p:cBhvr>
                                      <p:to>
                                        <p:strVal val="visible"/>
                                      </p:to>
                                    </p:se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1" presetClass="entr" presetSubtype="0" fill="hold" grpId="0" nodeType="clickEffect">
                                  <p:stCondLst>
                                    <p:cond delay="0"/>
                                  </p:stCondLst>
                                  <p:childTnLst>
                                    <p:set>
                                      <p:cBhvr>
                                        <p:cTn id="171" dur="1" fill="hold">
                                          <p:stCondLst>
                                            <p:cond delay="0"/>
                                          </p:stCondLst>
                                        </p:cTn>
                                        <p:tgtEl>
                                          <p:spTgt spid="20653"/>
                                        </p:tgtEl>
                                        <p:attrNameLst>
                                          <p:attrName>style.visibility</p:attrName>
                                        </p:attrNameLst>
                                      </p:cBhvr>
                                      <p:to>
                                        <p:strVal val="visible"/>
                                      </p:to>
                                    </p:se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3" presetClass="exit" presetSubtype="10" fill="hold" grpId="1" nodeType="clickEffect">
                                  <p:stCondLst>
                                    <p:cond delay="0"/>
                                  </p:stCondLst>
                                  <p:childTnLst>
                                    <p:animEffect transition="out" filter="blinds(horizontal)">
                                      <p:cBhvr>
                                        <p:cTn id="175" dur="500"/>
                                        <p:tgtEl>
                                          <p:spTgt spid="20709"/>
                                        </p:tgtEl>
                                      </p:cBhvr>
                                    </p:animEffect>
                                    <p:set>
                                      <p:cBhvr>
                                        <p:cTn id="176" dur="1" fill="hold">
                                          <p:stCondLst>
                                            <p:cond delay="499"/>
                                          </p:stCondLst>
                                        </p:cTn>
                                        <p:tgtEl>
                                          <p:spTgt spid="20709"/>
                                        </p:tgtEl>
                                        <p:attrNameLst>
                                          <p:attrName>style.visibility</p:attrName>
                                        </p:attrNameLst>
                                      </p:cBhvr>
                                      <p:to>
                                        <p:strVal val="hidden"/>
                                      </p:to>
                                    </p:se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20710"/>
                                        </p:tgtEl>
                                        <p:attrNameLst>
                                          <p:attrName>style.visibility</p:attrName>
                                        </p:attrNameLst>
                                      </p:cBhvr>
                                      <p:to>
                                        <p:strVal val="visible"/>
                                      </p:to>
                                    </p:se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20711"/>
                                        </p:tgtEl>
                                        <p:attrNameLst>
                                          <p:attrName>style.visibility</p:attrName>
                                        </p:attrNameLst>
                                      </p:cBhvr>
                                      <p:to>
                                        <p:strVal val="visible"/>
                                      </p:to>
                                    </p:se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20655"/>
                                        </p:tgtEl>
                                        <p:attrNameLst>
                                          <p:attrName>style.visibility</p:attrName>
                                        </p:attrNameLst>
                                      </p:cBhvr>
                                      <p:to>
                                        <p:strVal val="visible"/>
                                      </p:to>
                                    </p:set>
                                  </p:childTnLst>
                                </p:cTn>
                              </p:par>
                            </p:childTnLst>
                          </p:cTn>
                        </p:par>
                      </p:childTnLst>
                    </p:cTn>
                  </p:par>
                  <p:par>
                    <p:cTn id="189" fill="hold" nodeType="clickPar">
                      <p:stCondLst>
                        <p:cond delay="indefinite"/>
                      </p:stCondLst>
                      <p:childTnLst>
                        <p:par>
                          <p:cTn id="190" fill="hold" nodeType="withGroup">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20656"/>
                                        </p:tgtEl>
                                        <p:attrNameLst>
                                          <p:attrName>style.visibility</p:attrName>
                                        </p:attrNameLst>
                                      </p:cBhvr>
                                      <p:to>
                                        <p:strVal val="visible"/>
                                      </p:to>
                                    </p:se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3" presetClass="exit" presetSubtype="10" fill="hold" grpId="1" nodeType="clickEffect">
                                  <p:stCondLst>
                                    <p:cond delay="0"/>
                                  </p:stCondLst>
                                  <p:childTnLst>
                                    <p:animEffect transition="out" filter="blinds(horizontal)">
                                      <p:cBhvr>
                                        <p:cTn id="196" dur="500"/>
                                        <p:tgtEl>
                                          <p:spTgt spid="20710"/>
                                        </p:tgtEl>
                                      </p:cBhvr>
                                    </p:animEffect>
                                    <p:set>
                                      <p:cBhvr>
                                        <p:cTn id="197" dur="1" fill="hold">
                                          <p:stCondLst>
                                            <p:cond delay="499"/>
                                          </p:stCondLst>
                                        </p:cTn>
                                        <p:tgtEl>
                                          <p:spTgt spid="20710"/>
                                        </p:tgtEl>
                                        <p:attrNameLst>
                                          <p:attrName>style.visibility</p:attrName>
                                        </p:attrNameLst>
                                      </p:cBhvr>
                                      <p:to>
                                        <p:strVal val="hidden"/>
                                      </p:to>
                                    </p:se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3" presetClass="exit" presetSubtype="10" fill="hold" grpId="1" nodeType="clickEffect">
                                  <p:stCondLst>
                                    <p:cond delay="0"/>
                                  </p:stCondLst>
                                  <p:childTnLst>
                                    <p:animEffect transition="out" filter="blinds(horizontal)">
                                      <p:cBhvr>
                                        <p:cTn id="201" dur="500"/>
                                        <p:tgtEl>
                                          <p:spTgt spid="20711"/>
                                        </p:tgtEl>
                                      </p:cBhvr>
                                    </p:animEffect>
                                    <p:set>
                                      <p:cBhvr>
                                        <p:cTn id="202" dur="1" fill="hold">
                                          <p:stCondLst>
                                            <p:cond delay="499"/>
                                          </p:stCondLst>
                                        </p:cTn>
                                        <p:tgtEl>
                                          <p:spTgt spid="20711"/>
                                        </p:tgtEl>
                                        <p:attrNameLst>
                                          <p:attrName>style.visibility</p:attrName>
                                        </p:attrNameLst>
                                      </p:cBhvr>
                                      <p:to>
                                        <p:strVal val="hidden"/>
                                      </p:to>
                                    </p:se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grpId="0" nodeType="clickEffect">
                                  <p:stCondLst>
                                    <p:cond delay="0"/>
                                  </p:stCondLst>
                                  <p:childTnLst>
                                    <p:set>
                                      <p:cBhvr>
                                        <p:cTn id="206" dur="1" fill="hold">
                                          <p:stCondLst>
                                            <p:cond delay="0"/>
                                          </p:stCondLst>
                                        </p:cTn>
                                        <p:tgtEl>
                                          <p:spTgt spid="40"/>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4" presetClass="entr" presetSubtype="16" fill="hold" grpId="0" nodeType="clickEffect">
                                  <p:stCondLst>
                                    <p:cond delay="0"/>
                                  </p:stCondLst>
                                  <p:childTnLst>
                                    <p:set>
                                      <p:cBhvr>
                                        <p:cTn id="210" dur="1" fill="hold">
                                          <p:stCondLst>
                                            <p:cond delay="0"/>
                                          </p:stCondLst>
                                        </p:cTn>
                                        <p:tgtEl>
                                          <p:spTgt spid="48"/>
                                        </p:tgtEl>
                                        <p:attrNameLst>
                                          <p:attrName>style.visibility</p:attrName>
                                        </p:attrNameLst>
                                      </p:cBhvr>
                                      <p:to>
                                        <p:strVal val="visible"/>
                                      </p:to>
                                    </p:set>
                                    <p:animEffect transition="in" filter="box(in)">
                                      <p:cBhvr>
                                        <p:cTn id="211" dur="500"/>
                                        <p:tgtEl>
                                          <p:spTgt spid="48"/>
                                        </p:tgtEl>
                                      </p:cBhvr>
                                    </p:animEffect>
                                  </p:childTnLst>
                                </p:cTn>
                              </p:par>
                            </p:childTnLst>
                          </p:cTn>
                        </p:par>
                      </p:childTnLst>
                    </p:cTn>
                  </p:par>
                  <p:par>
                    <p:cTn id="212" fill="hold">
                      <p:stCondLst>
                        <p:cond delay="indefinite"/>
                      </p:stCondLst>
                      <p:childTnLst>
                        <p:par>
                          <p:cTn id="213" fill="hold">
                            <p:stCondLst>
                              <p:cond delay="0"/>
                            </p:stCondLst>
                            <p:childTnLst>
                              <p:par>
                                <p:cTn id="214" presetID="3" presetClass="entr" presetSubtype="10" fill="hold" grpId="0" nodeType="clickEffect">
                                  <p:stCondLst>
                                    <p:cond delay="0"/>
                                  </p:stCondLst>
                                  <p:childTnLst>
                                    <p:set>
                                      <p:cBhvr>
                                        <p:cTn id="215" dur="1" fill="hold">
                                          <p:stCondLst>
                                            <p:cond delay="0"/>
                                          </p:stCondLst>
                                        </p:cTn>
                                        <p:tgtEl>
                                          <p:spTgt spid="41"/>
                                        </p:tgtEl>
                                        <p:attrNameLst>
                                          <p:attrName>style.visibility</p:attrName>
                                        </p:attrNameLst>
                                      </p:cBhvr>
                                      <p:to>
                                        <p:strVal val="visible"/>
                                      </p:to>
                                    </p:set>
                                    <p:animEffect transition="in" filter="blinds(horizontal)">
                                      <p:cBhvr>
                                        <p:cTn id="216" dur="500"/>
                                        <p:tgtEl>
                                          <p:spTgt spid="41"/>
                                        </p:tgtEl>
                                      </p:cBhvr>
                                    </p:animEffect>
                                  </p:childTnLst>
                                </p:cTn>
                              </p:par>
                            </p:childTnLst>
                          </p:cTn>
                        </p:par>
                      </p:childTnLst>
                    </p:cTn>
                  </p:par>
                  <p:par>
                    <p:cTn id="217" fill="hold">
                      <p:stCondLst>
                        <p:cond delay="indefinite"/>
                      </p:stCondLst>
                      <p:childTnLst>
                        <p:par>
                          <p:cTn id="218" fill="hold">
                            <p:stCondLst>
                              <p:cond delay="0"/>
                            </p:stCondLst>
                            <p:childTnLst>
                              <p:par>
                                <p:cTn id="219" presetID="4" presetClass="entr" presetSubtype="16" fill="hold" grpId="0" nodeType="clickEffect">
                                  <p:stCondLst>
                                    <p:cond delay="0"/>
                                  </p:stCondLst>
                                  <p:childTnLst>
                                    <p:set>
                                      <p:cBhvr>
                                        <p:cTn id="220" dur="1" fill="hold">
                                          <p:stCondLst>
                                            <p:cond delay="0"/>
                                          </p:stCondLst>
                                        </p:cTn>
                                        <p:tgtEl>
                                          <p:spTgt spid="49"/>
                                        </p:tgtEl>
                                        <p:attrNameLst>
                                          <p:attrName>style.visibility</p:attrName>
                                        </p:attrNameLst>
                                      </p:cBhvr>
                                      <p:to>
                                        <p:strVal val="visible"/>
                                      </p:to>
                                    </p:set>
                                    <p:animEffect transition="in" filter="box(in)">
                                      <p:cBhvr>
                                        <p:cTn id="221" dur="500"/>
                                        <p:tgtEl>
                                          <p:spTgt spid="49"/>
                                        </p:tgtEl>
                                      </p:cBhvr>
                                    </p:animEffect>
                                  </p:childTnLst>
                                </p:cTn>
                              </p:par>
                            </p:childTnLst>
                          </p:cTn>
                        </p:par>
                      </p:childTnLst>
                    </p:cTn>
                  </p:par>
                  <p:par>
                    <p:cTn id="222" fill="hold">
                      <p:stCondLst>
                        <p:cond delay="indefinite"/>
                      </p:stCondLst>
                      <p:childTnLst>
                        <p:par>
                          <p:cTn id="223" fill="hold">
                            <p:stCondLst>
                              <p:cond delay="0"/>
                            </p:stCondLst>
                            <p:childTnLst>
                              <p:par>
                                <p:cTn id="224" presetID="3" presetClass="entr" presetSubtype="10" fill="hold" grpId="0" nodeType="clickEffect">
                                  <p:stCondLst>
                                    <p:cond delay="0"/>
                                  </p:stCondLst>
                                  <p:childTnLst>
                                    <p:set>
                                      <p:cBhvr>
                                        <p:cTn id="225" dur="1" fill="hold">
                                          <p:stCondLst>
                                            <p:cond delay="0"/>
                                          </p:stCondLst>
                                        </p:cTn>
                                        <p:tgtEl>
                                          <p:spTgt spid="43"/>
                                        </p:tgtEl>
                                        <p:attrNameLst>
                                          <p:attrName>style.visibility</p:attrName>
                                        </p:attrNameLst>
                                      </p:cBhvr>
                                      <p:to>
                                        <p:strVal val="visible"/>
                                      </p:to>
                                    </p:set>
                                    <p:animEffect transition="in" filter="blinds(horizontal)">
                                      <p:cBhvr>
                                        <p:cTn id="226" dur="500"/>
                                        <p:tgtEl>
                                          <p:spTgt spid="43"/>
                                        </p:tgtEl>
                                      </p:cBhvr>
                                    </p:animEffect>
                                  </p:childTnLst>
                                </p:cTn>
                              </p:par>
                            </p:childTnLst>
                          </p:cTn>
                        </p:par>
                      </p:childTnLst>
                    </p:cTn>
                  </p:par>
                  <p:par>
                    <p:cTn id="227" fill="hold">
                      <p:stCondLst>
                        <p:cond delay="indefinite"/>
                      </p:stCondLst>
                      <p:childTnLst>
                        <p:par>
                          <p:cTn id="228" fill="hold">
                            <p:stCondLst>
                              <p:cond delay="0"/>
                            </p:stCondLst>
                            <p:childTnLst>
                              <p:par>
                                <p:cTn id="229" presetID="4" presetClass="entr" presetSubtype="16" fill="hold" grpId="0" nodeType="clickEffect">
                                  <p:stCondLst>
                                    <p:cond delay="0"/>
                                  </p:stCondLst>
                                  <p:childTnLst>
                                    <p:set>
                                      <p:cBhvr>
                                        <p:cTn id="230" dur="1" fill="hold">
                                          <p:stCondLst>
                                            <p:cond delay="0"/>
                                          </p:stCondLst>
                                        </p:cTn>
                                        <p:tgtEl>
                                          <p:spTgt spid="50"/>
                                        </p:tgtEl>
                                        <p:attrNameLst>
                                          <p:attrName>style.visibility</p:attrName>
                                        </p:attrNameLst>
                                      </p:cBhvr>
                                      <p:to>
                                        <p:strVal val="visible"/>
                                      </p:to>
                                    </p:set>
                                    <p:animEffect transition="in" filter="box(in)">
                                      <p:cBhvr>
                                        <p:cTn id="231" dur="500"/>
                                        <p:tgtEl>
                                          <p:spTgt spid="50"/>
                                        </p:tgtEl>
                                      </p:cBhvr>
                                    </p:animEffect>
                                  </p:childTnLst>
                                </p:cTn>
                              </p:par>
                            </p:childTnLst>
                          </p:cTn>
                        </p:par>
                      </p:childTnLst>
                    </p:cTn>
                  </p:par>
                  <p:par>
                    <p:cTn id="232" fill="hold">
                      <p:stCondLst>
                        <p:cond delay="indefinite"/>
                      </p:stCondLst>
                      <p:childTnLst>
                        <p:par>
                          <p:cTn id="233" fill="hold">
                            <p:stCondLst>
                              <p:cond delay="0"/>
                            </p:stCondLst>
                            <p:childTnLst>
                              <p:par>
                                <p:cTn id="234" presetID="3" presetClass="entr" presetSubtype="10" fill="hold" grpId="0" nodeType="clickEffect">
                                  <p:stCondLst>
                                    <p:cond delay="0"/>
                                  </p:stCondLst>
                                  <p:childTnLst>
                                    <p:set>
                                      <p:cBhvr>
                                        <p:cTn id="235" dur="1" fill="hold">
                                          <p:stCondLst>
                                            <p:cond delay="0"/>
                                          </p:stCondLst>
                                        </p:cTn>
                                        <p:tgtEl>
                                          <p:spTgt spid="44"/>
                                        </p:tgtEl>
                                        <p:attrNameLst>
                                          <p:attrName>style.visibility</p:attrName>
                                        </p:attrNameLst>
                                      </p:cBhvr>
                                      <p:to>
                                        <p:strVal val="visible"/>
                                      </p:to>
                                    </p:set>
                                    <p:animEffect transition="in" filter="blinds(horizontal)">
                                      <p:cBhvr>
                                        <p:cTn id="236" dur="500"/>
                                        <p:tgtEl>
                                          <p:spTgt spid="44"/>
                                        </p:tgtEl>
                                      </p:cBhvr>
                                    </p:animEffect>
                                  </p:childTnLst>
                                </p:cTn>
                              </p:par>
                            </p:childTnLst>
                          </p:cTn>
                        </p:par>
                      </p:childTnLst>
                    </p:cTn>
                  </p:par>
                  <p:par>
                    <p:cTn id="237" fill="hold">
                      <p:stCondLst>
                        <p:cond delay="indefinite"/>
                      </p:stCondLst>
                      <p:childTnLst>
                        <p:par>
                          <p:cTn id="238" fill="hold">
                            <p:stCondLst>
                              <p:cond delay="0"/>
                            </p:stCondLst>
                            <p:childTnLst>
                              <p:par>
                                <p:cTn id="239" presetID="4" presetClass="entr" presetSubtype="16" fill="hold" grpId="0" nodeType="clickEffect">
                                  <p:stCondLst>
                                    <p:cond delay="0"/>
                                  </p:stCondLst>
                                  <p:childTnLst>
                                    <p:set>
                                      <p:cBhvr>
                                        <p:cTn id="240" dur="1" fill="hold">
                                          <p:stCondLst>
                                            <p:cond delay="0"/>
                                          </p:stCondLst>
                                        </p:cTn>
                                        <p:tgtEl>
                                          <p:spTgt spid="51"/>
                                        </p:tgtEl>
                                        <p:attrNameLst>
                                          <p:attrName>style.visibility</p:attrName>
                                        </p:attrNameLst>
                                      </p:cBhvr>
                                      <p:to>
                                        <p:strVal val="visible"/>
                                      </p:to>
                                    </p:set>
                                    <p:animEffect transition="in" filter="box(in)">
                                      <p:cBhvr>
                                        <p:cTn id="241" dur="500"/>
                                        <p:tgtEl>
                                          <p:spTgt spid="51"/>
                                        </p:tgtEl>
                                      </p:cBhvr>
                                    </p:animEffect>
                                  </p:childTnLst>
                                </p:cTn>
                              </p:par>
                            </p:childTnLst>
                          </p:cTn>
                        </p:par>
                      </p:childTnLst>
                    </p:cTn>
                  </p:par>
                  <p:par>
                    <p:cTn id="242" fill="hold">
                      <p:stCondLst>
                        <p:cond delay="indefinite"/>
                      </p:stCondLst>
                      <p:childTnLst>
                        <p:par>
                          <p:cTn id="243" fill="hold">
                            <p:stCondLst>
                              <p:cond delay="0"/>
                            </p:stCondLst>
                            <p:childTnLst>
                              <p:par>
                                <p:cTn id="244" presetID="3" presetClass="entr" presetSubtype="10" fill="hold" grpId="0" nodeType="clickEffect">
                                  <p:stCondLst>
                                    <p:cond delay="0"/>
                                  </p:stCondLst>
                                  <p:childTnLst>
                                    <p:set>
                                      <p:cBhvr>
                                        <p:cTn id="245" dur="1" fill="hold">
                                          <p:stCondLst>
                                            <p:cond delay="0"/>
                                          </p:stCondLst>
                                        </p:cTn>
                                        <p:tgtEl>
                                          <p:spTgt spid="45"/>
                                        </p:tgtEl>
                                        <p:attrNameLst>
                                          <p:attrName>style.visibility</p:attrName>
                                        </p:attrNameLst>
                                      </p:cBhvr>
                                      <p:to>
                                        <p:strVal val="visible"/>
                                      </p:to>
                                    </p:set>
                                    <p:animEffect transition="in" filter="blinds(horizontal)">
                                      <p:cBhvr>
                                        <p:cTn id="246" dur="500"/>
                                        <p:tgtEl>
                                          <p:spTgt spid="45"/>
                                        </p:tgtEl>
                                      </p:cBhvr>
                                    </p:animEffect>
                                  </p:childTnLst>
                                </p:cTn>
                              </p:par>
                            </p:childTnLst>
                          </p:cTn>
                        </p:par>
                      </p:childTnLst>
                    </p:cTn>
                  </p:par>
                  <p:par>
                    <p:cTn id="247" fill="hold">
                      <p:stCondLst>
                        <p:cond delay="indefinite"/>
                      </p:stCondLst>
                      <p:childTnLst>
                        <p:par>
                          <p:cTn id="248" fill="hold">
                            <p:stCondLst>
                              <p:cond delay="0"/>
                            </p:stCondLst>
                            <p:childTnLst>
                              <p:par>
                                <p:cTn id="249" presetID="4" presetClass="entr" presetSubtype="16" fill="hold" grpId="0" nodeType="clickEffect">
                                  <p:stCondLst>
                                    <p:cond delay="0"/>
                                  </p:stCondLst>
                                  <p:childTnLst>
                                    <p:set>
                                      <p:cBhvr>
                                        <p:cTn id="250" dur="1" fill="hold">
                                          <p:stCondLst>
                                            <p:cond delay="0"/>
                                          </p:stCondLst>
                                        </p:cTn>
                                        <p:tgtEl>
                                          <p:spTgt spid="52"/>
                                        </p:tgtEl>
                                        <p:attrNameLst>
                                          <p:attrName>style.visibility</p:attrName>
                                        </p:attrNameLst>
                                      </p:cBhvr>
                                      <p:to>
                                        <p:strVal val="visible"/>
                                      </p:to>
                                    </p:set>
                                    <p:animEffect transition="in" filter="box(in)">
                                      <p:cBhvr>
                                        <p:cTn id="251" dur="500"/>
                                        <p:tgtEl>
                                          <p:spTgt spid="52"/>
                                        </p:tgtEl>
                                      </p:cBhvr>
                                    </p:animEffect>
                                  </p:childTnLst>
                                </p:cTn>
                              </p:par>
                            </p:childTnLst>
                          </p:cTn>
                        </p:par>
                      </p:childTnLst>
                    </p:cTn>
                  </p:par>
                  <p:par>
                    <p:cTn id="252" fill="hold">
                      <p:stCondLst>
                        <p:cond delay="indefinite"/>
                      </p:stCondLst>
                      <p:childTnLst>
                        <p:par>
                          <p:cTn id="253" fill="hold">
                            <p:stCondLst>
                              <p:cond delay="0"/>
                            </p:stCondLst>
                            <p:childTnLst>
                              <p:par>
                                <p:cTn id="254" presetID="3" presetClass="entr" presetSubtype="10" fill="hold" grpId="0" nodeType="clickEffect">
                                  <p:stCondLst>
                                    <p:cond delay="0"/>
                                  </p:stCondLst>
                                  <p:childTnLst>
                                    <p:set>
                                      <p:cBhvr>
                                        <p:cTn id="255" dur="1" fill="hold">
                                          <p:stCondLst>
                                            <p:cond delay="0"/>
                                          </p:stCondLst>
                                        </p:cTn>
                                        <p:tgtEl>
                                          <p:spTgt spid="46"/>
                                        </p:tgtEl>
                                        <p:attrNameLst>
                                          <p:attrName>style.visibility</p:attrName>
                                        </p:attrNameLst>
                                      </p:cBhvr>
                                      <p:to>
                                        <p:strVal val="visible"/>
                                      </p:to>
                                    </p:set>
                                    <p:animEffect transition="in" filter="blinds(horizontal)">
                                      <p:cBhvr>
                                        <p:cTn id="256" dur="500"/>
                                        <p:tgtEl>
                                          <p:spTgt spid="46"/>
                                        </p:tgtEl>
                                      </p:cBhvr>
                                    </p:animEffect>
                                  </p:childTnLst>
                                </p:cTn>
                              </p:par>
                            </p:childTnLst>
                          </p:cTn>
                        </p:par>
                      </p:childTnLst>
                    </p:cTn>
                  </p:par>
                  <p:par>
                    <p:cTn id="257" fill="hold">
                      <p:stCondLst>
                        <p:cond delay="indefinite"/>
                      </p:stCondLst>
                      <p:childTnLst>
                        <p:par>
                          <p:cTn id="258" fill="hold">
                            <p:stCondLst>
                              <p:cond delay="0"/>
                            </p:stCondLst>
                            <p:childTnLst>
                              <p:par>
                                <p:cTn id="259" presetID="4" presetClass="entr" presetSubtype="16" fill="hold" grpId="0" nodeType="clickEffect">
                                  <p:stCondLst>
                                    <p:cond delay="0"/>
                                  </p:stCondLst>
                                  <p:childTnLst>
                                    <p:set>
                                      <p:cBhvr>
                                        <p:cTn id="260" dur="1" fill="hold">
                                          <p:stCondLst>
                                            <p:cond delay="0"/>
                                          </p:stCondLst>
                                        </p:cTn>
                                        <p:tgtEl>
                                          <p:spTgt spid="53"/>
                                        </p:tgtEl>
                                        <p:attrNameLst>
                                          <p:attrName>style.visibility</p:attrName>
                                        </p:attrNameLst>
                                      </p:cBhvr>
                                      <p:to>
                                        <p:strVal val="visible"/>
                                      </p:to>
                                    </p:set>
                                    <p:animEffect transition="in" filter="box(in)">
                                      <p:cBhvr>
                                        <p:cTn id="261" dur="500"/>
                                        <p:tgtEl>
                                          <p:spTgt spid="53"/>
                                        </p:tgtEl>
                                      </p:cBhvr>
                                    </p:animEffect>
                                  </p:childTnLst>
                                </p:cTn>
                              </p:par>
                            </p:childTnLst>
                          </p:cTn>
                        </p:par>
                      </p:childTnLst>
                    </p:cTn>
                  </p:par>
                  <p:par>
                    <p:cTn id="262" fill="hold">
                      <p:stCondLst>
                        <p:cond delay="indefinite"/>
                      </p:stCondLst>
                      <p:childTnLst>
                        <p:par>
                          <p:cTn id="263" fill="hold">
                            <p:stCondLst>
                              <p:cond delay="0"/>
                            </p:stCondLst>
                            <p:childTnLst>
                              <p:par>
                                <p:cTn id="264" presetID="3" presetClass="entr" presetSubtype="10" fill="hold" grpId="0" nodeType="clickEffect">
                                  <p:stCondLst>
                                    <p:cond delay="0"/>
                                  </p:stCondLst>
                                  <p:childTnLst>
                                    <p:set>
                                      <p:cBhvr>
                                        <p:cTn id="265" dur="1" fill="hold">
                                          <p:stCondLst>
                                            <p:cond delay="0"/>
                                          </p:stCondLst>
                                        </p:cTn>
                                        <p:tgtEl>
                                          <p:spTgt spid="47"/>
                                        </p:tgtEl>
                                        <p:attrNameLst>
                                          <p:attrName>style.visibility</p:attrName>
                                        </p:attrNameLst>
                                      </p:cBhvr>
                                      <p:to>
                                        <p:strVal val="visible"/>
                                      </p:to>
                                    </p:set>
                                    <p:animEffect transition="in" filter="blinds(horizontal)">
                                      <p:cBhvr>
                                        <p:cTn id="266" dur="500"/>
                                        <p:tgtEl>
                                          <p:spTgt spid="47"/>
                                        </p:tgtEl>
                                      </p:cBhvr>
                                    </p:animEffect>
                                  </p:childTnLst>
                                </p:cTn>
                              </p:par>
                            </p:childTnLst>
                          </p:cTn>
                        </p:par>
                      </p:childTnLst>
                    </p:cTn>
                  </p:par>
                  <p:par>
                    <p:cTn id="267" fill="hold" nodeType="clickPar">
                      <p:stCondLst>
                        <p:cond delay="indefinite"/>
                      </p:stCondLst>
                      <p:childTnLst>
                        <p:par>
                          <p:cTn id="268" fill="hold" nodeType="withGroup">
                            <p:stCondLst>
                              <p:cond delay="0"/>
                            </p:stCondLst>
                            <p:childTnLst>
                              <p:par>
                                <p:cTn id="269" presetID="1" presetClass="entr" presetSubtype="0" fill="hold" grpId="0" nodeType="clickEffect">
                                  <p:stCondLst>
                                    <p:cond delay="0"/>
                                  </p:stCondLst>
                                  <p:childTnLst>
                                    <p:set>
                                      <p:cBhvr>
                                        <p:cTn id="270" dur="1" fill="hold">
                                          <p:stCondLst>
                                            <p:cond delay="0"/>
                                          </p:stCondLst>
                                        </p:cTn>
                                        <p:tgtEl>
                                          <p:spTgt spid="20712">
                                            <p:txEl>
                                              <p:pRg st="0" end="0"/>
                                            </p:txEl>
                                          </p:spTgt>
                                        </p:tgtEl>
                                        <p:attrNameLst>
                                          <p:attrName>style.visibility</p:attrName>
                                        </p:attrNameLst>
                                      </p:cBhvr>
                                      <p:to>
                                        <p:strVal val="visible"/>
                                      </p:to>
                                    </p:set>
                                  </p:childTnLst>
                                </p:cTn>
                              </p:par>
                            </p:childTnLst>
                          </p:cTn>
                        </p:par>
                      </p:childTnLst>
                    </p:cTn>
                  </p:par>
                  <p:par>
                    <p:cTn id="271" fill="hold">
                      <p:stCondLst>
                        <p:cond delay="indefinite"/>
                      </p:stCondLst>
                      <p:childTnLst>
                        <p:par>
                          <p:cTn id="272" fill="hold">
                            <p:stCondLst>
                              <p:cond delay="0"/>
                            </p:stCondLst>
                            <p:childTnLst>
                              <p:par>
                                <p:cTn id="273" presetID="3" presetClass="entr" presetSubtype="10" fill="hold" grpId="0" nodeType="clickEffect">
                                  <p:stCondLst>
                                    <p:cond delay="0"/>
                                  </p:stCondLst>
                                  <p:childTnLst>
                                    <p:set>
                                      <p:cBhvr>
                                        <p:cTn id="274" dur="1" fill="hold">
                                          <p:stCondLst>
                                            <p:cond delay="0"/>
                                          </p:stCondLst>
                                        </p:cTn>
                                        <p:tgtEl>
                                          <p:spTgt spid="39"/>
                                        </p:tgtEl>
                                        <p:attrNameLst>
                                          <p:attrName>style.visibility</p:attrName>
                                        </p:attrNameLst>
                                      </p:cBhvr>
                                      <p:to>
                                        <p:strVal val="visible"/>
                                      </p:to>
                                    </p:set>
                                    <p:animEffect transition="in" filter="blinds(horizontal)">
                                      <p:cBhvr>
                                        <p:cTn id="27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p:bldP spid="24581" grpId="0"/>
      <p:bldP spid="20622" grpId="0"/>
      <p:bldP spid="20627" grpId="0"/>
      <p:bldP spid="20629" grpId="0"/>
      <p:bldP spid="20630" grpId="0"/>
      <p:bldP spid="20632" grpId="0"/>
      <p:bldP spid="20633" grpId="0"/>
      <p:bldP spid="20635" grpId="0"/>
      <p:bldP spid="20636" grpId="0"/>
      <p:bldP spid="20638" grpId="0"/>
      <p:bldP spid="20639" grpId="0"/>
      <p:bldP spid="20641" grpId="0"/>
      <p:bldP spid="20642" grpId="0"/>
      <p:bldP spid="20644" grpId="0"/>
      <p:bldP spid="20645" grpId="0"/>
      <p:bldP spid="20647" grpId="0"/>
      <p:bldP spid="20648" grpId="0"/>
      <p:bldP spid="20652" grpId="0"/>
      <p:bldP spid="20653" grpId="0"/>
      <p:bldP spid="20655" grpId="0"/>
      <p:bldP spid="20656" grpId="0"/>
      <p:bldP spid="20700" grpId="0" animBg="1"/>
      <p:bldP spid="20700" grpId="1" animBg="1"/>
      <p:bldP spid="20701" grpId="0" animBg="1"/>
      <p:bldP spid="20701" grpId="1" animBg="1"/>
      <p:bldP spid="20702" grpId="0" animBg="1"/>
      <p:bldP spid="20702" grpId="1" animBg="1"/>
      <p:bldP spid="20703" grpId="0" animBg="1"/>
      <p:bldP spid="20703" grpId="1" animBg="1"/>
      <p:bldP spid="20704" grpId="0" animBg="1"/>
      <p:bldP spid="20704" grpId="1" animBg="1"/>
      <p:bldP spid="20705" grpId="0" animBg="1"/>
      <p:bldP spid="20705" grpId="1" animBg="1"/>
      <p:bldP spid="20706" grpId="0" animBg="1"/>
      <p:bldP spid="20706" grpId="1" animBg="1"/>
      <p:bldP spid="20707" grpId="0" animBg="1"/>
      <p:bldP spid="20707" grpId="1" animBg="1"/>
      <p:bldP spid="20708" grpId="0" animBg="1"/>
      <p:bldP spid="20708" grpId="1" animBg="1"/>
      <p:bldP spid="20709" grpId="0" animBg="1"/>
      <p:bldP spid="20709" grpId="1" animBg="1"/>
      <p:bldP spid="20710" grpId="0" animBg="1"/>
      <p:bldP spid="20710" grpId="1" animBg="1"/>
      <p:bldP spid="20711" grpId="0" animBg="1"/>
      <p:bldP spid="20711" grpId="1" animBg="1"/>
      <p:bldP spid="20712" grpId="0" build="allAtOnce"/>
      <p:bldP spid="39" grpId="0"/>
      <p:bldP spid="40" grpId="0"/>
      <p:bldP spid="4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2386</Words>
  <Application>Microsoft Office PowerPoint</Application>
  <PresentationFormat>On-screen Show (4:3)</PresentationFormat>
  <Paragraphs>615</Paragraphs>
  <Slides>19</Slides>
  <Notes>10</Notes>
  <HiddenSlides>0</HiddenSlides>
  <MMClips>0</MMClips>
  <ScaleCrop>false</ScaleCrop>
  <HeadingPairs>
    <vt:vector size="8" baseType="variant">
      <vt:variant>
        <vt:lpstr>Fonts Used</vt:lpstr>
      </vt:variant>
      <vt:variant>
        <vt:i4>16</vt:i4>
      </vt:variant>
      <vt:variant>
        <vt:lpstr>Theme</vt:lpstr>
      </vt:variant>
      <vt:variant>
        <vt:i4>2</vt:i4>
      </vt:variant>
      <vt:variant>
        <vt:lpstr>Embedded OLE Servers</vt:lpstr>
      </vt:variant>
      <vt:variant>
        <vt:i4>1</vt:i4>
      </vt:variant>
      <vt:variant>
        <vt:lpstr>Slide Titles</vt:lpstr>
      </vt:variant>
      <vt:variant>
        <vt:i4>19</vt:i4>
      </vt:variant>
    </vt:vector>
  </HeadingPairs>
  <TitlesOfParts>
    <vt:vector size="38" baseType="lpstr">
      <vt:lpstr>宋体</vt:lpstr>
      <vt:lpstr>Aharoni</vt:lpstr>
      <vt:lpstr>Arial</vt:lpstr>
      <vt:lpstr>Britannic Bold</vt:lpstr>
      <vt:lpstr>Calibri</vt:lpstr>
      <vt:lpstr>Calibri Light</vt:lpstr>
      <vt:lpstr>Cambria Math</vt:lpstr>
      <vt:lpstr>Comic Sans MS</vt:lpstr>
      <vt:lpstr>Courier New</vt:lpstr>
      <vt:lpstr>Gungsuh</vt:lpstr>
      <vt:lpstr>Impact</vt:lpstr>
      <vt:lpstr>新細明體</vt:lpstr>
      <vt:lpstr>Symbol</vt:lpstr>
      <vt:lpstr>Times New Roman</vt:lpstr>
      <vt:lpstr>Verdana</vt:lpstr>
      <vt:lpstr>Wingdings</vt:lpstr>
      <vt:lpstr>Office Theme</vt:lpstr>
      <vt:lpstr>1_Office Theme</vt:lpstr>
      <vt:lpstr>Equation</vt:lpstr>
      <vt:lpstr>Lecture 10 Dynamic Programming</vt:lpstr>
      <vt:lpstr>Maximum-sum Interval</vt:lpstr>
      <vt:lpstr>DP Solution for Max Sum Interval</vt:lpstr>
      <vt:lpstr>Dynamic Programming Solution</vt:lpstr>
      <vt:lpstr>Dynamic Programming Solution</vt:lpstr>
      <vt:lpstr>Dynamic Programming Solution</vt:lpstr>
      <vt:lpstr>Longest increasing subsequence (LIS)</vt:lpstr>
      <vt:lpstr>Can we use LCS to solve LIS?</vt:lpstr>
      <vt:lpstr>A Naïve DP Approach to Solve LIS</vt:lpstr>
      <vt:lpstr>LIS-Naïve-DP(X, n)</vt:lpstr>
      <vt:lpstr>LIS-Naïve-DP(X, n) Issue and Its Solution</vt:lpstr>
      <vt:lpstr>Modified DP Approach to Solve LIS</vt:lpstr>
      <vt:lpstr>Modified DP Approach to Solve LIS</vt:lpstr>
      <vt:lpstr>Modified DP Approach to Solve LIS</vt:lpstr>
      <vt:lpstr>Modified DP Approach to Solve LIS</vt:lpstr>
      <vt:lpstr>Modified DP Approach to Solve LIS</vt:lpstr>
      <vt:lpstr>Modified DP Approach to Solve LIS</vt:lpstr>
      <vt:lpstr>Modified DP Approach to Solve LIS</vt:lpstr>
      <vt:lpstr>LIS-Fast-DP(X, 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08 Dynamic Programming</dc:title>
  <dc:creator>Corporate Edition</dc:creator>
  <cp:lastModifiedBy>Dell</cp:lastModifiedBy>
  <cp:revision>5</cp:revision>
  <dcterms:created xsi:type="dcterms:W3CDTF">2018-03-23T03:26:16Z</dcterms:created>
  <dcterms:modified xsi:type="dcterms:W3CDTF">2021-06-09T11:32:16Z</dcterms:modified>
</cp:coreProperties>
</file>