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6" r:id="rId3"/>
    <p:sldId id="308" r:id="rId4"/>
    <p:sldId id="331" r:id="rId5"/>
    <p:sldId id="332" r:id="rId6"/>
    <p:sldId id="333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1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059-4FBE-46C9-8305-B51BA58E1EB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4AF9-9E07-43C4-88A9-E4B2A2771555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DB09-98FD-4A4C-8CEC-FE6A383CE6C5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250-F3DB-4B8F-86A5-ABC0E28F195B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E950-CB89-4DF2-BED2-FE4FD74F99B4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31CA-798A-4D43-B1D7-A4A7858FF2A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A16B-5EC1-4DA5-8061-CA72323B1C93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7008-BE55-4C1C-A51F-8E4179894669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08D7-BEC5-4559-B458-99D4666890A5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0970-851D-4034-B844-02DCBF9488B0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F617-D84A-4ADD-8B18-B432150A52B6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0FB0-1554-4E06-AF0F-85887F8846A6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2951163"/>
            <a:ext cx="6450966" cy="2387600"/>
          </a:xfrm>
        </p:spPr>
        <p:txBody>
          <a:bodyPr/>
          <a:lstStyle/>
          <a:p>
            <a:r>
              <a:rPr lang="en-US"/>
              <a:t>Lecture </a:t>
            </a:r>
            <a:r>
              <a:rPr lang="en-US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Time complexity Analysis of </a:t>
            </a:r>
            <a:r>
              <a:rPr lang="en-US" sz="3200" smtClean="0"/>
              <a:t>Recursive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CSE 373: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Factorial Function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5" y="725714"/>
            <a:ext cx="8988425" cy="6132286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Computes the factorial of a nonnegative integer.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Precondition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n must be greater than or equal to 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Postcondition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Returns the factorial of n; n is unchanged.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return (1);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(n * Factorial(n-1));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3544" y="2013884"/>
            <a:ext cx="35842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T(n) = O(1) </a:t>
            </a:r>
            <a:r>
              <a:rPr lang="en-US" b="1" dirty="0" smtClean="0"/>
              <a:t>	, if n </a:t>
            </a:r>
            <a:r>
              <a:rPr lang="en-US" b="1" dirty="0"/>
              <a:t>= 0</a:t>
            </a:r>
          </a:p>
          <a:p>
            <a:r>
              <a:rPr lang="en-US" b="1" dirty="0"/>
              <a:t>T(n) = </a:t>
            </a:r>
            <a:r>
              <a:rPr lang="en-US" b="1" dirty="0" smtClean="0"/>
              <a:t>T(n-1)+O(1)	, otherwise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6688" y="2312534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O(1) time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0576" y="5784431"/>
            <a:ext cx="4782960" cy="493486"/>
            <a:chOff x="2789844" y="5735997"/>
            <a:chExt cx="4782960" cy="493486"/>
          </a:xfrm>
        </p:grpSpPr>
        <p:sp>
          <p:nvSpPr>
            <p:cNvPr id="4" name="Right Brace 3"/>
            <p:cNvSpPr/>
            <p:nvPr/>
          </p:nvSpPr>
          <p:spPr>
            <a:xfrm>
              <a:off x="2789844" y="5735997"/>
              <a:ext cx="333829" cy="49348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40336" y="5783725"/>
              <a:ext cx="4332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Let factorial(n) call takes total T(n) time 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2803" y="3821380"/>
            <a:ext cx="4436985" cy="832897"/>
            <a:chOff x="3450516" y="4169725"/>
            <a:chExt cx="4436985" cy="832897"/>
          </a:xfrm>
        </p:grpSpPr>
        <p:sp>
          <p:nvSpPr>
            <p:cNvPr id="8" name="Right Brace 7"/>
            <p:cNvSpPr/>
            <p:nvPr/>
          </p:nvSpPr>
          <p:spPr>
            <a:xfrm rot="5400000">
              <a:off x="4507884" y="3112357"/>
              <a:ext cx="371089" cy="2485825"/>
            </a:xfrm>
            <a:prstGeom prst="rightBrace">
              <a:avLst>
                <a:gd name="adj1" fmla="val 8333"/>
                <a:gd name="adj2" fmla="val 48985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0517" y="4602512"/>
              <a:ext cx="4436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So Factorial(n-1) call will take T(n-1) time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50517" y="27179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O(1) time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1302" y="3835898"/>
            <a:ext cx="2081211" cy="771198"/>
            <a:chOff x="1184502" y="4169726"/>
            <a:chExt cx="2081211" cy="771198"/>
          </a:xfrm>
        </p:grpSpPr>
        <p:sp>
          <p:nvSpPr>
            <p:cNvPr id="13" name="Right Brace 12"/>
            <p:cNvSpPr/>
            <p:nvPr/>
          </p:nvSpPr>
          <p:spPr>
            <a:xfrm rot="5400000">
              <a:off x="2039563" y="3314665"/>
              <a:ext cx="371089" cy="2081211"/>
            </a:xfrm>
            <a:prstGeom prst="rightBrace">
              <a:avLst>
                <a:gd name="adj1" fmla="val 8333"/>
                <a:gd name="adj2" fmla="val 48985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49894" y="4540814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O(1) time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41" y="1155700"/>
            <a:ext cx="8834907" cy="475570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// Base case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==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 // Base case 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Search: The Recursive 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7520" y="5911403"/>
            <a:ext cx="350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its time complexity?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39" y="488047"/>
            <a:ext cx="4639143" cy="5991513"/>
          </a:xfrm>
        </p:spPr>
      </p:pic>
    </p:spTree>
    <p:extLst>
      <p:ext uri="{BB962C8B-B14F-4D97-AF65-F5344CB8AC3E}">
        <p14:creationId xmlns:p14="http://schemas.microsoft.com/office/powerpoint/2010/main" val="1196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80" y="3825025"/>
            <a:ext cx="5174501" cy="284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Tower of Hanoi is a mathematical puzzle invented by a French Mathematician </a:t>
            </a:r>
            <a:r>
              <a:rPr lang="en-US" sz="2400" dirty="0" err="1"/>
              <a:t>Edouard</a:t>
            </a:r>
            <a:r>
              <a:rPr lang="en-US" sz="2400" dirty="0"/>
              <a:t> Lucas in 1883. </a:t>
            </a:r>
          </a:p>
          <a:p>
            <a:pPr>
              <a:defRPr/>
            </a:pPr>
            <a:r>
              <a:rPr lang="en-US" sz="2400" dirty="0"/>
              <a:t>The game starts by having few discs stacked in increasing order of size. The number of discs can vary, but there are </a:t>
            </a:r>
            <a:r>
              <a:rPr lang="en-US" sz="2400" u="sng" dirty="0"/>
              <a:t>only</a:t>
            </a:r>
            <a:r>
              <a:rPr lang="en-US" sz="2400" dirty="0"/>
              <a:t> three pegs.</a:t>
            </a:r>
          </a:p>
        </p:txBody>
      </p:sp>
    </p:spTree>
    <p:extLst>
      <p:ext uri="{BB962C8B-B14F-4D97-AF65-F5344CB8AC3E}">
        <p14:creationId xmlns:p14="http://schemas.microsoft.com/office/powerpoint/2010/main" val="29483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is to transfer the entire tower to one of the other pegs. However you can only move one disk at a time and you can never stack a larger disk onto a smaller disk. Try to solve it in fewest possible moves.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79" y="3825025"/>
            <a:ext cx="5174502" cy="2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Move </a:t>
            </a:r>
            <a:r>
              <a:rPr lang="en-US" b="1" dirty="0"/>
              <a:t>N</a:t>
            </a:r>
            <a:r>
              <a:rPr lang="en-US" dirty="0"/>
              <a:t> discs from </a:t>
            </a:r>
            <a:r>
              <a:rPr lang="en-US" b="1" dirty="0"/>
              <a:t>source</a:t>
            </a:r>
            <a:r>
              <a:rPr lang="en-US" dirty="0"/>
              <a:t> peg to </a:t>
            </a:r>
            <a:r>
              <a:rPr lang="en-US" b="1" dirty="0"/>
              <a:t>destination</a:t>
            </a:r>
            <a:r>
              <a:rPr lang="en-US" dirty="0"/>
              <a:t> peg using </a:t>
            </a:r>
            <a:r>
              <a:rPr lang="en-US" b="1" dirty="0"/>
              <a:t>auxiliary</a:t>
            </a:r>
            <a:r>
              <a:rPr lang="en-US" dirty="0"/>
              <a:t> peg as via</a:t>
            </a:r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Move disc from source peg to destination peg (N = 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49" y="3158550"/>
            <a:ext cx="3370901" cy="33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Move </a:t>
            </a:r>
            <a:r>
              <a:rPr lang="en-US" b="1" dirty="0"/>
              <a:t>N</a:t>
            </a:r>
            <a:r>
              <a:rPr lang="en-US" dirty="0"/>
              <a:t> discs from </a:t>
            </a:r>
            <a:r>
              <a:rPr lang="en-US" b="1" dirty="0"/>
              <a:t>source</a:t>
            </a:r>
            <a:r>
              <a:rPr lang="en-US" dirty="0"/>
              <a:t> peg to </a:t>
            </a:r>
            <a:r>
              <a:rPr lang="en-US" b="1" dirty="0"/>
              <a:t>destination</a:t>
            </a:r>
            <a:r>
              <a:rPr lang="en-US" dirty="0"/>
              <a:t> peg using </a:t>
            </a:r>
            <a:r>
              <a:rPr lang="en-US" b="1" dirty="0"/>
              <a:t>auxiliary</a:t>
            </a:r>
            <a:r>
              <a:rPr lang="en-US" dirty="0"/>
              <a:t> peg as via</a:t>
            </a:r>
          </a:p>
          <a:p>
            <a:r>
              <a:rPr lang="en-US" dirty="0"/>
              <a:t>General case:</a:t>
            </a:r>
          </a:p>
          <a:p>
            <a:pPr lvl="1"/>
            <a:r>
              <a:rPr lang="en-US" dirty="0"/>
              <a:t>Move N-1 discs from source peg to auxiliary peg via destination peg</a:t>
            </a:r>
          </a:p>
          <a:p>
            <a:pPr lvl="1"/>
            <a:r>
              <a:rPr lang="en-US" dirty="0"/>
              <a:t>Move disc from source peg to destination peg</a:t>
            </a:r>
          </a:p>
          <a:p>
            <a:pPr lvl="1"/>
            <a:r>
              <a:rPr lang="en-US" dirty="0"/>
              <a:t>Move N-1 discs from auxiliary peg to destination peg via source peg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1" y="4005331"/>
            <a:ext cx="8822765" cy="12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1524000"/>
            <a:ext cx="8747975" cy="4572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n,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aux)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if(n == 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("Move disc from peg %c to peg %c\n",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(4, 'A', 'C', 'B');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for Solving Hanoi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1830" y="6096000"/>
            <a:ext cx="350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What’s its </a:t>
            </a:r>
            <a:r>
              <a:rPr lang="en-US" dirty="0" smtClean="0">
                <a:solidFill>
                  <a:srgbClr val="FF0000"/>
                </a:solidFill>
              </a:rPr>
              <a:t>time complexity?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474</Words>
  <Application>Microsoft Office PowerPoint</Application>
  <PresentationFormat>On-screen Show (4:3)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Lecture 2 Time complexity Analysis of Recursive Algorithms</vt:lpstr>
      <vt:lpstr>Recursive Factorial Function</vt:lpstr>
      <vt:lpstr>Binary Search: The Recursive Way</vt:lpstr>
      <vt:lpstr>PowerPoint Presentation</vt:lpstr>
      <vt:lpstr>The Puzzle</vt:lpstr>
      <vt:lpstr>The Puzzle</vt:lpstr>
      <vt:lpstr>Recursive Solution</vt:lpstr>
      <vt:lpstr>Recursive Solution</vt:lpstr>
      <vt:lpstr>Recursive Function for Solving Hanoi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58</cp:revision>
  <dcterms:created xsi:type="dcterms:W3CDTF">2014-09-11T18:03:18Z</dcterms:created>
  <dcterms:modified xsi:type="dcterms:W3CDTF">2021-06-09T09:34:30Z</dcterms:modified>
</cp:coreProperties>
</file>