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1F770A4-3161-4794-826F-92CFE12DDCB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50E5C37-8F15-4233-BC33-34A44A9232E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en-US" sz="1200" spc="-1" strike="noStrike">
                <a:solidFill>
                  <a:srgbClr val="cc33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B633F5A-D048-4209-A20E-C73586EED840}" type="slidenum">
              <a:rPr b="1" lang="en-US" sz="1200" spc="-1" strike="noStrike">
                <a:solidFill>
                  <a:srgbClr val="cc3300"/>
                </a:solidFill>
                <a:latin typeface="Arial"/>
                <a:ea typeface="Arial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en-US" sz="1200" spc="-1" strike="noStrike">
                <a:solidFill>
                  <a:srgbClr val="cc33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B3A2B26-8DD7-44F9-9AE8-CEF0CEF79FD0}" type="slidenum">
              <a:rPr b="1" lang="en-US" sz="1200" spc="-1" strike="noStrike">
                <a:solidFill>
                  <a:srgbClr val="cc33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en-US" sz="1200" spc="-1" strike="noStrike">
                <a:solidFill>
                  <a:srgbClr val="cc33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575C911-9F6B-4CC7-AE75-7A911D902B35}" type="slidenum">
              <a:rPr b="1" lang="en-US" sz="1200" spc="-1" strike="noStrike">
                <a:solidFill>
                  <a:srgbClr val="cc33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8264A4-8BB3-45DC-92BA-355F4825BB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564351-5835-4490-9EA3-7037781A75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62F805-165F-46F4-9372-A8213668E38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C33C75-DBC4-46EE-BE08-FE1C7B2EBE3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F7BF47-3C43-4235-AB47-4DB61A1254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3D1B25-BAE3-4CA5-AB37-CE89062E41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A361C7-A682-4EDE-A3AE-4A1A36C509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73416F-080F-46AF-AE3B-984C5CA38D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B3C4EA-B173-4D49-BD97-02B01E9279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C0C6B3-6DDC-4A31-A8EF-C6B6A30D78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C91206-917B-45F0-8D38-0D8CF268E8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FE6EC6-E38F-4FE6-A68B-3A11418B38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8A9AD7-B15C-46A1-A537-71136B5FD0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8D72F6-9FF5-494D-832C-18707862CB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C09864-7FF2-4903-A92D-6803E58579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D351D9-CC65-467E-B41B-567F0666A4D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B41DD3-F5D3-41E1-B913-72ABB02058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8FE22D0-D057-4CC8-A444-6ABF98081F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4A12D3C-3F7C-44C5-B442-BFC5A1FDFB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EA837A3-EAC7-4A25-8DE0-4165C3B38D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6C51FAA-66D4-46E4-8463-E50AEF8AD9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FAEF909-B432-4E68-92FB-40072D6FBA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37F389-B680-406B-A10B-1FCE48D56B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E361540-C469-437A-AB57-16349CDE73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EB5BB91-BD24-43EE-B19E-18B7614BE4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629DAB-A544-4908-98A3-7B78A66A26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BD3B891-7EA4-432C-BA44-68BE58ACD8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461EF05-D4D4-4A86-9F26-01A5E082AE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44D9340-DAC3-464E-BB07-670B9079484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F3CF6B1-9A67-4CAD-B21E-FC46F802233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41C9B9-6AA2-4798-BBDE-9588473E5E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A35FED-CCFD-41DA-96FD-18401EA3E3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6F707C-9DC3-4168-981E-2590211BD4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64E68A-83DB-4F50-A2AF-2BA7BBFBE6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BE8187-A5EF-4795-93CB-D8680AA46B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95E6B9-F059-4A77-8FCB-70DCE3C8C8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5520" y="29512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r>
              <a:rPr b="0" lang="en-US" sz="6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15552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2400480" y="6356520"/>
            <a:ext cx="4279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8961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0F4B917-929B-45E6-B68D-C60C5DDBC17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" name="Google Shape;21;p17" descr=""/>
          <p:cNvPicPr/>
          <p:nvPr/>
        </p:nvPicPr>
        <p:blipFill>
          <a:blip r:embed="rId2"/>
          <a:stretch/>
        </p:blipFill>
        <p:spPr>
          <a:xfrm>
            <a:off x="4500360" y="106200"/>
            <a:ext cx="4359240" cy="32695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F898F7C-E277-430C-99BD-24C89173A2D7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AE46F38-7241-4276-8B2F-DEF110B3C99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55520" y="29512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600" spc="-1" strike="noStrike">
                <a:solidFill>
                  <a:srgbClr val="000000"/>
                </a:solidFill>
                <a:latin typeface="Impact"/>
                <a:ea typeface="Impact"/>
              </a:rPr>
              <a:t>Lecture 04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Impact"/>
                <a:ea typeface="Impact"/>
              </a:rPr>
              <a:t>Divide and Conquer (quicksort)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155520" y="5443560"/>
            <a:ext cx="5008320" cy="410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0000"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Federo"/>
                <a:ea typeface="Federo"/>
              </a:rPr>
              <a:t>CSE373: Design and Analysis of Algorithms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Best-case Partitioning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Size of each subproblem ≈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/2.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Recurrence for running time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1f497d"/>
              </a:buClr>
              <a:buFont typeface="Arial"/>
              <a:buChar char="–"/>
            </a:pPr>
            <a:r>
              <a:rPr b="0" i="1" lang="en-US" sz="2400" spc="-1" strike="noStrike">
                <a:solidFill>
                  <a:srgbClr val="1f497d"/>
                </a:solidFill>
                <a:latin typeface="Calibri"/>
                <a:ea typeface="Calibri"/>
              </a:rPr>
              <a:t>T</a:t>
            </a:r>
            <a:r>
              <a:rPr b="0" lang="en-US" sz="2400" spc="-1" strike="noStrike">
                <a:solidFill>
                  <a:srgbClr val="1f497d"/>
                </a:solidFill>
                <a:latin typeface="Calibri"/>
                <a:ea typeface="Calibri"/>
              </a:rPr>
              <a:t>(</a:t>
            </a:r>
            <a:r>
              <a:rPr b="0" i="1" lang="en-US" sz="2400" spc="-1" strike="noStrike">
                <a:solidFill>
                  <a:srgbClr val="1f497d"/>
                </a:solidFill>
                <a:latin typeface="Calibri"/>
                <a:ea typeface="Calibri"/>
              </a:rPr>
              <a:t>n</a:t>
            </a:r>
            <a:r>
              <a:rPr b="0" lang="en-US" sz="2400" spc="-1" strike="noStrike">
                <a:solidFill>
                  <a:srgbClr val="1f497d"/>
                </a:solidFill>
                <a:latin typeface="Calibri"/>
                <a:ea typeface="Calibri"/>
              </a:rPr>
              <a:t>) ≤ 2</a:t>
            </a:r>
            <a:r>
              <a:rPr b="0" i="1" lang="en-US" sz="2400" spc="-1" strike="noStrike">
                <a:solidFill>
                  <a:srgbClr val="1f497d"/>
                </a:solidFill>
                <a:latin typeface="Calibri"/>
                <a:ea typeface="Calibri"/>
              </a:rPr>
              <a:t>T</a:t>
            </a:r>
            <a:r>
              <a:rPr b="0" lang="en-US" sz="2400" spc="-1" strike="noStrike">
                <a:solidFill>
                  <a:srgbClr val="1f497d"/>
                </a:solidFill>
                <a:latin typeface="Calibri"/>
                <a:ea typeface="Calibri"/>
              </a:rPr>
              <a:t>(</a:t>
            </a:r>
            <a:r>
              <a:rPr b="0" i="1" lang="en-US" sz="2400" spc="-1" strike="noStrike">
                <a:solidFill>
                  <a:srgbClr val="1f497d"/>
                </a:solidFill>
                <a:latin typeface="Calibri"/>
                <a:ea typeface="Calibri"/>
              </a:rPr>
              <a:t>n</a:t>
            </a:r>
            <a:r>
              <a:rPr b="0" lang="en-US" sz="2400" spc="-1" strike="noStrike">
                <a:solidFill>
                  <a:srgbClr val="1f497d"/>
                </a:solidFill>
                <a:latin typeface="Calibri"/>
                <a:ea typeface="Calibri"/>
              </a:rPr>
              <a:t>/2) + PartitionTime(</a:t>
            </a:r>
            <a:r>
              <a:rPr b="0" i="1" lang="en-US" sz="2400" spc="-1" strike="noStrike">
                <a:solidFill>
                  <a:srgbClr val="1f497d"/>
                </a:solidFill>
                <a:latin typeface="Calibri"/>
                <a:ea typeface="Calibri"/>
              </a:rPr>
              <a:t>n</a:t>
            </a:r>
            <a:r>
              <a:rPr b="0" lang="en-US" sz="2400" spc="-1" strike="noStrike">
                <a:solidFill>
                  <a:srgbClr val="1f497d"/>
                </a:solidFill>
                <a:latin typeface="Calibri"/>
                <a:ea typeface="Calibri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1f497d"/>
                </a:solidFill>
                <a:latin typeface="Calibri"/>
                <a:ea typeface="Calibri"/>
              </a:rPr>
              <a:t>            </a:t>
            </a:r>
            <a:r>
              <a:rPr b="0" lang="en-US" sz="2400" spc="-1" strike="noStrike">
                <a:solidFill>
                  <a:srgbClr val="1f497d"/>
                </a:solidFill>
                <a:latin typeface="Calibri"/>
                <a:ea typeface="Calibri"/>
              </a:rPr>
              <a:t>= 2</a:t>
            </a:r>
            <a:r>
              <a:rPr b="0" i="1" lang="en-US" sz="2400" spc="-1" strike="noStrike">
                <a:solidFill>
                  <a:srgbClr val="1f497d"/>
                </a:solidFill>
                <a:latin typeface="Calibri"/>
                <a:ea typeface="Calibri"/>
              </a:rPr>
              <a:t>T</a:t>
            </a:r>
            <a:r>
              <a:rPr b="0" lang="en-US" sz="2400" spc="-1" strike="noStrike">
                <a:solidFill>
                  <a:srgbClr val="1f497d"/>
                </a:solidFill>
                <a:latin typeface="Calibri"/>
                <a:ea typeface="Calibri"/>
              </a:rPr>
              <a:t>(</a:t>
            </a:r>
            <a:r>
              <a:rPr b="0" i="1" lang="en-US" sz="2400" spc="-1" strike="noStrike">
                <a:solidFill>
                  <a:srgbClr val="1f497d"/>
                </a:solidFill>
                <a:latin typeface="Calibri"/>
                <a:ea typeface="Calibri"/>
              </a:rPr>
              <a:t>n</a:t>
            </a:r>
            <a:r>
              <a:rPr b="0" lang="en-US" sz="2400" spc="-1" strike="noStrike">
                <a:solidFill>
                  <a:srgbClr val="1f497d"/>
                </a:solidFill>
                <a:latin typeface="Calibri"/>
                <a:ea typeface="Calibri"/>
              </a:rPr>
              <a:t>/2) + Θ(</a:t>
            </a:r>
            <a:r>
              <a:rPr b="0" i="1" lang="en-US" sz="2400" spc="-1" strike="noStrike">
                <a:solidFill>
                  <a:srgbClr val="1f497d"/>
                </a:solidFill>
                <a:latin typeface="Calibri"/>
                <a:ea typeface="Calibri"/>
              </a:rPr>
              <a:t>n</a:t>
            </a:r>
            <a:r>
              <a:rPr b="0" lang="en-US" sz="2400" spc="-1" strike="noStrike">
                <a:solidFill>
                  <a:srgbClr val="1f497d"/>
                </a:solidFill>
                <a:latin typeface="Calibri"/>
                <a:ea typeface="Calibri"/>
              </a:rPr>
              <a:t>), just like MergeSort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i="1" lang="en-US" sz="2800" spc="-1" strike="noStrike">
                <a:solidFill>
                  <a:srgbClr val="cc3300"/>
                </a:solidFill>
                <a:latin typeface="Calibri"/>
                <a:ea typeface="Calibri"/>
              </a:rPr>
              <a:t>T</a:t>
            </a:r>
            <a:r>
              <a:rPr b="1" lang="en-US" sz="2800" spc="-1" strike="noStrike">
                <a:solidFill>
                  <a:srgbClr val="cc3300"/>
                </a:solidFill>
                <a:latin typeface="Calibri"/>
                <a:ea typeface="Calibri"/>
              </a:rPr>
              <a:t>(</a:t>
            </a:r>
            <a:r>
              <a:rPr b="1" i="1" lang="en-US" sz="2800" spc="-1" strike="noStrike">
                <a:solidFill>
                  <a:srgbClr val="cc3300"/>
                </a:solidFill>
                <a:latin typeface="Calibri"/>
                <a:ea typeface="Calibri"/>
              </a:rPr>
              <a:t>n</a:t>
            </a:r>
            <a:r>
              <a:rPr b="1" lang="en-US" sz="2800" spc="-1" strike="noStrike">
                <a:solidFill>
                  <a:srgbClr val="cc3300"/>
                </a:solidFill>
                <a:latin typeface="Calibri"/>
                <a:ea typeface="Calibri"/>
              </a:rPr>
              <a:t>) = Θ(</a:t>
            </a:r>
            <a:r>
              <a:rPr b="1" i="1" lang="en-US" sz="2800" spc="-1" strike="noStrike">
                <a:solidFill>
                  <a:srgbClr val="cc3300"/>
                </a:solidFill>
                <a:latin typeface="Calibri"/>
                <a:ea typeface="Calibri"/>
              </a:rPr>
              <a:t>n </a:t>
            </a:r>
            <a:r>
              <a:rPr b="1" lang="en-US" sz="2800" spc="-1" strike="noStrike">
                <a:solidFill>
                  <a:srgbClr val="cc3300"/>
                </a:solidFill>
                <a:latin typeface="Calibri"/>
                <a:ea typeface="Calibri"/>
              </a:rPr>
              <a:t>lg </a:t>
            </a:r>
            <a:r>
              <a:rPr b="1" i="1" lang="en-US" sz="2800" spc="-1" strike="noStrike">
                <a:solidFill>
                  <a:srgbClr val="cc3300"/>
                </a:solidFill>
                <a:latin typeface="Calibri"/>
                <a:ea typeface="Calibri"/>
              </a:rPr>
              <a:t>n</a:t>
            </a:r>
            <a:r>
              <a:rPr b="1" lang="en-US" sz="2800" spc="-1" strike="noStrike">
                <a:solidFill>
                  <a:srgbClr val="cc3300"/>
                </a:solidFill>
                <a:latin typeface="Calibri"/>
                <a:ea typeface="Calibri"/>
              </a:rPr>
              <a:t>), like MergeSort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743040" indent="-133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Google Shape;256;p9"/>
          <p:cNvSpPr/>
          <p:nvPr/>
        </p:nvSpPr>
        <p:spPr>
          <a:xfrm>
            <a:off x="228600" y="4677480"/>
            <a:ext cx="8379720" cy="1616400"/>
          </a:xfrm>
          <a:prstGeom prst="rect">
            <a:avLst/>
          </a:prstGeom>
          <a:solidFill>
            <a:srgbClr val="ccecff"/>
          </a:solidFill>
          <a:ln w="9525">
            <a:solidFill>
              <a:srgbClr val="1f497d"/>
            </a:solidFill>
            <a:miter/>
          </a:ln>
          <a:effectLst>
            <a:outerShdw algn="ctr" dir="2700000" dist="107423" rotWithShape="0">
              <a:schemeClr val="lt2"/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QUICKSORT(A, p, r) //initial call: QuickSort(A,1,n)   …. Takes T(n) time (let)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if p &lt; r then                                                             ……</a:t>
            </a:r>
            <a:r>
              <a:rPr b="1" lang="en-US" sz="2000" spc="-1" strike="noStrike">
                <a:solidFill>
                  <a:srgbClr val="cc3300"/>
                </a:solidFill>
                <a:latin typeface="Times New Roman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Θ(1)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q = PARTITION(A, p, r);                                 ….. Θ(n)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QUICKSORT (A, p, q – 1);                              ….. T(n/2)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QUICKSORT (A, q + 1, r);                              ….. T(n/2)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Recursion Tree for Best-case Partition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0" name="Google Shape;263;p10"/>
          <p:cNvGrpSpPr/>
          <p:nvPr/>
        </p:nvGrpSpPr>
        <p:grpSpPr>
          <a:xfrm>
            <a:off x="1001880" y="1546200"/>
            <a:ext cx="3431520" cy="4770360"/>
            <a:chOff x="1001880" y="1546200"/>
            <a:chExt cx="3431520" cy="4770360"/>
          </a:xfrm>
        </p:grpSpPr>
        <p:sp>
          <p:nvSpPr>
            <p:cNvPr id="221" name="Google Shape;264;p10"/>
            <p:cNvSpPr/>
            <p:nvPr/>
          </p:nvSpPr>
          <p:spPr>
            <a:xfrm>
              <a:off x="2489040" y="1546200"/>
              <a:ext cx="488520" cy="39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0000ff"/>
                  </a:solidFill>
                  <a:latin typeface="Arial"/>
                  <a:ea typeface="Arial"/>
                </a:rPr>
                <a:t>cn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2" name="Google Shape;265;p10"/>
            <p:cNvSpPr/>
            <p:nvPr/>
          </p:nvSpPr>
          <p:spPr>
            <a:xfrm flipH="1">
              <a:off x="2253600" y="1990800"/>
              <a:ext cx="417240" cy="91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Google Shape;266;p10"/>
            <p:cNvSpPr/>
            <p:nvPr/>
          </p:nvSpPr>
          <p:spPr>
            <a:xfrm>
              <a:off x="2790720" y="1974960"/>
              <a:ext cx="464760" cy="901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Google Shape;267;p10"/>
            <p:cNvSpPr/>
            <p:nvPr/>
          </p:nvSpPr>
          <p:spPr>
            <a:xfrm>
              <a:off x="1832040" y="3030480"/>
              <a:ext cx="725040" cy="39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0000ff"/>
                  </a:solidFill>
                  <a:latin typeface="Arial"/>
                  <a:ea typeface="Arial"/>
                </a:rPr>
                <a:t>cn/2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5" name="Google Shape;268;p10"/>
            <p:cNvSpPr/>
            <p:nvPr/>
          </p:nvSpPr>
          <p:spPr>
            <a:xfrm>
              <a:off x="3046320" y="3000240"/>
              <a:ext cx="725040" cy="39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0000ff"/>
                  </a:solidFill>
                  <a:latin typeface="Arial"/>
                  <a:ea typeface="Arial"/>
                </a:rPr>
                <a:t>cn/2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6" name="Google Shape;269;p10"/>
            <p:cNvSpPr/>
            <p:nvPr/>
          </p:nvSpPr>
          <p:spPr>
            <a:xfrm flipH="1">
              <a:off x="1662840" y="3471840"/>
              <a:ext cx="434520" cy="764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Google Shape;270;p10"/>
            <p:cNvSpPr/>
            <p:nvPr/>
          </p:nvSpPr>
          <p:spPr>
            <a:xfrm>
              <a:off x="2173320" y="3471840"/>
              <a:ext cx="420480" cy="764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Google Shape;271;p10"/>
            <p:cNvSpPr/>
            <p:nvPr/>
          </p:nvSpPr>
          <p:spPr>
            <a:xfrm flipH="1">
              <a:off x="2999520" y="3489480"/>
              <a:ext cx="434520" cy="764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Google Shape;272;p10"/>
            <p:cNvSpPr/>
            <p:nvPr/>
          </p:nvSpPr>
          <p:spPr>
            <a:xfrm>
              <a:off x="3510000" y="3489480"/>
              <a:ext cx="420480" cy="764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Google Shape;273;p10"/>
            <p:cNvSpPr/>
            <p:nvPr/>
          </p:nvSpPr>
          <p:spPr>
            <a:xfrm>
              <a:off x="1139760" y="4280040"/>
              <a:ext cx="634680" cy="70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0000ff"/>
                  </a:solidFill>
                  <a:latin typeface="Arial"/>
                  <a:ea typeface="Arial"/>
                </a:rPr>
                <a:t>cn/4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1" name="Google Shape;274;p10"/>
            <p:cNvSpPr/>
            <p:nvPr/>
          </p:nvSpPr>
          <p:spPr>
            <a:xfrm>
              <a:off x="2176560" y="4297320"/>
              <a:ext cx="634680" cy="70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0000ff"/>
                  </a:solidFill>
                  <a:latin typeface="Arial"/>
                  <a:ea typeface="Arial"/>
                </a:rPr>
                <a:t>cn/4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2" name="Google Shape;275;p10"/>
            <p:cNvSpPr/>
            <p:nvPr/>
          </p:nvSpPr>
          <p:spPr>
            <a:xfrm>
              <a:off x="2790720" y="4297320"/>
              <a:ext cx="634680" cy="70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0000ff"/>
                  </a:solidFill>
                  <a:latin typeface="Arial"/>
                  <a:ea typeface="Arial"/>
                </a:rPr>
                <a:t>cn/4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3" name="Google Shape;276;p10"/>
            <p:cNvSpPr/>
            <p:nvPr/>
          </p:nvSpPr>
          <p:spPr>
            <a:xfrm>
              <a:off x="3646440" y="4297320"/>
              <a:ext cx="634680" cy="70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0000ff"/>
                  </a:solidFill>
                  <a:latin typeface="Arial"/>
                  <a:ea typeface="Arial"/>
                </a:rPr>
                <a:t>cn/4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4" name="Google Shape;277;p10"/>
            <p:cNvSpPr/>
            <p:nvPr/>
          </p:nvSpPr>
          <p:spPr>
            <a:xfrm flipH="1">
              <a:off x="1139040" y="4640400"/>
              <a:ext cx="269640" cy="674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Google Shape;278;p10"/>
            <p:cNvSpPr/>
            <p:nvPr/>
          </p:nvSpPr>
          <p:spPr>
            <a:xfrm>
              <a:off x="1500120" y="4641840"/>
              <a:ext cx="223560" cy="688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Google Shape;279;p10"/>
            <p:cNvSpPr/>
            <p:nvPr/>
          </p:nvSpPr>
          <p:spPr>
            <a:xfrm flipH="1">
              <a:off x="2189880" y="4659480"/>
              <a:ext cx="269640" cy="674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Google Shape;280;p10"/>
            <p:cNvSpPr/>
            <p:nvPr/>
          </p:nvSpPr>
          <p:spPr>
            <a:xfrm>
              <a:off x="2550960" y="4660920"/>
              <a:ext cx="223560" cy="688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Google Shape;281;p10"/>
            <p:cNvSpPr/>
            <p:nvPr/>
          </p:nvSpPr>
          <p:spPr>
            <a:xfrm flipH="1">
              <a:off x="2896560" y="4673520"/>
              <a:ext cx="269640" cy="674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Google Shape;282;p10"/>
            <p:cNvSpPr/>
            <p:nvPr/>
          </p:nvSpPr>
          <p:spPr>
            <a:xfrm>
              <a:off x="3257640" y="4675320"/>
              <a:ext cx="223560" cy="688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Google Shape;283;p10"/>
            <p:cNvSpPr/>
            <p:nvPr/>
          </p:nvSpPr>
          <p:spPr>
            <a:xfrm flipH="1">
              <a:off x="3718800" y="4657680"/>
              <a:ext cx="269640" cy="674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Google Shape;284;p10"/>
            <p:cNvSpPr/>
            <p:nvPr/>
          </p:nvSpPr>
          <p:spPr>
            <a:xfrm>
              <a:off x="4079880" y="4659480"/>
              <a:ext cx="223560" cy="688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Google Shape;285;p10"/>
            <p:cNvSpPr/>
            <p:nvPr/>
          </p:nvSpPr>
          <p:spPr>
            <a:xfrm>
              <a:off x="1170000" y="5586480"/>
              <a:ext cx="1080" cy="39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Google Shape;286;p10"/>
            <p:cNvSpPr/>
            <p:nvPr/>
          </p:nvSpPr>
          <p:spPr>
            <a:xfrm>
              <a:off x="1711440" y="5586480"/>
              <a:ext cx="1080" cy="39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Google Shape;287;p10"/>
            <p:cNvSpPr/>
            <p:nvPr/>
          </p:nvSpPr>
          <p:spPr>
            <a:xfrm>
              <a:off x="2193840" y="5586480"/>
              <a:ext cx="1080" cy="39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Google Shape;288;p10"/>
            <p:cNvSpPr/>
            <p:nvPr/>
          </p:nvSpPr>
          <p:spPr>
            <a:xfrm>
              <a:off x="3505320" y="5586480"/>
              <a:ext cx="1080" cy="39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Google Shape;289;p10"/>
            <p:cNvSpPr/>
            <p:nvPr/>
          </p:nvSpPr>
          <p:spPr>
            <a:xfrm>
              <a:off x="3838680" y="5586480"/>
              <a:ext cx="1080" cy="39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Google Shape;290;p10"/>
            <p:cNvSpPr/>
            <p:nvPr/>
          </p:nvSpPr>
          <p:spPr>
            <a:xfrm>
              <a:off x="4302000" y="5586480"/>
              <a:ext cx="1080" cy="39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Google Shape;291;p10"/>
            <p:cNvSpPr/>
            <p:nvPr/>
          </p:nvSpPr>
          <p:spPr>
            <a:xfrm>
              <a:off x="2654280" y="5794200"/>
              <a:ext cx="628200" cy="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12700">
              <a:solidFill>
                <a:srgbClr val="000000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Google Shape;292;p10"/>
            <p:cNvSpPr/>
            <p:nvPr/>
          </p:nvSpPr>
          <p:spPr>
            <a:xfrm>
              <a:off x="1001880" y="5919840"/>
              <a:ext cx="318600" cy="39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0000ff"/>
                  </a:solidFill>
                  <a:latin typeface="Arial"/>
                  <a:ea typeface="Arial"/>
                </a:rPr>
                <a:t>c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0" name="Google Shape;293;p10"/>
            <p:cNvSpPr/>
            <p:nvPr/>
          </p:nvSpPr>
          <p:spPr>
            <a:xfrm>
              <a:off x="1514520" y="5919840"/>
              <a:ext cx="318600" cy="39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0000ff"/>
                  </a:solidFill>
                  <a:latin typeface="Arial"/>
                  <a:ea typeface="Arial"/>
                </a:rPr>
                <a:t>c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1" name="Google Shape;294;p10"/>
            <p:cNvSpPr/>
            <p:nvPr/>
          </p:nvSpPr>
          <p:spPr>
            <a:xfrm>
              <a:off x="2027160" y="5919840"/>
              <a:ext cx="318600" cy="39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0000ff"/>
                  </a:solidFill>
                  <a:latin typeface="Arial"/>
                  <a:ea typeface="Arial"/>
                </a:rPr>
                <a:t>c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2" name="Google Shape;295;p10"/>
            <p:cNvSpPr/>
            <p:nvPr/>
          </p:nvSpPr>
          <p:spPr>
            <a:xfrm>
              <a:off x="3678120" y="5919840"/>
              <a:ext cx="318600" cy="39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0000ff"/>
                  </a:solidFill>
                  <a:latin typeface="Arial"/>
                  <a:ea typeface="Arial"/>
                </a:rPr>
                <a:t>c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3" name="Google Shape;296;p10"/>
            <p:cNvSpPr/>
            <p:nvPr/>
          </p:nvSpPr>
          <p:spPr>
            <a:xfrm>
              <a:off x="3349800" y="5919840"/>
              <a:ext cx="318600" cy="39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0000ff"/>
                  </a:solidFill>
                  <a:latin typeface="Arial"/>
                  <a:ea typeface="Arial"/>
                </a:rPr>
                <a:t>c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4" name="Google Shape;297;p10"/>
            <p:cNvSpPr/>
            <p:nvPr/>
          </p:nvSpPr>
          <p:spPr>
            <a:xfrm>
              <a:off x="4114800" y="5919840"/>
              <a:ext cx="318600" cy="39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0000ff"/>
                  </a:solidFill>
                  <a:latin typeface="Arial"/>
                  <a:ea typeface="Arial"/>
                </a:rPr>
                <a:t>c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255" name="Google Shape;298;p10"/>
          <p:cNvSpPr/>
          <p:nvPr/>
        </p:nvSpPr>
        <p:spPr>
          <a:xfrm>
            <a:off x="4075200" y="1857240"/>
            <a:ext cx="47257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Google Shape;299;p10"/>
          <p:cNvSpPr/>
          <p:nvPr/>
        </p:nvSpPr>
        <p:spPr>
          <a:xfrm>
            <a:off x="3222720" y="1854360"/>
            <a:ext cx="407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prstDash val="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Google Shape;300;p10"/>
          <p:cNvSpPr/>
          <p:nvPr/>
        </p:nvSpPr>
        <p:spPr>
          <a:xfrm>
            <a:off x="3989520" y="3236760"/>
            <a:ext cx="331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prstDash val="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Google Shape;301;p10"/>
          <p:cNvSpPr/>
          <p:nvPr/>
        </p:nvSpPr>
        <p:spPr>
          <a:xfrm>
            <a:off x="4395960" y="4470480"/>
            <a:ext cx="2908080" cy="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prstDash val="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Google Shape;302;p10"/>
          <p:cNvSpPr/>
          <p:nvPr/>
        </p:nvSpPr>
        <p:spPr>
          <a:xfrm flipH="1" rot="10800000">
            <a:off x="4699440" y="6134760"/>
            <a:ext cx="2638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prstDash val="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Google Shape;303;p10"/>
          <p:cNvSpPr/>
          <p:nvPr/>
        </p:nvSpPr>
        <p:spPr>
          <a:xfrm>
            <a:off x="192240" y="3760920"/>
            <a:ext cx="66636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cc3300"/>
                </a:solidFill>
                <a:latin typeface="Arial"/>
                <a:ea typeface="Arial"/>
              </a:rPr>
              <a:t>lg 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1" name="Google Shape;304;p10"/>
          <p:cNvSpPr/>
          <p:nvPr/>
        </p:nvSpPr>
        <p:spPr>
          <a:xfrm rot="10800000">
            <a:off x="507600" y="1716480"/>
            <a:ext cx="360" cy="185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Google Shape;305;p10"/>
          <p:cNvSpPr/>
          <p:nvPr/>
        </p:nvSpPr>
        <p:spPr>
          <a:xfrm>
            <a:off x="523800" y="4414680"/>
            <a:ext cx="360" cy="184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Google Shape;306;p10"/>
          <p:cNvSpPr/>
          <p:nvPr/>
        </p:nvSpPr>
        <p:spPr>
          <a:xfrm>
            <a:off x="7567560" y="3013200"/>
            <a:ext cx="48852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cc3300"/>
                </a:solidFill>
                <a:latin typeface="Arial"/>
                <a:ea typeface="Arial"/>
              </a:rPr>
              <a:t>cn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4" name="Google Shape;307;p10"/>
          <p:cNvSpPr/>
          <p:nvPr/>
        </p:nvSpPr>
        <p:spPr>
          <a:xfrm>
            <a:off x="7567560" y="4273560"/>
            <a:ext cx="48852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cc3300"/>
                </a:solidFill>
                <a:latin typeface="Arial"/>
                <a:ea typeface="Arial"/>
              </a:rPr>
              <a:t>cn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5" name="Google Shape;308;p10"/>
          <p:cNvSpPr/>
          <p:nvPr/>
        </p:nvSpPr>
        <p:spPr>
          <a:xfrm>
            <a:off x="7567560" y="5894280"/>
            <a:ext cx="48852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cc3300"/>
                </a:solidFill>
                <a:latin typeface="Arial"/>
                <a:ea typeface="Arial"/>
              </a:rPr>
              <a:t>cn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6" name="Google Shape;309;p10"/>
          <p:cNvSpPr/>
          <p:nvPr/>
        </p:nvSpPr>
        <p:spPr>
          <a:xfrm>
            <a:off x="5634000" y="6324480"/>
            <a:ext cx="294120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3300"/>
                </a:solidFill>
                <a:latin typeface="Arial"/>
                <a:ea typeface="Arial"/>
              </a:rPr>
              <a:t>Total           : O(n lg n)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7" name="Google Shape;310;p10"/>
          <p:cNvSpPr/>
          <p:nvPr/>
        </p:nvSpPr>
        <p:spPr>
          <a:xfrm>
            <a:off x="7567560" y="1587600"/>
            <a:ext cx="48852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cc3300"/>
                </a:solidFill>
                <a:latin typeface="Arial"/>
                <a:ea typeface="Arial"/>
              </a:rPr>
              <a:t>cn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Worst-case of quicksort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457200" y="1143000"/>
            <a:ext cx="8686440" cy="498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marL="343080" indent="-343080">
              <a:lnSpc>
                <a:spcPct val="90000"/>
              </a:lnSpc>
              <a:buClr>
                <a:srgbClr val="cc33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c3300"/>
                </a:solidFill>
                <a:latin typeface="Calibri"/>
                <a:ea typeface="Calibri"/>
              </a:rPr>
              <a:t>Worst-Case Partitioning (Unbalanced Partitions):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9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Occurs when every call to partition results in the most unbalanced partition.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887"/>
              </a:spcBef>
              <a:buClr>
                <a:srgbClr val="0000ff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ff"/>
                </a:solidFill>
                <a:latin typeface="Calibri"/>
                <a:ea typeface="Calibri"/>
              </a:rPr>
              <a:t>Partition is most unbalanced when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81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Subproblem 1 is of size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– 1, and subproblem 2 is of size 0 or vice versa.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740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pivot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≥ every element in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[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..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r –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1] or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pivot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&lt; every element in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[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..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r –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1].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814"/>
              </a:spcBef>
              <a:buClr>
                <a:srgbClr val="0000ff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ff"/>
                </a:solidFill>
                <a:latin typeface="Calibri"/>
                <a:ea typeface="Calibri"/>
              </a:rPr>
              <a:t>Every call to partition is most unbalanced when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814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Array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[1..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] is sorted or reverse sorted!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74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One side of partition always has one element.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609480" indent="-444960">
              <a:lnSpc>
                <a:spcPct val="100000"/>
              </a:lnSpc>
              <a:spcBef>
                <a:spcPts val="88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0" name="Google Shape;317;p11" descr=""/>
          <p:cNvPicPr/>
          <p:nvPr/>
        </p:nvPicPr>
        <p:blipFill>
          <a:blip r:embed="rId1"/>
          <a:stretch/>
        </p:blipFill>
        <p:spPr>
          <a:xfrm>
            <a:off x="1616040" y="4511520"/>
            <a:ext cx="5393880" cy="219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Expected Running time of QuickSort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143000"/>
            <a:ext cx="8686440" cy="498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31840" indent="-23184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We can show that the expected running time of QuickSort is O(n lg n), same as that of MergeSort.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31840" indent="-231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Noto Sans Symbols"/>
              <a:buChar char="▪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So, even though, the worst case running time of QuickSort is worse than that of MergeSort, its Average running time is comparable to that of MaergeSort.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31840" indent="-231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Noto Sans Symbols"/>
              <a:buChar char="▪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 the sake of simplicity, we omit the mathematical details of the calculation of expected running time of QuickSort.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31840" indent="-231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Noto Sans Symbols"/>
              <a:buChar char="▪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 practice, QuickSort is much faster than MergeSort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20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20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20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20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-76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cc3300"/>
                </a:solidFill>
                <a:latin typeface="Calibri"/>
                <a:ea typeface="Calibri"/>
              </a:rPr>
              <a:t>Randomized quicksort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Google Shape;330;p13" descr=""/>
          <p:cNvPicPr/>
          <p:nvPr/>
        </p:nvPicPr>
        <p:blipFill>
          <a:blip r:embed="rId1"/>
          <a:stretch/>
        </p:blipFill>
        <p:spPr>
          <a:xfrm>
            <a:off x="324000" y="1623960"/>
            <a:ext cx="7795800" cy="5005080"/>
          </a:xfrm>
          <a:prstGeom prst="rect">
            <a:avLst/>
          </a:prstGeom>
          <a:ln w="0">
            <a:noFill/>
          </a:ln>
        </p:spPr>
      </p:pic>
      <p:sp>
        <p:nvSpPr>
          <p:cNvPr id="275" name="Google Shape;331;p13"/>
          <p:cNvSpPr/>
          <p:nvPr/>
        </p:nvSpPr>
        <p:spPr>
          <a:xfrm>
            <a:off x="685800" y="798480"/>
            <a:ext cx="739116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How can we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ENSURE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that each element of A are equally likely to be the pivot?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cc3300"/>
                </a:solidFill>
                <a:latin typeface="Calibri"/>
                <a:ea typeface="Calibri"/>
              </a:rPr>
              <a:t>Randomized quicksort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Google Shape;338;p14" descr=""/>
          <p:cNvPicPr/>
          <p:nvPr/>
        </p:nvPicPr>
        <p:blipFill>
          <a:blip r:embed="rId1"/>
          <a:stretch/>
        </p:blipFill>
        <p:spPr>
          <a:xfrm>
            <a:off x="1042920" y="2060640"/>
            <a:ext cx="6957720" cy="4611240"/>
          </a:xfrm>
          <a:prstGeom prst="rect">
            <a:avLst/>
          </a:prstGeom>
          <a:ln w="0">
            <a:noFill/>
          </a:ln>
        </p:spPr>
      </p:pic>
      <p:sp>
        <p:nvSpPr>
          <p:cNvPr id="278" name="Google Shape;339;p14"/>
          <p:cNvSpPr/>
          <p:nvPr/>
        </p:nvSpPr>
        <p:spPr>
          <a:xfrm>
            <a:off x="611280" y="1413000"/>
            <a:ext cx="752904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cc3300"/>
                </a:solidFill>
                <a:latin typeface="Arial"/>
                <a:ea typeface="Arial"/>
              </a:rPr>
              <a:t>Standard Problematic Algorithm :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cc3300"/>
                </a:solidFill>
                <a:latin typeface="Calibri"/>
                <a:ea typeface="Calibri"/>
              </a:rPr>
              <a:t>Randomized quicksort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Google Shape;346;p15"/>
          <p:cNvSpPr/>
          <p:nvPr/>
        </p:nvSpPr>
        <p:spPr>
          <a:xfrm>
            <a:off x="1214280" y="2071800"/>
            <a:ext cx="7143480" cy="167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ANDOMIZED-PARTITION (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A, p, 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Times New Roman"/>
              <a:buAutoNum type="arabicPlain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←RANDOM(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p, 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Times New Roman"/>
              <a:buAutoNum type="arabicPlain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exchange A[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]↔A[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]</a:t>
            </a:r>
            <a:endParaRPr b="0" lang="en-US" sz="2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Times New Roman"/>
              <a:buAutoNum type="arabicPlain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return PARTITION(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A, p, 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457200" indent="-33012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81" name="Google Shape;347;p15"/>
          <p:cNvSpPr/>
          <p:nvPr/>
        </p:nvSpPr>
        <p:spPr>
          <a:xfrm>
            <a:off x="1143000" y="3733920"/>
            <a:ext cx="6428880" cy="167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RANDOMIZED-QUICKSORT (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A,p,r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Times New Roman"/>
              <a:buAutoNum type="arabicPlain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if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  <a:endParaRPr b="0" lang="en-US" sz="2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Times New Roman"/>
              <a:buAutoNum type="arabicPlain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then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q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←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ANDOMIZED-PARTITION (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A, p, 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RANDOMIZED-QUICKSORT (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A, p, q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-1)</a:t>
            </a:r>
            <a:endParaRPr b="0" lang="en-US" sz="2000" spc="-1" strike="noStrike">
              <a:latin typeface="Arial"/>
            </a:endParaRPr>
          </a:p>
          <a:p>
            <a:pPr marL="9144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RANDOMIZED-QUICKSORT (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A, q+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1,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2" name="Google Shape;348;p15"/>
          <p:cNvSpPr/>
          <p:nvPr/>
        </p:nvSpPr>
        <p:spPr>
          <a:xfrm>
            <a:off x="609480" y="5638680"/>
            <a:ext cx="7848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Calibri"/>
              </a:rPr>
              <a:t>In practice, Randomized-QuickSort is much faster than QuickSort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Quicksort (Chapter 7)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0000"/>
          </a:bodyPr>
          <a:p>
            <a:pPr marL="343080" indent="-20052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Follows the </a:t>
            </a:r>
            <a:r>
              <a:rPr b="1" lang="en-US" sz="3200" spc="-1" strike="noStrike">
                <a:solidFill>
                  <a:srgbClr val="cc3300"/>
                </a:solidFill>
                <a:latin typeface="Calibri"/>
                <a:ea typeface="Calibri"/>
              </a:rPr>
              <a:t>divide-and-conquer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paradigm.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48"/>
              </a:spcBef>
              <a:buClr>
                <a:srgbClr val="cc3300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US" sz="3200" spc="-1" strike="noStrike">
                <a:solidFill>
                  <a:srgbClr val="cc3300"/>
                </a:solidFill>
                <a:latin typeface="Calibri"/>
                <a:ea typeface="Calibri"/>
              </a:rPr>
              <a:t>Divide</a:t>
            </a:r>
            <a:r>
              <a:rPr b="1" lang="en-US" sz="3200" spc="-1" strike="noStrike">
                <a:solidFill>
                  <a:srgbClr val="cc3300"/>
                </a:solidFill>
                <a:latin typeface="Calibri"/>
                <a:ea typeface="Calibri"/>
              </a:rPr>
              <a:t>:</a:t>
            </a:r>
            <a:r>
              <a:rPr b="0" lang="en-US" sz="3200" spc="-1" strike="noStrike">
                <a:solidFill>
                  <a:srgbClr val="cc3300"/>
                </a:solidFill>
                <a:latin typeface="Calibri"/>
                <a:ea typeface="Calibri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Calibri"/>
                <a:ea typeface="Calibri"/>
              </a:rPr>
              <a:t>Partition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(separate) the array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[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..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] into two (possibly empty) subarrays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[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..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q–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1] and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[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q+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..r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].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9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Each element in </a:t>
            </a:r>
            <a:r>
              <a:rPr b="0" i="1" lang="en-US" sz="2800" spc="-1" strike="noStrike">
                <a:solidFill>
                  <a:srgbClr val="0000ff"/>
                </a:solidFill>
                <a:latin typeface="Calibri"/>
                <a:ea typeface="Calibri"/>
              </a:rPr>
              <a:t>A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  <a:ea typeface="Calibri"/>
              </a:rPr>
              <a:t>[</a:t>
            </a:r>
            <a:r>
              <a:rPr b="0" i="1" lang="en-US" sz="2800" spc="-1" strike="noStrike">
                <a:solidFill>
                  <a:srgbClr val="0000ff"/>
                </a:solidFill>
                <a:latin typeface="Calibri"/>
                <a:ea typeface="Calibri"/>
              </a:rPr>
              <a:t>p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  <a:ea typeface="Calibri"/>
              </a:rPr>
              <a:t>..</a:t>
            </a:r>
            <a:r>
              <a:rPr b="0" i="1" lang="en-US" sz="2800" spc="-1" strike="noStrike">
                <a:solidFill>
                  <a:srgbClr val="0000ff"/>
                </a:solidFill>
                <a:latin typeface="Calibri"/>
                <a:ea typeface="Calibri"/>
              </a:rPr>
              <a:t>q–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  <a:ea typeface="Calibri"/>
              </a:rPr>
              <a:t>1] ≤ </a:t>
            </a:r>
            <a:r>
              <a:rPr b="0" i="1" lang="en-US" sz="2800" spc="-1" strike="noStrike">
                <a:solidFill>
                  <a:srgbClr val="0000ff"/>
                </a:solidFill>
                <a:latin typeface="Calibri"/>
                <a:ea typeface="Calibri"/>
              </a:rPr>
              <a:t>A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  <a:ea typeface="Calibri"/>
              </a:rPr>
              <a:t>[</a:t>
            </a:r>
            <a:r>
              <a:rPr b="0" i="1" lang="en-US" sz="2800" spc="-1" strike="noStrike">
                <a:solidFill>
                  <a:srgbClr val="0000ff"/>
                </a:solidFill>
                <a:latin typeface="Calibri"/>
                <a:ea typeface="Calibri"/>
              </a:rPr>
              <a:t>q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  <a:ea typeface="Calibri"/>
              </a:rPr>
              <a:t>]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91"/>
              </a:spcBef>
              <a:buClr>
                <a:srgbClr val="0000ff"/>
              </a:buClr>
              <a:buFont typeface="Arial"/>
              <a:buChar char="–"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ff"/>
                </a:solidFill>
                <a:latin typeface="Calibri"/>
                <a:ea typeface="Calibri"/>
              </a:rPr>
              <a:t>A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  <a:ea typeface="Calibri"/>
              </a:rPr>
              <a:t>[</a:t>
            </a:r>
            <a:r>
              <a:rPr b="0" i="1" lang="en-US" sz="2800" spc="-1" strike="noStrike">
                <a:solidFill>
                  <a:srgbClr val="0000ff"/>
                </a:solidFill>
                <a:latin typeface="Calibri"/>
                <a:ea typeface="Calibri"/>
              </a:rPr>
              <a:t>q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  <a:ea typeface="Calibri"/>
              </a:rPr>
              <a:t>] &lt;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each element in </a:t>
            </a:r>
            <a:r>
              <a:rPr b="0" i="1" lang="en-US" sz="2800" spc="-1" strike="noStrike">
                <a:solidFill>
                  <a:srgbClr val="0000ff"/>
                </a:solidFill>
                <a:latin typeface="Calibri"/>
                <a:ea typeface="Calibri"/>
              </a:rPr>
              <a:t>A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  <a:ea typeface="Calibri"/>
              </a:rPr>
              <a:t>[</a:t>
            </a:r>
            <a:r>
              <a:rPr b="0" i="1" lang="en-US" sz="2800" spc="-1" strike="noStrike">
                <a:solidFill>
                  <a:srgbClr val="0000ff"/>
                </a:solidFill>
                <a:latin typeface="Calibri"/>
                <a:ea typeface="Calibri"/>
              </a:rPr>
              <a:t>q+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  <a:ea typeface="Calibri"/>
              </a:rPr>
              <a:t>1</a:t>
            </a:r>
            <a:r>
              <a:rPr b="0" i="1" lang="en-US" sz="2800" spc="-1" strike="noStrike">
                <a:solidFill>
                  <a:srgbClr val="0000ff"/>
                </a:solidFill>
                <a:latin typeface="Calibri"/>
                <a:ea typeface="Calibri"/>
              </a:rPr>
              <a:t>..r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  <a:ea typeface="Calibri"/>
              </a:rPr>
              <a:t>]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91"/>
              </a:spcBef>
              <a:buClr>
                <a:srgbClr val="000000"/>
              </a:buClr>
              <a:buSzPct val="311000"/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Index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q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is computed as part of the partitioning procedure.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48"/>
              </a:spcBef>
              <a:buClr>
                <a:srgbClr val="cc3300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US" sz="3200" spc="-1" strike="noStrike">
                <a:solidFill>
                  <a:srgbClr val="cc3300"/>
                </a:solidFill>
                <a:latin typeface="Calibri"/>
                <a:ea typeface="Calibri"/>
              </a:rPr>
              <a:t>Conquer</a:t>
            </a:r>
            <a:r>
              <a:rPr b="1" lang="en-US" sz="3200" spc="-1" strike="noStrike">
                <a:solidFill>
                  <a:srgbClr val="cc3300"/>
                </a:solidFill>
                <a:latin typeface="Calibri"/>
                <a:ea typeface="Calibri"/>
              </a:rPr>
              <a:t>: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 Sort the two subarrays by recursive calls to quicksort.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298440">
              <a:lnSpc>
                <a:spcPct val="100000"/>
              </a:lnSpc>
              <a:spcBef>
                <a:spcPts val="139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48"/>
              </a:spcBef>
              <a:buClr>
                <a:srgbClr val="cc3300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US" sz="3200" spc="-1" strike="noStrike">
                <a:solidFill>
                  <a:srgbClr val="cc3300"/>
                </a:solidFill>
                <a:latin typeface="Calibri"/>
                <a:ea typeface="Calibri"/>
              </a:rPr>
              <a:t>Combine</a:t>
            </a:r>
            <a:r>
              <a:rPr b="1" lang="en-US" sz="3200" spc="-1" strike="noStrike">
                <a:solidFill>
                  <a:srgbClr val="cc3300"/>
                </a:solidFill>
                <a:latin typeface="Calibri"/>
                <a:ea typeface="Calibri"/>
              </a:rPr>
              <a:t>: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The subarrays are sorted in place –  no work is needed to combine them.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48"/>
              </a:spcBef>
              <a:buClr>
                <a:srgbClr val="cc33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cc3300"/>
                </a:solidFill>
                <a:latin typeface="Calibri"/>
                <a:ea typeface="Calibri"/>
              </a:rPr>
              <a:t>How do the divide and combine steps of quicksort compare with those of merge sort?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200520">
              <a:lnSpc>
                <a:spcPct val="100000"/>
              </a:lnSpc>
              <a:spcBef>
                <a:spcPts val="448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Pseudocode - partition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85;p3"/>
          <p:cNvSpPr/>
          <p:nvPr/>
        </p:nvSpPr>
        <p:spPr>
          <a:xfrm>
            <a:off x="4800600" y="1430280"/>
            <a:ext cx="4014360" cy="4664880"/>
          </a:xfrm>
          <a:prstGeom prst="rect">
            <a:avLst/>
          </a:prstGeom>
          <a:solidFill>
            <a:srgbClr val="ccecff"/>
          </a:solidFill>
          <a:ln w="9525">
            <a:solidFill>
              <a:srgbClr val="1f497d"/>
            </a:solidFill>
            <a:miter/>
          </a:ln>
          <a:effectLst>
            <a:outerShdw algn="ctr" dir="2700000" dist="107423" rotWithShape="0">
              <a:schemeClr val="lt2"/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PARTITION(A, p, r)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   int i = p; int j = r;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  while (i &lt; j) do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       do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           i++;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       } while (A[i] &lt; A[p]);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       do 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           j--;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8.      } while A[j] &gt; A[p]);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9.      if (i &lt; j)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10.           swap(A, i, j);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11.  swap(A, p, j);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12.  return j;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6" name="Google Shape;186;p3"/>
          <p:cNvSpPr/>
          <p:nvPr/>
        </p:nvSpPr>
        <p:spPr>
          <a:xfrm>
            <a:off x="244080" y="2436120"/>
            <a:ext cx="176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Google Shape;187;p3"/>
          <p:cNvSpPr/>
          <p:nvPr/>
        </p:nvSpPr>
        <p:spPr>
          <a:xfrm>
            <a:off x="244080" y="2436120"/>
            <a:ext cx="360" cy="28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Google Shape;188;p3"/>
          <p:cNvSpPr/>
          <p:nvPr/>
        </p:nvSpPr>
        <p:spPr>
          <a:xfrm>
            <a:off x="596520" y="2431440"/>
            <a:ext cx="360" cy="28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Google Shape;189;p3"/>
          <p:cNvSpPr/>
          <p:nvPr/>
        </p:nvSpPr>
        <p:spPr>
          <a:xfrm>
            <a:off x="948960" y="2455200"/>
            <a:ext cx="360" cy="28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Google Shape;190;p3"/>
          <p:cNvSpPr/>
          <p:nvPr/>
        </p:nvSpPr>
        <p:spPr>
          <a:xfrm>
            <a:off x="1301400" y="2436120"/>
            <a:ext cx="360" cy="28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Google Shape;191;p3"/>
          <p:cNvSpPr/>
          <p:nvPr/>
        </p:nvSpPr>
        <p:spPr>
          <a:xfrm>
            <a:off x="1653840" y="2445480"/>
            <a:ext cx="360" cy="28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Google Shape;192;p3"/>
          <p:cNvSpPr/>
          <p:nvPr/>
        </p:nvSpPr>
        <p:spPr>
          <a:xfrm>
            <a:off x="2006280" y="2440800"/>
            <a:ext cx="360" cy="28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Google Shape;193;p3"/>
          <p:cNvSpPr/>
          <p:nvPr/>
        </p:nvSpPr>
        <p:spPr>
          <a:xfrm flipH="1" rot="10800000">
            <a:off x="239040" y="2731680"/>
            <a:ext cx="1760040" cy="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Google Shape;194;p3"/>
          <p:cNvSpPr/>
          <p:nvPr/>
        </p:nvSpPr>
        <p:spPr>
          <a:xfrm>
            <a:off x="244440" y="2406960"/>
            <a:ext cx="3106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5" name="Google Shape;195;p3"/>
          <p:cNvSpPr/>
          <p:nvPr/>
        </p:nvSpPr>
        <p:spPr>
          <a:xfrm rot="5400000">
            <a:off x="1022400" y="1411560"/>
            <a:ext cx="201240" cy="1788840"/>
          </a:xfrm>
          <a:prstGeom prst="leftBrace">
            <a:avLst>
              <a:gd name="adj1" fmla="val 73950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Google Shape;196;p3"/>
          <p:cNvSpPr/>
          <p:nvPr/>
        </p:nvSpPr>
        <p:spPr>
          <a:xfrm>
            <a:off x="642600" y="1813680"/>
            <a:ext cx="87444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A[p..r]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7" name="Google Shape;197;p3"/>
          <p:cNvSpPr/>
          <p:nvPr/>
        </p:nvSpPr>
        <p:spPr>
          <a:xfrm>
            <a:off x="2622240" y="3566520"/>
            <a:ext cx="176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Google Shape;198;p3"/>
          <p:cNvSpPr/>
          <p:nvPr/>
        </p:nvSpPr>
        <p:spPr>
          <a:xfrm>
            <a:off x="2622240" y="3580560"/>
            <a:ext cx="360" cy="28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Google Shape;199;p3"/>
          <p:cNvSpPr/>
          <p:nvPr/>
        </p:nvSpPr>
        <p:spPr>
          <a:xfrm>
            <a:off x="2974680" y="3575880"/>
            <a:ext cx="360" cy="28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Google Shape;200;p3"/>
          <p:cNvSpPr/>
          <p:nvPr/>
        </p:nvSpPr>
        <p:spPr>
          <a:xfrm>
            <a:off x="3327120" y="3571200"/>
            <a:ext cx="360" cy="28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Google Shape;201;p3"/>
          <p:cNvSpPr/>
          <p:nvPr/>
        </p:nvSpPr>
        <p:spPr>
          <a:xfrm>
            <a:off x="3679560" y="3566520"/>
            <a:ext cx="360" cy="28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Google Shape;202;p3"/>
          <p:cNvSpPr/>
          <p:nvPr/>
        </p:nvSpPr>
        <p:spPr>
          <a:xfrm>
            <a:off x="4032000" y="3575880"/>
            <a:ext cx="360" cy="28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Google Shape;203;p3"/>
          <p:cNvSpPr/>
          <p:nvPr/>
        </p:nvSpPr>
        <p:spPr>
          <a:xfrm>
            <a:off x="4384440" y="3571200"/>
            <a:ext cx="360" cy="28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Google Shape;204;p3"/>
          <p:cNvSpPr/>
          <p:nvPr/>
        </p:nvSpPr>
        <p:spPr>
          <a:xfrm>
            <a:off x="2631600" y="3875760"/>
            <a:ext cx="176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Google Shape;205;p3"/>
          <p:cNvSpPr/>
          <p:nvPr/>
        </p:nvSpPr>
        <p:spPr>
          <a:xfrm rot="5400000">
            <a:off x="2851920" y="3090960"/>
            <a:ext cx="215640" cy="705960"/>
          </a:xfrm>
          <a:prstGeom prst="leftBrace">
            <a:avLst>
              <a:gd name="adj1" fmla="val 27267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Google Shape;206;p3"/>
          <p:cNvSpPr/>
          <p:nvPr/>
        </p:nvSpPr>
        <p:spPr>
          <a:xfrm>
            <a:off x="2220480" y="2944080"/>
            <a:ext cx="166572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A[p..q – 1]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7" name="Google Shape;207;p3"/>
          <p:cNvSpPr/>
          <p:nvPr/>
        </p:nvSpPr>
        <p:spPr>
          <a:xfrm rot="5400000">
            <a:off x="3893400" y="3085920"/>
            <a:ext cx="244080" cy="705960"/>
          </a:xfrm>
          <a:prstGeom prst="leftBrace">
            <a:avLst>
              <a:gd name="adj1" fmla="val 24080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Google Shape;208;p3"/>
          <p:cNvSpPr/>
          <p:nvPr/>
        </p:nvSpPr>
        <p:spPr>
          <a:xfrm>
            <a:off x="3558960" y="2953440"/>
            <a:ext cx="147024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A[q+1..r]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9" name="Google Shape;209;p3"/>
          <p:cNvSpPr/>
          <p:nvPr/>
        </p:nvSpPr>
        <p:spPr>
          <a:xfrm flipH="1" rot="5400000">
            <a:off x="2874600" y="3672360"/>
            <a:ext cx="215640" cy="705960"/>
          </a:xfrm>
          <a:prstGeom prst="leftBrace">
            <a:avLst>
              <a:gd name="adj1" fmla="val 27267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Google Shape;210;p3"/>
          <p:cNvSpPr/>
          <p:nvPr/>
        </p:nvSpPr>
        <p:spPr>
          <a:xfrm flipH="1" rot="5400000">
            <a:off x="3937680" y="3646080"/>
            <a:ext cx="186840" cy="720360"/>
          </a:xfrm>
          <a:prstGeom prst="leftBrace">
            <a:avLst>
              <a:gd name="adj1" fmla="val 32062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Google Shape;211;p3"/>
          <p:cNvSpPr/>
          <p:nvPr/>
        </p:nvSpPr>
        <p:spPr>
          <a:xfrm>
            <a:off x="2722320" y="4099680"/>
            <a:ext cx="51408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≤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" name="Google Shape;212;p3"/>
          <p:cNvSpPr/>
          <p:nvPr/>
        </p:nvSpPr>
        <p:spPr>
          <a:xfrm>
            <a:off x="3773160" y="4101480"/>
            <a:ext cx="54648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&gt; 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3" name="Google Shape;213;p3"/>
          <p:cNvSpPr/>
          <p:nvPr/>
        </p:nvSpPr>
        <p:spPr>
          <a:xfrm>
            <a:off x="501480" y="3410640"/>
            <a:ext cx="1260000" cy="396720"/>
          </a:xfrm>
          <a:prstGeom prst="rect">
            <a:avLst/>
          </a:prstGeom>
          <a:noFill/>
          <a:ln w="28575">
            <a:solidFill>
              <a:srgbClr val="1f497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Partition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4" name="Google Shape;214;p3"/>
          <p:cNvSpPr/>
          <p:nvPr/>
        </p:nvSpPr>
        <p:spPr>
          <a:xfrm rot="41400">
            <a:off x="1875960" y="3443760"/>
            <a:ext cx="514080" cy="485280"/>
          </a:xfrm>
          <a:prstGeom prst="notchedRightArrow">
            <a:avLst>
              <a:gd name="adj1" fmla="val 50000"/>
              <a:gd name="adj2" fmla="val 26471"/>
            </a:avLst>
          </a:prstGeom>
          <a:solidFill>
            <a:srgbClr val="cc0000"/>
          </a:solidFill>
          <a:ln w="9525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Google Shape;215;p3"/>
          <p:cNvSpPr/>
          <p:nvPr/>
        </p:nvSpPr>
        <p:spPr>
          <a:xfrm rot="5415600">
            <a:off x="858600" y="2802600"/>
            <a:ext cx="514080" cy="485280"/>
          </a:xfrm>
          <a:prstGeom prst="notchedRightArrow">
            <a:avLst>
              <a:gd name="adj1" fmla="val 50000"/>
              <a:gd name="adj2" fmla="val 26471"/>
            </a:avLst>
          </a:prstGeom>
          <a:solidFill>
            <a:srgbClr val="cc0000"/>
          </a:solidFill>
          <a:ln w="9525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Google Shape;216;p3"/>
          <p:cNvSpPr/>
          <p:nvPr/>
        </p:nvSpPr>
        <p:spPr>
          <a:xfrm>
            <a:off x="3362040" y="3523680"/>
            <a:ext cx="3106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184;p3"/>
          <p:cNvSpPr/>
          <p:nvPr/>
        </p:nvSpPr>
        <p:spPr>
          <a:xfrm>
            <a:off x="1143360" y="1828800"/>
            <a:ext cx="5257440" cy="1616400"/>
          </a:xfrm>
          <a:prstGeom prst="rect">
            <a:avLst/>
          </a:prstGeom>
          <a:solidFill>
            <a:srgbClr val="ccecff"/>
          </a:solidFill>
          <a:ln w="9525">
            <a:solidFill>
              <a:srgbClr val="1f497d"/>
            </a:solidFill>
            <a:miter/>
          </a:ln>
          <a:effectLst>
            <a:outerShdw algn="ctr" dir="2700000" dist="107423" rotWithShape="0">
              <a:schemeClr val="lt2"/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QUICKSORT(A, p, r)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p &lt; r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q = PARTITION(A, p, r);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QUICKSORT (A, p, q – 1);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QUICKSORT (A, q + 1, r)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9" name="Google Shape;183;p 1"/>
          <p:cNvSpPr txBox="1"/>
          <p:nvPr/>
        </p:nvSpPr>
        <p:spPr>
          <a:xfrm>
            <a:off x="45756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Pseudocode - QuickSort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"/>
          <p:cNvGraphicFramePr/>
          <p:nvPr/>
        </p:nvGraphicFramePr>
        <p:xfrm>
          <a:off x="2322000" y="1434600"/>
          <a:ext cx="5205960" cy="735120"/>
        </p:xfrm>
        <a:graphic>
          <a:graphicData uri="http://schemas.openxmlformats.org/drawingml/2006/table">
            <a:tbl>
              <a:tblPr/>
              <a:tblGrid>
                <a:gridCol w="520200"/>
                <a:gridCol w="520200"/>
                <a:gridCol w="520200"/>
                <a:gridCol w="520200"/>
                <a:gridCol w="520200"/>
                <a:gridCol w="520200"/>
                <a:gridCol w="520200"/>
                <a:gridCol w="520200"/>
                <a:gridCol w="520200"/>
                <a:gridCol w="524520"/>
              </a:tblGrid>
              <a:tr h="73548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5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7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10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171" name=""/>
          <p:cNvSpPr txBox="1"/>
          <p:nvPr/>
        </p:nvSpPr>
        <p:spPr>
          <a:xfrm>
            <a:off x="590400" y="457200"/>
            <a:ext cx="2381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pivot (array[0]) = 5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72" name=""/>
          <p:cNvGraphicFramePr/>
          <p:nvPr/>
        </p:nvGraphicFramePr>
        <p:xfrm>
          <a:off x="2057400" y="1434960"/>
          <a:ext cx="5470920" cy="735120"/>
        </p:xfrm>
        <a:graphic>
          <a:graphicData uri="http://schemas.openxmlformats.org/drawingml/2006/table">
            <a:tbl>
              <a:tblPr/>
              <a:tblGrid>
                <a:gridCol w="546480"/>
                <a:gridCol w="546480"/>
                <a:gridCol w="546480"/>
                <a:gridCol w="546480"/>
                <a:gridCol w="546480"/>
                <a:gridCol w="546480"/>
                <a:gridCol w="546480"/>
                <a:gridCol w="546480"/>
                <a:gridCol w="546480"/>
                <a:gridCol w="552600"/>
              </a:tblGrid>
              <a:tr h="73548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5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 </a:t>
                      </a:r>
                      <a:r>
                        <a:rPr b="0" lang="en-US" sz="1800" spc="-1" strike="noStrike">
                          <a:latin typeface="Arial"/>
                        </a:rPr>
                        <a:t>2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3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7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10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"/>
          <p:cNvGraphicFramePr/>
          <p:nvPr/>
        </p:nvGraphicFramePr>
        <p:xfrm>
          <a:off x="2026080" y="3063600"/>
          <a:ext cx="5470560" cy="735120"/>
        </p:xfrm>
        <a:graphic>
          <a:graphicData uri="http://schemas.openxmlformats.org/drawingml/2006/table">
            <a:tbl>
              <a:tblPr/>
              <a:tblGrid>
                <a:gridCol w="546480"/>
                <a:gridCol w="546480"/>
                <a:gridCol w="546480"/>
                <a:gridCol w="546480"/>
                <a:gridCol w="546480"/>
                <a:gridCol w="546480"/>
                <a:gridCol w="546480"/>
                <a:gridCol w="546480"/>
                <a:gridCol w="546480"/>
                <a:gridCol w="552600"/>
              </a:tblGrid>
              <a:tr h="73548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5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 </a:t>
                      </a:r>
                      <a:r>
                        <a:rPr b="0" lang="en-US" sz="1800" spc="-1" strike="noStrike">
                          <a:latin typeface="Arial"/>
                        </a:rPr>
                        <a:t>2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3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7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10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174" name=""/>
          <p:cNvSpPr txBox="1"/>
          <p:nvPr/>
        </p:nvSpPr>
        <p:spPr>
          <a:xfrm>
            <a:off x="1962000" y="1025280"/>
            <a:ext cx="54781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0       1      2       3      4       5      6      7        8      9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143000" y="1025280"/>
            <a:ext cx="914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index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828800" y="2170080"/>
            <a:ext cx="914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  </a:t>
            </a:r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i = 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6858000" y="2170080"/>
            <a:ext cx="914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  </a:t>
            </a:r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j = 9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2971800" y="3886200"/>
            <a:ext cx="914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  </a:t>
            </a:r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i = 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5029200" y="3886200"/>
            <a:ext cx="914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  </a:t>
            </a:r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j = 6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80" name=""/>
          <p:cNvGraphicFramePr/>
          <p:nvPr/>
        </p:nvGraphicFramePr>
        <p:xfrm>
          <a:off x="1962000" y="4409280"/>
          <a:ext cx="5470560" cy="735120"/>
        </p:xfrm>
        <a:graphic>
          <a:graphicData uri="http://schemas.openxmlformats.org/drawingml/2006/table">
            <a:tbl>
              <a:tblPr/>
              <a:tblGrid>
                <a:gridCol w="546480"/>
                <a:gridCol w="546480"/>
                <a:gridCol w="546480"/>
                <a:gridCol w="546480"/>
                <a:gridCol w="546480"/>
                <a:gridCol w="546480"/>
                <a:gridCol w="546480"/>
                <a:gridCol w="546480"/>
                <a:gridCol w="546480"/>
                <a:gridCol w="552600"/>
              </a:tblGrid>
              <a:tr h="73548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5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 </a:t>
                      </a:r>
                      <a:r>
                        <a:rPr b="0" lang="en-US" sz="1800" spc="-1" strike="noStrike">
                          <a:latin typeface="Arial"/>
                        </a:rPr>
                        <a:t>2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3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 </a:t>
                      </a: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8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7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10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181" name=""/>
          <p:cNvSpPr txBox="1"/>
          <p:nvPr/>
        </p:nvSpPr>
        <p:spPr>
          <a:xfrm>
            <a:off x="2971800" y="5257800"/>
            <a:ext cx="914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  </a:t>
            </a:r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i = 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5029200" y="5257800"/>
            <a:ext cx="914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  </a:t>
            </a:r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j = 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 flipH="1">
            <a:off x="3429000" y="3798720"/>
            <a:ext cx="2057400" cy="6105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"/>
          <p:cNvSpPr/>
          <p:nvPr/>
        </p:nvSpPr>
        <p:spPr>
          <a:xfrm>
            <a:off x="3429000" y="3798720"/>
            <a:ext cx="2057400" cy="6105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1924200" y="2514600"/>
            <a:ext cx="1143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 flipH="1">
            <a:off x="6629400" y="2514600"/>
            <a:ext cx="9144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 txBox="1"/>
          <p:nvPr/>
        </p:nvSpPr>
        <p:spPr>
          <a:xfrm>
            <a:off x="228600" y="1600200"/>
            <a:ext cx="13716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Initial state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228600" y="3200400"/>
            <a:ext cx="13716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Iteration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228600" y="4572000"/>
            <a:ext cx="13716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    </a:t>
            </a:r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swap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"/>
          <p:cNvGraphicFramePr/>
          <p:nvPr/>
        </p:nvGraphicFramePr>
        <p:xfrm>
          <a:off x="2322000" y="1434600"/>
          <a:ext cx="5205960" cy="735120"/>
        </p:xfrm>
        <a:graphic>
          <a:graphicData uri="http://schemas.openxmlformats.org/drawingml/2006/table">
            <a:tbl>
              <a:tblPr/>
              <a:tblGrid>
                <a:gridCol w="520200"/>
                <a:gridCol w="520200"/>
                <a:gridCol w="520200"/>
                <a:gridCol w="520200"/>
                <a:gridCol w="520200"/>
                <a:gridCol w="520200"/>
                <a:gridCol w="520200"/>
                <a:gridCol w="520200"/>
                <a:gridCol w="520200"/>
                <a:gridCol w="524520"/>
              </a:tblGrid>
              <a:tr h="73548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5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7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10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191" name=""/>
          <p:cNvSpPr txBox="1"/>
          <p:nvPr/>
        </p:nvSpPr>
        <p:spPr>
          <a:xfrm>
            <a:off x="590400" y="457200"/>
            <a:ext cx="2381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pivot (array[0]) = 5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92" name=""/>
          <p:cNvGraphicFramePr/>
          <p:nvPr/>
        </p:nvGraphicFramePr>
        <p:xfrm>
          <a:off x="2057400" y="1434960"/>
          <a:ext cx="5470920" cy="735120"/>
        </p:xfrm>
        <a:graphic>
          <a:graphicData uri="http://schemas.openxmlformats.org/drawingml/2006/table">
            <a:tbl>
              <a:tblPr/>
              <a:tblGrid>
                <a:gridCol w="546480"/>
                <a:gridCol w="546480"/>
                <a:gridCol w="546480"/>
                <a:gridCol w="546480"/>
                <a:gridCol w="546480"/>
                <a:gridCol w="546480"/>
                <a:gridCol w="546480"/>
                <a:gridCol w="546480"/>
                <a:gridCol w="546480"/>
                <a:gridCol w="552600"/>
              </a:tblGrid>
              <a:tr h="73548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5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 </a:t>
                      </a:r>
                      <a:r>
                        <a:rPr b="0" lang="en-US" sz="1800" spc="-1" strike="noStrike">
                          <a:latin typeface="Arial"/>
                        </a:rPr>
                        <a:t>2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3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7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10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3" name=""/>
          <p:cNvGraphicFramePr/>
          <p:nvPr/>
        </p:nvGraphicFramePr>
        <p:xfrm>
          <a:off x="2026080" y="3063600"/>
          <a:ext cx="5470560" cy="735120"/>
        </p:xfrm>
        <a:graphic>
          <a:graphicData uri="http://schemas.openxmlformats.org/drawingml/2006/table">
            <a:tbl>
              <a:tblPr/>
              <a:tblGrid>
                <a:gridCol w="546480"/>
                <a:gridCol w="546480"/>
                <a:gridCol w="546480"/>
                <a:gridCol w="546480"/>
                <a:gridCol w="546480"/>
                <a:gridCol w="546480"/>
                <a:gridCol w="546480"/>
                <a:gridCol w="546480"/>
                <a:gridCol w="546480"/>
                <a:gridCol w="552600"/>
              </a:tblGrid>
              <a:tr h="73548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5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 </a:t>
                      </a:r>
                      <a:r>
                        <a:rPr b="0" lang="en-US" sz="1800" spc="-1" strike="noStrike">
                          <a:latin typeface="Arial"/>
                        </a:rPr>
                        <a:t>2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3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7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10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194" name=""/>
          <p:cNvSpPr txBox="1"/>
          <p:nvPr/>
        </p:nvSpPr>
        <p:spPr>
          <a:xfrm>
            <a:off x="1962000" y="1025280"/>
            <a:ext cx="54781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0       1      2       3      4       5      6      7        8      9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143000" y="1025280"/>
            <a:ext cx="914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index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3886200" y="2286000"/>
            <a:ext cx="914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  </a:t>
            </a:r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i = 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3886200" y="5257800"/>
            <a:ext cx="914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  </a:t>
            </a:r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j = 4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98" name=""/>
          <p:cNvGraphicFramePr/>
          <p:nvPr/>
        </p:nvGraphicFramePr>
        <p:xfrm>
          <a:off x="1962000" y="4409280"/>
          <a:ext cx="5470560" cy="735120"/>
        </p:xfrm>
        <a:graphic>
          <a:graphicData uri="http://schemas.openxmlformats.org/drawingml/2006/table">
            <a:tbl>
              <a:tblPr/>
              <a:tblGrid>
                <a:gridCol w="546480"/>
                <a:gridCol w="546480"/>
                <a:gridCol w="546480"/>
                <a:gridCol w="546480"/>
                <a:gridCol w="546480"/>
                <a:gridCol w="546480"/>
                <a:gridCol w="546480"/>
                <a:gridCol w="546480"/>
                <a:gridCol w="546480"/>
                <a:gridCol w="552600"/>
              </a:tblGrid>
              <a:tr h="73548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5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 </a:t>
                      </a:r>
                      <a:r>
                        <a:rPr b="0" lang="en-US" sz="1800" spc="-1" strike="noStrike">
                          <a:latin typeface="Arial"/>
                        </a:rPr>
                        <a:t>2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3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8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7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10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199" name=""/>
          <p:cNvSpPr/>
          <p:nvPr/>
        </p:nvSpPr>
        <p:spPr>
          <a:xfrm flipH="1">
            <a:off x="4343400" y="2169720"/>
            <a:ext cx="685800" cy="8938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"/>
          <p:cNvSpPr/>
          <p:nvPr/>
        </p:nvSpPr>
        <p:spPr>
          <a:xfrm>
            <a:off x="4572000" y="2170080"/>
            <a:ext cx="457200" cy="8935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"/>
          <p:cNvSpPr txBox="1"/>
          <p:nvPr/>
        </p:nvSpPr>
        <p:spPr>
          <a:xfrm>
            <a:off x="228600" y="1600200"/>
            <a:ext cx="13716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Iteration 2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228600" y="3200400"/>
            <a:ext cx="13716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swap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4572000" y="2286000"/>
            <a:ext cx="914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  </a:t>
            </a:r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j = 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4572000" y="5257800"/>
            <a:ext cx="914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  </a:t>
            </a:r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i = 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228600" y="4572000"/>
            <a:ext cx="13716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Iteration 3 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206" name=""/>
          <p:cNvGraphicFramePr/>
          <p:nvPr/>
        </p:nvGraphicFramePr>
        <p:xfrm>
          <a:off x="1938600" y="5762880"/>
          <a:ext cx="5470560" cy="735120"/>
        </p:xfrm>
        <a:graphic>
          <a:graphicData uri="http://schemas.openxmlformats.org/drawingml/2006/table">
            <a:tbl>
              <a:tblPr/>
              <a:tblGrid>
                <a:gridCol w="546480"/>
                <a:gridCol w="546480"/>
                <a:gridCol w="546480"/>
                <a:gridCol w="546480"/>
                <a:gridCol w="546480"/>
                <a:gridCol w="546480"/>
                <a:gridCol w="546480"/>
                <a:gridCol w="546480"/>
                <a:gridCol w="546480"/>
                <a:gridCol w="552600"/>
              </a:tblGrid>
              <a:tr h="73548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4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 </a:t>
                      </a:r>
                      <a:r>
                        <a:rPr b="0" lang="en-US" sz="1800" spc="-1" strike="noStrike">
                          <a:latin typeface="Arial"/>
                        </a:rPr>
                        <a:t>2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3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8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7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10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207" name=""/>
          <p:cNvSpPr txBox="1"/>
          <p:nvPr/>
        </p:nvSpPr>
        <p:spPr>
          <a:xfrm>
            <a:off x="228600" y="5746680"/>
            <a:ext cx="1371600" cy="65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Swap with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     </a:t>
            </a:r>
            <a:r>
              <a:rPr b="0" lang="en-US" sz="20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pivot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Partitioning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291960" y="954000"/>
            <a:ext cx="8457840" cy="5366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609480" indent="-43164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Select the first </a:t>
            </a:r>
            <a:r>
              <a:rPr b="0" lang="en-US" sz="2800" spc="-1" strike="noStrike">
                <a:solidFill>
                  <a:srgbClr val="cc3300"/>
                </a:solidFill>
                <a:latin typeface="Calibri"/>
                <a:ea typeface="Calibri"/>
              </a:rPr>
              <a:t> element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A[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] in the subarray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[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..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] as the </a:t>
            </a:r>
            <a:r>
              <a:rPr b="0" i="1" lang="en-US" sz="2800" spc="-1" strike="noStrike">
                <a:solidFill>
                  <a:srgbClr val="0000ff"/>
                </a:solidFill>
                <a:latin typeface="Calibri"/>
                <a:ea typeface="Calibri"/>
              </a:rPr>
              <a:t>pivot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  <a:ea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– the element around which to partition.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As the procedure executes, the array is partitioned into four (possibly empty) regions.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520">
              <a:lnSpc>
                <a:spcPct val="100000"/>
              </a:lnSpc>
              <a:spcBef>
                <a:spcPts val="479"/>
              </a:spcBef>
              <a:buClr>
                <a:srgbClr val="cc33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cc3300"/>
                </a:solidFill>
                <a:latin typeface="Calibri"/>
                <a:ea typeface="Calibri"/>
              </a:rPr>
              <a:t>A</a:t>
            </a:r>
            <a:r>
              <a:rPr b="0" lang="en-US" sz="2400" spc="-1" strike="noStrike">
                <a:solidFill>
                  <a:srgbClr val="cc3300"/>
                </a:solidFill>
                <a:latin typeface="Calibri"/>
                <a:ea typeface="Calibri"/>
              </a:rPr>
              <a:t>[</a:t>
            </a:r>
            <a:r>
              <a:rPr b="0" i="1" lang="en-US" sz="2400" spc="-1" strike="noStrike">
                <a:solidFill>
                  <a:srgbClr val="cc3300"/>
                </a:solidFill>
                <a:latin typeface="Calibri"/>
                <a:ea typeface="Calibri"/>
              </a:rPr>
              <a:t>p</a:t>
            </a:r>
            <a:r>
              <a:rPr b="0" lang="en-US" sz="2400" spc="-1" strike="noStrike">
                <a:solidFill>
                  <a:srgbClr val="cc3300"/>
                </a:solidFill>
                <a:latin typeface="Calibri"/>
                <a:ea typeface="Calibri"/>
              </a:rPr>
              <a:t>..</a:t>
            </a:r>
            <a:r>
              <a:rPr b="0" i="1" lang="en-US" sz="2400" spc="-1" strike="noStrike">
                <a:solidFill>
                  <a:srgbClr val="cc3300"/>
                </a:solidFill>
                <a:latin typeface="Calibri"/>
                <a:ea typeface="Calibri"/>
              </a:rPr>
              <a:t>i</a:t>
            </a:r>
            <a:r>
              <a:rPr b="0" lang="en-US" sz="2400" spc="-1" strike="noStrike">
                <a:solidFill>
                  <a:srgbClr val="cc3300"/>
                </a:solidFill>
                <a:latin typeface="Calibri"/>
                <a:ea typeface="Calibri"/>
              </a:rPr>
              <a:t>]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— All entries in this region are </a:t>
            </a:r>
            <a:r>
              <a:rPr b="1" lang="en-US" sz="2000" spc="-1" strike="noStrike">
                <a:solidFill>
                  <a:srgbClr val="cc3300"/>
                </a:solidFill>
                <a:latin typeface="Calibri"/>
                <a:ea typeface="Calibri"/>
              </a:rPr>
              <a:t>≤ </a:t>
            </a:r>
            <a:r>
              <a:rPr b="1" i="1" lang="en-US" sz="2000" spc="-1" strike="noStrike">
                <a:solidFill>
                  <a:srgbClr val="cc3300"/>
                </a:solidFill>
                <a:latin typeface="Calibri"/>
                <a:ea typeface="Calibri"/>
              </a:rPr>
              <a:t>pivot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520">
              <a:lnSpc>
                <a:spcPct val="100000"/>
              </a:lnSpc>
              <a:spcBef>
                <a:spcPts val="479"/>
              </a:spcBef>
              <a:buClr>
                <a:srgbClr val="cc33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cc3300"/>
                </a:solidFill>
                <a:latin typeface="Calibri"/>
                <a:ea typeface="Calibri"/>
              </a:rPr>
              <a:t>A</a:t>
            </a:r>
            <a:r>
              <a:rPr b="0" lang="en-US" sz="2400" spc="-1" strike="noStrike">
                <a:solidFill>
                  <a:srgbClr val="cc3300"/>
                </a:solidFill>
                <a:latin typeface="Calibri"/>
                <a:ea typeface="Calibri"/>
              </a:rPr>
              <a:t>[</a:t>
            </a:r>
            <a:r>
              <a:rPr b="0" i="1" lang="en-US" sz="2400" spc="-1" strike="noStrike">
                <a:solidFill>
                  <a:srgbClr val="cc3300"/>
                </a:solidFill>
                <a:latin typeface="Calibri"/>
                <a:ea typeface="Calibri"/>
              </a:rPr>
              <a:t>i</a:t>
            </a:r>
            <a:r>
              <a:rPr b="0" lang="en-US" sz="2400" spc="-1" strike="noStrike">
                <a:solidFill>
                  <a:srgbClr val="cc3300"/>
                </a:solidFill>
                <a:latin typeface="Calibri"/>
                <a:ea typeface="Calibri"/>
              </a:rPr>
              <a:t>+1..</a:t>
            </a:r>
            <a:r>
              <a:rPr b="0" i="1" lang="en-US" sz="2400" spc="-1" strike="noStrike">
                <a:solidFill>
                  <a:srgbClr val="cc3300"/>
                </a:solidFill>
                <a:latin typeface="Calibri"/>
                <a:ea typeface="Calibri"/>
              </a:rPr>
              <a:t>j – </a:t>
            </a:r>
            <a:r>
              <a:rPr b="0" lang="en-US" sz="2400" spc="-1" strike="noStrike">
                <a:solidFill>
                  <a:srgbClr val="cc3300"/>
                </a:solidFill>
                <a:latin typeface="Calibri"/>
                <a:ea typeface="Calibri"/>
              </a:rPr>
              <a:t>1]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— All entries in this region are </a:t>
            </a:r>
            <a:r>
              <a:rPr b="1" lang="en-US" sz="2000" spc="-1" strike="noStrike">
                <a:solidFill>
                  <a:srgbClr val="cc3300"/>
                </a:solidFill>
                <a:latin typeface="Calibri"/>
                <a:ea typeface="Calibri"/>
              </a:rPr>
              <a:t>&gt;  </a:t>
            </a:r>
            <a:r>
              <a:rPr b="1" i="1" lang="en-US" sz="2000" spc="-1" strike="noStrike">
                <a:solidFill>
                  <a:srgbClr val="cc3300"/>
                </a:solidFill>
                <a:latin typeface="Calibri"/>
                <a:ea typeface="Calibri"/>
              </a:rPr>
              <a:t>pivot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520">
              <a:lnSpc>
                <a:spcPct val="100000"/>
              </a:lnSpc>
              <a:spcBef>
                <a:spcPts val="479"/>
              </a:spcBef>
              <a:buClr>
                <a:srgbClr val="cc33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cc3300"/>
                </a:solidFill>
                <a:latin typeface="Calibri"/>
                <a:ea typeface="Calibri"/>
              </a:rPr>
              <a:t>A</a:t>
            </a:r>
            <a:r>
              <a:rPr b="0" lang="en-US" sz="2400" spc="-1" strike="noStrike">
                <a:solidFill>
                  <a:srgbClr val="cc3300"/>
                </a:solidFill>
                <a:latin typeface="Calibri"/>
                <a:ea typeface="Calibri"/>
              </a:rPr>
              <a:t>[</a:t>
            </a:r>
            <a:r>
              <a:rPr b="0" i="1" lang="en-US" sz="2400" spc="-1" strike="noStrike">
                <a:solidFill>
                  <a:srgbClr val="cc3300"/>
                </a:solidFill>
                <a:latin typeface="Calibri"/>
                <a:ea typeface="Calibri"/>
              </a:rPr>
              <a:t>p</a:t>
            </a:r>
            <a:r>
              <a:rPr b="0" lang="en-US" sz="2400" spc="-1" strike="noStrike">
                <a:solidFill>
                  <a:srgbClr val="cc3300"/>
                </a:solidFill>
                <a:latin typeface="Calibri"/>
                <a:ea typeface="Calibri"/>
              </a:rPr>
              <a:t>] = </a:t>
            </a:r>
            <a:r>
              <a:rPr b="0" i="1" lang="en-US" sz="2400" spc="-1" strike="noStrike">
                <a:solidFill>
                  <a:srgbClr val="cc3300"/>
                </a:solidFill>
                <a:latin typeface="Calibri"/>
                <a:ea typeface="Calibri"/>
              </a:rPr>
              <a:t>pivot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Complexity of Partition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585720" y="1418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1f497d"/>
                </a:solidFill>
                <a:latin typeface="Calibri"/>
                <a:ea typeface="Calibri"/>
              </a:rPr>
              <a:t>PartitionTime(</a:t>
            </a:r>
            <a:r>
              <a:rPr b="0" i="1" lang="en-US" sz="3200" spc="-1" strike="noStrike">
                <a:solidFill>
                  <a:srgbClr val="1f497d"/>
                </a:solidFill>
                <a:latin typeface="Calibri"/>
                <a:ea typeface="Calibri"/>
              </a:rPr>
              <a:t>n</a:t>
            </a:r>
            <a:r>
              <a:rPr b="0" lang="en-US" sz="3200" spc="-1" strike="noStrike">
                <a:solidFill>
                  <a:srgbClr val="1f497d"/>
                </a:solidFill>
                <a:latin typeface="Calibri"/>
                <a:ea typeface="Calibri"/>
              </a:rPr>
              <a:t>)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is given by the number of iterations in the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for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loop.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cc33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cc3300"/>
                </a:solidFill>
                <a:latin typeface="Calibri"/>
                <a:ea typeface="Calibri"/>
              </a:rPr>
              <a:t>Θ(</a:t>
            </a:r>
            <a:r>
              <a:rPr b="0" i="1" lang="en-US" sz="3200" spc="-1" strike="noStrike">
                <a:solidFill>
                  <a:srgbClr val="cc3300"/>
                </a:solidFill>
                <a:latin typeface="Calibri"/>
                <a:ea typeface="Calibri"/>
              </a:rPr>
              <a:t>n</a:t>
            </a:r>
            <a:r>
              <a:rPr b="0" lang="en-US" sz="3200" spc="-1" strike="noStrike">
                <a:solidFill>
                  <a:srgbClr val="cc3300"/>
                </a:solidFill>
                <a:latin typeface="Calibri"/>
                <a:ea typeface="Calibri"/>
              </a:rPr>
              <a:t>)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: 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n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=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–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+ 1.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Google Shape;185;p 1"/>
          <p:cNvSpPr/>
          <p:nvPr/>
        </p:nvSpPr>
        <p:spPr>
          <a:xfrm>
            <a:off x="5129640" y="2057400"/>
            <a:ext cx="4014360" cy="4360680"/>
          </a:xfrm>
          <a:prstGeom prst="rect">
            <a:avLst/>
          </a:prstGeom>
          <a:solidFill>
            <a:srgbClr val="ccecff"/>
          </a:solidFill>
          <a:ln w="9525">
            <a:solidFill>
              <a:srgbClr val="1f497d"/>
            </a:solidFill>
            <a:miter/>
          </a:ln>
          <a:effectLst>
            <a:outerShdw algn="ctr" dir="2700000" dist="107423" rotWithShape="0">
              <a:schemeClr val="lt2"/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PARTITION(A, p, r)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  int i = p; int j = r;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 while (i &lt; j) do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       do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          i++;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       } while (A[i] &lt; A[p]);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      do 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           j--;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8.       } while (A[j] &gt; A[p]);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9.      if (i &lt; j)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10.           swap(A, i, j);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11.    swap(A, p, j);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12.    return j;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Algorithm Performance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Running time of quicksort depends on whether the partitioning is balanced or not.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879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5228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Best case: occurs when the recursion tree is always balanced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52280">
              <a:lnSpc>
                <a:spcPct val="90000"/>
              </a:lnSpc>
              <a:spcBef>
                <a:spcPts val="9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Worst case: occurs when the recursion tree is always unbalanced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52280">
              <a:lnSpc>
                <a:spcPct val="90000"/>
              </a:lnSpc>
              <a:spcBef>
                <a:spcPts val="9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Average case: computed by using expected value of running time assuming that the pivot elements are randomly distributed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LibreOffice/7.3.0.3$Windows_X86_64 LibreOffice_project/0f246aa12d0eee4a0f7adcefbf7c878fc2238db3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2016-05-28T04:38:23Z</dcterms:created>
  <dc:creator>Corporate Edition</dc:creator>
  <dc:description/>
  <dc:language>en-US</dc:language>
  <cp:lastModifiedBy/>
  <dcterms:modified xsi:type="dcterms:W3CDTF">2022-06-27T07:56:46Z</dcterms:modified>
  <cp:revision>16</cp:revision>
  <dc:subject/>
  <dc:title/>
</cp:coreProperties>
</file>