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8"/>
  </p:notesMasterIdLst>
  <p:sldIdLst>
    <p:sldId id="256" r:id="rId3"/>
    <p:sldId id="262" r:id="rId4"/>
    <p:sldId id="263" r:id="rId5"/>
    <p:sldId id="264" r:id="rId6"/>
    <p:sldId id="265" r:id="rId7"/>
    <p:sldId id="291" r:id="rId8"/>
    <p:sldId id="292" r:id="rId9"/>
    <p:sldId id="333" r:id="rId10"/>
    <p:sldId id="335" r:id="rId11"/>
    <p:sldId id="266" r:id="rId12"/>
    <p:sldId id="267" r:id="rId13"/>
    <p:sldId id="269" r:id="rId14"/>
    <p:sldId id="270" r:id="rId15"/>
    <p:sldId id="273" r:id="rId16"/>
    <p:sldId id="274" r:id="rId17"/>
    <p:sldId id="277" r:id="rId18"/>
    <p:sldId id="278" r:id="rId19"/>
    <p:sldId id="336" r:id="rId20"/>
    <p:sldId id="340" r:id="rId21"/>
    <p:sldId id="338" r:id="rId22"/>
    <p:sldId id="339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92" r:id="rId41"/>
    <p:sldId id="393" r:id="rId42"/>
    <p:sldId id="358" r:id="rId43"/>
    <p:sldId id="359" r:id="rId44"/>
    <p:sldId id="360" r:id="rId45"/>
    <p:sldId id="361" r:id="rId46"/>
    <p:sldId id="362" r:id="rId47"/>
    <p:sldId id="363" r:id="rId48"/>
    <p:sldId id="381" r:id="rId49"/>
    <p:sldId id="364" r:id="rId50"/>
    <p:sldId id="382" r:id="rId51"/>
    <p:sldId id="365" r:id="rId52"/>
    <p:sldId id="367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408" r:id="rId66"/>
    <p:sldId id="41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4707" autoAdjust="0"/>
  </p:normalViewPr>
  <p:slideViewPr>
    <p:cSldViewPr snapToGrid="0">
      <p:cViewPr varScale="1">
        <p:scale>
          <a:sx n="66" d="100"/>
          <a:sy n="66" d="100"/>
        </p:scale>
        <p:origin x="15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FC06F-E066-4990-8255-AC6D13D9CED4}" type="slidenum">
              <a:rPr lang="en-US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DA37-6BF5-4F75-B438-59F7269D5592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16AE-679F-472D-81FA-247FEBCC9E2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0724-73AD-46B9-BFB8-8CFD10D4A854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CS 477/677 - Lecture 8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577A66-4726-4211-9122-7F7ED98300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6D1423-34A1-4FB9-A4CC-50C6AE13809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7463BC-9639-4C7B-A133-A7B21C8370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894633-4405-4CEB-B34B-C65ECB0D20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EF2BAA-CA22-4EC0-B8E9-02A8D13E0F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7F39E-5A9E-459F-BFBF-59F47B0726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DFA03E-02B4-4E0E-8668-1420012E97C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DD605B-A079-4C81-9F79-F641D6ECA4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95B3-E764-439C-87AC-88F6C5F38BD2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06E047-ABDE-489C-907C-883B35C19B8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012D49-11C5-4CF4-8F1E-F2D30658BB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5C581-2DFD-4E22-8CE4-0DA4957D39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7470B7C8-6FDA-4077-A1C6-4AF29880AA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2D75FD2-9732-46B0-879E-9859DEFEF1E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F29DAF1-85AA-4D61-987F-BA16F0CFB5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50AC5B14-F4B3-4DBF-9AAE-269D494879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CDA14D6-A4E1-470B-81DF-E52324DB47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E268-5929-4752-B652-0800A9810445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D601-0399-4B94-8B3F-DCE0EDFF85E4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DD6F-F691-4066-B042-102890CCA6CB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8A8-E02B-433E-B767-E513AE7D9989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427B-EB62-43FE-A75C-834859F59C56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CD5-90AD-4155-9B7A-52AF80027E7C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BA7-19C7-4830-9F7A-670C80FC9666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790A-6BD6-40EC-A63A-C23EA9F5ADAE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2FBE87-8397-4850-B2BD-10EA27EEFB2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Heapsort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Autofit/>
          </a:bodyPr>
          <a:lstStyle/>
          <a:p>
            <a:r>
              <a:rPr lang="en-US" sz="2400" dirty="0" smtClean="0"/>
              <a:t>Suppose that, the order property is violated by the </a:t>
            </a:r>
            <a:r>
              <a:rPr lang="en-US" sz="2400" b="1" dirty="0" smtClean="0"/>
              <a:t>root node</a:t>
            </a:r>
            <a:r>
              <a:rPr lang="en-US" sz="2400" dirty="0" smtClean="0"/>
              <a:t> </a:t>
            </a:r>
            <a:r>
              <a:rPr lang="en-US" sz="2400" u="sng" dirty="0" smtClean="0"/>
              <a:t>only</a:t>
            </a:r>
            <a:r>
              <a:rPr lang="en-US" sz="2400" dirty="0" smtClean="0"/>
              <a:t> (not any other node, they are in place)</a:t>
            </a:r>
          </a:p>
          <a:p>
            <a:r>
              <a:rPr lang="en-US" sz="2400" dirty="0" smtClean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 smtClean="0"/>
              <a:t>operation), that is, move </a:t>
            </a:r>
            <a:r>
              <a:rPr lang="en-US" sz="2400" dirty="0"/>
              <a:t>the element down from the root position until it ends up in a position where the </a:t>
            </a:r>
            <a:r>
              <a:rPr lang="en-US" sz="2400" dirty="0" smtClean="0"/>
              <a:t>heap property </a:t>
            </a:r>
            <a:r>
              <a:rPr lang="en-US" sz="2400" dirty="0"/>
              <a:t>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Illustration of </a:t>
            </a:r>
            <a:r>
              <a:rPr lang="en-US" altLang="en-US" dirty="0" err="1" smtClean="0"/>
              <a:t>Heapify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 rot="19548232">
            <a:off x="4096678" y="4059034"/>
            <a:ext cx="1779021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swap</a:t>
            </a:r>
            <a:endParaRPr lang="en-US" b="1" dirty="0"/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swap</a:t>
            </a:r>
            <a:endParaRPr lang="en-US" b="1" dirty="0"/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7796458">
            <a:off x="4288989" y="5394016"/>
            <a:ext cx="1224176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swap</a:t>
            </a:r>
            <a:endParaRPr lang="en-US" b="1" dirty="0"/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2605835" y="3310634"/>
            <a:ext cx="5640985" cy="2847787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Procedure MaxHeapify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12738" y="1600200"/>
            <a:ext cx="5651500" cy="5013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u="sng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u="sng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sz="2400" u="sng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u="sng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1.  l  left(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2.  r  right(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3.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  heap-size[A] and A[l] &gt; A[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4.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l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5.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6.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r  heap-size[A]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and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A[r] &gt; A[largest]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7.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r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8.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largest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9.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exchange A[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]  A[largest]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10.           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(A, largest)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6308725" y="1560513"/>
            <a:ext cx="2609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solidFill>
                  <a:srgbClr val="CC0000"/>
                </a:solidFill>
                <a:latin typeface="Arial" panose="020B0604020202020204" pitchFamily="34" charset="0"/>
              </a:rPr>
              <a:t>Assumption: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Left(i) and Right(i) are max-heaps.</a:t>
            </a:r>
          </a:p>
        </p:txBody>
      </p:sp>
    </p:spTree>
    <p:extLst>
      <p:ext uri="{BB962C8B-B14F-4D97-AF65-F5344CB8AC3E}">
        <p14:creationId xmlns:p14="http://schemas.microsoft.com/office/powerpoint/2010/main" val="3284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Procedure MaxHeapify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12738" y="1600200"/>
            <a:ext cx="5651500" cy="5013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u="sng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u="sng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sz="2400" u="sng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u="sng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1.  l  left(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2.  r  right(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3.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  heap-size[A] and A[l] &gt; A[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4.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l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5.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6.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r  heap-size[A]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and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A[r] &gt; A[largest]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7.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r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8.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largest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9.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exchange A[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]  A[largest]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10.           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(A, largest)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72225" y="2624138"/>
            <a:ext cx="2478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Time to fix node </a:t>
            </a:r>
            <a:r>
              <a:rPr lang="en-US" altLang="en-US" sz="2000" dirty="0" err="1">
                <a:solidFill>
                  <a:schemeClr val="hlink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 and its children</a:t>
            </a:r>
            <a:r>
              <a:rPr lang="en-US" altLang="en-US" sz="2000" dirty="0">
                <a:latin typeface="Arial" panose="020B0604020202020204" pitchFamily="34" charset="0"/>
              </a:rPr>
              <a:t> = </a:t>
            </a:r>
            <a:r>
              <a:rPr kumimoji="1" lang="en-US" altLang="en-US" sz="2000" b="1" dirty="0">
                <a:solidFill>
                  <a:srgbClr val="CC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kumimoji="1" lang="en-US" altLang="en-US" sz="2000" b="1" dirty="0">
                <a:solidFill>
                  <a:srgbClr val="CC0000"/>
                </a:solidFill>
                <a:latin typeface="Arial" panose="020B0604020202020204" pitchFamily="34" charset="0"/>
              </a:rPr>
              <a:t>(1)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126163" y="2055223"/>
            <a:ext cx="112713" cy="3892731"/>
          </a:xfrm>
          <a:prstGeom prst="rightBrace">
            <a:avLst>
              <a:gd name="adj1" fmla="val 324832"/>
              <a:gd name="adj2" fmla="val 50671"/>
            </a:avLst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42063" y="4913313"/>
            <a:ext cx="24780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Time to fix the </a:t>
            </a:r>
            <a:r>
              <a:rPr lang="en-US" altLang="en-US" sz="2000" dirty="0" err="1">
                <a:solidFill>
                  <a:schemeClr val="hlink"/>
                </a:solidFill>
                <a:latin typeface="Arial" panose="020B0604020202020204" pitchFamily="34" charset="0"/>
              </a:rPr>
              <a:t>subtree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 rooted at one of i’s children</a:t>
            </a:r>
            <a:r>
              <a:rPr lang="en-US" altLang="en-US" sz="2000" dirty="0">
                <a:latin typeface="Arial" panose="020B0604020202020204" pitchFamily="34" charset="0"/>
              </a:rPr>
              <a:t> = </a:t>
            </a:r>
            <a:r>
              <a:rPr kumimoji="1" lang="en-US" altLang="en-US" sz="2000" dirty="0">
                <a:solidFill>
                  <a:srgbClr val="CC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T(size of </a:t>
            </a:r>
            <a:r>
              <a:rPr kumimoji="1" lang="en-US" altLang="en-US" sz="2000" dirty="0" err="1">
                <a:solidFill>
                  <a:srgbClr val="CC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subree</a:t>
            </a:r>
            <a:r>
              <a:rPr kumimoji="1" lang="en-US" altLang="en-US" sz="2000" dirty="0">
                <a:solidFill>
                  <a:srgbClr val="CC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at largest)</a:t>
            </a:r>
            <a:endParaRPr kumimoji="1" lang="en-US" altLang="en-US" sz="20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6134419" y="6148250"/>
            <a:ext cx="45719" cy="296093"/>
          </a:xfrm>
          <a:prstGeom prst="rightBrace">
            <a:avLst>
              <a:gd name="adj1" fmla="val 5253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267575" y="39370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PLUS</a:t>
            </a:r>
          </a:p>
        </p:txBody>
      </p:sp>
    </p:spTree>
    <p:extLst>
      <p:ext uri="{BB962C8B-B14F-4D97-AF65-F5344CB8AC3E}">
        <p14:creationId xmlns:p14="http://schemas.microsoft.com/office/powerpoint/2010/main" val="12338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of the elements contains a value that is </a:t>
            </a:r>
            <a:r>
              <a:rPr lang="en-US" sz="2000" dirty="0" smtClean="0"/>
              <a:t>less than </a:t>
            </a:r>
            <a:r>
              <a:rPr lang="en-US" sz="2000" dirty="0"/>
              <a:t>or equal to the value of each of its children (</a:t>
            </a:r>
            <a:r>
              <a:rPr lang="en-US" sz="2000" dirty="0" smtClean="0"/>
              <a:t>Min-heap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Running Time for </a:t>
            </a:r>
            <a:r>
              <a:rPr lang="en-US" altLang="en-US" dirty="0" err="1" smtClean="0"/>
              <a:t>MaxHeapify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501775"/>
            <a:ext cx="8248650" cy="497522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800" dirty="0" err="1" smtClean="0"/>
              <a:t>MaxHeapify</a:t>
            </a:r>
            <a:r>
              <a:rPr lang="en-US" altLang="en-US" sz="2800" dirty="0" smtClean="0"/>
              <a:t> takes</a:t>
            </a:r>
            <a:r>
              <a:rPr lang="en-US" altLang="en-US" sz="2800" i="1" dirty="0" smtClean="0"/>
              <a:t> O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h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)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where</a:t>
            </a:r>
            <a:r>
              <a:rPr lang="en-US" altLang="en-US" sz="2800" i="1" dirty="0" smtClean="0"/>
              <a:t> h</a:t>
            </a:r>
            <a:r>
              <a:rPr lang="en-US" altLang="en-US" sz="2800" i="1" baseline="-25000" dirty="0" smtClean="0"/>
              <a:t>i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is the height of the node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where </a:t>
            </a:r>
            <a:r>
              <a:rPr lang="en-US" altLang="en-US" sz="2800" dirty="0" err="1" smtClean="0"/>
              <a:t>MaxHeapify</a:t>
            </a:r>
            <a:r>
              <a:rPr lang="en-US" altLang="en-US" sz="2800" dirty="0" smtClean="0"/>
              <a:t> is applied</a:t>
            </a:r>
          </a:p>
          <a:p>
            <a:pPr>
              <a:spcBef>
                <a:spcPct val="60000"/>
              </a:spcBef>
            </a:pPr>
            <a:r>
              <a:rPr lang="en-US" altLang="en-US" dirty="0" smtClean="0"/>
              <a:t>If </a:t>
            </a:r>
            <a:r>
              <a:rPr lang="en-US" altLang="en-US" dirty="0" err="1" smtClean="0"/>
              <a:t>MaxHeapify</a:t>
            </a:r>
            <a:r>
              <a:rPr lang="en-US" altLang="en-US" dirty="0" smtClean="0"/>
              <a:t> is applied on the root node, then it will take O(h) time where h is the height of the whole tree which is O(</a:t>
            </a:r>
            <a:r>
              <a:rPr lang="en-US" altLang="en-US" dirty="0" err="1" smtClean="0"/>
              <a:t>lgn</a:t>
            </a:r>
            <a:r>
              <a:rPr lang="en-US" altLang="en-US" dirty="0" smtClean="0"/>
              <a:t>) </a:t>
            </a:r>
            <a:r>
              <a:rPr lang="en-US" altLang="en-US" sz="2400" baseline="30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44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Converting an array to a Max-Heap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473200"/>
            <a:ext cx="8458200" cy="2162175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 smtClean="0"/>
              <a:t>Use </a:t>
            </a:r>
            <a:r>
              <a:rPr lang="en-US" altLang="en-US" sz="2800" i="1" dirty="0" err="1" smtClean="0">
                <a:solidFill>
                  <a:srgbClr val="CC0000"/>
                </a:solidFill>
              </a:rPr>
              <a:t>MaxHeapify</a:t>
            </a:r>
            <a:r>
              <a:rPr lang="en-US" altLang="en-US" sz="2800" dirty="0" smtClean="0"/>
              <a:t> to </a:t>
            </a:r>
            <a:r>
              <a:rPr lang="en-US" altLang="en-US" sz="2800" dirty="0" smtClean="0">
                <a:solidFill>
                  <a:schemeClr val="hlink"/>
                </a:solidFill>
              </a:rPr>
              <a:t>convert an array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hlink"/>
                </a:solidFill>
              </a:rPr>
              <a:t>into a max-heap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u="sng" dirty="0" smtClean="0">
                <a:solidFill>
                  <a:srgbClr val="CC0000"/>
                </a:solidFill>
              </a:rPr>
              <a:t>How?</a:t>
            </a:r>
          </a:p>
          <a:p>
            <a:r>
              <a:rPr lang="en-US" altLang="en-US" sz="2800" dirty="0" smtClean="0"/>
              <a:t>Call </a:t>
            </a:r>
            <a:r>
              <a:rPr lang="en-US" altLang="en-US" sz="2800" dirty="0" err="1" smtClean="0"/>
              <a:t>MaxHeapify</a:t>
            </a:r>
            <a:r>
              <a:rPr lang="en-US" altLang="en-US" sz="2800" dirty="0" smtClean="0"/>
              <a:t> on each element in a bottom-up manner starting from the lowest parent (which is at index </a:t>
            </a:r>
            <a:r>
              <a:rPr lang="en-US" altLang="en-US" dirty="0" smtClean="0">
                <a:sym typeface="Symbol" panose="05050102010706020507" pitchFamily="18" charset="2"/>
              </a:rPr>
              <a:t></a:t>
            </a:r>
            <a:r>
              <a:rPr lang="en-US" altLang="en-US" i="1" dirty="0" smtClean="0">
                <a:sym typeface="Symbol" panose="05050102010706020507" pitchFamily="18" charset="2"/>
              </a:rPr>
              <a:t>n/2</a:t>
            </a:r>
            <a:r>
              <a:rPr lang="en-US" altLang="en-US" dirty="0" smtClean="0">
                <a:sym typeface="Symbol" panose="05050102010706020507" pitchFamily="18" charset="2"/>
              </a:rPr>
              <a:t></a:t>
            </a:r>
            <a:r>
              <a:rPr lang="en-US" altLang="en-US" sz="2800" dirty="0" smtClean="0"/>
              <a:t>).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93725" y="3933825"/>
            <a:ext cx="6670675" cy="23145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sz="2800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10000"/>
                </a:solidFill>
              </a:rPr>
              <a:t>1.  heap-size[A] 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800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10000"/>
                </a:solidFill>
              </a:rPr>
              <a:t>2.  </a:t>
            </a:r>
            <a:r>
              <a:rPr lang="en-US" altLang="en-US" sz="2800" b="1" dirty="0">
                <a:solidFill>
                  <a:srgbClr val="010000"/>
                </a:solidFill>
              </a:rPr>
              <a:t>for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dirty="0" err="1">
                <a:solidFill>
                  <a:srgbClr val="010000"/>
                </a:solidFill>
              </a:rPr>
              <a:t>i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sz="2800" dirty="0">
                <a:solidFill>
                  <a:srgbClr val="010000"/>
                </a:solidFill>
              </a:rPr>
              <a:t>length[A]/2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b="1" dirty="0" err="1">
                <a:solidFill>
                  <a:srgbClr val="010000"/>
                </a:solidFill>
              </a:rPr>
              <a:t>downto</a:t>
            </a:r>
            <a:r>
              <a:rPr lang="en-US" altLang="en-US" sz="2800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10000"/>
                </a:solidFill>
              </a:rPr>
              <a:t>3.       </a:t>
            </a:r>
            <a:r>
              <a:rPr lang="en-US" altLang="en-US" sz="2800" b="1" dirty="0">
                <a:solidFill>
                  <a:srgbClr val="010000"/>
                </a:solidFill>
              </a:rPr>
              <a:t>do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dirty="0" err="1">
                <a:solidFill>
                  <a:srgbClr val="010000"/>
                </a:solidFill>
              </a:rPr>
              <a:t>Max</a:t>
            </a:r>
            <a:r>
              <a:rPr lang="en-US" altLang="en-US" sz="2800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sz="28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12339"/>
              </p:ext>
            </p:extLst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7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  <a:endParaRPr lang="en-US" altLang="en-US" dirty="0">
              <a:solidFill>
                <a:srgbClr val="010000"/>
              </a:solidFill>
              <a:sym typeface="Symbol" panose="05050102010706020507" pitchFamily="18" charset="2"/>
            </a:endParaRP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4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55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6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9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0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  <a:endParaRPr lang="en-US" altLang="en-US" dirty="0">
              <a:solidFill>
                <a:srgbClr val="010000"/>
              </a:solidFill>
              <a:sym typeface="Symbol" panose="05050102010706020507" pitchFamily="18" charset="2"/>
            </a:endParaRP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00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3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0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1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of the elements contains a value that is </a:t>
            </a:r>
            <a:r>
              <a:rPr lang="en-US" sz="2000" dirty="0" smtClean="0"/>
              <a:t>less than </a:t>
            </a:r>
            <a:r>
              <a:rPr lang="en-US" sz="2000" dirty="0"/>
              <a:t>or equal to the value of each of its children (</a:t>
            </a:r>
            <a:r>
              <a:rPr lang="en-US" sz="2000" dirty="0" smtClean="0"/>
              <a:t>Min-heap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Max-heap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Min-heap</a:t>
              </a:r>
              <a:endParaRPr lang="en-US" dirty="0"/>
            </a:p>
          </p:txBody>
        </p:sp>
      </p:grpSp>
      <p:sp>
        <p:nvSpPr>
          <p:cNvPr id="4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6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10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07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0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2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1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87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Time complexity of Building a Heap</a:t>
            </a:r>
            <a:endParaRPr lang="en-CA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014" y="5704436"/>
            <a:ext cx="82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complexity</a:t>
            </a:r>
            <a:r>
              <a:rPr lang="en-US" dirty="0" smtClean="0"/>
              <a:t>: 	O(N </a:t>
            </a:r>
            <a:r>
              <a:rPr lang="en-US" dirty="0" err="1" smtClean="0"/>
              <a:t>logN</a:t>
            </a:r>
            <a:r>
              <a:rPr lang="en-US" dirty="0" smtClean="0"/>
              <a:t>) [Loose upper bound]</a:t>
            </a:r>
          </a:p>
          <a:p>
            <a:r>
              <a:rPr lang="en-US" dirty="0"/>
              <a:t>	</a:t>
            </a:r>
            <a:r>
              <a:rPr lang="en-US" dirty="0" smtClean="0"/>
              <a:t>	We can prove that it is O(N) [tighter upper bound]</a:t>
            </a:r>
            <a:endParaRPr lang="en-US" dirty="0"/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3499689" y="2838687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138257" y="5019666"/>
            <a:ext cx="1422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</a:t>
            </a:r>
            <a:r>
              <a:rPr lang="en-US" sz="2800" b="1" dirty="0" err="1" smtClean="0"/>
              <a:t>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35115" y="3701740"/>
            <a:ext cx="2964574" cy="309783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369514" y="3330485"/>
            <a:ext cx="236572" cy="334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7081" y="4096695"/>
            <a:ext cx="2108006" cy="286083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8" idx="2"/>
          </p:cNvCxnSpPr>
          <p:nvPr/>
        </p:nvCxnSpPr>
        <p:spPr>
          <a:xfrm flipH="1" flipV="1">
            <a:off x="1771084" y="4382778"/>
            <a:ext cx="1060660" cy="446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4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5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6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6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4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Time complexity of Building a Heap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20" y="1066456"/>
            <a:ext cx="8135591" cy="515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44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of the elements contains a value that is </a:t>
            </a:r>
            <a:r>
              <a:rPr lang="en-US" sz="2000" dirty="0" smtClean="0"/>
              <a:t>less than </a:t>
            </a:r>
            <a:r>
              <a:rPr lang="en-US" sz="2000" dirty="0"/>
              <a:t>or equal to the value of each of its children (</a:t>
            </a:r>
            <a:r>
              <a:rPr lang="en-US" sz="2000" dirty="0" smtClean="0"/>
              <a:t>Min-heap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Max-heap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Min-heap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Shape property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6368" y="5654985"/>
            <a:ext cx="81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shape of all heaps with a given number of elements is the </a:t>
            </a:r>
            <a:r>
              <a:rPr lang="en-US" dirty="0" smtClean="0"/>
              <a:t>same.</a:t>
            </a:r>
          </a:p>
        </p:txBody>
      </p:sp>
      <p:sp>
        <p:nvSpPr>
          <p:cNvPr id="5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Time complexity of Building a Heap</a:t>
            </a:r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07" y="815016"/>
            <a:ext cx="8545778" cy="432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38" y="5183436"/>
            <a:ext cx="5915025" cy="695325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982" y="6092328"/>
            <a:ext cx="43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T(n) ≤ 2n = O(n)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  <a:endParaRPr lang="en-US" altLang="en-US" dirty="0" smtClean="0"/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459706" y="2121693"/>
            <a:ext cx="6189662" cy="2873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u="sng" dirty="0" err="1">
                <a:solidFill>
                  <a:srgbClr val="010000"/>
                </a:solidFill>
              </a:rPr>
              <a:t>HeapSort</a:t>
            </a:r>
            <a:r>
              <a:rPr lang="en-US" altLang="en-US" sz="2400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2.  </a:t>
            </a:r>
            <a:r>
              <a:rPr lang="en-US" altLang="en-US" sz="2400" b="1" dirty="0"/>
              <a:t>for</a:t>
            </a:r>
            <a:r>
              <a:rPr lang="en-US" altLang="en-US" sz="2400" dirty="0">
                <a:solidFill>
                  <a:srgbClr val="010000"/>
                </a:solidFill>
              </a:rPr>
              <a:t> </a:t>
            </a:r>
            <a:r>
              <a:rPr lang="en-US" altLang="en-US" sz="2400" dirty="0" err="1">
                <a:solidFill>
                  <a:srgbClr val="010000"/>
                </a:solidFill>
              </a:rPr>
              <a:t>i</a:t>
            </a:r>
            <a:r>
              <a:rPr lang="en-US" altLang="en-US" sz="2400" dirty="0">
                <a:solidFill>
                  <a:srgbClr val="010000"/>
                </a:solidFill>
              </a:rPr>
              <a:t> 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rgbClr val="010000"/>
                </a:solidFill>
              </a:rPr>
              <a:t> length[A] </a:t>
            </a:r>
            <a:r>
              <a:rPr lang="en-US" altLang="en-US" sz="2400" b="1" dirty="0" err="1">
                <a:solidFill>
                  <a:srgbClr val="010000"/>
                </a:solidFill>
              </a:rPr>
              <a:t>downto</a:t>
            </a:r>
            <a:r>
              <a:rPr lang="en-US" altLang="en-US" sz="2400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3.       </a:t>
            </a:r>
            <a:r>
              <a:rPr lang="en-US" altLang="en-US" sz="2400" b="1" dirty="0"/>
              <a:t>do</a:t>
            </a:r>
            <a:r>
              <a:rPr lang="en-US" altLang="en-US" sz="2400" dirty="0">
                <a:solidFill>
                  <a:srgbClr val="010000"/>
                </a:solidFill>
              </a:rPr>
              <a:t> exchange </a:t>
            </a:r>
            <a:r>
              <a:rPr lang="en-US" altLang="en-US" sz="20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20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20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sz="2400" baseline="30000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5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2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85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9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709445" y="3465731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3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6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7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78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85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87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2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709445" y="3465731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8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6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2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6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2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2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8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2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of the elements contains a value that is </a:t>
            </a:r>
            <a:r>
              <a:rPr lang="en-US" sz="2000" dirty="0" smtClean="0"/>
              <a:t>less than </a:t>
            </a:r>
            <a:r>
              <a:rPr lang="en-US" sz="2000" dirty="0"/>
              <a:t>or equal to the value of each of its children (</a:t>
            </a:r>
            <a:r>
              <a:rPr lang="en-US" sz="2000" dirty="0" smtClean="0"/>
              <a:t>Min-heap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C00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Max-heap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Min-heap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Shape property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516876" y="1974334"/>
            <a:ext cx="2898131" cy="28767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78393" y="2248415"/>
            <a:ext cx="4183344" cy="26618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04422" y="2966677"/>
            <a:ext cx="169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Heap property/Order property</a:t>
            </a:r>
          </a:p>
        </p:txBody>
      </p:sp>
      <p:cxnSp>
        <p:nvCxnSpPr>
          <p:cNvPr id="39" name="Straight Arrow Connector 38"/>
          <p:cNvCxnSpPr>
            <a:stCxn id="78" idx="0"/>
            <a:endCxn id="77" idx="2"/>
          </p:cNvCxnSpPr>
          <p:nvPr/>
        </p:nvCxnSpPr>
        <p:spPr>
          <a:xfrm flipH="1" flipV="1">
            <a:off x="2970065" y="2514600"/>
            <a:ext cx="1479508" cy="45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368" y="5654985"/>
            <a:ext cx="81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shape of all heaps with a given number of elements is the </a:t>
            </a:r>
            <a:r>
              <a:rPr lang="en-US" dirty="0" smtClean="0"/>
              <a:t>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root node always contains the largest value in the </a:t>
            </a:r>
            <a:r>
              <a:rPr lang="en-US" dirty="0" smtClean="0"/>
              <a:t>max-heap (in addition, the </a:t>
            </a:r>
            <a:r>
              <a:rPr lang="en-US" dirty="0" err="1" smtClean="0"/>
              <a:t>subtrees</a:t>
            </a:r>
            <a:r>
              <a:rPr lang="en-US" dirty="0" smtClean="0"/>
              <a:t> are heaps as well).</a:t>
            </a:r>
            <a:endParaRPr lang="en-US" dirty="0"/>
          </a:p>
        </p:txBody>
      </p:sp>
      <p:sp>
        <p:nvSpPr>
          <p:cNvPr id="5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4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450" y="937"/>
              <a:ext cx="801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1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450" y="937"/>
              <a:ext cx="801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14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450" y="937"/>
              <a:ext cx="801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6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V="1">
              <a:off x="450" y="937"/>
              <a:ext cx="801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0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3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4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V="1">
              <a:off x="761" y="937"/>
              <a:ext cx="49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3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Heap elements can be stored as array elements (since the tree is complete, there are not any “holes” in the tree)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4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V="1">
              <a:off x="761" y="937"/>
              <a:ext cx="49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38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8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1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4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13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2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5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445" y="3465731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499689" y="2838687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4927355" y="5766275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</a:t>
            </a:r>
            <a:r>
              <a:rPr lang="en-US" sz="2800" b="1" dirty="0" err="1" smtClean="0"/>
              <a:t>NlogN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873096" y="3330485"/>
            <a:ext cx="732991" cy="16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191001" y="5145205"/>
            <a:ext cx="882210" cy="621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9713" y="6069982"/>
            <a:ext cx="36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complexity: </a:t>
            </a:r>
            <a:endParaRPr lang="en-US" dirty="0"/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2709134" y="5993038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</a:t>
            </a:r>
            <a:r>
              <a:rPr lang="en-US" sz="2800" b="1" dirty="0" err="1" smtClean="0"/>
              <a:t>NlogN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grpSp>
        <p:nvGrpSpPr>
          <p:cNvPr id="41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4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Priority Queues (PQ)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16" y="1053296"/>
            <a:ext cx="8472668" cy="481410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300" b="1" dirty="0" smtClean="0"/>
              <a:t>Properties: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 smtClean="0"/>
              <a:t> Each element is associated with a priority (key)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 smtClean="0"/>
              <a:t> The key with the highest (MAX-PQ)/lowest (MIN-PQ) key is extracted first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 smtClean="0"/>
              <a:t> Can be implemented as a Max-Heap/Min-Heap</a:t>
            </a:r>
          </a:p>
          <a:p>
            <a:pPr>
              <a:defRPr/>
            </a:pPr>
            <a:endParaRPr lang="en-US" altLang="en-US" sz="2800" dirty="0" smtClean="0"/>
          </a:p>
          <a:p>
            <a:pPr>
              <a:defRPr/>
            </a:pPr>
            <a:r>
              <a:rPr lang="en-US" altLang="en-US" sz="2800" dirty="0" smtClean="0"/>
              <a:t>An application: Schedule jobs on a shared resource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400" dirty="0" smtClean="0"/>
              <a:t>PQ keeps track of jobs and their relative priorities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400" dirty="0" smtClean="0"/>
              <a:t>When a job is finished or interrupted, highest priority job is selected from those pending using EXTRACT-MAX function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400" dirty="0" smtClean="0"/>
              <a:t>A new job can be added at any time using INSERT function</a:t>
            </a:r>
          </a:p>
        </p:txBody>
      </p:sp>
    </p:spTree>
    <p:extLst>
      <p:ext uri="{BB962C8B-B14F-4D97-AF65-F5344CB8AC3E}">
        <p14:creationId xmlns:p14="http://schemas.microsoft.com/office/powerpoint/2010/main" val="217588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5426E9-D08B-4CB4-92E1-697458E40E70}" type="slidenum">
              <a:rPr lang="en-US">
                <a:solidFill>
                  <a:srgbClr val="000000"/>
                </a:solidFill>
              </a:rPr>
              <a:pPr/>
              <a:t>65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Priority Queue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b="1" dirty="0" smtClean="0"/>
              <a:t>Graph algorithms:</a:t>
            </a:r>
          </a:p>
          <a:p>
            <a:pPr>
              <a:lnSpc>
                <a:spcPct val="130000"/>
              </a:lnSpc>
            </a:pPr>
            <a:r>
              <a:rPr lang="en-US" dirty="0" err="1" smtClean="0"/>
              <a:t>Dijkstra’s</a:t>
            </a:r>
            <a:r>
              <a:rPr lang="en-US" dirty="0" smtClean="0"/>
              <a:t> and A*-search algorithms to compute shortest paths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mic Sans MS" pitchFamily="66" charset="0"/>
              </a:rPr>
              <a:t>Prim’s algorithm to compute minimum spanning tree (MST) of a graph</a:t>
            </a:r>
          </a:p>
          <a:p>
            <a:pPr>
              <a:lnSpc>
                <a:spcPct val="130000"/>
              </a:lnSpc>
              <a:buNone/>
            </a:pPr>
            <a:r>
              <a:rPr lang="en-US" b="1" dirty="0" smtClean="0">
                <a:latin typeface="Comic Sans MS" pitchFamily="66" charset="0"/>
              </a:rPr>
              <a:t>Others: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mic Sans MS" pitchFamily="66" charset="0"/>
              </a:rPr>
              <a:t>Huffman coding for compressing data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mic Sans MS" pitchFamily="66" charset="0"/>
              </a:rPr>
              <a:t>Resource scheduling in operating systems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Heap elements can be stored as array elements (since the tree is complete, there are not any “holes” in the tree)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74519" y="4324367"/>
            <a:ext cx="54982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CC0000"/>
                </a:solidFill>
              </a:rPr>
              <a:t>Map from array elements to tree nodes and vice versa</a:t>
            </a:r>
          </a:p>
          <a:p>
            <a:pPr lvl="1"/>
            <a:r>
              <a:rPr lang="en-US" altLang="en-US" sz="1600" dirty="0"/>
              <a:t>Root – </a:t>
            </a:r>
            <a:r>
              <a:rPr lang="en-US" altLang="en-US" sz="1600" i="1" dirty="0"/>
              <a:t>A</a:t>
            </a:r>
            <a:r>
              <a:rPr lang="en-US" altLang="en-US" sz="1600" dirty="0"/>
              <a:t>[1]</a:t>
            </a:r>
          </a:p>
          <a:p>
            <a:pPr lvl="1"/>
            <a:r>
              <a:rPr lang="en-US" altLang="en-US" sz="1600" dirty="0"/>
              <a:t>Left[</a:t>
            </a:r>
            <a:r>
              <a:rPr lang="en-US" altLang="en-US" sz="1600" i="1" dirty="0" err="1"/>
              <a:t>i</a:t>
            </a:r>
            <a:r>
              <a:rPr lang="en-US" altLang="en-US" sz="1600" dirty="0"/>
              <a:t>] – </a:t>
            </a:r>
            <a:r>
              <a:rPr lang="en-US" altLang="en-US" sz="1600" i="1" dirty="0"/>
              <a:t>A</a:t>
            </a:r>
            <a:r>
              <a:rPr lang="en-US" altLang="en-US" sz="1600" dirty="0"/>
              <a:t>[2</a:t>
            </a:r>
            <a:r>
              <a:rPr lang="en-US" altLang="en-US" sz="1600" i="1" dirty="0"/>
              <a:t>i</a:t>
            </a:r>
            <a:r>
              <a:rPr lang="en-US" altLang="en-US" sz="1600" dirty="0"/>
              <a:t>]</a:t>
            </a:r>
          </a:p>
          <a:p>
            <a:pPr lvl="1"/>
            <a:r>
              <a:rPr lang="en-US" altLang="en-US" sz="1600" dirty="0"/>
              <a:t>Right[</a:t>
            </a:r>
            <a:r>
              <a:rPr lang="en-US" altLang="en-US" sz="1600" i="1" dirty="0" err="1"/>
              <a:t>i</a:t>
            </a:r>
            <a:r>
              <a:rPr lang="en-US" altLang="en-US" sz="1600" dirty="0"/>
              <a:t>] – </a:t>
            </a:r>
            <a:r>
              <a:rPr lang="en-US" altLang="en-US" sz="1600" i="1" dirty="0"/>
              <a:t>A</a:t>
            </a:r>
            <a:r>
              <a:rPr lang="en-US" altLang="en-US" sz="1600" dirty="0"/>
              <a:t>[2</a:t>
            </a:r>
            <a:r>
              <a:rPr lang="en-US" altLang="en-US" sz="1600" i="1" dirty="0"/>
              <a:t>i</a:t>
            </a:r>
            <a:r>
              <a:rPr lang="en-US" altLang="en-US" sz="1600" dirty="0"/>
              <a:t>+1]</a:t>
            </a:r>
          </a:p>
          <a:p>
            <a:pPr lvl="1"/>
            <a:r>
              <a:rPr lang="en-US" altLang="en-US" sz="1600" dirty="0"/>
              <a:t>Parent[</a:t>
            </a:r>
            <a:r>
              <a:rPr lang="en-US" altLang="en-US" sz="1600" i="1" dirty="0" err="1"/>
              <a:t>i</a:t>
            </a:r>
            <a:r>
              <a:rPr lang="en-US" altLang="en-US" sz="1600" dirty="0"/>
              <a:t>] – </a:t>
            </a:r>
            <a:r>
              <a:rPr lang="en-US" altLang="en-US" sz="1600" i="1" dirty="0"/>
              <a:t>A</a:t>
            </a:r>
            <a:r>
              <a:rPr lang="en-US" altLang="en-US" sz="1600" dirty="0"/>
              <a:t>[</a:t>
            </a:r>
            <a:r>
              <a:rPr lang="en-US" altLang="en-US" sz="1600" dirty="0">
                <a:sym typeface="Symbol" panose="05050102010706020507" pitchFamily="18" charset="2"/>
              </a:rPr>
              <a:t></a:t>
            </a:r>
            <a:r>
              <a:rPr lang="en-US" altLang="en-US" sz="1600" i="1" dirty="0" err="1"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/2</a:t>
            </a:r>
            <a:r>
              <a:rPr lang="en-US" altLang="en-US" sz="1600" dirty="0" smtClean="0"/>
              <a:t>]</a:t>
            </a:r>
            <a:endParaRPr lang="en-US" alt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76701"/>
              </p:ext>
            </p:extLst>
          </p:nvPr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Heap elements can be stored as array elements (since the tree is complete, there are not any “holes” in the tree)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74519" y="4324367"/>
            <a:ext cx="5498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>
                <a:solidFill>
                  <a:schemeClr val="hlink"/>
                </a:solidFill>
              </a:rPr>
              <a:t>length[</a:t>
            </a:r>
            <a:r>
              <a:rPr lang="en-US" altLang="en-US" sz="1600" i="1" dirty="0" smtClean="0">
                <a:solidFill>
                  <a:schemeClr val="hlink"/>
                </a:solidFill>
              </a:rPr>
              <a:t>A</a:t>
            </a:r>
            <a:r>
              <a:rPr lang="en-US" altLang="en-US" sz="1600" dirty="0">
                <a:solidFill>
                  <a:schemeClr val="hlink"/>
                </a:solidFill>
              </a:rPr>
              <a:t>]</a:t>
            </a:r>
            <a:r>
              <a:rPr lang="en-US" altLang="en-US" sz="1600" dirty="0"/>
              <a:t> – number of elements in array </a:t>
            </a:r>
            <a:r>
              <a:rPr lang="en-US" altLang="en-US" sz="1600" i="1" dirty="0"/>
              <a:t>A.</a:t>
            </a:r>
            <a:endParaRPr lang="en-US" altLang="en-US" sz="1600" dirty="0"/>
          </a:p>
          <a:p>
            <a:r>
              <a:rPr lang="en-US" altLang="en-US" sz="1600" dirty="0">
                <a:solidFill>
                  <a:schemeClr val="hlink"/>
                </a:solidFill>
              </a:rPr>
              <a:t>heap-size[</a:t>
            </a:r>
            <a:r>
              <a:rPr lang="en-US" altLang="en-US" sz="1600" i="1" dirty="0">
                <a:solidFill>
                  <a:schemeClr val="hlink"/>
                </a:solidFill>
              </a:rPr>
              <a:t>A</a:t>
            </a:r>
            <a:r>
              <a:rPr lang="en-US" altLang="en-US" sz="1600" dirty="0">
                <a:solidFill>
                  <a:schemeClr val="hlink"/>
                </a:solidFill>
              </a:rPr>
              <a:t>]</a:t>
            </a:r>
            <a:r>
              <a:rPr lang="en-US" altLang="en-US" sz="1600" dirty="0"/>
              <a:t> – number of elements in heap stored in </a:t>
            </a:r>
            <a:r>
              <a:rPr lang="en-US" altLang="en-US" sz="1600" i="1" dirty="0"/>
              <a:t>A.</a:t>
            </a:r>
          </a:p>
          <a:p>
            <a:pPr lvl="1"/>
            <a:r>
              <a:rPr lang="en-US" altLang="en-US" sz="1600" dirty="0">
                <a:solidFill>
                  <a:srgbClr val="CC0000"/>
                </a:solidFill>
              </a:rPr>
              <a:t>heap-size[</a:t>
            </a:r>
            <a:r>
              <a:rPr lang="en-US" altLang="en-US" sz="1600" i="1" dirty="0">
                <a:solidFill>
                  <a:srgbClr val="CC0000"/>
                </a:solidFill>
              </a:rPr>
              <a:t>A</a:t>
            </a:r>
            <a:r>
              <a:rPr lang="en-US" altLang="en-US" sz="1600" dirty="0">
                <a:solidFill>
                  <a:srgbClr val="CC0000"/>
                </a:solidFill>
              </a:rPr>
              <a:t>] 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 length[</a:t>
            </a:r>
            <a:r>
              <a:rPr lang="en-US" altLang="en-US" sz="1600" i="1" dirty="0">
                <a:solidFill>
                  <a:srgbClr val="CC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600" dirty="0" smtClean="0">
                <a:solidFill>
                  <a:srgbClr val="CC0000"/>
                </a:solidFill>
                <a:sym typeface="Symbol" panose="05050102010706020507" pitchFamily="18" charset="2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solidFill>
                  <a:schemeClr val="accent5"/>
                </a:solidFill>
                <a:sym typeface="Symbol" panose="05050102010706020507" pitchFamily="18" charset="2"/>
              </a:rPr>
              <a:t>No. of leaves    </a:t>
            </a:r>
            <a:r>
              <a:rPr lang="en-US" altLang="en-US" sz="1600" dirty="0">
                <a:sym typeface="Symbol" panose="05050102010706020507" pitchFamily="18" charset="2"/>
              </a:rPr>
              <a:t>= 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</a:t>
            </a:r>
            <a:r>
              <a:rPr lang="en-US" altLang="en-US" sz="1600" i="1" dirty="0">
                <a:solidFill>
                  <a:srgbClr val="CC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/2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solidFill>
                  <a:schemeClr val="accent5"/>
                </a:solidFill>
              </a:rPr>
              <a:t>Height of a heap</a:t>
            </a:r>
            <a:r>
              <a:rPr lang="en-US" altLang="en-US" sz="1600" dirty="0">
                <a:solidFill>
                  <a:schemeClr val="accent5"/>
                </a:solidFill>
              </a:rPr>
              <a:t> </a:t>
            </a:r>
            <a:r>
              <a:rPr lang="en-US" altLang="en-US" sz="1600" dirty="0"/>
              <a:t>=</a:t>
            </a:r>
            <a:r>
              <a:rPr lang="en-US" altLang="en-US" sz="1600" i="1" dirty="0">
                <a:solidFill>
                  <a:srgbClr val="CC0000"/>
                </a:solidFill>
              </a:rPr>
              <a:t>  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sz="1600" i="1" dirty="0" err="1">
                <a:solidFill>
                  <a:srgbClr val="CC0000"/>
                </a:solidFill>
              </a:rPr>
              <a:t>lg</a:t>
            </a:r>
            <a:r>
              <a:rPr lang="en-US" altLang="en-US" sz="1600" i="1" dirty="0">
                <a:solidFill>
                  <a:srgbClr val="CC0000"/>
                </a:solidFill>
              </a:rPr>
              <a:t> n</a:t>
            </a:r>
            <a:r>
              <a:rPr lang="en-US" altLang="en-US" sz="1600" dirty="0">
                <a:solidFill>
                  <a:srgbClr val="CC0000"/>
                </a:solidFill>
              </a:rPr>
              <a:t> </a:t>
            </a:r>
            <a:r>
              <a:rPr lang="en-US" altLang="en-US" sz="1600" dirty="0" smtClean="0">
                <a:solidFill>
                  <a:srgbClr val="CC0000"/>
                </a:solidFill>
                <a:sym typeface="Symbol" panose="05050102010706020507" pitchFamily="18" charset="2"/>
              </a:rPr>
              <a:t>  (why?)</a:t>
            </a:r>
            <a:endParaRPr lang="en-US" altLang="en-US" sz="1600" dirty="0">
              <a:solidFill>
                <a:srgbClr val="CC0000"/>
              </a:solidFill>
            </a:endParaRPr>
          </a:p>
          <a:p>
            <a:pPr lvl="1"/>
            <a:endParaRPr lang="en-US" altLang="en-US" sz="1600" dirty="0">
              <a:solidFill>
                <a:srgbClr val="CC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76701"/>
              </p:ext>
            </p:extLst>
          </p:nvPr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Heap Operations: </a:t>
            </a:r>
            <a:r>
              <a:rPr lang="en-US" altLang="en-US" dirty="0" err="1" smtClean="0"/>
              <a:t>Heapify</a:t>
            </a:r>
            <a:r>
              <a:rPr lang="en-US" altLang="en-US" dirty="0" smtClean="0"/>
              <a:t>()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Heapify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: maintain the heap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Given:</a:t>
            </a:r>
            <a:r>
              <a:rPr lang="en-US" altLang="en-US" dirty="0" smtClean="0"/>
              <a:t> a node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in the heap with children 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r</a:t>
            </a:r>
            <a:endParaRPr lang="en-US" alt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Given:</a:t>
            </a:r>
            <a:r>
              <a:rPr lang="en-US" altLang="en-US" dirty="0" smtClean="0"/>
              <a:t> two </a:t>
            </a:r>
            <a:r>
              <a:rPr lang="en-US" altLang="en-US" dirty="0" err="1" smtClean="0"/>
              <a:t>subtrees</a:t>
            </a:r>
            <a:r>
              <a:rPr lang="en-US" altLang="en-US" dirty="0" smtClean="0"/>
              <a:t> rooted at 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, assumed to be heaps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Problem:</a:t>
            </a:r>
            <a:r>
              <a:rPr lang="en-US" altLang="en-US" dirty="0" smtClean="0"/>
              <a:t> The </a:t>
            </a:r>
            <a:r>
              <a:rPr lang="en-US" altLang="en-US" dirty="0" err="1" smtClean="0"/>
              <a:t>subtree</a:t>
            </a:r>
            <a:r>
              <a:rPr lang="en-US" altLang="en-US" dirty="0" smtClean="0"/>
              <a:t> rooted at </a:t>
            </a:r>
            <a:r>
              <a:rPr lang="en-US" altLang="en-US" i="1" dirty="0" err="1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may violate the heap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Action:</a:t>
            </a:r>
            <a:r>
              <a:rPr lang="en-US" altLang="en-US" dirty="0" smtClean="0"/>
              <a:t> let the value of the parent node “float down” so </a:t>
            </a:r>
            <a:r>
              <a:rPr lang="en-US" altLang="en-US" dirty="0" err="1" smtClean="0"/>
              <a:t>subtree</a:t>
            </a:r>
            <a:r>
              <a:rPr lang="en-US" altLang="en-US" dirty="0" smtClean="0"/>
              <a:t> at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satisfies the heap property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May </a:t>
            </a:r>
            <a:r>
              <a:rPr lang="en-US" altLang="en-US" dirty="0"/>
              <a:t>lead to the </a:t>
            </a:r>
            <a:r>
              <a:rPr lang="en-US" altLang="en-US" dirty="0" err="1"/>
              <a:t>subtree</a:t>
            </a:r>
            <a:r>
              <a:rPr lang="en-US" altLang="en-US" dirty="0"/>
              <a:t> at the child not being a heap.</a:t>
            </a:r>
            <a:endParaRPr lang="en-US" altLang="en-US" dirty="0">
              <a:solidFill>
                <a:srgbClr val="CC0000"/>
              </a:solidFill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CC0000"/>
                </a:solidFill>
              </a:rPr>
              <a:t>Recursively </a:t>
            </a:r>
            <a:r>
              <a:rPr lang="en-US" altLang="en-US" sz="2000" dirty="0">
                <a:solidFill>
                  <a:srgbClr val="CC0000"/>
                </a:solidFill>
              </a:rPr>
              <a:t>fix the children</a:t>
            </a:r>
            <a:r>
              <a:rPr lang="en-US" altLang="en-US" sz="2000" dirty="0"/>
              <a:t> until all of them satisfy the max-heap property.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1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5063</TotalTime>
  <Words>4738</Words>
  <Application>Microsoft Office PowerPoint</Application>
  <PresentationFormat>On-screen Show (4:3)</PresentationFormat>
  <Paragraphs>2153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80" baseType="lpstr">
      <vt:lpstr>Aharoni</vt:lpstr>
      <vt:lpstr>Arial</vt:lpstr>
      <vt:lpstr>Britannic Bold</vt:lpstr>
      <vt:lpstr>Calibri</vt:lpstr>
      <vt:lpstr>Calibri Light</vt:lpstr>
      <vt:lpstr>Comic Sans MS</vt:lpstr>
      <vt:lpstr>Courier New</vt:lpstr>
      <vt:lpstr>Gungsuh</vt:lpstr>
      <vt:lpstr>Impact</vt:lpstr>
      <vt:lpstr>Symbol</vt:lpstr>
      <vt:lpstr>Times New Roman</vt:lpstr>
      <vt:lpstr>Verdana</vt:lpstr>
      <vt:lpstr>Wingdings</vt:lpstr>
      <vt:lpstr>Office Theme</vt:lpstr>
      <vt:lpstr>Default Design</vt:lpstr>
      <vt:lpstr>Lecture 05 Heapsort</vt:lpstr>
      <vt:lpstr>Heaps</vt:lpstr>
      <vt:lpstr>Heaps</vt:lpstr>
      <vt:lpstr>Heaps</vt:lpstr>
      <vt:lpstr>Heaps</vt:lpstr>
      <vt:lpstr>Heaps (Implementation Issue)</vt:lpstr>
      <vt:lpstr>Heaps (Implementation Issue)</vt:lpstr>
      <vt:lpstr>Heaps (Implementation Issue)</vt:lpstr>
      <vt:lpstr>Heap Operations: Heapify()</vt:lpstr>
      <vt:lpstr>Illustration of Heapify operation</vt:lpstr>
      <vt:lpstr>The Heapify operation</vt:lpstr>
      <vt:lpstr>The Heapify operation</vt:lpstr>
      <vt:lpstr>The Heapify operation</vt:lpstr>
      <vt:lpstr>The Heapify operation</vt:lpstr>
      <vt:lpstr>The Heapify operation</vt:lpstr>
      <vt:lpstr>The Heapify operation</vt:lpstr>
      <vt:lpstr>The Heapify operation</vt:lpstr>
      <vt:lpstr>Procedure MaxHeapify</vt:lpstr>
      <vt:lpstr>Procedure MaxHeapify</vt:lpstr>
      <vt:lpstr>Running Time for MaxHeapify(A, i)</vt:lpstr>
      <vt:lpstr>Converting an array to a Max-Heap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Time complexity of Building a Heap</vt:lpstr>
      <vt:lpstr>Time complexity of Building a Heap</vt:lpstr>
      <vt:lpstr>Time complexity of Building a Heap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Priority Queues (PQ)</vt:lpstr>
      <vt:lpstr>Applications of Priority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119</cp:revision>
  <dcterms:created xsi:type="dcterms:W3CDTF">2014-09-11T18:03:18Z</dcterms:created>
  <dcterms:modified xsi:type="dcterms:W3CDTF">2020-09-01T03:39:31Z</dcterms:modified>
</cp:coreProperties>
</file>