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21"/>
  </p:notesMasterIdLst>
  <p:sldIdLst>
    <p:sldId id="256" r:id="rId2"/>
    <p:sldId id="274" r:id="rId3"/>
    <p:sldId id="275" r:id="rId4"/>
    <p:sldId id="276" r:id="rId5"/>
    <p:sldId id="279" r:id="rId6"/>
    <p:sldId id="300" r:id="rId7"/>
    <p:sldId id="281" r:id="rId8"/>
    <p:sldId id="282" r:id="rId9"/>
    <p:sldId id="283" r:id="rId10"/>
    <p:sldId id="284" r:id="rId11"/>
    <p:sldId id="285" r:id="rId12"/>
    <p:sldId id="288" r:id="rId13"/>
    <p:sldId id="289" r:id="rId14"/>
    <p:sldId id="294" r:id="rId15"/>
    <p:sldId id="302" r:id="rId16"/>
    <p:sldId id="290" r:id="rId17"/>
    <p:sldId id="291" r:id="rId18"/>
    <p:sldId id="292" r:id="rId19"/>
    <p:sldId id="293" r:id="rId20"/>
  </p:sldIdLst>
  <p:sldSz cx="9144000" cy="6858000" type="screen4x3"/>
  <p:notesSz cx="6858000" cy="9144000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Droid Sans" charset="0"/>
        <a:cs typeface="Droid Sans" charset="0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Droid Sans" charset="0"/>
        <a:cs typeface="Droid Sans" charset="0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Droid Sans" charset="0"/>
        <a:cs typeface="Droid Sans" charset="0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Droid Sans" charset="0"/>
        <a:cs typeface="Droid Sans" charset="0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Droid Sans" charset="0"/>
        <a:cs typeface="Droid Sans" charset="0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Droid Sans" charset="0"/>
        <a:cs typeface="Droid Sans" charset="0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Droid Sans" charset="0"/>
        <a:cs typeface="Droid Sans" charset="0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Droid Sans" charset="0"/>
        <a:cs typeface="Droid Sans" charset="0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Droid Sans" charset="0"/>
        <a:cs typeface="Droid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0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68" autoAdjust="0"/>
    <p:restoredTop sz="94660"/>
  </p:normalViewPr>
  <p:slideViewPr>
    <p:cSldViewPr>
      <p:cViewPr varScale="1">
        <p:scale>
          <a:sx n="66" d="100"/>
          <a:sy n="66" d="100"/>
        </p:scale>
        <p:origin x="1536" y="6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051" name="AutoShape 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052" name="AutoShape 3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053" name="AutoShape 4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2965450" cy="450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1">
              <a:buClrTx/>
              <a:buSzPct val="45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dt"/>
          </p:nvPr>
        </p:nvSpPr>
        <p:spPr bwMode="auto">
          <a:xfrm>
            <a:off x="3886200" y="0"/>
            <a:ext cx="2965450" cy="450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eaLnBrk="1">
              <a:buClrTx/>
              <a:buSzPct val="45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6" name="Rectangle 7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65650" cy="34226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80" name="Rectangle 8"/>
          <p:cNvSpPr>
            <a:spLocks noGrp="1" noChangeArrowheads="1"/>
          </p:cNvSpPr>
          <p:nvPr>
            <p:ph type="body"/>
          </p:nvPr>
        </p:nvSpPr>
        <p:spPr bwMode="auto">
          <a:xfrm>
            <a:off x="914400" y="4343400"/>
            <a:ext cx="5022850" cy="41084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ftr"/>
          </p:nvPr>
        </p:nvSpPr>
        <p:spPr bwMode="auto">
          <a:xfrm>
            <a:off x="0" y="8686800"/>
            <a:ext cx="2965450" cy="450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eaLnBrk="1">
              <a:buClrTx/>
              <a:buSzPct val="45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sldNum"/>
          </p:nvPr>
        </p:nvSpPr>
        <p:spPr bwMode="auto">
          <a:xfrm>
            <a:off x="3886200" y="8686800"/>
            <a:ext cx="2965450" cy="450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 eaLnBrk="1">
              <a:buSzPct val="4500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ea typeface="DejaVu Sans" pitchFamily="34" charset="0"/>
                <a:cs typeface="DejaVu Sans" pitchFamily="34" charset="0"/>
              </a:defRPr>
            </a:lvl1pPr>
          </a:lstStyle>
          <a:p>
            <a:pPr>
              <a:defRPr/>
            </a:pPr>
            <a:fld id="{AF743943-1D2E-47D2-9ADC-2557E80405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6443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fld id="{4E8EF5A6-6320-4D07-A72F-83924237D8B8}" type="slidenum">
              <a:rPr lang="en-US" altLang="en-US" sz="120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pPr/>
              <a:t>1</a:t>
            </a:fld>
            <a:endParaRPr lang="en-US" altLang="en-US" sz="1200" smtClean="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40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1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9058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fld id="{B7A7C0CF-10F4-415E-83AE-E14912ADBE2F}" type="slidenum">
              <a:rPr lang="en-US" altLang="en-US" sz="120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pPr/>
              <a:t>14</a:t>
            </a:fld>
            <a:endParaRPr lang="en-US" altLang="en-US" sz="1200" smtClean="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337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37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24482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" charset="0"/>
              </a:defRPr>
            </a:lvl9pPr>
          </a:lstStyle>
          <a:p>
            <a:fld id="{2F30AC02-AE84-4B12-AA01-324E05964F61}" type="slidenum">
              <a:rPr lang="en-US" altLang="en-US" sz="1200" smtClean="0">
                <a:solidFill>
                  <a:srgbClr val="000000"/>
                </a:solidFill>
                <a:cs typeface="DejaVu Sans" pitchFamily="34" charset="0"/>
              </a:rPr>
              <a:pPr/>
              <a:t>15</a:t>
            </a:fld>
            <a:endParaRPr lang="en-US" altLang="en-US" sz="1200" smtClean="0">
              <a:solidFill>
                <a:srgbClr val="000000"/>
              </a:solidFill>
              <a:cs typeface="DejaVu Sans" pitchFamily="34" charset="0"/>
            </a:endParaRPr>
          </a:p>
        </p:txBody>
      </p:sp>
      <p:sp>
        <p:nvSpPr>
          <p:cNvPr id="378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789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76000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fld id="{E235D071-E6B9-48E6-81BA-CD9DA0378F3A}" type="slidenum">
              <a:rPr lang="en-US" altLang="en-US" sz="120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pPr/>
              <a:t>16</a:t>
            </a:fld>
            <a:endParaRPr lang="en-US" altLang="en-US" sz="1200" smtClean="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399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994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98550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fld id="{CB610E80-2679-435D-A600-8EC1C3DB8691}" type="slidenum">
              <a:rPr lang="en-US" altLang="en-US" sz="120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pPr/>
              <a:t>17</a:t>
            </a:fld>
            <a:endParaRPr lang="en-US" altLang="en-US" sz="1200" smtClean="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419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198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28399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fld id="{41C40934-077C-41C4-95A9-09901F82429D}" type="slidenum">
              <a:rPr lang="en-US" altLang="en-US" sz="120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pPr/>
              <a:t>18</a:t>
            </a:fld>
            <a:endParaRPr lang="en-US" altLang="en-US" sz="1200" smtClean="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440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40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1444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fld id="{DAAA238C-A55E-4DFA-9651-14AFA30AC98C}" type="slidenum">
              <a:rPr lang="en-US" altLang="en-US" sz="120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pPr/>
              <a:t>19</a:t>
            </a:fld>
            <a:endParaRPr lang="en-US" altLang="en-US" sz="1200" smtClean="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471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710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18345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fld id="{1CB8D64D-F464-435F-AC2D-E026BB70B706}" type="slidenum">
              <a:rPr lang="en-US" altLang="en-US" sz="120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pPr/>
              <a:t>2</a:t>
            </a:fld>
            <a:endParaRPr lang="en-US" altLang="en-US" sz="1200" smtClean="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61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1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57731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fld id="{12DFDCF8-9C4E-47FE-922C-390D86AA0499}" type="slidenum">
              <a:rPr lang="en-US" altLang="en-US" sz="120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pPr/>
              <a:t>3</a:t>
            </a:fld>
            <a:endParaRPr lang="en-US" altLang="en-US" sz="1200" smtClean="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81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81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7564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fld id="{0C64E590-2B0B-44AF-A7F9-2B4DBB31D2DB}" type="slidenum">
              <a:rPr lang="en-US" altLang="en-US" sz="120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pPr/>
              <a:t>4</a:t>
            </a:fld>
            <a:endParaRPr lang="en-US" altLang="en-US" sz="1200" smtClean="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102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02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4832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fld id="{15B0E830-281E-4F35-A63D-7321BDEF829C}" type="slidenum">
              <a:rPr lang="en-US" altLang="en-US" sz="120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pPr/>
              <a:t>5</a:t>
            </a:fld>
            <a:endParaRPr lang="en-US" altLang="en-US" sz="1200" smtClean="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184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84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3422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fld id="{9A6CD19B-5C9A-453F-995B-CA9CBA7C4560}" type="slidenum">
              <a:rPr lang="en-US" altLang="en-US" sz="1200">
                <a:solidFill>
                  <a:srgbClr val="000000"/>
                </a:solidFill>
                <a:ea typeface="DejaVu Sans" charset="0"/>
                <a:cs typeface="DejaVu Sans" charset="0"/>
              </a:rPr>
              <a:pPr/>
              <a:t>6</a:t>
            </a:fld>
            <a:endParaRPr lang="en-US" altLang="en-US" sz="120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327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277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00739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fld id="{5C7D2023-B75C-4967-A328-71F7F2623791}" type="slidenum">
              <a:rPr lang="en-US" altLang="en-US" sz="120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pPr/>
              <a:t>7</a:t>
            </a:fld>
            <a:endParaRPr lang="en-US" altLang="en-US" sz="1200" smtClean="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2253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253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61158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fld id="{33B368E0-8F94-4C14-9E33-2B0BBA8CD466}" type="slidenum">
              <a:rPr lang="en-US" altLang="en-US" sz="120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pPr/>
              <a:t>12</a:t>
            </a:fld>
            <a:endParaRPr lang="en-US" altLang="en-US" sz="1200" smtClean="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296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97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17495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fld id="{5848B142-E4CE-472E-8E48-032FF19615C4}" type="slidenum">
              <a:rPr lang="en-US" altLang="en-US" sz="1200" smtClean="0">
                <a:solidFill>
                  <a:srgbClr val="000000"/>
                </a:solidFill>
                <a:ea typeface="DejaVu Sans" charset="0"/>
                <a:cs typeface="DejaVu Sans" charset="0"/>
              </a:rPr>
              <a:pPr/>
              <a:t>13</a:t>
            </a:fld>
            <a:endParaRPr lang="en-US" altLang="en-US" sz="1200" smtClean="0">
              <a:solidFill>
                <a:srgbClr val="000000"/>
              </a:solidFill>
              <a:ea typeface="DejaVu Sans" charset="0"/>
              <a:cs typeface="DejaVu Sans" charset="0"/>
            </a:endParaRPr>
          </a:p>
        </p:txBody>
      </p:sp>
      <p:sp>
        <p:nvSpPr>
          <p:cNvPr id="317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17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994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01/03/16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87EF0A-876C-426C-AC65-78BD2D24CB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588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01/03/16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342A1E-0832-42F0-B7A7-8D85BBA1F1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880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8113" y="1219200"/>
            <a:ext cx="2009775" cy="44053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19200"/>
            <a:ext cx="5878513" cy="44053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01/03/16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54631E-C156-4AB8-B4A1-A461DCB06D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0636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9200"/>
            <a:ext cx="7766050" cy="19272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01/03/16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68C8CB-2D31-42AC-8169-EA1A712106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084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01/03/16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67AC5C-2DB6-4F82-9B91-F4F797E463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670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01/03/16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0E27C1-D193-413D-9659-EBDD784B05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551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3943350" cy="4019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2950" y="1604963"/>
            <a:ext cx="3944938" cy="4019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01/03/16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D4CB53-631C-4FAF-A02E-9596B59BB9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256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01/03/16</a:t>
            </a:r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46C3A1-4D2B-457C-8C2F-8E0EBAEC3B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130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01/03/16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8267B9-565D-44A4-8553-B34552977F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19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01/03/16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CCC37B-C9C8-49FB-B313-ECCFF2D2FA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80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01/03/16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4716B5-9EDE-426C-8DC2-9BF8FBB8EA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685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01/03/16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A1492E-5B39-42E5-8B7A-F05BCC8850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89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"/>
          <p:cNvGrpSpPr>
            <a:grpSpLocks/>
          </p:cNvGrpSpPr>
          <p:nvPr/>
        </p:nvGrpSpPr>
        <p:grpSpPr bwMode="auto">
          <a:xfrm>
            <a:off x="1658938" y="1600200"/>
            <a:ext cx="6831012" cy="3194050"/>
            <a:chOff x="1045" y="1008"/>
            <a:chExt cx="4303" cy="2012"/>
          </a:xfrm>
        </p:grpSpPr>
        <p:sp>
          <p:nvSpPr>
            <p:cNvPr id="1031" name="Oval 2"/>
            <p:cNvSpPr>
              <a:spLocks noChangeArrowheads="1"/>
            </p:cNvSpPr>
            <p:nvPr/>
          </p:nvSpPr>
          <p:spPr bwMode="auto">
            <a:xfrm flipH="1">
              <a:off x="4392" y="1008"/>
              <a:ext cx="956" cy="956"/>
            </a:xfrm>
            <a:prstGeom prst="ellipse">
              <a:avLst/>
            </a:prstGeom>
            <a:solidFill>
              <a:srgbClr val="D9D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032" name="Oval 3"/>
            <p:cNvSpPr>
              <a:spLocks noChangeArrowheads="1"/>
            </p:cNvSpPr>
            <p:nvPr/>
          </p:nvSpPr>
          <p:spPr bwMode="auto">
            <a:xfrm flipH="1">
              <a:off x="3263" y="1008"/>
              <a:ext cx="956" cy="956"/>
            </a:xfrm>
            <a:prstGeom prst="ellipse">
              <a:avLst/>
            </a:prstGeom>
            <a:solidFill>
              <a:srgbClr val="D9D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033" name="Oval 4"/>
            <p:cNvSpPr>
              <a:spLocks noChangeArrowheads="1"/>
            </p:cNvSpPr>
            <p:nvPr/>
          </p:nvSpPr>
          <p:spPr bwMode="auto">
            <a:xfrm flipH="1">
              <a:off x="2136" y="1008"/>
              <a:ext cx="956" cy="956"/>
            </a:xfrm>
            <a:prstGeom prst="ellipse">
              <a:avLst/>
            </a:prstGeom>
            <a:noFill/>
            <a:ln w="28440">
              <a:solidFill>
                <a:srgbClr val="D9D8E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034" name="Oval 5"/>
            <p:cNvSpPr>
              <a:spLocks noChangeArrowheads="1"/>
            </p:cNvSpPr>
            <p:nvPr/>
          </p:nvSpPr>
          <p:spPr bwMode="auto">
            <a:xfrm flipH="1">
              <a:off x="2136" y="2064"/>
              <a:ext cx="956" cy="956"/>
            </a:xfrm>
            <a:prstGeom prst="ellipse">
              <a:avLst/>
            </a:prstGeom>
            <a:solidFill>
              <a:srgbClr val="D9D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035" name="Oval 6"/>
            <p:cNvSpPr>
              <a:spLocks noChangeArrowheads="1"/>
            </p:cNvSpPr>
            <p:nvPr/>
          </p:nvSpPr>
          <p:spPr bwMode="auto">
            <a:xfrm flipH="1">
              <a:off x="1045" y="2064"/>
              <a:ext cx="956" cy="956"/>
            </a:xfrm>
            <a:prstGeom prst="ellipse">
              <a:avLst/>
            </a:prstGeom>
            <a:solidFill>
              <a:srgbClr val="D9D8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  <p:sp>
          <p:nvSpPr>
            <p:cNvPr id="1036" name="Oval 7"/>
            <p:cNvSpPr>
              <a:spLocks noChangeArrowheads="1"/>
            </p:cNvSpPr>
            <p:nvPr/>
          </p:nvSpPr>
          <p:spPr bwMode="auto">
            <a:xfrm flipH="1">
              <a:off x="4392" y="2064"/>
              <a:ext cx="956" cy="956"/>
            </a:xfrm>
            <a:prstGeom prst="ellipse">
              <a:avLst/>
            </a:prstGeom>
            <a:noFill/>
            <a:ln w="28440">
              <a:solidFill>
                <a:srgbClr val="D9D8E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en-US"/>
            </a:p>
          </p:txBody>
        </p:sp>
      </p:grpSp>
      <p:sp>
        <p:nvSpPr>
          <p:cNvPr id="2056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248400"/>
            <a:ext cx="2127250" cy="450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</a:tabLst>
              <a:defRPr sz="1000">
                <a:solidFill>
                  <a:srgbClr val="000000"/>
                </a:solidFill>
                <a:latin typeface="+mn-lt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r>
              <a:rPr lang="en-US"/>
              <a:t>01/03/16</a:t>
            </a:r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8400"/>
            <a:ext cx="2127250" cy="450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SzPct val="100000"/>
              <a:defRPr sz="1000">
                <a:solidFill>
                  <a:srgbClr val="000000"/>
                </a:solidFill>
                <a:latin typeface="Arial" panose="020B0604020202020204" pitchFamily="34" charset="0"/>
                <a:ea typeface="DejaVu Sans" pitchFamily="34" charset="0"/>
                <a:cs typeface="DejaVu Sans" pitchFamily="34" charset="0"/>
              </a:defRPr>
            </a:lvl1pPr>
          </a:lstStyle>
          <a:p>
            <a:pPr>
              <a:defRPr/>
            </a:pPr>
            <a:fld id="{70E75DB4-E84B-491B-BE8A-6AF71016D6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9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219200"/>
            <a:ext cx="7766050" cy="192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title text format</a:t>
            </a:r>
          </a:p>
        </p:txBody>
      </p:sp>
      <p:sp>
        <p:nvSpPr>
          <p:cNvPr id="1030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040688" cy="401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outline text format</a:t>
            </a:r>
          </a:p>
          <a:p>
            <a:pPr lvl="1"/>
            <a:r>
              <a:rPr lang="en-GB" altLang="en-US" smtClean="0"/>
              <a:t>Second Outline Level</a:t>
            </a:r>
          </a:p>
          <a:p>
            <a:pPr lvl="2"/>
            <a:r>
              <a:rPr lang="en-GB" altLang="en-US" smtClean="0"/>
              <a:t>Third Outline Level</a:t>
            </a:r>
          </a:p>
          <a:p>
            <a:pPr lvl="3"/>
            <a:r>
              <a:rPr lang="en-GB" altLang="en-US" smtClean="0"/>
              <a:t>Fourth Outline Level</a:t>
            </a:r>
          </a:p>
          <a:p>
            <a:pPr lvl="4"/>
            <a:r>
              <a:rPr lang="en-GB" altLang="en-US" smtClean="0"/>
              <a:t>Fifth Outline Level</a:t>
            </a:r>
          </a:p>
          <a:p>
            <a:pPr lvl="4"/>
            <a:r>
              <a:rPr lang="en-GB" altLang="en-US" smtClean="0"/>
              <a:t>Sixth Outline Level</a:t>
            </a:r>
          </a:p>
          <a:p>
            <a:pPr lvl="4"/>
            <a:r>
              <a:rPr lang="en-GB" altLang="en-US" smtClean="0"/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sldNum="0"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8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800">
          <a:solidFill>
            <a:srgbClr val="000000"/>
          </a:solidFill>
          <a:latin typeface="Arial" charset="0"/>
          <a:ea typeface="Droid Sans" charset="0"/>
          <a:cs typeface="Droid Sans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800">
          <a:solidFill>
            <a:srgbClr val="000000"/>
          </a:solidFill>
          <a:latin typeface="Arial" charset="0"/>
          <a:ea typeface="Droid Sans" charset="0"/>
          <a:cs typeface="Droid Sans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800">
          <a:solidFill>
            <a:srgbClr val="000000"/>
          </a:solidFill>
          <a:latin typeface="Arial" charset="0"/>
          <a:ea typeface="Droid Sans" charset="0"/>
          <a:cs typeface="Droid Sans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800">
          <a:solidFill>
            <a:srgbClr val="000000"/>
          </a:solidFill>
          <a:latin typeface="Arial" charset="0"/>
          <a:ea typeface="Droid Sans" charset="0"/>
          <a:cs typeface="Droid Sans" charset="0"/>
        </a:defRPr>
      </a:lvl5pPr>
      <a:lvl6pPr marL="25146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800">
          <a:solidFill>
            <a:srgbClr val="000000"/>
          </a:solidFill>
          <a:latin typeface="Arial" charset="0"/>
          <a:ea typeface="Droid Sans" charset="0"/>
          <a:cs typeface="Droid Sans" charset="0"/>
        </a:defRPr>
      </a:lvl6pPr>
      <a:lvl7pPr marL="29718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800">
          <a:solidFill>
            <a:srgbClr val="000000"/>
          </a:solidFill>
          <a:latin typeface="Arial" charset="0"/>
          <a:ea typeface="Droid Sans" charset="0"/>
          <a:cs typeface="Droid Sans" charset="0"/>
        </a:defRPr>
      </a:lvl7pPr>
      <a:lvl8pPr marL="34290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800">
          <a:solidFill>
            <a:srgbClr val="000000"/>
          </a:solidFill>
          <a:latin typeface="Arial" charset="0"/>
          <a:ea typeface="Droid Sans" charset="0"/>
          <a:cs typeface="Droid Sans" charset="0"/>
        </a:defRPr>
      </a:lvl8pPr>
      <a:lvl9pPr marL="38862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800">
          <a:solidFill>
            <a:srgbClr val="000000"/>
          </a:solidFill>
          <a:latin typeface="Arial" charset="0"/>
          <a:ea typeface="Droid Sans" charset="0"/>
          <a:cs typeface="Droid Sans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6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7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3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ites.google.com/site/rahmanmahsanur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eet.google.com/bzp-xdze-yjv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ahsanur.rahman@northsouth.edu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title"/>
          </p:nvPr>
        </p:nvSpPr>
        <p:spPr>
          <a:xfrm>
            <a:off x="914400" y="304800"/>
            <a:ext cx="7721600" cy="914400"/>
          </a:xfrm>
        </p:spPr>
        <p:txBody>
          <a:bodyPr/>
          <a:lstStyle/>
          <a:p>
            <a:pPr algn="r"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4400" b="1" smtClean="0"/>
              <a:t> </a:t>
            </a:r>
          </a:p>
        </p:txBody>
      </p:sp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731838" y="2378075"/>
            <a:ext cx="7772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Droid Sans" charset="0"/>
                <a:cs typeface="Droid Sans" charset="0"/>
              </a:defRPr>
            </a:lvl9pPr>
          </a:lstStyle>
          <a:p>
            <a:pPr algn="ctr" eaLnBrk="1" hangingPunct="1">
              <a:spcBef>
                <a:spcPts val="1100"/>
              </a:spcBef>
              <a:buSzPct val="80000"/>
            </a:pPr>
            <a:r>
              <a:rPr lang="en-US" altLang="en-US" sz="6000" b="1">
                <a:solidFill>
                  <a:srgbClr val="000000"/>
                </a:solidFill>
                <a:latin typeface="Arial" panose="020B0604020202020204" pitchFamily="34" charset="0"/>
              </a:rPr>
              <a:t>Introduction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2"/>
          <p:cNvSpPr>
            <a:spLocks noGrp="1"/>
          </p:cNvSpPr>
          <p:nvPr>
            <p:ph idx="1"/>
          </p:nvPr>
        </p:nvSpPr>
        <p:spPr>
          <a:xfrm>
            <a:off x="547688" y="914400"/>
            <a:ext cx="8042275" cy="4019550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dirty="0" smtClean="0"/>
              <a:t>Keep totally quiet during the exam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 dirty="0" smtClean="0">
                <a:solidFill>
                  <a:srgbClr val="FF0000"/>
                </a:solidFill>
              </a:rPr>
              <a:t>No question can be asked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 dirty="0" smtClean="0">
                <a:solidFill>
                  <a:srgbClr val="FF0000"/>
                </a:solidFill>
              </a:rPr>
              <a:t>No request can be made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dirty="0" smtClean="0"/>
              <a:t>Invigilators have the right to deduct marks or cancel anybody’s exam if the student adopts any unfair means</a:t>
            </a:r>
          </a:p>
        </p:txBody>
      </p:sp>
      <p:sp>
        <p:nvSpPr>
          <p:cNvPr id="25603" name="Title 1"/>
          <p:cNvSpPr>
            <a:spLocks noGrp="1"/>
          </p:cNvSpPr>
          <p:nvPr>
            <p:ph type="title"/>
          </p:nvPr>
        </p:nvSpPr>
        <p:spPr>
          <a:xfrm>
            <a:off x="-33338" y="0"/>
            <a:ext cx="8451851" cy="1066800"/>
          </a:xfrm>
        </p:spPr>
        <p:txBody>
          <a:bodyPr anchor="t"/>
          <a:lstStyle/>
          <a:p>
            <a:pPr eaLnBrk="1" hangingPunct="1"/>
            <a:r>
              <a:rPr lang="en-US" altLang="en-US" smtClean="0"/>
              <a:t>Ground rules for the exams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2"/>
          <p:cNvSpPr>
            <a:spLocks noGrp="1"/>
          </p:cNvSpPr>
          <p:nvPr>
            <p:ph idx="1"/>
          </p:nvPr>
        </p:nvSpPr>
        <p:spPr>
          <a:xfrm>
            <a:off x="547688" y="1241425"/>
            <a:ext cx="8596312" cy="4019550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dirty="0" smtClean="0"/>
              <a:t>When the invigilator tells the students to stop, everyone must stop </a:t>
            </a:r>
            <a:r>
              <a:rPr lang="en-US" altLang="en-US" dirty="0" smtClean="0"/>
              <a:t>writing</a:t>
            </a:r>
            <a:endParaRPr lang="en-US" altLang="en-US" dirty="0" smtClean="0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dirty="0" smtClean="0"/>
              <a:t>A few minutes will be given to submit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dirty="0" smtClean="0"/>
              <a:t>Scan your papers, create a single PDF from those images, and then upload that to the designated link in google </a:t>
            </a:r>
            <a:r>
              <a:rPr lang="en-US" altLang="en-US" dirty="0" smtClean="0"/>
              <a:t>classroom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dirty="0" smtClean="0"/>
              <a:t>In case of take-home exam, a viva will be taken to assess your depth of understanding of the answers you have written.</a:t>
            </a:r>
            <a:endParaRPr lang="en-US" altLang="en-US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-33338" y="0"/>
            <a:ext cx="8451851" cy="1066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eaLnBrk="1" hangingPunct="1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en-US" sz="3800" kern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Ground rules for the exams</a:t>
            </a:r>
            <a:endParaRPr lang="en-US" sz="3800" kern="0" dirty="0">
              <a:solidFill>
                <a:srgbClr val="000000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7772400" cy="762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4000" b="1" smtClean="0">
                <a:latin typeface="Verdana" panose="020B0604030504040204" pitchFamily="34" charset="0"/>
              </a:rPr>
              <a:t>Class participation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990600"/>
            <a:ext cx="8382000" cy="5410200"/>
          </a:xfrm>
        </p:spPr>
        <p:txBody>
          <a:bodyPr/>
          <a:lstStyle/>
          <a:p>
            <a:pPr marL="341313" indent="-341313" algn="just" eaLnBrk="1" hangingPunct="1">
              <a:spcBef>
                <a:spcPts val="700"/>
              </a:spcBef>
              <a:buClr>
                <a:srgbClr val="CCCCFF"/>
              </a:buClr>
              <a:buSzPct val="80000"/>
              <a:buFont typeface="Wingdings" panose="05000000000000000000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800" smtClean="0">
                <a:latin typeface="Verdana" panose="020B0604030504040204" pitchFamily="34" charset="0"/>
              </a:rPr>
              <a:t>Based on the number of classes attended</a:t>
            </a:r>
          </a:p>
          <a:p>
            <a:pPr marL="741363" lvl="1" indent="-284163" eaLnBrk="1" hangingPunct="1">
              <a:buClr>
                <a:srgbClr val="CCCCFF"/>
              </a:buClr>
              <a:buSzPct val="70000"/>
              <a:buFont typeface="Wingdings" panose="05000000000000000000" pitchFamily="2" charset="2"/>
              <a:buChar char="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800" i="1" smtClean="0">
                <a:latin typeface="Verdana" panose="020B0604030504040204" pitchFamily="34" charset="0"/>
              </a:rPr>
              <a:t>Physically &amp;</a:t>
            </a:r>
          </a:p>
          <a:p>
            <a:pPr marL="741363" lvl="1" indent="-284163" eaLnBrk="1" hangingPunct="1">
              <a:buClr>
                <a:srgbClr val="CCCCFF"/>
              </a:buClr>
              <a:buSzPct val="70000"/>
              <a:buFont typeface="Wingdings" panose="05000000000000000000" pitchFamily="2" charset="2"/>
              <a:buChar char="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800" i="1" smtClean="0">
                <a:latin typeface="Verdana" panose="020B0604030504040204" pitchFamily="34" charset="0"/>
              </a:rPr>
              <a:t>Mentally</a:t>
            </a:r>
          </a:p>
          <a:p>
            <a:pPr marL="341313" indent="-341313" eaLnBrk="1" hangingPunct="1">
              <a:buClr>
                <a:srgbClr val="CCCCFF"/>
              </a:buClr>
              <a:buSzPct val="80000"/>
              <a:buFont typeface="Wingdings" panose="05000000000000000000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800" smtClean="0">
                <a:latin typeface="Verdana" panose="020B0604030504040204" pitchFamily="34" charset="0"/>
              </a:rPr>
              <a:t>Do</a:t>
            </a:r>
          </a:p>
          <a:p>
            <a:pPr marL="741363" lvl="1" indent="-284163" eaLnBrk="1" hangingPunct="1">
              <a:buClr>
                <a:srgbClr val="CCCCFF"/>
              </a:buClr>
              <a:buSzPct val="70000"/>
              <a:buFont typeface="Wingdings" panose="05000000000000000000" pitchFamily="2" charset="2"/>
              <a:buChar char="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800" smtClean="0">
                <a:latin typeface="Verdana" panose="020B0604030504040204" pitchFamily="34" charset="0"/>
              </a:rPr>
              <a:t>ask questions</a:t>
            </a:r>
          </a:p>
          <a:p>
            <a:pPr marL="741363" lvl="1" indent="-284163" eaLnBrk="1" hangingPunct="1">
              <a:buClr>
                <a:srgbClr val="CCCCFF"/>
              </a:buClr>
              <a:buSzPct val="70000"/>
              <a:buFont typeface="Wingdings" panose="05000000000000000000" pitchFamily="2" charset="2"/>
              <a:buChar char="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800" smtClean="0">
                <a:latin typeface="Verdana" panose="020B0604030504040204" pitchFamily="34" charset="0"/>
              </a:rPr>
              <a:t>answer my questions</a:t>
            </a:r>
          </a:p>
          <a:p>
            <a:pPr marL="1141413" lvl="2" indent="-284163" eaLnBrk="1" hangingPunct="1">
              <a:buClr>
                <a:srgbClr val="CCCCFF"/>
              </a:buClr>
              <a:buSzPct val="70000"/>
              <a:buFont typeface="Wingdings" panose="05000000000000000000" pitchFamily="2" charset="2"/>
              <a:buChar char="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smtClean="0">
                <a:latin typeface="Verdana" panose="020B0604030504040204" pitchFamily="34" charset="0"/>
              </a:rPr>
              <a:t>Earn </a:t>
            </a:r>
            <a:r>
              <a:rPr lang="en-US" altLang="en-US" sz="2400" b="1" smtClean="0">
                <a:latin typeface="Verdana" panose="020B0604030504040204" pitchFamily="34" charset="0"/>
              </a:rPr>
              <a:t>bonus</a:t>
            </a:r>
            <a:r>
              <a:rPr lang="en-US" altLang="en-US" sz="2400" smtClean="0">
                <a:latin typeface="Verdana" panose="020B0604030504040204" pitchFamily="34" charset="0"/>
              </a:rPr>
              <a:t> by answering correctly &amp; quickly</a:t>
            </a:r>
          </a:p>
          <a:p>
            <a:pPr marL="1141413" lvl="2" indent="-284163" eaLnBrk="1" hangingPunct="1">
              <a:buClr>
                <a:srgbClr val="CCCCFF"/>
              </a:buClr>
              <a:buSzPct val="70000"/>
              <a:buFont typeface="Wingdings" panose="05000000000000000000" pitchFamily="2" charset="2"/>
              <a:buChar char="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smtClean="0">
                <a:latin typeface="Verdana" panose="020B0604030504040204" pitchFamily="34" charset="0"/>
              </a:rPr>
              <a:t>Bonus marks (0.1 ~ 1) depends on the question complexity</a:t>
            </a:r>
          </a:p>
          <a:p>
            <a:pPr marL="741363" lvl="1" indent="-284163" eaLnBrk="1" hangingPunct="1">
              <a:buClr>
                <a:srgbClr val="CCCCFF"/>
              </a:buClr>
              <a:buSzPct val="70000"/>
              <a:buFont typeface="Wingdings" panose="05000000000000000000" pitchFamily="2" charset="2"/>
              <a:buChar char="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800" smtClean="0">
                <a:latin typeface="Verdana" panose="020B0604030504040204" pitchFamily="34" charset="0"/>
              </a:rPr>
              <a:t>Focus on what I am saying</a:t>
            </a:r>
          </a:p>
          <a:p>
            <a:pPr marL="741363" lvl="1" indent="-284163" eaLnBrk="1" hangingPunct="1">
              <a:buClr>
                <a:srgbClr val="CCCCFF"/>
              </a:buClr>
              <a:buSzPct val="70000"/>
              <a:buFont typeface="Wingdings" panose="05000000000000000000" pitchFamily="2" charset="2"/>
              <a:buChar char="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800" smtClean="0">
                <a:latin typeface="Verdana" panose="020B0604030504040204" pitchFamily="34" charset="0"/>
              </a:rPr>
              <a:t>Take good preparation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7772400" cy="762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4000" b="1" smtClean="0">
                <a:latin typeface="Verdana" panose="020B0604030504040204" pitchFamily="34" charset="0"/>
              </a:rPr>
              <a:t>Class participation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066800"/>
            <a:ext cx="8229600" cy="5181600"/>
          </a:xfrm>
        </p:spPr>
        <p:txBody>
          <a:bodyPr/>
          <a:lstStyle/>
          <a:p>
            <a:pPr marL="341313" indent="-341313" algn="just" eaLnBrk="1" hangingPunct="1">
              <a:spcBef>
                <a:spcPts val="700"/>
              </a:spcBef>
              <a:buClr>
                <a:srgbClr val="CCCCFF"/>
              </a:buClr>
              <a:buSzPct val="80000"/>
              <a:buFont typeface="Wingdings" panose="05000000000000000000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800" dirty="0" smtClean="0">
                <a:latin typeface="Verdana" panose="020B0604030504040204" pitchFamily="34" charset="0"/>
              </a:rPr>
              <a:t>Don't</a:t>
            </a:r>
          </a:p>
          <a:p>
            <a:pPr marL="741363" lvl="1" indent="-284163" eaLnBrk="1" hangingPunct="1">
              <a:buClr>
                <a:srgbClr val="CCCCFF"/>
              </a:buClr>
              <a:buSzPct val="70000"/>
              <a:buFont typeface="Wingdings" panose="05000000000000000000" pitchFamily="2" charset="2"/>
              <a:buChar char="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800" dirty="0" smtClean="0">
                <a:latin typeface="Verdana" panose="020B0604030504040204" pitchFamily="34" charset="0"/>
              </a:rPr>
              <a:t>be late in joining the class</a:t>
            </a:r>
          </a:p>
          <a:p>
            <a:pPr marL="741363" lvl="1" indent="-284163" eaLnBrk="1" hangingPunct="1">
              <a:buClr>
                <a:srgbClr val="CCCCFF"/>
              </a:buClr>
              <a:buSzPct val="70000"/>
              <a:buFont typeface="Wingdings" panose="05000000000000000000" pitchFamily="2" charset="2"/>
              <a:buChar char="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800" dirty="0" smtClean="0">
                <a:latin typeface="Verdana" panose="020B0604030504040204" pitchFamily="34" charset="0"/>
              </a:rPr>
              <a:t>use cell-phones/gadgets during class</a:t>
            </a:r>
          </a:p>
          <a:p>
            <a:pPr marL="741363" lvl="1" indent="-284163" eaLnBrk="1" hangingPunct="1">
              <a:buClr>
                <a:srgbClr val="CCCCFF"/>
              </a:buClr>
              <a:buSzPct val="70000"/>
              <a:buFont typeface="Wingdings" panose="05000000000000000000" pitchFamily="2" charset="2"/>
              <a:buChar char="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800" dirty="0" smtClean="0">
                <a:latin typeface="Verdana" panose="020B0604030504040204" pitchFamily="34" charset="0"/>
              </a:rPr>
              <a:t>create nuisance</a:t>
            </a:r>
          </a:p>
          <a:p>
            <a:pPr marL="741363" lvl="1" indent="-284163" eaLnBrk="1" hangingPunct="1">
              <a:buClr>
                <a:srgbClr val="CCCCFF"/>
              </a:buClr>
              <a:buSzPct val="70000"/>
              <a:buFont typeface="Wingdings" panose="05000000000000000000" pitchFamily="2" charset="2"/>
              <a:buChar char="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800" dirty="0" smtClean="0">
                <a:latin typeface="Verdana" panose="020B0604030504040204" pitchFamily="34" charset="0"/>
              </a:rPr>
              <a:t>misguide/misinform me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4000" b="1" dirty="0" smtClean="0">
                <a:latin typeface="Verdana" panose="020B0604030504040204" pitchFamily="34" charset="0"/>
              </a:rPr>
              <a:t>Presentation</a:t>
            </a:r>
            <a:endParaRPr lang="en-US" altLang="en-US" sz="4000" b="1" dirty="0" smtClean="0">
              <a:latin typeface="Verdana" panose="020B0604030504040204" pitchFamily="34" charset="0"/>
            </a:endParaRP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990600"/>
            <a:ext cx="8991600" cy="4800600"/>
          </a:xfrm>
        </p:spPr>
        <p:txBody>
          <a:bodyPr/>
          <a:lstStyle/>
          <a:p>
            <a:pPr marL="336550" indent="-336550" algn="just" eaLnBrk="1" hangingPunct="1">
              <a:spcBef>
                <a:spcPts val="700"/>
              </a:spcBef>
              <a:buClr>
                <a:srgbClr val="CCCCFF"/>
              </a:buClr>
              <a:buSzPct val="80000"/>
              <a:buFont typeface="Wingdings" charset="2"/>
              <a:buChar char=""/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  <a:defRPr/>
            </a:pPr>
            <a:r>
              <a:rPr lang="en-US" sz="2400" dirty="0" smtClean="0">
                <a:latin typeface="Verdana" pitchFamily="32" charset="0"/>
              </a:rPr>
              <a:t>Choose a language other than C/CPP/Java</a:t>
            </a:r>
            <a:endParaRPr lang="en-US" sz="2400" dirty="0" smtClean="0">
              <a:latin typeface="Verdana" pitchFamily="32" charset="0"/>
            </a:endParaRPr>
          </a:p>
          <a:p>
            <a:pPr marL="336550" indent="-336550" algn="just" eaLnBrk="1" hangingPunct="1">
              <a:spcBef>
                <a:spcPts val="700"/>
              </a:spcBef>
              <a:buClr>
                <a:srgbClr val="CCCCFF"/>
              </a:buClr>
              <a:buSzPct val="80000"/>
              <a:buFont typeface="Wingdings" charset="2"/>
              <a:buChar char=""/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  <a:defRPr/>
            </a:pPr>
            <a:r>
              <a:rPr lang="en-US" sz="2400" dirty="0" smtClean="0">
                <a:latin typeface="Verdana" pitchFamily="32" charset="0"/>
              </a:rPr>
              <a:t>Do</a:t>
            </a:r>
          </a:p>
          <a:p>
            <a:pPr marL="736600" lvl="1" indent="-279400" eaLnBrk="1" hangingPunct="1">
              <a:buClr>
                <a:srgbClr val="CCCCFF"/>
              </a:buClr>
              <a:buSzPct val="70000"/>
              <a:buFont typeface="Wingdings" charset="2"/>
              <a:buChar char=""/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  <a:defRPr/>
            </a:pPr>
            <a:r>
              <a:rPr lang="en-US" sz="2400" dirty="0" smtClean="0">
                <a:latin typeface="Verdana" pitchFamily="32" charset="0"/>
              </a:rPr>
              <a:t>Practice several times to finish within time &amp; yet cover everything asked</a:t>
            </a:r>
          </a:p>
          <a:p>
            <a:pPr marL="736600" lvl="1" indent="-279400" eaLnBrk="1" hangingPunct="1">
              <a:buClr>
                <a:srgbClr val="CCCCFF"/>
              </a:buClr>
              <a:buSzPct val="70000"/>
              <a:buFont typeface="Wingdings" charset="2"/>
              <a:buChar char=""/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  <a:defRPr/>
            </a:pPr>
            <a:r>
              <a:rPr lang="en-US" sz="2400" dirty="0" smtClean="0">
                <a:latin typeface="Verdana" pitchFamily="32" charset="0"/>
              </a:rPr>
              <a:t>prepare slides yourself</a:t>
            </a:r>
          </a:p>
          <a:p>
            <a:pPr marL="736600" lvl="1" indent="-279400" eaLnBrk="1" hangingPunct="1">
              <a:buClr>
                <a:srgbClr val="CCCCFF"/>
              </a:buClr>
              <a:buSzPct val="70000"/>
              <a:buFont typeface="Wingdings" charset="2"/>
              <a:buChar char=""/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  <a:defRPr/>
            </a:pPr>
            <a:r>
              <a:rPr lang="en-US" sz="2400" dirty="0" smtClean="0">
                <a:latin typeface="Verdana" pitchFamily="32" charset="0"/>
              </a:rPr>
              <a:t>Make sure to run the code mentioned in slide and show output in your slides</a:t>
            </a:r>
          </a:p>
          <a:p>
            <a:pPr marL="736600" lvl="1" indent="-279400" eaLnBrk="1" hangingPunct="1">
              <a:buClr>
                <a:srgbClr val="CCCCFF"/>
              </a:buClr>
              <a:buSzPct val="70000"/>
              <a:buFont typeface="Wingdings" charset="2"/>
              <a:buChar char=""/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  <a:defRPr/>
            </a:pPr>
            <a:r>
              <a:rPr lang="en-US" sz="2400" dirty="0">
                <a:latin typeface="Verdana" pitchFamily="32" charset="0"/>
              </a:rPr>
              <a:t>Make sure you understand everything in your slide</a:t>
            </a:r>
          </a:p>
          <a:p>
            <a:pPr marL="336550" indent="-336550" eaLnBrk="1" hangingPunct="1">
              <a:buClr>
                <a:srgbClr val="CCCCFF"/>
              </a:buClr>
              <a:buSzPct val="80000"/>
              <a:buFont typeface="Wingdings" charset="2"/>
              <a:buChar char=""/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  <a:defRPr/>
            </a:pPr>
            <a:r>
              <a:rPr lang="en-US" sz="2400" dirty="0" smtClean="0">
                <a:latin typeface="Verdana" pitchFamily="32" charset="0"/>
              </a:rPr>
              <a:t>Don't</a:t>
            </a:r>
            <a:endParaRPr lang="en-US" sz="2400" dirty="0" smtClean="0">
              <a:latin typeface="Verdana" pitchFamily="32" charset="0"/>
            </a:endParaRPr>
          </a:p>
          <a:p>
            <a:pPr marL="736600" lvl="1" indent="-279400" eaLnBrk="1" hangingPunct="1">
              <a:buClr>
                <a:srgbClr val="CCCCFF"/>
              </a:buClr>
              <a:buSzPct val="70000"/>
              <a:buFont typeface="Wingdings" charset="2"/>
              <a:buChar char=""/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  <a:defRPr/>
            </a:pPr>
            <a:r>
              <a:rPr lang="en-US" sz="2400" dirty="0" smtClean="0">
                <a:latin typeface="Verdana" pitchFamily="32" charset="0"/>
              </a:rPr>
              <a:t>copy/cheat/share</a:t>
            </a:r>
          </a:p>
          <a:p>
            <a:pPr marL="736600" lvl="1" indent="-279400" eaLnBrk="1" hangingPunct="1">
              <a:buClr>
                <a:srgbClr val="CCCCFF"/>
              </a:buClr>
              <a:buSzPct val="70000"/>
              <a:buFont typeface="Wingdings" charset="2"/>
              <a:buChar char=""/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  <a:defRPr/>
            </a:pPr>
            <a:endParaRPr lang="en-US" sz="2400" dirty="0" smtClean="0">
              <a:latin typeface="Verdana" pitchFamily="32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-381000"/>
            <a:ext cx="8229600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4000" b="1" smtClean="0">
                <a:latin typeface="Verdana" panose="020B0604030504040204" pitchFamily="34" charset="0"/>
              </a:rPr>
              <a:t>Assignment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762000"/>
            <a:ext cx="8991600" cy="4800600"/>
          </a:xfrm>
        </p:spPr>
        <p:txBody>
          <a:bodyPr/>
          <a:lstStyle/>
          <a:p>
            <a:pPr marL="336550" indent="-336550" algn="just" eaLnBrk="1" hangingPunct="1">
              <a:spcBef>
                <a:spcPts val="700"/>
              </a:spcBef>
              <a:buClr>
                <a:srgbClr val="CCCCFF"/>
              </a:buClr>
              <a:buSzPct val="80000"/>
              <a:buFont typeface="Wingdings" pitchFamily="2" charset="2"/>
              <a:buChar char=""/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  <a:defRPr/>
            </a:pPr>
            <a:r>
              <a:rPr lang="en-US" sz="2400" dirty="0" smtClean="0">
                <a:latin typeface="Verdana" pitchFamily="34" charset="0"/>
              </a:rPr>
              <a:t>All of them will be counted</a:t>
            </a:r>
          </a:p>
          <a:p>
            <a:pPr marL="336550" indent="-336550" algn="just" eaLnBrk="1" hangingPunct="1">
              <a:spcBef>
                <a:spcPts val="700"/>
              </a:spcBef>
              <a:buClr>
                <a:srgbClr val="CCCCFF"/>
              </a:buClr>
              <a:buSzPct val="80000"/>
              <a:buFont typeface="Wingdings" pitchFamily="2" charset="2"/>
              <a:buChar char=""/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  <a:defRPr/>
            </a:pPr>
            <a:r>
              <a:rPr lang="en-US" sz="2400" dirty="0" smtClean="0">
                <a:latin typeface="Verdana" pitchFamily="34" charset="0"/>
              </a:rPr>
              <a:t>Do</a:t>
            </a:r>
          </a:p>
          <a:p>
            <a:pPr marL="736600" lvl="1" indent="-279400" eaLnBrk="1" hangingPunct="1">
              <a:buClr>
                <a:srgbClr val="CCCCFF"/>
              </a:buClr>
              <a:buSzPct val="70000"/>
              <a:buFont typeface="Wingdings" pitchFamily="2" charset="2"/>
              <a:buChar char=""/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  <a:defRPr/>
            </a:pPr>
            <a:r>
              <a:rPr lang="en-US" sz="2400" dirty="0" smtClean="0">
                <a:latin typeface="Verdana" pitchFamily="34" charset="0"/>
              </a:rPr>
              <a:t>Think about logic &amp; code independently</a:t>
            </a:r>
          </a:p>
          <a:p>
            <a:pPr marL="736600" lvl="1" indent="-279400" eaLnBrk="1" hangingPunct="1">
              <a:buClr>
                <a:srgbClr val="CCCCFF"/>
              </a:buClr>
              <a:buSzPct val="70000"/>
              <a:buFont typeface="Wingdings" pitchFamily="2" charset="2"/>
              <a:buChar char=""/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  <a:defRPr/>
            </a:pPr>
            <a:r>
              <a:rPr lang="en-US" sz="2400" dirty="0" smtClean="0">
                <a:latin typeface="Verdana" pitchFamily="34" charset="0"/>
              </a:rPr>
              <a:t>write your own code (partial submission is better than no submission or copying/sharing)</a:t>
            </a:r>
          </a:p>
          <a:p>
            <a:pPr marL="736600" lvl="1" indent="-279400" eaLnBrk="1" hangingPunct="1">
              <a:buClr>
                <a:srgbClr val="CCCCFF"/>
              </a:buClr>
              <a:buSzPct val="70000"/>
              <a:buFont typeface="Wingdings" pitchFamily="2" charset="2"/>
              <a:buChar char=""/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  <a:defRPr/>
            </a:pPr>
            <a:r>
              <a:rPr lang="en-US" sz="2400" dirty="0" smtClean="0">
                <a:latin typeface="Verdana" pitchFamily="34" charset="0"/>
              </a:rPr>
              <a:t>submit a single file (code</a:t>
            </a:r>
            <a:r>
              <a:rPr lang="en-US" sz="2400" dirty="0" smtClean="0">
                <a:latin typeface="Verdana" pitchFamily="34" charset="0"/>
              </a:rPr>
              <a:t>) within deadline</a:t>
            </a:r>
            <a:endParaRPr lang="en-US" sz="2400" dirty="0" smtClean="0">
              <a:latin typeface="Verdana" pitchFamily="34" charset="0"/>
            </a:endParaRPr>
          </a:p>
          <a:p>
            <a:pPr marL="336550" indent="-336550" eaLnBrk="1" hangingPunct="1">
              <a:buClr>
                <a:srgbClr val="CCCCFF"/>
              </a:buClr>
              <a:buSzPct val="80000"/>
              <a:buFont typeface="Wingdings" charset="2"/>
              <a:buChar char=""/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  <a:defRPr/>
            </a:pPr>
            <a:r>
              <a:rPr lang="en-US" sz="2400" dirty="0" smtClean="0">
                <a:latin typeface="Verdana" pitchFamily="32" charset="0"/>
              </a:rPr>
              <a:t>Don't</a:t>
            </a:r>
          </a:p>
          <a:p>
            <a:pPr marL="736600" lvl="1" indent="-279400" eaLnBrk="1" hangingPunct="1">
              <a:buClr>
                <a:srgbClr val="CCCCFF"/>
              </a:buClr>
              <a:buSzPct val="70000"/>
              <a:buFont typeface="Wingdings" charset="2"/>
              <a:buChar char=""/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  <a:defRPr/>
            </a:pPr>
            <a:r>
              <a:rPr lang="en-US" sz="2400" dirty="0" smtClean="0">
                <a:latin typeface="Verdana" pitchFamily="32" charset="0"/>
              </a:rPr>
              <a:t>Email me your code</a:t>
            </a:r>
          </a:p>
          <a:p>
            <a:pPr marL="736600" lvl="1" indent="-279400" eaLnBrk="1" hangingPunct="1">
              <a:buClr>
                <a:srgbClr val="CCCCFF"/>
              </a:buClr>
              <a:buSzPct val="70000"/>
              <a:buFont typeface="Wingdings" charset="2"/>
              <a:buChar char=""/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  <a:defRPr/>
            </a:pPr>
            <a:r>
              <a:rPr lang="en-US" sz="2400" dirty="0" smtClean="0">
                <a:latin typeface="Verdana" pitchFamily="32" charset="0"/>
              </a:rPr>
              <a:t>Submit .zip/.</a:t>
            </a:r>
            <a:r>
              <a:rPr lang="en-US" sz="2400" dirty="0" err="1" smtClean="0">
                <a:latin typeface="Verdana" pitchFamily="32" charset="0"/>
              </a:rPr>
              <a:t>rar</a:t>
            </a:r>
            <a:r>
              <a:rPr lang="en-US" sz="2400" dirty="0" smtClean="0">
                <a:latin typeface="Verdana" pitchFamily="32" charset="0"/>
              </a:rPr>
              <a:t> file (won’t be accepted)</a:t>
            </a:r>
          </a:p>
          <a:p>
            <a:pPr marL="736600" lvl="1" indent="-279400" eaLnBrk="1" hangingPunct="1">
              <a:buClr>
                <a:srgbClr val="CCCCFF"/>
              </a:buClr>
              <a:buSzPct val="70000"/>
              <a:buFont typeface="Wingdings" charset="2"/>
              <a:buChar char=""/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  <a:defRPr/>
            </a:pPr>
            <a:r>
              <a:rPr lang="en-US" sz="2400" dirty="0" smtClean="0">
                <a:latin typeface="Verdana" pitchFamily="32" charset="0"/>
              </a:rPr>
              <a:t>copy/cheat</a:t>
            </a:r>
          </a:p>
          <a:p>
            <a:pPr marL="1136650" lvl="2" indent="-279400" eaLnBrk="1" hangingPunct="1">
              <a:buClr>
                <a:srgbClr val="CCCCFF"/>
              </a:buClr>
              <a:buSzPct val="70000"/>
              <a:buFont typeface="Wingdings" charset="2"/>
              <a:buChar char=""/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  <a:defRPr/>
            </a:pPr>
            <a:r>
              <a:rPr lang="en-US" sz="2000" dirty="0" smtClean="0">
                <a:latin typeface="Verdana" pitchFamily="32" charset="0"/>
              </a:rPr>
              <a:t>Zero marks for cheating/</a:t>
            </a:r>
            <a:r>
              <a:rPr lang="en-US" sz="2000" u="sng" dirty="0" smtClean="0">
                <a:latin typeface="Verdana" pitchFamily="32" charset="0"/>
              </a:rPr>
              <a:t>sharing codes</a:t>
            </a:r>
          </a:p>
          <a:p>
            <a:pPr marL="736600" lvl="1" indent="-279400" eaLnBrk="1" hangingPunct="1">
              <a:buClr>
                <a:srgbClr val="CCCCFF"/>
              </a:buClr>
              <a:buSzPct val="70000"/>
              <a:buFont typeface="Wingdings" charset="2"/>
              <a:buChar char=""/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  <a:defRPr/>
            </a:pPr>
            <a:r>
              <a:rPr lang="en-US" sz="2400" dirty="0" smtClean="0">
                <a:latin typeface="Verdana" pitchFamily="32" charset="0"/>
              </a:rPr>
              <a:t>Look at others’ codes from internet/friends’ codes/… (anything)</a:t>
            </a:r>
            <a:endParaRPr lang="en-US" sz="2000" dirty="0" smtClean="0">
              <a:latin typeface="Verdana" pitchFamily="32" charset="0"/>
            </a:endParaRPr>
          </a:p>
          <a:p>
            <a:pPr marL="336550" indent="-336550" eaLnBrk="1" hangingPunct="1">
              <a:buClr>
                <a:srgbClr val="CCCCFF"/>
              </a:buClr>
              <a:buSzPct val="80000"/>
              <a:buFont typeface="Wingdings" charset="2"/>
              <a:buChar char=""/>
              <a:tabLst>
                <a:tab pos="336550" algn="l"/>
                <a:tab pos="449263" algn="l"/>
                <a:tab pos="906463" algn="l"/>
                <a:tab pos="1363663" algn="l"/>
                <a:tab pos="1820863" algn="l"/>
                <a:tab pos="2278063" algn="l"/>
                <a:tab pos="2735263" algn="l"/>
                <a:tab pos="3192463" algn="l"/>
                <a:tab pos="3649663" algn="l"/>
                <a:tab pos="4106863" algn="l"/>
                <a:tab pos="4564063" algn="l"/>
                <a:tab pos="5021263" algn="l"/>
                <a:tab pos="5478463" algn="l"/>
                <a:tab pos="5935663" algn="l"/>
                <a:tab pos="6392863" algn="l"/>
                <a:tab pos="6850063" algn="l"/>
                <a:tab pos="7307263" algn="l"/>
                <a:tab pos="7764463" algn="l"/>
                <a:tab pos="8221663" algn="l"/>
                <a:tab pos="8678863" algn="l"/>
                <a:tab pos="9136063" algn="l"/>
              </a:tabLst>
              <a:defRPr/>
            </a:pPr>
            <a:r>
              <a:rPr 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2" charset="0"/>
              </a:rPr>
              <a:t>NO MAKE-UP/EXTRA ASSIGNMENT!!!</a:t>
            </a:r>
          </a:p>
        </p:txBody>
      </p:sp>
    </p:spTree>
    <p:extLst>
      <p:ext uri="{BB962C8B-B14F-4D97-AF65-F5344CB8AC3E}">
        <p14:creationId xmlns:p14="http://schemas.microsoft.com/office/powerpoint/2010/main" val="113365789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7772400" cy="762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4000" b="1" smtClean="0">
                <a:latin typeface="Verdana" panose="020B0604030504040204" pitchFamily="34" charset="0"/>
              </a:rPr>
              <a:t>Quizzes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95400"/>
            <a:ext cx="8534400" cy="5072063"/>
          </a:xfrm>
        </p:spPr>
        <p:txBody>
          <a:bodyPr/>
          <a:lstStyle/>
          <a:p>
            <a:pPr marL="341313" indent="-341313" algn="just" eaLnBrk="1" hangingPunct="1">
              <a:spcBef>
                <a:spcPts val="700"/>
              </a:spcBef>
              <a:buClr>
                <a:srgbClr val="CCCCFF"/>
              </a:buClr>
              <a:buSzPct val="80000"/>
              <a:buFont typeface="Wingdings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800" dirty="0" smtClean="0">
                <a:latin typeface="Verdana" pitchFamily="32" charset="0"/>
              </a:rPr>
              <a:t>N=3 </a:t>
            </a:r>
            <a:r>
              <a:rPr lang="en-US" sz="2800" dirty="0" smtClean="0">
                <a:latin typeface="Verdana" pitchFamily="32" charset="0"/>
              </a:rPr>
              <a:t>quizzes will be taken</a:t>
            </a:r>
          </a:p>
          <a:p>
            <a:pPr marL="341313" indent="-341313" algn="just" eaLnBrk="1" hangingPunct="1">
              <a:spcBef>
                <a:spcPts val="700"/>
              </a:spcBef>
              <a:buClr>
                <a:srgbClr val="CCCCFF"/>
              </a:buClr>
              <a:buSzPct val="80000"/>
              <a:buFont typeface="Wingdings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800" dirty="0" smtClean="0">
                <a:latin typeface="Verdana" pitchFamily="32" charset="0"/>
              </a:rPr>
              <a:t>Marks of the best (N-1) will be counted</a:t>
            </a:r>
          </a:p>
          <a:p>
            <a:pPr marL="341313" indent="-341313" algn="just" eaLnBrk="1" hangingPunct="1">
              <a:spcBef>
                <a:spcPts val="700"/>
              </a:spcBef>
              <a:buClr>
                <a:srgbClr val="CCCCFF"/>
              </a:buClr>
              <a:buSzPct val="80000"/>
              <a:buFont typeface="Wingdings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800" dirty="0" smtClean="0">
                <a:latin typeface="Verdana" pitchFamily="32" charset="0"/>
              </a:rPr>
              <a:t>Exact schedule will be announced later</a:t>
            </a:r>
          </a:p>
          <a:p>
            <a:pPr marL="341313" indent="-341313" algn="just" eaLnBrk="1" hangingPunct="1">
              <a:spcBef>
                <a:spcPts val="700"/>
              </a:spcBef>
              <a:buClr>
                <a:srgbClr val="CCCCFF"/>
              </a:buClr>
              <a:buSzPct val="80000"/>
              <a:buFont typeface="Wingdings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2" charset="0"/>
              </a:rPr>
              <a:t>NO MAKE-UP QUIZZES/mid/final/HW unless there is a real issue (in which case, please contact me right after you come online)!!!</a:t>
            </a:r>
          </a:p>
          <a:p>
            <a:pPr marL="741363" lvl="1" indent="-341313" algn="just" eaLnBrk="1" hangingPunct="1">
              <a:spcBef>
                <a:spcPts val="700"/>
              </a:spcBef>
              <a:buClr>
                <a:srgbClr val="CCCCFF"/>
              </a:buClr>
              <a:buSzPct val="80000"/>
              <a:buFont typeface="Wingdings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3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2" charset="0"/>
              </a:rPr>
              <a:t>In such a case, I shall decide how to resolve your case (taking makeup or something else)</a:t>
            </a:r>
          </a:p>
          <a:p>
            <a:pPr marL="741363" lvl="1" indent="-341313" algn="just" eaLnBrk="1" hangingPunct="1">
              <a:spcBef>
                <a:spcPts val="700"/>
              </a:spcBef>
              <a:buClr>
                <a:srgbClr val="CCCCFF"/>
              </a:buClr>
              <a:buSzPct val="80000"/>
              <a:buFont typeface="Wingdings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3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2" charset="0"/>
              </a:rPr>
              <a:t>Please be totally frank with me; I shall do whatever I </a:t>
            </a:r>
            <a:r>
              <a:rPr lang="en-US" sz="230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2" charset="0"/>
              </a:rPr>
              <a:t>can </a:t>
            </a:r>
            <a:r>
              <a:rPr lang="en-US" sz="230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2" charset="0"/>
              </a:rPr>
              <a:t>to </a:t>
            </a:r>
            <a:r>
              <a:rPr lang="en-US" sz="23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2" charset="0"/>
              </a:rPr>
              <a:t>ease your situation</a:t>
            </a:r>
          </a:p>
          <a:p>
            <a:pPr marL="741363" lvl="1" indent="-341313" algn="just" eaLnBrk="1" hangingPunct="1">
              <a:spcBef>
                <a:spcPts val="700"/>
              </a:spcBef>
              <a:buClr>
                <a:srgbClr val="CCCCFF"/>
              </a:buClr>
              <a:buSzPct val="80000"/>
              <a:buFont typeface="Wingdings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3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2" charset="0"/>
              </a:rPr>
              <a:t>But please don’t come up with fake excuses to exploit/harass me</a:t>
            </a:r>
            <a:endParaRPr lang="en-US" dirty="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pitchFamily="32" charset="0"/>
            </a:endParaRPr>
          </a:p>
          <a:p>
            <a:pPr marL="1141413" lvl="2" indent="-341313" algn="just" eaLnBrk="1" hangingPunct="1">
              <a:spcBef>
                <a:spcPts val="700"/>
              </a:spcBef>
              <a:buClr>
                <a:srgbClr val="CCCCFF"/>
              </a:buClr>
              <a:buSzPct val="80000"/>
              <a:buFont typeface="Wingdings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sz="1900" dirty="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Verdana" pitchFamily="32" charset="0"/>
            </a:endParaRPr>
          </a:p>
          <a:p>
            <a:pPr marL="341313" indent="-341313" eaLnBrk="1" hangingPunct="1">
              <a:buClr>
                <a:srgbClr val="CCCCFF"/>
              </a:buClr>
              <a:buSzPct val="80000"/>
              <a:buFont typeface="Wingdings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sz="2800" dirty="0" smtClean="0">
              <a:latin typeface="Verdana" pitchFamily="32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7772400" cy="762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4000" b="1" smtClean="0">
                <a:latin typeface="Verdana" panose="020B0604030504040204" pitchFamily="34" charset="0"/>
              </a:rPr>
              <a:t>Quizzes</a:t>
            </a: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marL="341313" indent="-341313" eaLnBrk="1" hangingPunct="1">
              <a:buClr>
                <a:srgbClr val="CCCCFF"/>
              </a:buClr>
              <a:buSzPct val="80000"/>
              <a:buFont typeface="Wingdings" panose="05000000000000000000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800" dirty="0" smtClean="0">
                <a:latin typeface="Verdana" panose="020B0604030504040204" pitchFamily="34" charset="0"/>
              </a:rPr>
              <a:t>Do</a:t>
            </a:r>
          </a:p>
          <a:p>
            <a:pPr marL="741363" lvl="1" indent="-284163" eaLnBrk="1" hangingPunct="1">
              <a:buClr>
                <a:srgbClr val="CCCCFF"/>
              </a:buClr>
              <a:buSzPct val="70000"/>
              <a:buFont typeface="Wingdings" panose="05000000000000000000" pitchFamily="2" charset="2"/>
              <a:buChar char="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800" dirty="0" smtClean="0">
                <a:latin typeface="Verdana" panose="020B0604030504040204" pitchFamily="34" charset="0"/>
              </a:rPr>
              <a:t>Take good preparation</a:t>
            </a:r>
          </a:p>
          <a:p>
            <a:pPr marL="341313" indent="-341313" eaLnBrk="1" hangingPunct="1">
              <a:buClr>
                <a:srgbClr val="CCCCFF"/>
              </a:buClr>
              <a:buSzPct val="80000"/>
              <a:buFont typeface="Wingdings" panose="05000000000000000000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800" dirty="0" smtClean="0">
                <a:latin typeface="Verdana" panose="020B0604030504040204" pitchFamily="34" charset="0"/>
              </a:rPr>
              <a:t>Don't</a:t>
            </a:r>
          </a:p>
          <a:p>
            <a:pPr marL="741363" lvl="1" indent="-284163" eaLnBrk="1" hangingPunct="1">
              <a:buClr>
                <a:srgbClr val="CCCCFF"/>
              </a:buClr>
              <a:buSzPct val="70000"/>
              <a:buFont typeface="Wingdings" panose="05000000000000000000" pitchFamily="2" charset="2"/>
              <a:buChar char="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800" dirty="0" smtClean="0">
                <a:latin typeface="Verdana" panose="020B0604030504040204" pitchFamily="34" charset="0"/>
              </a:rPr>
              <a:t>copy/cheat</a:t>
            </a:r>
          </a:p>
          <a:p>
            <a:pPr marL="741363" lvl="1" indent="-284163" eaLnBrk="1" hangingPunct="1">
              <a:buClr>
                <a:srgbClr val="CCCCFF"/>
              </a:buClr>
              <a:buSzPct val="70000"/>
              <a:buFont typeface="Wingdings" panose="05000000000000000000" pitchFamily="2" charset="2"/>
              <a:buChar char="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800" dirty="0" smtClean="0">
                <a:latin typeface="Verdana" panose="020B0604030504040204" pitchFamily="34" charset="0"/>
              </a:rPr>
              <a:t>delay in submitting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7772400" cy="762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4000" b="1" smtClean="0">
                <a:latin typeface="Verdana" panose="020B0604030504040204" pitchFamily="34" charset="0"/>
              </a:rPr>
              <a:t>Key to success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marL="341313" indent="-341313" eaLnBrk="1" hangingPunct="1">
              <a:buClr>
                <a:srgbClr val="CCCCFF"/>
              </a:buClr>
              <a:buSzPct val="80000"/>
              <a:buFont typeface="Wingdings" panose="05000000000000000000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800" smtClean="0">
                <a:latin typeface="Verdana" panose="020B0604030504040204" pitchFamily="34" charset="0"/>
              </a:rPr>
              <a:t>study regularly </a:t>
            </a:r>
            <a:r>
              <a:rPr lang="en-US" altLang="en-US" sz="2800" u="sng" smtClean="0">
                <a:latin typeface="Verdana" panose="020B0604030504040204" pitchFamily="34" charset="0"/>
              </a:rPr>
              <a:t>throughout</a:t>
            </a:r>
            <a:r>
              <a:rPr lang="en-US" altLang="en-US" sz="2800" smtClean="0">
                <a:latin typeface="Verdana" panose="020B0604030504040204" pitchFamily="34" charset="0"/>
              </a:rPr>
              <a:t> the semester</a:t>
            </a:r>
          </a:p>
          <a:p>
            <a:pPr marL="341313" indent="-341313" eaLnBrk="1" hangingPunct="1">
              <a:buClr>
                <a:srgbClr val="CCCCFF"/>
              </a:buClr>
              <a:buSzPct val="80000"/>
              <a:buFont typeface="Wingdings" panose="05000000000000000000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800" smtClean="0">
                <a:latin typeface="Verdana" panose="020B0604030504040204" pitchFamily="34" charset="0"/>
              </a:rPr>
              <a:t>follow the topics/problems discussed in the class</a:t>
            </a:r>
          </a:p>
          <a:p>
            <a:pPr marL="341313" indent="-341313" eaLnBrk="1" hangingPunct="1">
              <a:buClr>
                <a:srgbClr val="CCCCFF"/>
              </a:buClr>
              <a:buSzPct val="80000"/>
              <a:buFont typeface="Wingdings" panose="05000000000000000000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800" smtClean="0">
                <a:latin typeface="Verdana" panose="020B0604030504040204" pitchFamily="34" charset="0"/>
              </a:rPr>
              <a:t>follow the DO's and avoid the DONT's mentioned here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2743200" y="2651125"/>
            <a:ext cx="3840163" cy="762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4000" b="1" smtClean="0">
                <a:latin typeface="Verdana" panose="020B0604030504040204" pitchFamily="34" charset="0"/>
              </a:rPr>
              <a:t>Good Luck!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04775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b="1" smtClean="0"/>
              <a:t>Who Am I?</a:t>
            </a:r>
          </a:p>
        </p:txBody>
      </p:sp>
      <p:sp>
        <p:nvSpPr>
          <p:cNvPr id="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153400" cy="4530725"/>
          </a:xfrm>
        </p:spPr>
        <p:txBody>
          <a:bodyPr/>
          <a:lstStyle/>
          <a:p>
            <a:pPr marL="341313" indent="-341313" algn="just" eaLnBrk="1" hangingPunct="1">
              <a:spcBef>
                <a:spcPts val="700"/>
              </a:spcBef>
              <a:buClr>
                <a:srgbClr val="CCCCFF"/>
              </a:buClr>
              <a:buSzPct val="80000"/>
              <a:buFont typeface="Wingdings" panose="05000000000000000000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800" dirty="0" smtClean="0">
                <a:latin typeface="Verdana" panose="020B0604030504040204" pitchFamily="34" charset="0"/>
              </a:rPr>
              <a:t>Dr. </a:t>
            </a:r>
            <a:r>
              <a:rPr lang="en-US" altLang="en-US" sz="2800" dirty="0" err="1" smtClean="0">
                <a:latin typeface="Verdana" panose="020B0604030504040204" pitchFamily="34" charset="0"/>
              </a:rPr>
              <a:t>Ahsanur</a:t>
            </a:r>
            <a:r>
              <a:rPr lang="en-US" altLang="en-US" sz="2800" dirty="0" smtClean="0">
                <a:latin typeface="Verdana" panose="020B0604030504040204" pitchFamily="34" charset="0"/>
              </a:rPr>
              <a:t> Rahman</a:t>
            </a:r>
          </a:p>
          <a:p>
            <a:pPr marL="341313" indent="-341313" algn="just" eaLnBrk="1" hangingPunct="1">
              <a:spcBef>
                <a:spcPts val="700"/>
              </a:spcBef>
              <a:buClr>
                <a:srgbClr val="CCCCFF"/>
              </a:buClr>
              <a:buSzPct val="80000"/>
              <a:buFont typeface="Wingdings" panose="05000000000000000000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800" dirty="0" smtClean="0">
                <a:latin typeface="Verdana" panose="020B0604030504040204" pitchFamily="34" charset="0"/>
              </a:rPr>
              <a:t>Assistant Professor, ECE, NSU</a:t>
            </a:r>
          </a:p>
          <a:p>
            <a:pPr marL="341313" indent="-341313" algn="just" eaLnBrk="1" hangingPunct="1">
              <a:spcBef>
                <a:spcPts val="700"/>
              </a:spcBef>
              <a:buClr>
                <a:srgbClr val="CCCCFF"/>
              </a:buClr>
              <a:buSzPct val="80000"/>
              <a:buFont typeface="Wingdings" panose="05000000000000000000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800" dirty="0" smtClean="0">
                <a:latin typeface="Verdana" panose="020B0604030504040204" pitchFamily="34" charset="0"/>
              </a:rPr>
              <a:t>B.Sc. in CSE from BUET</a:t>
            </a:r>
          </a:p>
          <a:p>
            <a:pPr marL="341313" indent="-341313" algn="just" eaLnBrk="1" hangingPunct="1">
              <a:spcBef>
                <a:spcPts val="700"/>
              </a:spcBef>
              <a:buClr>
                <a:srgbClr val="CCCCFF"/>
              </a:buClr>
              <a:buSzPct val="80000"/>
              <a:buFont typeface="Wingdings" panose="05000000000000000000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800" dirty="0" smtClean="0">
                <a:latin typeface="Verdana" panose="020B0604030504040204" pitchFamily="34" charset="0"/>
              </a:rPr>
              <a:t>PhD in CS from Virginia Tech, USA</a:t>
            </a:r>
          </a:p>
          <a:p>
            <a:pPr marL="341313" indent="-341313" algn="just" eaLnBrk="1" hangingPunct="1">
              <a:spcBef>
                <a:spcPts val="700"/>
              </a:spcBef>
              <a:buClr>
                <a:srgbClr val="CCCCFF"/>
              </a:buClr>
              <a:buSzPct val="80000"/>
              <a:buFont typeface="Wingdings" panose="05000000000000000000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800" dirty="0" smtClean="0">
                <a:latin typeface="Verdana" panose="020B0604030504040204" pitchFamily="34" charset="0"/>
              </a:rPr>
              <a:t>Website: </a:t>
            </a:r>
            <a:r>
              <a:rPr lang="en-US" altLang="en-US" sz="2800" dirty="0" smtClean="0">
                <a:solidFill>
                  <a:srgbClr val="003054"/>
                </a:solidFill>
                <a:latin typeface="Verdana" panose="020B0604030504040204" pitchFamily="34" charset="0"/>
                <a:hlinkClick r:id="rId3"/>
              </a:rPr>
              <a:t>https://sites.google.com/site/rahmanmahsanur/</a:t>
            </a:r>
          </a:p>
          <a:p>
            <a:pPr marL="341313" indent="-341313" algn="just" eaLnBrk="1" hangingPunct="1">
              <a:spcBef>
                <a:spcPts val="700"/>
              </a:spcBef>
              <a:buClrTx/>
              <a:buSz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 sz="2800" dirty="0" smtClean="0"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6705600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4400" dirty="0" smtClean="0"/>
              <a:t>Who are you (name, semester)?</a:t>
            </a:r>
            <a:br>
              <a:rPr lang="en-US" altLang="en-US" sz="4400" dirty="0" smtClean="0"/>
            </a:br>
            <a:r>
              <a:rPr lang="en-US" altLang="en-US" sz="4400" dirty="0" smtClean="0"/>
              <a:t/>
            </a:r>
            <a:br>
              <a:rPr lang="en-US" altLang="en-US" sz="4400" dirty="0" smtClean="0"/>
            </a:br>
            <a:r>
              <a:rPr lang="en-US" altLang="en-US" sz="4400" dirty="0" smtClean="0"/>
              <a:t>What’s your professional goal?</a:t>
            </a:r>
            <a:br>
              <a:rPr lang="en-US" altLang="en-US" sz="4400" dirty="0" smtClean="0"/>
            </a:br>
            <a:r>
              <a:rPr lang="en-US" altLang="en-US" sz="4400" dirty="0" smtClean="0"/>
              <a:t/>
            </a:r>
            <a:br>
              <a:rPr lang="en-US" altLang="en-US" sz="4400" dirty="0" smtClean="0"/>
            </a:br>
            <a:r>
              <a:rPr lang="en-US" altLang="en-US" sz="4400" dirty="0" smtClean="0"/>
              <a:t>Did you take CSE273/473, CSE426 before?</a:t>
            </a:r>
            <a:br>
              <a:rPr lang="en-US" altLang="en-US" sz="4400" dirty="0" smtClean="0"/>
            </a:br>
            <a:r>
              <a:rPr lang="en-US" altLang="en-US" sz="4400" dirty="0"/>
              <a:t/>
            </a:r>
            <a:br>
              <a:rPr lang="en-US" altLang="en-US" sz="4400" dirty="0"/>
            </a:br>
            <a:r>
              <a:rPr lang="en-US" altLang="en-US" sz="4400" dirty="0" smtClean="0"/>
              <a:t>Which languages do you know other than C/CPP/Java? At what level?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mtClean="0"/>
              <a:t>How to  contact me?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534400" cy="4648200"/>
          </a:xfrm>
        </p:spPr>
        <p:txBody>
          <a:bodyPr/>
          <a:lstStyle/>
          <a:p>
            <a:pPr marL="341313" indent="-341313" eaLnBrk="1" hangingPunct="1">
              <a:buClr>
                <a:srgbClr val="CCCCFF"/>
              </a:buClr>
              <a:buSzPct val="80000"/>
              <a:buFont typeface="Wingdings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b="1" dirty="0" smtClean="0"/>
              <a:t>Best way</a:t>
            </a:r>
            <a:r>
              <a:rPr lang="en-US" dirty="0" smtClean="0"/>
              <a:t>: meet me online during my office hours</a:t>
            </a:r>
          </a:p>
          <a:p>
            <a:pPr marL="741363" lvl="1" indent="-284163" eaLnBrk="1" hangingPunct="1">
              <a:buClr>
                <a:srgbClr val="CCCCFF"/>
              </a:buClr>
              <a:buSzPct val="70000"/>
              <a:buFont typeface="Wingdings" charset="2"/>
              <a:buChar char="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b="1" dirty="0" smtClean="0"/>
              <a:t>Office hour meeting link:</a:t>
            </a:r>
            <a:r>
              <a:rPr lang="en-US" dirty="0" smtClean="0"/>
              <a:t>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meet.google.com/bzp-xdze-yjv</a:t>
            </a:r>
            <a:endParaRPr lang="en-US" dirty="0" smtClean="0"/>
          </a:p>
          <a:p>
            <a:pPr marL="741363" lvl="1" indent="-284163" eaLnBrk="1" hangingPunct="1">
              <a:buClr>
                <a:srgbClr val="CCCCFF"/>
              </a:buClr>
              <a:buSzPct val="70000"/>
              <a:buFont typeface="Wingdings" charset="2"/>
              <a:buChar char="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dirty="0" smtClean="0"/>
              <a:t>Where is my office hour?</a:t>
            </a:r>
          </a:p>
          <a:p>
            <a:pPr marL="1141413" lvl="2" indent="-284163" eaLnBrk="1" hangingPunct="1">
              <a:buClr>
                <a:srgbClr val="CCCCFF"/>
              </a:buClr>
              <a:buSzPct val="70000"/>
              <a:buFont typeface="Wingdings" charset="2"/>
              <a:buChar char="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dirty="0" smtClean="0"/>
              <a:t>Soon be available in google classroom</a:t>
            </a:r>
          </a:p>
          <a:p>
            <a:pPr marL="341313" indent="-284163" eaLnBrk="1" hangingPunct="1">
              <a:buClr>
                <a:srgbClr val="CCCCFF"/>
              </a:buClr>
              <a:buSzPct val="70000"/>
              <a:buFont typeface="Wingdings" charset="2"/>
              <a:buChar char="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b="1" dirty="0" smtClean="0"/>
              <a:t>Email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0070C0"/>
                </a:solidFill>
                <a:hlinkClick r:id="rId4"/>
              </a:rPr>
              <a:t>ahsanur.rahman@northsouth.edu</a:t>
            </a:r>
            <a:endParaRPr lang="en-US" dirty="0" smtClean="0">
              <a:solidFill>
                <a:srgbClr val="0070C0"/>
              </a:solidFill>
            </a:endParaRPr>
          </a:p>
          <a:p>
            <a:pPr marL="341313" indent="-341313" eaLnBrk="1" hangingPunct="1">
              <a:buClr>
                <a:srgbClr val="CCCCFF"/>
              </a:buClr>
              <a:buSzPct val="80000"/>
              <a:buFont typeface="Wingdings" panose="05000000000000000000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dirty="0"/>
              <a:t>Message me in google classroom</a:t>
            </a:r>
          </a:p>
          <a:p>
            <a:pPr marL="341313" indent="-341313" eaLnBrk="1" hangingPunct="1">
              <a:buClr>
                <a:srgbClr val="CCCCFF"/>
              </a:buClr>
              <a:buSzPct val="80000"/>
              <a:buFont typeface="Wingdings" panose="05000000000000000000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dirty="0"/>
              <a:t>I shall use </a:t>
            </a:r>
            <a:r>
              <a:rPr lang="en-US" altLang="en-US" dirty="0" smtClean="0"/>
              <a:t>google classroom </a:t>
            </a:r>
            <a:r>
              <a:rPr lang="en-US" altLang="en-US" dirty="0"/>
              <a:t>and RDS SMS service for my notices</a:t>
            </a:r>
          </a:p>
          <a:p>
            <a:pPr marL="341313" indent="-284163" eaLnBrk="1" hangingPunct="1">
              <a:buClr>
                <a:srgbClr val="CCCCFF"/>
              </a:buClr>
              <a:buSzPct val="70000"/>
              <a:buFont typeface="Wingdings" charset="2"/>
              <a:buChar char="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dirty="0" smtClean="0"/>
          </a:p>
          <a:p>
            <a:pPr marL="341313" indent="-284163" eaLnBrk="1" hangingPunct="1">
              <a:buClr>
                <a:srgbClr val="CCCCFF"/>
              </a:buClr>
              <a:buSzPct val="70000"/>
              <a:buFont typeface="Wingdings" charset="2"/>
              <a:buChar char="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b="1" smtClean="0"/>
              <a:t>Grading system</a:t>
            </a: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marL="341313" indent="-341313" algn="just" eaLnBrk="1" hangingPunct="1">
              <a:spcBef>
                <a:spcPts val="700"/>
              </a:spcBef>
              <a:buClr>
                <a:srgbClr val="CCCCFF"/>
              </a:buClr>
              <a:buSzPct val="80000"/>
              <a:buFont typeface="Wingdings" panose="05000000000000000000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 sz="2800" smtClean="0">
              <a:latin typeface="Verdana" panose="020B0604030504040204" pitchFamily="34" charset="0"/>
            </a:endParaRPr>
          </a:p>
          <a:p>
            <a:pPr marL="341313" indent="-341313" algn="just" eaLnBrk="1" hangingPunct="1">
              <a:spcBef>
                <a:spcPts val="700"/>
              </a:spcBef>
              <a:buClr>
                <a:srgbClr val="CCCCFF"/>
              </a:buClr>
              <a:buSzPct val="80000"/>
              <a:buFont typeface="Wingdings" panose="05000000000000000000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 sz="2800" smtClean="0">
              <a:latin typeface="Verdana" panose="020B0604030504040204" pitchFamily="34" charset="0"/>
            </a:endParaRPr>
          </a:p>
        </p:txBody>
      </p:sp>
      <p:pic>
        <p:nvPicPr>
          <p:cNvPr id="1741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075" y="1466850"/>
            <a:ext cx="4384675" cy="466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57200"/>
            <a:ext cx="7772400" cy="762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b="1" smtClean="0"/>
              <a:t>Breakdown of Score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752600"/>
            <a:ext cx="8458200" cy="4305300"/>
          </a:xfrm>
        </p:spPr>
        <p:txBody>
          <a:bodyPr/>
          <a:lstStyle/>
          <a:p>
            <a:pPr marL="341313" indent="-341313" algn="just" eaLnBrk="1" hangingPunct="1">
              <a:spcBef>
                <a:spcPts val="600"/>
              </a:spcBef>
              <a:buClr>
                <a:srgbClr val="CCCCFF"/>
              </a:buClr>
              <a:buSzPct val="80000"/>
              <a:buFont typeface="Wingdings" panose="05000000000000000000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 smtClean="0">
                <a:latin typeface="Verdana" panose="020B0604030504040204" pitchFamily="34" charset="0"/>
              </a:rPr>
              <a:t>Class participation – 5%</a:t>
            </a:r>
          </a:p>
          <a:p>
            <a:pPr marL="741363" lvl="1" indent="-341313" algn="just" eaLnBrk="1" hangingPunct="1">
              <a:spcBef>
                <a:spcPts val="600"/>
              </a:spcBef>
              <a:buClr>
                <a:srgbClr val="CCCCFF"/>
              </a:buClr>
              <a:buSzPct val="80000"/>
              <a:buFont typeface="Wingdings" panose="05000000000000000000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 dirty="0" smtClean="0">
                <a:latin typeface="Verdana" panose="020B0604030504040204" pitchFamily="34" charset="0"/>
              </a:rPr>
              <a:t>Bonus marks for extra-ordinary performance in class</a:t>
            </a:r>
            <a:endParaRPr lang="en-US" altLang="en-US" sz="2400" dirty="0" smtClean="0">
              <a:latin typeface="Verdana" panose="020B0604030504040204" pitchFamily="34" charset="0"/>
            </a:endParaRPr>
          </a:p>
          <a:p>
            <a:pPr marL="341313" indent="-341313" algn="just" eaLnBrk="1" hangingPunct="1">
              <a:spcBef>
                <a:spcPts val="600"/>
              </a:spcBef>
              <a:buClr>
                <a:srgbClr val="CCCCFF"/>
              </a:buClr>
              <a:buSzPct val="80000"/>
              <a:buFont typeface="Wingdings" panose="05000000000000000000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>
                <a:latin typeface="Verdana" panose="020B0604030504040204" pitchFamily="34" charset="0"/>
              </a:rPr>
              <a:t>Assignments (coding) – </a:t>
            </a:r>
            <a:r>
              <a:rPr lang="en-US" altLang="en-US" sz="2400" dirty="0" smtClean="0">
                <a:latin typeface="Verdana" panose="020B0604030504040204" pitchFamily="34" charset="0"/>
              </a:rPr>
              <a:t>10%</a:t>
            </a:r>
            <a:endParaRPr lang="en-US" altLang="en-US" sz="2400" dirty="0">
              <a:latin typeface="Verdana" panose="020B0604030504040204" pitchFamily="34" charset="0"/>
            </a:endParaRPr>
          </a:p>
          <a:p>
            <a:pPr marL="341313" indent="-341313" algn="just" eaLnBrk="1" hangingPunct="1">
              <a:spcBef>
                <a:spcPts val="600"/>
              </a:spcBef>
              <a:buClr>
                <a:srgbClr val="CCCCFF"/>
              </a:buClr>
              <a:buSzPct val="80000"/>
              <a:buFont typeface="Wingdings" panose="05000000000000000000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 smtClean="0">
                <a:latin typeface="Verdana" panose="020B0604030504040204" pitchFamily="34" charset="0"/>
              </a:rPr>
              <a:t>Quizzes – 20%</a:t>
            </a:r>
          </a:p>
          <a:p>
            <a:pPr marL="341313" indent="-341313" algn="just" eaLnBrk="1" hangingPunct="1">
              <a:spcBef>
                <a:spcPts val="600"/>
              </a:spcBef>
              <a:buClr>
                <a:srgbClr val="CCCCFF"/>
              </a:buClr>
              <a:buSzPct val="80000"/>
              <a:buFont typeface="Wingdings" panose="05000000000000000000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 smtClean="0">
                <a:latin typeface="Verdana" panose="020B0604030504040204" pitchFamily="34" charset="0"/>
              </a:rPr>
              <a:t>Midterm – </a:t>
            </a:r>
            <a:r>
              <a:rPr lang="en-US" altLang="en-US" sz="2400" dirty="0" smtClean="0">
                <a:latin typeface="Verdana" panose="020B0604030504040204" pitchFamily="34" charset="0"/>
              </a:rPr>
              <a:t>25%</a:t>
            </a:r>
            <a:endParaRPr lang="en-US" altLang="en-US" sz="2400" dirty="0" smtClean="0">
              <a:latin typeface="Verdana" panose="020B0604030504040204" pitchFamily="34" charset="0"/>
            </a:endParaRPr>
          </a:p>
          <a:p>
            <a:pPr marL="341313" indent="-341313" algn="just" eaLnBrk="1" hangingPunct="1">
              <a:spcBef>
                <a:spcPts val="600"/>
              </a:spcBef>
              <a:buClr>
                <a:srgbClr val="CCCCFF"/>
              </a:buClr>
              <a:buSzPct val="80000"/>
              <a:buFont typeface="Wingdings" panose="05000000000000000000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 smtClean="0">
                <a:latin typeface="Verdana" panose="020B0604030504040204" pitchFamily="34" charset="0"/>
              </a:rPr>
              <a:t>Presentation – 10%</a:t>
            </a:r>
          </a:p>
          <a:p>
            <a:pPr marL="341313" indent="-341313" algn="just" eaLnBrk="1" hangingPunct="1">
              <a:spcBef>
                <a:spcPts val="600"/>
              </a:spcBef>
              <a:buClr>
                <a:srgbClr val="CCCCFF"/>
              </a:buClr>
              <a:buSzPct val="80000"/>
              <a:buFont typeface="Wingdings" panose="05000000000000000000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 smtClean="0">
                <a:latin typeface="Verdana" panose="020B0604030504040204" pitchFamily="34" charset="0"/>
              </a:rPr>
              <a:t>Final </a:t>
            </a:r>
            <a:r>
              <a:rPr lang="en-US" altLang="en-US" sz="2400" dirty="0" smtClean="0">
                <a:latin typeface="Verdana" panose="020B0604030504040204" pitchFamily="34" charset="0"/>
              </a:rPr>
              <a:t>exam – 30%</a:t>
            </a:r>
          </a:p>
          <a:p>
            <a:pPr marL="0" indent="0" algn="just" eaLnBrk="1" hangingPunct="1">
              <a:spcBef>
                <a:spcPts val="600"/>
              </a:spcBef>
              <a:buClr>
                <a:srgbClr val="CCCCFF"/>
              </a:buClr>
              <a:buSzPct val="8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 sz="2400" dirty="0">
              <a:latin typeface="Verdana" panose="020B0604030504040204" pitchFamily="34" charset="0"/>
            </a:endParaRPr>
          </a:p>
          <a:p>
            <a:pPr marL="0" indent="0" algn="ctr" eaLnBrk="1" hangingPunct="1">
              <a:spcBef>
                <a:spcPts val="600"/>
              </a:spcBef>
              <a:buClr>
                <a:srgbClr val="CCCCFF"/>
              </a:buClr>
              <a:buSzPct val="8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Verdana" panose="020B0604030504040204" pitchFamily="34" charset="0"/>
              </a:rPr>
              <a:t>Subject to changes upon NSU/UGC instructions or disruptive situations due to COVID19</a:t>
            </a:r>
          </a:p>
        </p:txBody>
      </p:sp>
    </p:spTree>
    <p:extLst>
      <p:ext uri="{BB962C8B-B14F-4D97-AF65-F5344CB8AC3E}">
        <p14:creationId xmlns:p14="http://schemas.microsoft.com/office/powerpoint/2010/main" val="39370402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7772400" cy="762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4000" b="1" smtClean="0">
                <a:latin typeface="Verdana" panose="020B0604030504040204" pitchFamily="34" charset="0"/>
              </a:rPr>
              <a:t>Midterms &amp; Final exam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686800" cy="4876800"/>
          </a:xfrm>
        </p:spPr>
        <p:txBody>
          <a:bodyPr/>
          <a:lstStyle/>
          <a:p>
            <a:pPr marL="341313" indent="-341313" eaLnBrk="1" hangingPunct="1">
              <a:buClr>
                <a:srgbClr val="CCCCFF"/>
              </a:buClr>
              <a:buSzPct val="80000"/>
              <a:buFont typeface="Wingdings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800" dirty="0" smtClean="0">
                <a:latin typeface="Verdana" pitchFamily="34" charset="0"/>
              </a:rPr>
              <a:t>Tentative schedule:</a:t>
            </a:r>
          </a:p>
          <a:p>
            <a:pPr marL="741363" lvl="1" indent="-284163" eaLnBrk="1" hangingPunct="1">
              <a:buClr>
                <a:srgbClr val="CCCCFF"/>
              </a:buClr>
              <a:buSzPct val="70000"/>
              <a:buFont typeface="Wingdings" pitchFamily="2" charset="2"/>
              <a:buChar char="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800" dirty="0" smtClean="0">
                <a:latin typeface="Verdana" pitchFamily="34" charset="0"/>
              </a:rPr>
              <a:t>Midterm: after about 10 classes</a:t>
            </a:r>
          </a:p>
          <a:p>
            <a:pPr marL="741363" lvl="1" indent="-284163" eaLnBrk="1" hangingPunct="1">
              <a:buClr>
                <a:srgbClr val="CCCCFF"/>
              </a:buClr>
              <a:buSzPct val="70000"/>
              <a:buFont typeface="Wingdings" pitchFamily="2" charset="2"/>
              <a:buChar char="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800" dirty="0" smtClean="0">
                <a:latin typeface="Verdana" pitchFamily="34" charset="0"/>
              </a:rPr>
              <a:t>Final: after all 24 classes</a:t>
            </a:r>
          </a:p>
          <a:p>
            <a:pPr marL="341313" indent="-341313" eaLnBrk="1" hangingPunct="1">
              <a:buClr>
                <a:srgbClr val="CCCCFF"/>
              </a:buClr>
              <a:buSzPct val="80000"/>
              <a:buFont typeface="Wingdings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800" dirty="0" smtClean="0">
                <a:latin typeface="Verdana" pitchFamily="34" charset="0"/>
              </a:rPr>
              <a:t>Exact schedule will be announced later</a:t>
            </a:r>
          </a:p>
          <a:p>
            <a:pPr marL="341313" indent="-341313" eaLnBrk="1" hangingPunct="1">
              <a:buClr>
                <a:srgbClr val="CCCCFF"/>
              </a:buClr>
              <a:buSzPct val="80000"/>
              <a:buFont typeface="Wingdings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800" dirty="0" smtClean="0">
                <a:latin typeface="Verdana" pitchFamily="34" charset="0"/>
              </a:rPr>
              <a:t>Exam paper checking policy:</a:t>
            </a:r>
          </a:p>
          <a:p>
            <a:pPr marL="741363" lvl="1" indent="-341313" eaLnBrk="1" hangingPunct="1">
              <a:buClr>
                <a:srgbClr val="CCCCFF"/>
              </a:buClr>
              <a:buSzPct val="80000"/>
              <a:buFont typeface="Wingdings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1800" dirty="0" smtClean="0">
                <a:latin typeface="Verdana" pitchFamily="34" charset="0"/>
              </a:rPr>
              <a:t>Write answers to the point: answer everything I asked for in details; don’t be unnecessarily lengthy</a:t>
            </a:r>
          </a:p>
          <a:p>
            <a:pPr marL="741363" lvl="1" indent="-341313" eaLnBrk="1" hangingPunct="1">
              <a:buClr>
                <a:srgbClr val="CCCCFF"/>
              </a:buClr>
              <a:buSzPct val="80000"/>
              <a:buFont typeface="Wingdings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1800" dirty="0" smtClean="0">
                <a:latin typeface="Verdana" pitchFamily="34" charset="0"/>
              </a:rPr>
              <a:t>Partial marks are given to answers that are partially correct</a:t>
            </a:r>
          </a:p>
          <a:p>
            <a:pPr marL="741363" lvl="1" indent="-341313" eaLnBrk="1" hangingPunct="1">
              <a:buClr>
                <a:srgbClr val="CCCCFF"/>
              </a:buClr>
              <a:buSzPct val="80000"/>
              <a:buFont typeface="Wingdings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300" dirty="0" smtClean="0">
                <a:latin typeface="Verdana" pitchFamily="34" charset="0"/>
              </a:rPr>
              <a:t>Don’t write something you don’t know (totally guess)</a:t>
            </a:r>
          </a:p>
          <a:p>
            <a:pPr marL="1141413" lvl="2" indent="-341313" eaLnBrk="1" hangingPunct="1">
              <a:buClr>
                <a:srgbClr val="CCCCFF"/>
              </a:buClr>
              <a:buSzPct val="80000"/>
              <a:buFont typeface="Wingdings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1500" dirty="0" smtClean="0">
                <a:latin typeface="Verdana" pitchFamily="34" charset="0"/>
              </a:rPr>
              <a:t>zero for guesswork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-33338" y="0"/>
            <a:ext cx="8451851" cy="1066800"/>
          </a:xfrm>
        </p:spPr>
        <p:txBody>
          <a:bodyPr anchor="t"/>
          <a:lstStyle/>
          <a:p>
            <a:pPr eaLnBrk="1" hangingPunct="1"/>
            <a:r>
              <a:rPr lang="en-US" altLang="en-US" smtClean="0"/>
              <a:t>Ground rules for the exams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763000" cy="5486400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dirty="0" smtClean="0"/>
              <a:t>Nobody is allowed to use any electronic device (phone/tab/…) except simple calculator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 dirty="0" smtClean="0">
                <a:solidFill>
                  <a:srgbClr val="FF0000"/>
                </a:solidFill>
              </a:rPr>
              <a:t>Calculator within mobile phone is not allowed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 dirty="0" smtClean="0">
                <a:solidFill>
                  <a:srgbClr val="FF0000"/>
                </a:solidFill>
              </a:rPr>
              <a:t>All electronic devices must be kept off and must be kept in the bag during exam</a:t>
            </a:r>
          </a:p>
          <a:p>
            <a:pPr lvl="2" eaLnBrk="1" hangingPunct="1">
              <a:buFont typeface="Arial" panose="020B0604020202020204" pitchFamily="34" charset="0"/>
              <a:buChar char="•"/>
            </a:pPr>
            <a:r>
              <a:rPr lang="en-US" altLang="en-US" dirty="0" smtClean="0">
                <a:solidFill>
                  <a:srgbClr val="FF0000"/>
                </a:solidFill>
              </a:rPr>
              <a:t>Turn off all your alarms in your devices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 dirty="0" smtClean="0">
                <a:solidFill>
                  <a:srgbClr val="FF0000"/>
                </a:solidFill>
              </a:rPr>
              <a:t>Keep all writing materials on your table &amp; make sure that they work properly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b="1" dirty="0" smtClean="0"/>
              <a:t>Nobody can leave his/her table during the exam. Go beforehand, if needed.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dirty="0" smtClean="0"/>
              <a:t>Nobody is allowed to exchange anything online with anybody else</a:t>
            </a:r>
          </a:p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915400" cy="5029200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dirty="0" smtClean="0"/>
              <a:t>Nobody can talk, move, use phone/computers during exam – no cheating!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dirty="0" smtClean="0"/>
              <a:t>Question will be distributed to all and a few minutes will be given before the exam starts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 sz="2400" dirty="0" smtClean="0"/>
              <a:t>Read &amp; understand questions during this time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 sz="2400" dirty="0" smtClean="0"/>
              <a:t>The invigilator will ask the students if they have any question/confusion about question, in which case he will explain it. Then the exam starts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endParaRPr lang="en-US" altLang="en-US" dirty="0" smtClean="0"/>
          </a:p>
          <a:p>
            <a:pPr eaLnBrk="1" hangingPunct="1"/>
            <a:endParaRPr lang="en-US" altLang="en-US" dirty="0" smtClean="0"/>
          </a:p>
        </p:txBody>
      </p:sp>
      <p:sp>
        <p:nvSpPr>
          <p:cNvPr id="24579" name="Title 1"/>
          <p:cNvSpPr>
            <a:spLocks noGrp="1"/>
          </p:cNvSpPr>
          <p:nvPr>
            <p:ph type="title"/>
          </p:nvPr>
        </p:nvSpPr>
        <p:spPr>
          <a:xfrm>
            <a:off x="-33338" y="0"/>
            <a:ext cx="8451851" cy="1066800"/>
          </a:xfrm>
        </p:spPr>
        <p:txBody>
          <a:bodyPr anchor="t"/>
          <a:lstStyle/>
          <a:p>
            <a:pPr eaLnBrk="1" hangingPunct="1"/>
            <a:r>
              <a:rPr lang="en-US" altLang="en-US" smtClean="0"/>
              <a:t>Ground rules for the exams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2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2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2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Droid Sans"/>
        <a:cs typeface="Droid Sans"/>
      </a:majorFont>
      <a:minorFont>
        <a:latin typeface="Arial"/>
        <a:ea typeface="Droid Sans"/>
        <a:cs typeface="Droid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1065</TotalTime>
  <Words>826</Words>
  <Application>Microsoft Office PowerPoint</Application>
  <PresentationFormat>On-screen Show (4:3)</PresentationFormat>
  <Paragraphs>134</Paragraphs>
  <Slides>19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DejaVu Sans</vt:lpstr>
      <vt:lpstr>Droid Sans</vt:lpstr>
      <vt:lpstr>Times New Roman</vt:lpstr>
      <vt:lpstr>Verdana</vt:lpstr>
      <vt:lpstr>Wingdings</vt:lpstr>
      <vt:lpstr>Office Theme</vt:lpstr>
      <vt:lpstr> </vt:lpstr>
      <vt:lpstr>Who Am I?</vt:lpstr>
      <vt:lpstr>Who are you (name, semester)?  What’s your professional goal?  Did you take CSE273/473, CSE426 before?  Which languages do you know other than C/CPP/Java? At what level?</vt:lpstr>
      <vt:lpstr>How to  contact me?</vt:lpstr>
      <vt:lpstr>Grading system</vt:lpstr>
      <vt:lpstr>Breakdown of Score</vt:lpstr>
      <vt:lpstr>Midterms &amp; Final exam</vt:lpstr>
      <vt:lpstr>Ground rules for the exams</vt:lpstr>
      <vt:lpstr>Ground rules for the exams</vt:lpstr>
      <vt:lpstr>Ground rules for the exams</vt:lpstr>
      <vt:lpstr>PowerPoint Presentation</vt:lpstr>
      <vt:lpstr>Class participation</vt:lpstr>
      <vt:lpstr>Class participation</vt:lpstr>
      <vt:lpstr>Presentation</vt:lpstr>
      <vt:lpstr>Assignment</vt:lpstr>
      <vt:lpstr>Quizzes</vt:lpstr>
      <vt:lpstr>Quizzes</vt:lpstr>
      <vt:lpstr>Key to success</vt:lpstr>
      <vt:lpstr>Good Luck!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- 11</dc:title>
  <dc:creator>Md.Feroz Akter Hossain</dc:creator>
  <cp:lastModifiedBy>Dell</cp:lastModifiedBy>
  <cp:revision>178</cp:revision>
  <cp:lastPrinted>1601-01-01T00:00:00Z</cp:lastPrinted>
  <dcterms:created xsi:type="dcterms:W3CDTF">2005-07-23T13:44:14Z</dcterms:created>
  <dcterms:modified xsi:type="dcterms:W3CDTF">2021-02-14T06:16:51Z</dcterms:modified>
</cp:coreProperties>
</file>