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'POs by Cust over 55k'!$B$1</c:f>
              <c:strCache>
                <c:ptCount val="1"/>
                <c:pt idx="0">
                  <c:v>Ct of POs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'POs by Cust over 55k'!$A$2:$A$20</c:f>
              <c:strCache>
                <c:ptCount val="19"/>
                <c:pt idx="0">
                  <c:v>Shantanu Huq</c:v>
                </c:pt>
                <c:pt idx="1">
                  <c:v>Daakshaayaani Sankaramanchi</c:v>
                </c:pt>
                <c:pt idx="2">
                  <c:v>Elina Kaleja</c:v>
                </c:pt>
                <c:pt idx="3">
                  <c:v>Tailspin Toys (Frankewing, TN)</c:v>
                </c:pt>
                <c:pt idx="4">
                  <c:v>Tailspin Toys (North Cowden, TX)</c:v>
                </c:pt>
                <c:pt idx="5">
                  <c:v>Wingtip Toys (Mendoza, TX)</c:v>
                </c:pt>
                <c:pt idx="6">
                  <c:v>Tailspin Toys (Tavares, FL)</c:v>
                </c:pt>
                <c:pt idx="7">
                  <c:v>Wingtip Toys (Cowlington, OK)</c:v>
                </c:pt>
                <c:pt idx="8">
                  <c:v>Lilli Sokk</c:v>
                </c:pt>
                <c:pt idx="9">
                  <c:v>Nils Kaulins</c:v>
                </c:pt>
                <c:pt idx="10">
                  <c:v>Tailspin Toys (Cundiyo, NM)</c:v>
                </c:pt>
                <c:pt idx="11">
                  <c:v>Wingtip Toys (Wapinitia, OR)</c:v>
                </c:pt>
                <c:pt idx="12">
                  <c:v>Sabine Alksne</c:v>
                </c:pt>
                <c:pt idx="13">
                  <c:v>Tailspin Toys (Malott, WA)</c:v>
                </c:pt>
                <c:pt idx="14">
                  <c:v>Wingtip Toys (Ware Shoals, SC)</c:v>
                </c:pt>
                <c:pt idx="15">
                  <c:v>Wingtip Toys (Waycross, GA)</c:v>
                </c:pt>
                <c:pt idx="16">
                  <c:v>Olya Izmaylov</c:v>
                </c:pt>
                <c:pt idx="17">
                  <c:v>Tailspin Toys (Koontzville, WA)</c:v>
                </c:pt>
                <c:pt idx="18">
                  <c:v>Tailspin Toys (La Cueva, NM)</c:v>
                </c:pt>
              </c:strCache>
            </c:strRef>
          </c:cat>
          <c:val>
            <c:numRef>
              <c:f>'POs by Cust over 55k'!$B$2:$B$20</c:f>
              <c:numCache>
                <c:formatCode>General</c:formatCode>
                <c:ptCount val="19"/>
                <c:pt idx="0">
                  <c:v>17</c:v>
                </c:pt>
                <c:pt idx="1">
                  <c:v>15</c:v>
                </c:pt>
                <c:pt idx="2">
                  <c:v>20</c:v>
                </c:pt>
                <c:pt idx="3">
                  <c:v>17</c:v>
                </c:pt>
                <c:pt idx="4">
                  <c:v>17</c:v>
                </c:pt>
                <c:pt idx="5">
                  <c:v>15</c:v>
                </c:pt>
                <c:pt idx="6">
                  <c:v>19</c:v>
                </c:pt>
                <c:pt idx="7">
                  <c:v>17</c:v>
                </c:pt>
                <c:pt idx="8">
                  <c:v>20</c:v>
                </c:pt>
                <c:pt idx="9">
                  <c:v>14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15</c:v>
                </c:pt>
                <c:pt idx="17">
                  <c:v>17</c:v>
                </c:pt>
                <c:pt idx="1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B-4D3F-B020-8698BC699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88368"/>
        <c:axId val="2092475407"/>
      </c:lineChart>
      <c:catAx>
        <c:axId val="14768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475407"/>
        <c:crosses val="autoZero"/>
        <c:auto val="1"/>
        <c:lblAlgn val="ctr"/>
        <c:lblOffset val="100"/>
        <c:noMultiLvlLbl val="0"/>
      </c:catAx>
      <c:valAx>
        <c:axId val="209247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8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00F4-EBDF-4EF0-B5DE-20797BFF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84EA1-4BAE-424F-B9F7-C103C877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8755-1DE6-4DDE-AFBB-2200327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8CFC-4C65-4347-84B3-1EB709E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FC2A-FE6B-4603-88FC-594BF00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945-55D8-47DD-A21E-CFA400E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3C2C-E9F0-4503-B99D-6B73755D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45E-5F8B-4BA5-B5C0-C277D38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491-0C33-4277-9959-BA403639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899B-652A-402F-B480-EDDE363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B6CC-A142-4439-AFD1-5ADF91C80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495EF-163E-4E82-B755-31D56C59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DBA2-FDBB-4A49-874F-EF691A9F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A4D-2EE3-4F53-A3CB-EF56479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21E3-76CD-419B-A9C5-16D5D8AF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6EB5-8060-4BEE-A5E3-DF45A13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73B4-9642-44A8-9545-71E9F0B1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652B-A6C5-4B59-8CD1-0DDA82F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C4DF-5114-44AE-9134-E1FC206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D069-CCEF-4428-BA9D-DABAD4FB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ECA2-A56B-4F76-8337-10D60629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3699-0F1C-4B41-89AF-0DA0C24D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B4F0-D0C1-4DA6-A9A1-B4F9EC9D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CA49-D076-4DBE-B3C5-4807CFE7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6425-ECE1-46D9-AA6A-09E2958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5282-7FC4-4305-90E3-CBF70D7C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D362-A697-47BF-8773-31481E0D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BC9-466E-4250-BF1F-A17BC28A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E49A-F8D3-4A9B-8638-F1E18E0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4DAC-7D5F-410A-B9B1-AD7535E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76F4-4A48-498B-A1CB-0D074B4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E86-10D9-4A9F-AFC2-A72E6DA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342E7-DE88-4828-BE84-A73F9F17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44556-461F-4E06-B95C-F13DD72B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C0800-9841-4F23-AE6A-89D6CEFDB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D793-9376-4FDF-A698-D056DEFF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84804-407F-4A94-B752-F2DDCEC4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3953-EF00-4A49-B592-824ABD77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5632F-C37E-4264-8F9E-11D7A0B9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6A17-081C-4379-8E97-7E63ADBA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E311-912D-40BA-B1A4-A0A8C7C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C32-408E-4C11-BBD2-089DB369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0A966-4471-4916-8C30-1FC521C9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EA79A-4400-450A-95B2-66EB51D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0955-DC91-4443-B4C7-ED59AC2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89C0-57B3-4811-9112-FDD0A3C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AA67-2F6C-4B4D-97B9-3FB843D7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947C-8A6E-4A64-AB61-24004640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DF6D-3557-4DAF-9176-7D4D0E8EE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F77BE-89F2-4D4D-A064-2DD69DB0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4750-86BB-4650-9EA3-52C6FC2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DCCA-E8D8-4923-B98C-D219622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71-8AC6-4007-BD5F-05DACC10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64E22-8AA8-41B7-9EF3-EBF79BB3C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5B00-9719-44AC-B436-9B3838F8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4499-3BEC-43C2-A556-2E28F4D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4297-0AC3-450E-8CDF-6474191E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BDB1-9150-45E9-A5EB-188E669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FCB4-8DFB-4013-9828-ABAA3E8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9B4E-8861-48C9-A431-BD4DCBF3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72C5-FBA3-4B3B-B222-9584B703C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3896-CDEF-432B-9864-84EA1C71E69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94A-E455-4D12-AB14-FF250D6F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2786-8F19-455A-8938-8AAAAF3E6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16AB-70ED-43B4-BFE5-AA72654A8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Hoc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4FF2-7674-4862-B2DF-048D2F12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A5CB21-6A1D-46E5-A822-2E7B5EC13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00082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97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  <a:fontScheme name="Slice">
    <a:majorFont>
      <a:latin typeface="Century Gothic" panose="020B0502020202020204"/>
      <a:ea typeface=""/>
      <a:cs typeface=""/>
      <a:font script="Jpan" typeface="メイリオ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メイリオ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Slice">
    <a:fillStyleLst>
      <a:solidFill>
        <a:schemeClr val="phClr"/>
      </a:solidFill>
      <a:gradFill rotWithShape="1">
        <a:gsLst>
          <a:gs pos="0">
            <a:schemeClr val="phClr">
              <a:tint val="62000"/>
              <a:hueMod val="94000"/>
              <a:satMod val="140000"/>
              <a:lumMod val="110000"/>
            </a:schemeClr>
          </a:gs>
          <a:gs pos="100000">
            <a:schemeClr val="phClr">
              <a:tint val="84000"/>
              <a:satMod val="16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hueMod val="94000"/>
              <a:satMod val="130000"/>
              <a:lumMod val="128000"/>
            </a:schemeClr>
          </a:gs>
          <a:gs pos="100000">
            <a:schemeClr val="phClr">
              <a:shade val="94000"/>
              <a:lumMod val="88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>
            <a:tint val="76000"/>
            <a:alpha val="60000"/>
            <a:hueMod val="94000"/>
          </a:schemeClr>
        </a:solidFill>
        <a:prstDash val="solid"/>
      </a:ln>
      <a:ln w="15875" cap="rnd" cmpd="sng" algn="ctr">
        <a:solidFill>
          <a:schemeClr val="phClr">
            <a:hueMod val="94000"/>
          </a:schemeClr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a:effectStyle>
    </a:effectStyleLst>
    <a:bgFillStyleLst>
      <a:solidFill>
        <a:schemeClr val="phClr"/>
      </a:solidFill>
      <a:gradFill rotWithShape="1">
        <a:gsLst>
          <a:gs pos="10000">
            <a:schemeClr val="phClr">
              <a:tint val="97000"/>
              <a:hueMod val="92000"/>
              <a:satMod val="169000"/>
              <a:lumMod val="164000"/>
            </a:schemeClr>
          </a:gs>
          <a:gs pos="100000">
            <a:schemeClr val="phClr">
              <a:shade val="96000"/>
              <a:satMod val="120000"/>
              <a:lumMod val="90000"/>
            </a:schemeClr>
          </a:gs>
        </a:gsLst>
        <a:lin ang="6120000" scaled="1"/>
      </a:gradFill>
      <a:gradFill rotWithShape="1">
        <a:gsLst>
          <a:gs pos="0">
            <a:schemeClr val="phClr">
              <a:tint val="97000"/>
              <a:hueMod val="92000"/>
              <a:satMod val="169000"/>
              <a:lumMod val="164000"/>
            </a:schemeClr>
          </a:gs>
          <a:gs pos="100000">
            <a:schemeClr val="phClr">
              <a:shade val="96000"/>
              <a:satMod val="120000"/>
              <a:lumMod val="90000"/>
            </a:schemeClr>
          </a:gs>
        </a:gsLst>
        <a:path path="circle">
          <a:fillToRect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Ad Hoc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Presentation</dc:title>
  <dc:creator>Robin Hunt</dc:creator>
  <cp:lastModifiedBy>Robin Hunt</cp:lastModifiedBy>
  <cp:revision>1</cp:revision>
  <dcterms:created xsi:type="dcterms:W3CDTF">2021-01-28T16:26:23Z</dcterms:created>
  <dcterms:modified xsi:type="dcterms:W3CDTF">2021-01-28T16:26:31Z</dcterms:modified>
</cp:coreProperties>
</file>