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85" r:id="rId20"/>
    <p:sldId id="286" r:id="rId21"/>
    <p:sldId id="273" r:id="rId22"/>
    <p:sldId id="274" r:id="rId23"/>
    <p:sldId id="275" r:id="rId24"/>
    <p:sldId id="276" r:id="rId25"/>
    <p:sldId id="287" r:id="rId26"/>
    <p:sldId id="277" r:id="rId27"/>
    <p:sldId id="278" r:id="rId28"/>
    <p:sldId id="288" r:id="rId29"/>
    <p:sldId id="289" r:id="rId30"/>
    <p:sldId id="279" r:id="rId31"/>
    <p:sldId id="280" r:id="rId32"/>
    <p:sldId id="281" r:id="rId33"/>
    <p:sldId id="282" r:id="rId34"/>
    <p:sldId id="283" r:id="rId35"/>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92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99"/>
    <p:restoredTop sz="94656"/>
  </p:normalViewPr>
  <p:slideViewPr>
    <p:cSldViewPr snapToGrid="0" snapToObjects="1">
      <p:cViewPr varScale="1">
        <p:scale>
          <a:sx n="117" d="100"/>
          <a:sy n="117" d="100"/>
        </p:scale>
        <p:origin x="19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9A2B-854E-1646-9A6D-A755C0A160F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9239A450-D7EC-8742-B92C-5C02FB38D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38D3E203-0964-8C46-8609-23B0742C5B0E}"/>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5" name="Footer Placeholder 4">
            <a:extLst>
              <a:ext uri="{FF2B5EF4-FFF2-40B4-BE49-F238E27FC236}">
                <a16:creationId xmlns:a16="http://schemas.microsoft.com/office/drawing/2014/main" id="{4AD69DD3-FEC2-E846-ACB2-5993D92A9570}"/>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3E28E5CC-C956-9D48-B51D-8408AD4EB064}"/>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3532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C65F-8B55-9143-860F-7919224E70CE}"/>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54476F8A-9658-1944-B75C-76846DB71A7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BA1C343A-0870-E644-A377-024D6AC5DA71}"/>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5" name="Footer Placeholder 4">
            <a:extLst>
              <a:ext uri="{FF2B5EF4-FFF2-40B4-BE49-F238E27FC236}">
                <a16:creationId xmlns:a16="http://schemas.microsoft.com/office/drawing/2014/main" id="{8401F2C3-5631-A04B-9407-235A385E58E9}"/>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690B8E9D-4BDB-C74B-A4A7-A9C21CDA1397}"/>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386138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946E31-0949-3942-A28A-169E6D62F14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0B2FFAC3-B6CD-B741-9B2A-A12BE69795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3E59F84C-4B26-6745-8B33-68615EBF496A}"/>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5" name="Footer Placeholder 4">
            <a:extLst>
              <a:ext uri="{FF2B5EF4-FFF2-40B4-BE49-F238E27FC236}">
                <a16:creationId xmlns:a16="http://schemas.microsoft.com/office/drawing/2014/main" id="{69CCEBCB-D088-8747-B84B-CF63A604EFEC}"/>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AD4123C1-8552-9C4A-8CDE-E95D4F9E342A}"/>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405033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B0AB-56D5-A047-93FC-F4D9CB106CE9}"/>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742957E7-DBA6-9842-A8E9-51D36FEDB39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1BEBFAE3-EA6F-074E-A13A-DA805E71DF33}"/>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5" name="Footer Placeholder 4">
            <a:extLst>
              <a:ext uri="{FF2B5EF4-FFF2-40B4-BE49-F238E27FC236}">
                <a16:creationId xmlns:a16="http://schemas.microsoft.com/office/drawing/2014/main" id="{1ADCCAEB-EC09-7947-84D4-8CAF9B37A975}"/>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06FF2AFE-4D6D-E04A-B3FD-A51047470E3A}"/>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19781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85BB-8C2D-FA4B-8E7A-5C11D18E0B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066A02A8-FA82-B147-8382-64FC255B8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58A4E5-2901-904B-9B53-3C6585E5F968}"/>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5" name="Footer Placeholder 4">
            <a:extLst>
              <a:ext uri="{FF2B5EF4-FFF2-40B4-BE49-F238E27FC236}">
                <a16:creationId xmlns:a16="http://schemas.microsoft.com/office/drawing/2014/main" id="{40483091-9100-5042-8798-16E73FBC79DD}"/>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CD8961B5-C2D8-7E45-8019-EC87FBF10C58}"/>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37799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9F3C-F476-0E47-BB58-BABDF7D22D06}"/>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852403B-DDC0-8A4B-BA47-F8FEE4F8EF7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81A0C23B-6A31-4745-AA7C-92D79F5EF9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9C18F4BE-628E-8D4C-A176-F8C3677E5AB0}"/>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6" name="Footer Placeholder 5">
            <a:extLst>
              <a:ext uri="{FF2B5EF4-FFF2-40B4-BE49-F238E27FC236}">
                <a16:creationId xmlns:a16="http://schemas.microsoft.com/office/drawing/2014/main" id="{FF92E86A-385E-D946-BCDD-A48237A05B03}"/>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DBDA30F9-E984-BB4E-80F6-0F7DEE063066}"/>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147318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84A6-722D-A146-BD3E-12B56C35383B}"/>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46B1AB88-5CBB-174B-8194-2592B688C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E56FAB-6508-9F4C-9244-27FED5EDAA4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B63F13C7-9307-D345-B838-89286949C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72C1A7-BB61-D047-A902-F9DCC7DB17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9B07DBD7-16D8-284A-95AC-687E77D6E184}"/>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8" name="Footer Placeholder 7">
            <a:extLst>
              <a:ext uri="{FF2B5EF4-FFF2-40B4-BE49-F238E27FC236}">
                <a16:creationId xmlns:a16="http://schemas.microsoft.com/office/drawing/2014/main" id="{04282BB4-845F-CE41-8F06-7E5DC2C266F1}"/>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EB3C8DD5-D19E-0D4B-895F-C19F054CA2E9}"/>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30802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DF8-A959-4F45-881D-1A5C2BA9FCDE}"/>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AA33E819-2D54-004A-9967-F9CD6C7DC816}"/>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4" name="Footer Placeholder 3">
            <a:extLst>
              <a:ext uri="{FF2B5EF4-FFF2-40B4-BE49-F238E27FC236}">
                <a16:creationId xmlns:a16="http://schemas.microsoft.com/office/drawing/2014/main" id="{C8354D8E-858D-0849-A724-751690093563}"/>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C5200E46-D4FB-D846-B1B8-3C2C74D17D78}"/>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217341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BA704-4C84-1540-BAA1-D13FAE5728CB}"/>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3" name="Footer Placeholder 2">
            <a:extLst>
              <a:ext uri="{FF2B5EF4-FFF2-40B4-BE49-F238E27FC236}">
                <a16:creationId xmlns:a16="http://schemas.microsoft.com/office/drawing/2014/main" id="{C80DAA6F-6A7F-0941-8B26-CD6AE5783AD6}"/>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B6AE53A3-C3A0-A647-963A-563D5FC68A25}"/>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306043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9091-8056-4348-B47F-CFAECF8B5D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141F1D4F-61F0-2941-A606-EB503BF5A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626E5AC8-E04A-C94E-904B-3D4C37360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49AC9E-404B-5149-86EE-C5E689338D7A}"/>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6" name="Footer Placeholder 5">
            <a:extLst>
              <a:ext uri="{FF2B5EF4-FFF2-40B4-BE49-F238E27FC236}">
                <a16:creationId xmlns:a16="http://schemas.microsoft.com/office/drawing/2014/main" id="{B4CB8E25-28C1-344F-ADDB-07C2AD978F48}"/>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F8172AC5-0AF0-C84D-A5B2-69D5133855DE}"/>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131170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ED8F-5397-B44D-8C23-00D5A5A9BD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3BD8C154-8B26-8847-921C-9B5B89874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E2709911-55B2-3549-882D-8D5190C5B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BE32CE-8FD6-0E40-972B-707316D730F7}"/>
              </a:ext>
            </a:extLst>
          </p:cNvPr>
          <p:cNvSpPr>
            <a:spLocks noGrp="1"/>
          </p:cNvSpPr>
          <p:nvPr>
            <p:ph type="dt" sz="half" idx="10"/>
          </p:nvPr>
        </p:nvSpPr>
        <p:spPr/>
        <p:txBody>
          <a:bodyPr/>
          <a:lstStyle/>
          <a:p>
            <a:fld id="{9071E473-7B44-DB48-B437-7649BDCBF55B}" type="datetimeFigureOut">
              <a:rPr lang="en-BD" smtClean="0"/>
              <a:t>29/5/23</a:t>
            </a:fld>
            <a:endParaRPr lang="en-BD"/>
          </a:p>
        </p:txBody>
      </p:sp>
      <p:sp>
        <p:nvSpPr>
          <p:cNvPr id="6" name="Footer Placeholder 5">
            <a:extLst>
              <a:ext uri="{FF2B5EF4-FFF2-40B4-BE49-F238E27FC236}">
                <a16:creationId xmlns:a16="http://schemas.microsoft.com/office/drawing/2014/main" id="{860935C6-0FB3-B646-828E-D8FBD932CA3D}"/>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A9079944-17D4-474C-A998-D977667D8218}"/>
              </a:ext>
            </a:extLst>
          </p:cNvPr>
          <p:cNvSpPr>
            <a:spLocks noGrp="1"/>
          </p:cNvSpPr>
          <p:nvPr>
            <p:ph type="sldNum" sz="quarter" idx="12"/>
          </p:nvPr>
        </p:nvSpPr>
        <p:spPr/>
        <p:txBody>
          <a:bodyPr/>
          <a:lstStyle/>
          <a:p>
            <a:fld id="{ADEE108C-5AA9-A648-B9D1-7DDB22F686F7}" type="slidenum">
              <a:rPr lang="en-BD" smtClean="0"/>
              <a:t>‹#›</a:t>
            </a:fld>
            <a:endParaRPr lang="en-BD"/>
          </a:p>
        </p:txBody>
      </p:sp>
    </p:spTree>
    <p:extLst>
      <p:ext uri="{BB962C8B-B14F-4D97-AF65-F5344CB8AC3E}">
        <p14:creationId xmlns:p14="http://schemas.microsoft.com/office/powerpoint/2010/main" val="400601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09DEB-A86F-B342-B58A-8474E8B73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C2BCF23E-DC2D-384B-8EF1-CDB36C9FF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87DC5A29-3A2E-2449-BC3C-193802430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1E473-7B44-DB48-B437-7649BDCBF55B}" type="datetimeFigureOut">
              <a:rPr lang="en-BD" smtClean="0"/>
              <a:t>29/5/23</a:t>
            </a:fld>
            <a:endParaRPr/>
          </a:p>
        </p:txBody>
      </p:sp>
      <p:sp>
        <p:nvSpPr>
          <p:cNvPr id="5" name="Footer Placeholder 4">
            <a:extLst>
              <a:ext uri="{FF2B5EF4-FFF2-40B4-BE49-F238E27FC236}">
                <a16:creationId xmlns:a16="http://schemas.microsoft.com/office/drawing/2014/main" id="{3F83E6BF-49C9-A54D-B2CF-6A4CBC8A5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a:extLst>
              <a:ext uri="{FF2B5EF4-FFF2-40B4-BE49-F238E27FC236}">
                <a16:creationId xmlns:a16="http://schemas.microsoft.com/office/drawing/2014/main" id="{9A0BF456-1E45-2346-A71E-E640C570A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E108C-5AA9-A648-B9D1-7DDB22F686F7}" type="slidenum">
              <a:rPr lang="en-BD" smtClean="0"/>
              <a:t>‹#›</a:t>
            </a:fld>
            <a:endParaRPr/>
          </a:p>
        </p:txBody>
      </p:sp>
    </p:spTree>
    <p:extLst>
      <p:ext uri="{BB962C8B-B14F-4D97-AF65-F5344CB8AC3E}">
        <p14:creationId xmlns:p14="http://schemas.microsoft.com/office/powerpoint/2010/main" val="705476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waves.org/" TargetMode="External"/><Relationship Id="rId2" Type="http://schemas.openxmlformats.org/officeDocument/2006/relationships/hyperlink" Target="mailto:Zaman.rokon.bd@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log.hypeinnovation.com/an-introduction-to-design-thinking-for-innovation-manager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financemanagement.com/sources-of-finance/venture-funding#Venture_Funding_Rounds" TargetMode="External"/><Relationship Id="rId7" Type="http://schemas.openxmlformats.org/officeDocument/2006/relationships/hyperlink" Target="https://efinancemanagement.com/sources-of-finance/venture-funding#Series_C"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efinancemanagement.com/sources-of-finance/venture-funding#Series_B" TargetMode="External"/><Relationship Id="rId5" Type="http://schemas.openxmlformats.org/officeDocument/2006/relationships/hyperlink" Target="https://efinancemanagement.com/sources-of-finance/venture-funding#Series_A" TargetMode="External"/><Relationship Id="rId4" Type="http://schemas.openxmlformats.org/officeDocument/2006/relationships/hyperlink" Target="https://efinancemanagement.com/sources-of-finance/venture-funding#Seed_Funding"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547484-DA32-584B-99EC-562357D5F917}"/>
              </a:ext>
            </a:extLst>
          </p:cNvPr>
          <p:cNvSpPr>
            <a:spLocks noGrp="1"/>
          </p:cNvSpPr>
          <p:nvPr>
            <p:ph type="ctrTitle"/>
          </p:nvPr>
        </p:nvSpPr>
        <p:spPr>
          <a:xfrm>
            <a:off x="1524000" y="495423"/>
            <a:ext cx="9144000" cy="1978146"/>
          </a:xfrm>
        </p:spPr>
        <p:txBody>
          <a:bodyPr>
            <a:normAutofit/>
          </a:bodyPr>
          <a:lstStyle/>
          <a:p>
            <a:r>
              <a:rPr lang="en-US" sz="4000" dirty="0" err="1">
                <a:solidFill>
                  <a:srgbClr val="2492FD"/>
                </a:solidFill>
              </a:rPr>
              <a:t>Lec</a:t>
            </a:r>
            <a:r>
              <a:rPr lang="en-US" sz="4000" dirty="0">
                <a:solidFill>
                  <a:srgbClr val="2492FD"/>
                </a:solidFill>
              </a:rPr>
              <a:t> 11: Managing Communication and Projects, and Financing the Journey</a:t>
            </a:r>
            <a:endParaRPr sz="4000" dirty="0">
              <a:solidFill>
                <a:srgbClr val="2492FD"/>
              </a:solidFill>
            </a:endParaRPr>
          </a:p>
        </p:txBody>
      </p:sp>
      <p:sp>
        <p:nvSpPr>
          <p:cNvPr id="5" name="Subtitle 2">
            <a:extLst>
              <a:ext uri="{FF2B5EF4-FFF2-40B4-BE49-F238E27FC236}">
                <a16:creationId xmlns:a16="http://schemas.microsoft.com/office/drawing/2014/main" id="{6E4D4AFD-AB9A-9E48-BA65-66DF4F77B054}"/>
              </a:ext>
            </a:extLst>
          </p:cNvPr>
          <p:cNvSpPr>
            <a:spLocks noGrp="1"/>
          </p:cNvSpPr>
          <p:nvPr>
            <p:ph type="subTitle" idx="1"/>
          </p:nvPr>
        </p:nvSpPr>
        <p:spPr>
          <a:xfrm>
            <a:off x="1524000" y="3332407"/>
            <a:ext cx="9144000" cy="2564300"/>
          </a:xfrm>
        </p:spPr>
        <p:txBody>
          <a:bodyPr>
            <a:normAutofit fontScale="92500" lnSpcReduction="10000"/>
          </a:bodyPr>
          <a:lstStyle/>
          <a:p>
            <a:r>
              <a:rPr lang="en-US" sz="2800" dirty="0"/>
              <a:t>EEE 452: Engineering Economics and Management</a:t>
            </a:r>
          </a:p>
          <a:p>
            <a:endParaRPr lang="en-US" dirty="0"/>
          </a:p>
          <a:p>
            <a:r>
              <a:rPr lang="en-US" i="1" dirty="0"/>
              <a:t>M. Rokonuzzaman, PhD</a:t>
            </a:r>
          </a:p>
          <a:p>
            <a:r>
              <a:rPr lang="en-US" sz="1500" dirty="0">
                <a:hlinkClick r:id="rId2"/>
              </a:rPr>
              <a:t>Zaman.rokon.bd@gmail.com</a:t>
            </a:r>
            <a:endParaRPr lang="en-US" sz="1500" dirty="0"/>
          </a:p>
          <a:p>
            <a:r>
              <a:rPr lang="en-US" sz="1500" dirty="0">
                <a:hlinkClick r:id="rId3"/>
              </a:rPr>
              <a:t>www.the-waves.org</a:t>
            </a:r>
            <a:endParaRPr lang="en-US" sz="1500" dirty="0"/>
          </a:p>
          <a:p>
            <a:pPr algn="l"/>
            <a:r>
              <a:rPr lang="en-US" sz="1500" i="1" dirty="0"/>
              <a:t>©️Rokonuzzaman</a:t>
            </a:r>
          </a:p>
          <a:p>
            <a:pPr algn="l"/>
            <a:r>
              <a:rPr lang="en-US" sz="1500" i="1" dirty="0"/>
              <a:t>--use is permitted only for the purpose of EEE 452 (sections 1,2, 3, 4 &amp; 5offered at NSU </a:t>
            </a:r>
            <a:r>
              <a:rPr lang="en-US" sz="1500" i="1"/>
              <a:t>in Spring 2023;</a:t>
            </a:r>
            <a:r>
              <a:rPr lang="en-US" sz="1500" i="1" dirty="0"/>
              <a:t>no consumption and distribution is allowed for any other purpose </a:t>
            </a:r>
          </a:p>
          <a:p>
            <a:endParaRPr sz="1500" dirty="0"/>
          </a:p>
        </p:txBody>
      </p:sp>
      <p:sp>
        <p:nvSpPr>
          <p:cNvPr id="7" name="Slide Number Placeholder 4">
            <a:extLst>
              <a:ext uri="{FF2B5EF4-FFF2-40B4-BE49-F238E27FC236}">
                <a16:creationId xmlns:a16="http://schemas.microsoft.com/office/drawing/2014/main" id="{56461821-22E4-AF44-82B3-BE3DA2CEC09C}"/>
              </a:ext>
            </a:extLst>
          </p:cNvPr>
          <p:cNvSpPr>
            <a:spLocks noGrp="1"/>
          </p:cNvSpPr>
          <p:nvPr>
            <p:ph type="sldNum" sz="quarter" idx="12"/>
          </p:nvPr>
        </p:nvSpPr>
        <p:spPr>
          <a:xfrm>
            <a:off x="8610600" y="6086719"/>
            <a:ext cx="2743200" cy="365125"/>
          </a:xfrm>
        </p:spPr>
        <p:txBody>
          <a:bodyPr/>
          <a:lstStyle/>
          <a:p>
            <a:fld id="{F3C6F9F5-2719-FB4B-86A4-6587B629EE38}" type="slidenum">
              <a:rPr lang="en-BD" smtClean="0"/>
              <a:t>1</a:t>
            </a:fld>
            <a:endParaRPr lang="en-BD"/>
          </a:p>
        </p:txBody>
      </p:sp>
    </p:spTree>
    <p:extLst>
      <p:ext uri="{BB962C8B-B14F-4D97-AF65-F5344CB8AC3E}">
        <p14:creationId xmlns:p14="http://schemas.microsoft.com/office/powerpoint/2010/main" val="44006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9BD4-4EAE-3F47-810E-A0F6136F9FC4}"/>
              </a:ext>
            </a:extLst>
          </p:cNvPr>
          <p:cNvSpPr>
            <a:spLocks noGrp="1"/>
          </p:cNvSpPr>
          <p:nvPr>
            <p:ph type="title"/>
          </p:nvPr>
        </p:nvSpPr>
        <p:spPr>
          <a:xfrm>
            <a:off x="603738" y="224448"/>
            <a:ext cx="10515600" cy="748567"/>
          </a:xfrm>
        </p:spPr>
        <p:txBody>
          <a:bodyPr>
            <a:normAutofit/>
          </a:bodyPr>
          <a:lstStyle/>
          <a:p>
            <a:r>
              <a:rPr lang="en-US" sz="2800" dirty="0">
                <a:solidFill>
                  <a:srgbClr val="2492FD"/>
                </a:solidFill>
                <a:ea typeface="+mj-ea"/>
                <a:cs typeface="+mj-cs"/>
              </a:rPr>
              <a:t>Product Development Lifecycle—a collection of projects</a:t>
            </a:r>
            <a:endParaRPr sz="2800" dirty="0">
              <a:solidFill>
                <a:srgbClr val="2492FD"/>
              </a:solidFill>
            </a:endParaRPr>
          </a:p>
        </p:txBody>
      </p:sp>
      <p:grpSp>
        <p:nvGrpSpPr>
          <p:cNvPr id="4" name="Group 95">
            <a:extLst>
              <a:ext uri="{FF2B5EF4-FFF2-40B4-BE49-F238E27FC236}">
                <a16:creationId xmlns:a16="http://schemas.microsoft.com/office/drawing/2014/main" id="{78F99070-DF2B-EC4A-9E69-21CF5FCED3E1}"/>
              </a:ext>
            </a:extLst>
          </p:cNvPr>
          <p:cNvGrpSpPr>
            <a:grpSpLocks/>
          </p:cNvGrpSpPr>
          <p:nvPr/>
        </p:nvGrpSpPr>
        <p:grpSpPr bwMode="auto">
          <a:xfrm>
            <a:off x="1828800" y="1307123"/>
            <a:ext cx="1447800" cy="1771650"/>
            <a:chOff x="432" y="816"/>
            <a:chExt cx="912" cy="1121"/>
          </a:xfrm>
        </p:grpSpPr>
        <p:grpSp>
          <p:nvGrpSpPr>
            <p:cNvPr id="5" name="Group 57">
              <a:extLst>
                <a:ext uri="{FF2B5EF4-FFF2-40B4-BE49-F238E27FC236}">
                  <a16:creationId xmlns:a16="http://schemas.microsoft.com/office/drawing/2014/main" id="{95CC9180-B40B-5548-87BF-41FD79BBA38F}"/>
                </a:ext>
              </a:extLst>
            </p:cNvPr>
            <p:cNvGrpSpPr>
              <a:grpSpLocks/>
            </p:cNvGrpSpPr>
            <p:nvPr/>
          </p:nvGrpSpPr>
          <p:grpSpPr bwMode="auto">
            <a:xfrm>
              <a:off x="432" y="816"/>
              <a:ext cx="912" cy="576"/>
              <a:chOff x="720" y="2784"/>
              <a:chExt cx="912" cy="576"/>
            </a:xfrm>
          </p:grpSpPr>
          <p:sp>
            <p:nvSpPr>
              <p:cNvPr id="7" name="Rectangle 50">
                <a:extLst>
                  <a:ext uri="{FF2B5EF4-FFF2-40B4-BE49-F238E27FC236}">
                    <a16:creationId xmlns:a16="http://schemas.microsoft.com/office/drawing/2014/main" id="{D835DD95-055F-244E-8B4F-C4B9C30BA678}"/>
                  </a:ext>
                </a:extLst>
              </p:cNvPr>
              <p:cNvSpPr>
                <a:spLocks noChangeArrowheads="1"/>
              </p:cNvSpPr>
              <p:nvPr/>
            </p:nvSpPr>
            <p:spPr bwMode="auto">
              <a:xfrm>
                <a:off x="720" y="2784"/>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cxnSp>
            <p:nvCxnSpPr>
              <p:cNvPr id="8" name="AutoShape 51">
                <a:extLst>
                  <a:ext uri="{FF2B5EF4-FFF2-40B4-BE49-F238E27FC236}">
                    <a16:creationId xmlns:a16="http://schemas.microsoft.com/office/drawing/2014/main" id="{440B2C42-9BEB-A54B-851F-8A5D0E816EBF}"/>
                  </a:ext>
                </a:extLst>
              </p:cNvPr>
              <p:cNvCxnSpPr>
                <a:cxnSpLocks noChangeShapeType="1"/>
              </p:cNvCxnSpPr>
              <p:nvPr/>
            </p:nvCxnSpPr>
            <p:spPr bwMode="auto">
              <a:xfrm>
                <a:off x="912" y="2880"/>
                <a:ext cx="144" cy="94"/>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9" name="Rectangle 52">
                <a:extLst>
                  <a:ext uri="{FF2B5EF4-FFF2-40B4-BE49-F238E27FC236}">
                    <a16:creationId xmlns:a16="http://schemas.microsoft.com/office/drawing/2014/main" id="{CAFF16CD-A0B4-BB4E-A384-66226843C5E6}"/>
                  </a:ext>
                </a:extLst>
              </p:cNvPr>
              <p:cNvSpPr>
                <a:spLocks noChangeArrowheads="1"/>
              </p:cNvSpPr>
              <p:nvPr/>
            </p:nvSpPr>
            <p:spPr bwMode="auto">
              <a:xfrm>
                <a:off x="960" y="2928"/>
                <a:ext cx="192" cy="14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sp>
            <p:nvSpPr>
              <p:cNvPr id="10" name="Rectangle 53">
                <a:extLst>
                  <a:ext uri="{FF2B5EF4-FFF2-40B4-BE49-F238E27FC236}">
                    <a16:creationId xmlns:a16="http://schemas.microsoft.com/office/drawing/2014/main" id="{74B69B78-5ACA-FA4A-A907-E8FA2D8E58D4}"/>
                  </a:ext>
                </a:extLst>
              </p:cNvPr>
              <p:cNvSpPr>
                <a:spLocks noChangeArrowheads="1"/>
              </p:cNvSpPr>
              <p:nvPr/>
            </p:nvSpPr>
            <p:spPr bwMode="auto">
              <a:xfrm>
                <a:off x="1200" y="3072"/>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cxnSp>
            <p:nvCxnSpPr>
              <p:cNvPr id="11" name="AutoShape 54">
                <a:extLst>
                  <a:ext uri="{FF2B5EF4-FFF2-40B4-BE49-F238E27FC236}">
                    <a16:creationId xmlns:a16="http://schemas.microsoft.com/office/drawing/2014/main" id="{34FC464F-FAFA-BD4B-944A-AA2157F7C5A8}"/>
                  </a:ext>
                </a:extLst>
              </p:cNvPr>
              <p:cNvCxnSpPr>
                <a:cxnSpLocks noChangeShapeType="1"/>
              </p:cNvCxnSpPr>
              <p:nvPr/>
            </p:nvCxnSpPr>
            <p:spPr bwMode="auto">
              <a:xfrm>
                <a:off x="1392" y="3168"/>
                <a:ext cx="144" cy="96"/>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2" name="Rectangle 55">
                <a:extLst>
                  <a:ext uri="{FF2B5EF4-FFF2-40B4-BE49-F238E27FC236}">
                    <a16:creationId xmlns:a16="http://schemas.microsoft.com/office/drawing/2014/main" id="{A89B3D45-D9F4-AD40-BC1D-18FE67B7C215}"/>
                  </a:ext>
                </a:extLst>
              </p:cNvPr>
              <p:cNvSpPr>
                <a:spLocks noChangeArrowheads="1"/>
              </p:cNvSpPr>
              <p:nvPr/>
            </p:nvSpPr>
            <p:spPr bwMode="auto">
              <a:xfrm>
                <a:off x="1440" y="3216"/>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cxnSp>
            <p:nvCxnSpPr>
              <p:cNvPr id="13" name="AutoShape 56">
                <a:extLst>
                  <a:ext uri="{FF2B5EF4-FFF2-40B4-BE49-F238E27FC236}">
                    <a16:creationId xmlns:a16="http://schemas.microsoft.com/office/drawing/2014/main" id="{E64C2BD6-F03B-7C4C-85F9-01062FEC4448}"/>
                  </a:ext>
                </a:extLst>
              </p:cNvPr>
              <p:cNvCxnSpPr>
                <a:cxnSpLocks noChangeShapeType="1"/>
              </p:cNvCxnSpPr>
              <p:nvPr/>
            </p:nvCxnSpPr>
            <p:spPr bwMode="auto">
              <a:xfrm>
                <a:off x="1152" y="2976"/>
                <a:ext cx="144" cy="96"/>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
          <p:nvSpPr>
            <p:cNvPr id="6" name="Text Box 17">
              <a:extLst>
                <a:ext uri="{FF2B5EF4-FFF2-40B4-BE49-F238E27FC236}">
                  <a16:creationId xmlns:a16="http://schemas.microsoft.com/office/drawing/2014/main" id="{92E811C7-CD66-5D48-B50D-7E97AC0BC839}"/>
                </a:ext>
              </a:extLst>
            </p:cNvPr>
            <p:cNvSpPr txBox="1">
              <a:spLocks noChangeArrowheads="1"/>
            </p:cNvSpPr>
            <p:nvPr/>
          </p:nvSpPr>
          <p:spPr bwMode="auto">
            <a:xfrm>
              <a:off x="480" y="1680"/>
              <a:ext cx="797" cy="257"/>
            </a:xfrm>
            <a:prstGeom prst="rect">
              <a:avLst/>
            </a:prstGeom>
            <a:solidFill>
              <a:schemeClr val="bg1"/>
            </a:solidFill>
            <a:ln w="9525">
              <a:solidFill>
                <a:schemeClr val="tx1"/>
              </a:solidFill>
              <a:miter lim="800000"/>
              <a:headEnd/>
              <a:tailEnd/>
            </a:ln>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000" b="1">
                  <a:solidFill>
                    <a:schemeClr val="tx1"/>
                  </a:solidFill>
                </a:rPr>
                <a:t>Prototype</a:t>
              </a:r>
            </a:p>
          </p:txBody>
        </p:sp>
      </p:grpSp>
      <p:sp>
        <p:nvSpPr>
          <p:cNvPr id="14" name="Text Box 89">
            <a:extLst>
              <a:ext uri="{FF2B5EF4-FFF2-40B4-BE49-F238E27FC236}">
                <a16:creationId xmlns:a16="http://schemas.microsoft.com/office/drawing/2014/main" id="{3AEB09FB-099A-DC43-9A98-CCA35DBC2358}"/>
              </a:ext>
            </a:extLst>
          </p:cNvPr>
          <p:cNvSpPr txBox="1">
            <a:spLocks noChangeArrowheads="1"/>
          </p:cNvSpPr>
          <p:nvPr/>
        </p:nvSpPr>
        <p:spPr bwMode="auto">
          <a:xfrm>
            <a:off x="4800600" y="1535723"/>
            <a:ext cx="1527175" cy="835025"/>
          </a:xfrm>
          <a:prstGeom prst="rect">
            <a:avLst/>
          </a:prstGeom>
          <a:solidFill>
            <a:srgbClr val="00FFFF"/>
          </a:solidFill>
          <a:ln w="9525">
            <a:solidFill>
              <a:schemeClr val="tx1"/>
            </a:solidFill>
            <a:miter lim="800000"/>
            <a:headEnd/>
            <a:tailEnd/>
          </a:ln>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BD" sz="1600">
                <a:solidFill>
                  <a:schemeClr val="tx1"/>
                </a:solidFill>
              </a:rPr>
              <a:t> Product Spec.</a:t>
            </a:r>
          </a:p>
          <a:p>
            <a:pPr eaLnBrk="1" hangingPunct="1">
              <a:spcBef>
                <a:spcPct val="0"/>
              </a:spcBef>
            </a:pPr>
            <a:r>
              <a:rPr lang="en-US" altLang="en-BD" sz="1600">
                <a:solidFill>
                  <a:schemeClr val="tx1"/>
                </a:solidFill>
              </a:rPr>
              <a:t> Marketing</a:t>
            </a:r>
          </a:p>
          <a:p>
            <a:pPr eaLnBrk="1" hangingPunct="1">
              <a:spcBef>
                <a:spcPct val="0"/>
              </a:spcBef>
            </a:pPr>
            <a:r>
              <a:rPr lang="en-US" altLang="en-BD" sz="1600">
                <a:solidFill>
                  <a:schemeClr val="tx1"/>
                </a:solidFill>
              </a:rPr>
              <a:t> Manufacturing</a:t>
            </a:r>
          </a:p>
        </p:txBody>
      </p:sp>
      <p:grpSp>
        <p:nvGrpSpPr>
          <p:cNvPr id="15" name="Group 96">
            <a:extLst>
              <a:ext uri="{FF2B5EF4-FFF2-40B4-BE49-F238E27FC236}">
                <a16:creationId xmlns:a16="http://schemas.microsoft.com/office/drawing/2014/main" id="{3B4B4B11-DDBF-684B-BEF3-9120CFEB6349}"/>
              </a:ext>
            </a:extLst>
          </p:cNvPr>
          <p:cNvGrpSpPr>
            <a:grpSpLocks/>
          </p:cNvGrpSpPr>
          <p:nvPr/>
        </p:nvGrpSpPr>
        <p:grpSpPr bwMode="auto">
          <a:xfrm>
            <a:off x="3276600" y="2297723"/>
            <a:ext cx="2819400" cy="2082800"/>
            <a:chOff x="1344" y="1440"/>
            <a:chExt cx="1776" cy="1312"/>
          </a:xfrm>
        </p:grpSpPr>
        <p:sp>
          <p:nvSpPr>
            <p:cNvPr id="16" name="Line 18">
              <a:extLst>
                <a:ext uri="{FF2B5EF4-FFF2-40B4-BE49-F238E27FC236}">
                  <a16:creationId xmlns:a16="http://schemas.microsoft.com/office/drawing/2014/main" id="{800A85CA-87A6-ED44-993A-D9A31FF45A45}"/>
                </a:ext>
              </a:extLst>
            </p:cNvPr>
            <p:cNvSpPr>
              <a:spLocks noChangeShapeType="1"/>
            </p:cNvSpPr>
            <p:nvPr/>
          </p:nvSpPr>
          <p:spPr bwMode="auto">
            <a:xfrm>
              <a:off x="1440" y="1440"/>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17" name="Text Box 75">
              <a:extLst>
                <a:ext uri="{FF2B5EF4-FFF2-40B4-BE49-F238E27FC236}">
                  <a16:creationId xmlns:a16="http://schemas.microsoft.com/office/drawing/2014/main" id="{D05FED3F-EB15-3C43-9902-0D12553CDCAE}"/>
                </a:ext>
              </a:extLst>
            </p:cNvPr>
            <p:cNvSpPr txBox="1">
              <a:spLocks noChangeArrowheads="1"/>
            </p:cNvSpPr>
            <p:nvPr/>
          </p:nvSpPr>
          <p:spPr bwMode="auto">
            <a:xfrm>
              <a:off x="1344" y="2496"/>
              <a:ext cx="1016" cy="256"/>
            </a:xfrm>
            <a:prstGeom prst="rect">
              <a:avLst/>
            </a:prstGeom>
            <a:solidFill>
              <a:schemeClr val="bg1"/>
            </a:solidFill>
            <a:ln w="9525">
              <a:solidFill>
                <a:schemeClr val="tx1"/>
              </a:solidFill>
              <a:miter lim="800000"/>
              <a:headEnd/>
              <a:tailEnd/>
            </a:ln>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000" b="1">
                  <a:solidFill>
                    <a:schemeClr val="tx1"/>
                  </a:solidFill>
                </a:rPr>
                <a:t>New Product</a:t>
              </a:r>
            </a:p>
          </p:txBody>
        </p:sp>
        <p:grpSp>
          <p:nvGrpSpPr>
            <p:cNvPr id="18" name="Group 78">
              <a:extLst>
                <a:ext uri="{FF2B5EF4-FFF2-40B4-BE49-F238E27FC236}">
                  <a16:creationId xmlns:a16="http://schemas.microsoft.com/office/drawing/2014/main" id="{9A9EFD5E-BE65-C14F-8EB3-14AC97709F93}"/>
                </a:ext>
              </a:extLst>
            </p:cNvPr>
            <p:cNvGrpSpPr>
              <a:grpSpLocks/>
            </p:cNvGrpSpPr>
            <p:nvPr/>
          </p:nvGrpSpPr>
          <p:grpSpPr bwMode="auto">
            <a:xfrm>
              <a:off x="1872" y="1680"/>
              <a:ext cx="1248" cy="1008"/>
              <a:chOff x="720" y="2784"/>
              <a:chExt cx="912" cy="576"/>
            </a:xfrm>
          </p:grpSpPr>
          <p:sp>
            <p:nvSpPr>
              <p:cNvPr id="20" name="Rectangle 79">
                <a:extLst>
                  <a:ext uri="{FF2B5EF4-FFF2-40B4-BE49-F238E27FC236}">
                    <a16:creationId xmlns:a16="http://schemas.microsoft.com/office/drawing/2014/main" id="{723170D9-91F9-D344-9B32-9ECC6348BF44}"/>
                  </a:ext>
                </a:extLst>
              </p:cNvPr>
              <p:cNvSpPr>
                <a:spLocks noChangeArrowheads="1"/>
              </p:cNvSpPr>
              <p:nvPr/>
            </p:nvSpPr>
            <p:spPr bwMode="auto">
              <a:xfrm>
                <a:off x="720" y="2784"/>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cxnSp>
            <p:nvCxnSpPr>
              <p:cNvPr id="21" name="AutoShape 80">
                <a:extLst>
                  <a:ext uri="{FF2B5EF4-FFF2-40B4-BE49-F238E27FC236}">
                    <a16:creationId xmlns:a16="http://schemas.microsoft.com/office/drawing/2014/main" id="{D24CC3AE-475F-3B47-8ADF-A58829A7FA04}"/>
                  </a:ext>
                </a:extLst>
              </p:cNvPr>
              <p:cNvCxnSpPr>
                <a:cxnSpLocks noChangeShapeType="1"/>
              </p:cNvCxnSpPr>
              <p:nvPr/>
            </p:nvCxnSpPr>
            <p:spPr bwMode="auto">
              <a:xfrm>
                <a:off x="912" y="2880"/>
                <a:ext cx="144" cy="96"/>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 name="Rectangle 81">
                <a:extLst>
                  <a:ext uri="{FF2B5EF4-FFF2-40B4-BE49-F238E27FC236}">
                    <a16:creationId xmlns:a16="http://schemas.microsoft.com/office/drawing/2014/main" id="{7B52EFF1-683B-6249-BC22-9A4C0EB69113}"/>
                  </a:ext>
                </a:extLst>
              </p:cNvPr>
              <p:cNvSpPr>
                <a:spLocks noChangeArrowheads="1"/>
              </p:cNvSpPr>
              <p:nvPr/>
            </p:nvSpPr>
            <p:spPr bwMode="auto">
              <a:xfrm>
                <a:off x="960" y="2928"/>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sp>
            <p:nvSpPr>
              <p:cNvPr id="23" name="Rectangle 82">
                <a:extLst>
                  <a:ext uri="{FF2B5EF4-FFF2-40B4-BE49-F238E27FC236}">
                    <a16:creationId xmlns:a16="http://schemas.microsoft.com/office/drawing/2014/main" id="{77AE70EC-AAD2-9241-8270-F6D8E1AAD345}"/>
                  </a:ext>
                </a:extLst>
              </p:cNvPr>
              <p:cNvSpPr>
                <a:spLocks noChangeArrowheads="1"/>
              </p:cNvSpPr>
              <p:nvPr/>
            </p:nvSpPr>
            <p:spPr bwMode="auto">
              <a:xfrm>
                <a:off x="1200" y="3072"/>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cxnSp>
            <p:nvCxnSpPr>
              <p:cNvPr id="24" name="AutoShape 83">
                <a:extLst>
                  <a:ext uri="{FF2B5EF4-FFF2-40B4-BE49-F238E27FC236}">
                    <a16:creationId xmlns:a16="http://schemas.microsoft.com/office/drawing/2014/main" id="{DFB856F8-2474-094E-8265-242B555A8615}"/>
                  </a:ext>
                </a:extLst>
              </p:cNvPr>
              <p:cNvCxnSpPr>
                <a:cxnSpLocks noChangeShapeType="1"/>
              </p:cNvCxnSpPr>
              <p:nvPr/>
            </p:nvCxnSpPr>
            <p:spPr bwMode="auto">
              <a:xfrm>
                <a:off x="1392" y="3168"/>
                <a:ext cx="144" cy="96"/>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5" name="Rectangle 84">
                <a:extLst>
                  <a:ext uri="{FF2B5EF4-FFF2-40B4-BE49-F238E27FC236}">
                    <a16:creationId xmlns:a16="http://schemas.microsoft.com/office/drawing/2014/main" id="{DC8C6F31-E3E8-044C-A60A-E7EA2F31D251}"/>
                  </a:ext>
                </a:extLst>
              </p:cNvPr>
              <p:cNvSpPr>
                <a:spLocks noChangeArrowheads="1"/>
              </p:cNvSpPr>
              <p:nvPr/>
            </p:nvSpPr>
            <p:spPr bwMode="auto">
              <a:xfrm>
                <a:off x="1440" y="3216"/>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cxnSp>
            <p:nvCxnSpPr>
              <p:cNvPr id="26" name="AutoShape 85">
                <a:extLst>
                  <a:ext uri="{FF2B5EF4-FFF2-40B4-BE49-F238E27FC236}">
                    <a16:creationId xmlns:a16="http://schemas.microsoft.com/office/drawing/2014/main" id="{9AF315FA-191B-6647-B62C-CB8F59E4BAD2}"/>
                  </a:ext>
                </a:extLst>
              </p:cNvPr>
              <p:cNvCxnSpPr>
                <a:cxnSpLocks noChangeShapeType="1"/>
              </p:cNvCxnSpPr>
              <p:nvPr/>
            </p:nvCxnSpPr>
            <p:spPr bwMode="auto">
              <a:xfrm>
                <a:off x="1152" y="2976"/>
                <a:ext cx="144" cy="96"/>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
          <p:nvSpPr>
            <p:cNvPr id="19" name="Line 90">
              <a:extLst>
                <a:ext uri="{FF2B5EF4-FFF2-40B4-BE49-F238E27FC236}">
                  <a16:creationId xmlns:a16="http://schemas.microsoft.com/office/drawing/2014/main" id="{21CBC69E-B3AC-8A45-A9BC-4AFB8A7CB0F7}"/>
                </a:ext>
              </a:extLst>
            </p:cNvPr>
            <p:cNvSpPr>
              <a:spLocks noChangeShapeType="1"/>
            </p:cNvSpPr>
            <p:nvPr/>
          </p:nvSpPr>
          <p:spPr bwMode="auto">
            <a:xfrm flipH="1">
              <a:off x="2160" y="1488"/>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grpSp>
      <p:grpSp>
        <p:nvGrpSpPr>
          <p:cNvPr id="27" name="Group 97">
            <a:extLst>
              <a:ext uri="{FF2B5EF4-FFF2-40B4-BE49-F238E27FC236}">
                <a16:creationId xmlns:a16="http://schemas.microsoft.com/office/drawing/2014/main" id="{730C82CF-20DE-924D-9F8F-B3B7DDF676E6}"/>
              </a:ext>
            </a:extLst>
          </p:cNvPr>
          <p:cNvGrpSpPr>
            <a:grpSpLocks/>
          </p:cNvGrpSpPr>
          <p:nvPr/>
        </p:nvGrpSpPr>
        <p:grpSpPr bwMode="auto">
          <a:xfrm>
            <a:off x="6096000" y="4202723"/>
            <a:ext cx="2895600" cy="1981200"/>
            <a:chOff x="3120" y="2640"/>
            <a:chExt cx="1824" cy="1248"/>
          </a:xfrm>
        </p:grpSpPr>
        <p:grpSp>
          <p:nvGrpSpPr>
            <p:cNvPr id="28" name="Group 67">
              <a:extLst>
                <a:ext uri="{FF2B5EF4-FFF2-40B4-BE49-F238E27FC236}">
                  <a16:creationId xmlns:a16="http://schemas.microsoft.com/office/drawing/2014/main" id="{E2AB5E6D-93D5-0D42-9096-D61B6F88BAED}"/>
                </a:ext>
              </a:extLst>
            </p:cNvPr>
            <p:cNvGrpSpPr>
              <a:grpSpLocks/>
            </p:cNvGrpSpPr>
            <p:nvPr/>
          </p:nvGrpSpPr>
          <p:grpSpPr bwMode="auto">
            <a:xfrm>
              <a:off x="3696" y="2880"/>
              <a:ext cx="1248" cy="1008"/>
              <a:chOff x="720" y="2784"/>
              <a:chExt cx="912" cy="576"/>
            </a:xfrm>
          </p:grpSpPr>
          <p:sp>
            <p:nvSpPr>
              <p:cNvPr id="32" name="Rectangle 68">
                <a:extLst>
                  <a:ext uri="{FF2B5EF4-FFF2-40B4-BE49-F238E27FC236}">
                    <a16:creationId xmlns:a16="http://schemas.microsoft.com/office/drawing/2014/main" id="{CB3A15CC-056C-7143-B31A-535E0115C648}"/>
                  </a:ext>
                </a:extLst>
              </p:cNvPr>
              <p:cNvSpPr>
                <a:spLocks noChangeArrowheads="1"/>
              </p:cNvSpPr>
              <p:nvPr/>
            </p:nvSpPr>
            <p:spPr bwMode="auto">
              <a:xfrm>
                <a:off x="720" y="2784"/>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cxnSp>
            <p:nvCxnSpPr>
              <p:cNvPr id="33" name="AutoShape 69">
                <a:extLst>
                  <a:ext uri="{FF2B5EF4-FFF2-40B4-BE49-F238E27FC236}">
                    <a16:creationId xmlns:a16="http://schemas.microsoft.com/office/drawing/2014/main" id="{1F2BDF57-A366-6C4E-ADDA-334403023318}"/>
                  </a:ext>
                </a:extLst>
              </p:cNvPr>
              <p:cNvCxnSpPr>
                <a:cxnSpLocks noChangeShapeType="1"/>
              </p:cNvCxnSpPr>
              <p:nvPr/>
            </p:nvCxnSpPr>
            <p:spPr bwMode="auto">
              <a:xfrm>
                <a:off x="912" y="2880"/>
                <a:ext cx="144" cy="96"/>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4" name="Rectangle 70">
                <a:extLst>
                  <a:ext uri="{FF2B5EF4-FFF2-40B4-BE49-F238E27FC236}">
                    <a16:creationId xmlns:a16="http://schemas.microsoft.com/office/drawing/2014/main" id="{604D1CC0-217A-164D-B97F-DCCB225D4CD7}"/>
                  </a:ext>
                </a:extLst>
              </p:cNvPr>
              <p:cNvSpPr>
                <a:spLocks noChangeArrowheads="1"/>
              </p:cNvSpPr>
              <p:nvPr/>
            </p:nvSpPr>
            <p:spPr bwMode="auto">
              <a:xfrm>
                <a:off x="960" y="2928"/>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sp>
            <p:nvSpPr>
              <p:cNvPr id="35" name="Rectangle 71">
                <a:extLst>
                  <a:ext uri="{FF2B5EF4-FFF2-40B4-BE49-F238E27FC236}">
                    <a16:creationId xmlns:a16="http://schemas.microsoft.com/office/drawing/2014/main" id="{E3609F8B-35F3-4B49-A989-FD4141F80158}"/>
                  </a:ext>
                </a:extLst>
              </p:cNvPr>
              <p:cNvSpPr>
                <a:spLocks noChangeArrowheads="1"/>
              </p:cNvSpPr>
              <p:nvPr/>
            </p:nvSpPr>
            <p:spPr bwMode="auto">
              <a:xfrm>
                <a:off x="1200" y="3072"/>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cxnSp>
            <p:nvCxnSpPr>
              <p:cNvPr id="36" name="AutoShape 72">
                <a:extLst>
                  <a:ext uri="{FF2B5EF4-FFF2-40B4-BE49-F238E27FC236}">
                    <a16:creationId xmlns:a16="http://schemas.microsoft.com/office/drawing/2014/main" id="{91E89D47-14A0-094C-9F7E-A482B3536CF3}"/>
                  </a:ext>
                </a:extLst>
              </p:cNvPr>
              <p:cNvCxnSpPr>
                <a:cxnSpLocks noChangeShapeType="1"/>
              </p:cNvCxnSpPr>
              <p:nvPr/>
            </p:nvCxnSpPr>
            <p:spPr bwMode="auto">
              <a:xfrm>
                <a:off x="1392" y="3168"/>
                <a:ext cx="144" cy="96"/>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7" name="Rectangle 73">
                <a:extLst>
                  <a:ext uri="{FF2B5EF4-FFF2-40B4-BE49-F238E27FC236}">
                    <a16:creationId xmlns:a16="http://schemas.microsoft.com/office/drawing/2014/main" id="{3F43D815-0844-C748-832A-43016093141F}"/>
                  </a:ext>
                </a:extLst>
              </p:cNvPr>
              <p:cNvSpPr>
                <a:spLocks noChangeArrowheads="1"/>
              </p:cNvSpPr>
              <p:nvPr/>
            </p:nvSpPr>
            <p:spPr bwMode="auto">
              <a:xfrm>
                <a:off x="1440" y="3216"/>
                <a:ext cx="192" cy="14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p>
            </p:txBody>
          </p:sp>
          <p:cxnSp>
            <p:nvCxnSpPr>
              <p:cNvPr id="38" name="AutoShape 74">
                <a:extLst>
                  <a:ext uri="{FF2B5EF4-FFF2-40B4-BE49-F238E27FC236}">
                    <a16:creationId xmlns:a16="http://schemas.microsoft.com/office/drawing/2014/main" id="{BA0CE542-588B-5C4D-A753-857F2082C9BF}"/>
                  </a:ext>
                </a:extLst>
              </p:cNvPr>
              <p:cNvCxnSpPr>
                <a:cxnSpLocks noChangeShapeType="1"/>
              </p:cNvCxnSpPr>
              <p:nvPr/>
            </p:nvCxnSpPr>
            <p:spPr bwMode="auto">
              <a:xfrm>
                <a:off x="1152" y="2976"/>
                <a:ext cx="144" cy="96"/>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
          <p:nvSpPr>
            <p:cNvPr id="29" name="Text Box 76">
              <a:extLst>
                <a:ext uri="{FF2B5EF4-FFF2-40B4-BE49-F238E27FC236}">
                  <a16:creationId xmlns:a16="http://schemas.microsoft.com/office/drawing/2014/main" id="{178CDC3F-6874-3349-90E6-9D23A6AC63AE}"/>
                </a:ext>
              </a:extLst>
            </p:cNvPr>
            <p:cNvSpPr txBox="1">
              <a:spLocks noChangeArrowheads="1"/>
            </p:cNvSpPr>
            <p:nvPr/>
          </p:nvSpPr>
          <p:spPr bwMode="auto">
            <a:xfrm>
              <a:off x="3120" y="3552"/>
              <a:ext cx="837" cy="256"/>
            </a:xfrm>
            <a:prstGeom prst="rect">
              <a:avLst/>
            </a:prstGeom>
            <a:solidFill>
              <a:schemeClr val="bg1"/>
            </a:solidFill>
            <a:ln w="9525">
              <a:solidFill>
                <a:schemeClr val="tx1"/>
              </a:solidFill>
              <a:miter lim="800000"/>
              <a:headEnd/>
              <a:tailEnd/>
            </a:ln>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000" b="1">
                  <a:solidFill>
                    <a:schemeClr val="tx1"/>
                  </a:solidFill>
                </a:rPr>
                <a:t>Product II</a:t>
              </a:r>
            </a:p>
          </p:txBody>
        </p:sp>
        <p:sp>
          <p:nvSpPr>
            <p:cNvPr id="30" name="Line 77">
              <a:extLst>
                <a:ext uri="{FF2B5EF4-FFF2-40B4-BE49-F238E27FC236}">
                  <a16:creationId xmlns:a16="http://schemas.microsoft.com/office/drawing/2014/main" id="{C8BEE2E7-E3B3-7F41-B58E-B4EE5DF5ECFC}"/>
                </a:ext>
              </a:extLst>
            </p:cNvPr>
            <p:cNvSpPr>
              <a:spLocks noChangeShapeType="1"/>
            </p:cNvSpPr>
            <p:nvPr/>
          </p:nvSpPr>
          <p:spPr bwMode="auto">
            <a:xfrm>
              <a:off x="3168" y="2640"/>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31" name="Line 91">
              <a:extLst>
                <a:ext uri="{FF2B5EF4-FFF2-40B4-BE49-F238E27FC236}">
                  <a16:creationId xmlns:a16="http://schemas.microsoft.com/office/drawing/2014/main" id="{C58F3C44-8B96-A34D-A362-7A9E8BEBC5AA}"/>
                </a:ext>
              </a:extLst>
            </p:cNvPr>
            <p:cNvSpPr>
              <a:spLocks noChangeShapeType="1"/>
            </p:cNvSpPr>
            <p:nvPr/>
          </p:nvSpPr>
          <p:spPr bwMode="auto">
            <a:xfrm flipH="1">
              <a:off x="3984" y="2688"/>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grpSp>
      <p:sp>
        <p:nvSpPr>
          <p:cNvPr id="39" name="Text Box 92">
            <a:extLst>
              <a:ext uri="{FF2B5EF4-FFF2-40B4-BE49-F238E27FC236}">
                <a16:creationId xmlns:a16="http://schemas.microsoft.com/office/drawing/2014/main" id="{C5333E45-7F72-304B-BE99-B630BF68BB66}"/>
              </a:ext>
            </a:extLst>
          </p:cNvPr>
          <p:cNvSpPr txBox="1">
            <a:spLocks noChangeArrowheads="1"/>
          </p:cNvSpPr>
          <p:nvPr/>
        </p:nvSpPr>
        <p:spPr bwMode="auto">
          <a:xfrm>
            <a:off x="7696200" y="3440723"/>
            <a:ext cx="1720850" cy="835025"/>
          </a:xfrm>
          <a:prstGeom prst="rect">
            <a:avLst/>
          </a:prstGeom>
          <a:solidFill>
            <a:srgbClr val="00FFFF"/>
          </a:solidFill>
          <a:ln w="9525">
            <a:solidFill>
              <a:schemeClr val="tx1"/>
            </a:solidFill>
            <a:miter lim="800000"/>
            <a:headEnd/>
            <a:tailEnd/>
          </a:ln>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BD" sz="1600">
                <a:solidFill>
                  <a:schemeClr val="tx1"/>
                </a:solidFill>
              </a:rPr>
              <a:t> New Spec.</a:t>
            </a:r>
          </a:p>
          <a:p>
            <a:pPr eaLnBrk="1" hangingPunct="1">
              <a:spcBef>
                <a:spcPct val="0"/>
              </a:spcBef>
            </a:pPr>
            <a:r>
              <a:rPr lang="en-US" altLang="en-BD" sz="1600">
                <a:solidFill>
                  <a:schemeClr val="tx1"/>
                </a:solidFill>
              </a:rPr>
              <a:t> Marketing</a:t>
            </a:r>
          </a:p>
          <a:p>
            <a:pPr eaLnBrk="1" hangingPunct="1">
              <a:spcBef>
                <a:spcPct val="0"/>
              </a:spcBef>
            </a:pPr>
            <a:r>
              <a:rPr lang="en-US" altLang="en-BD" sz="1600">
                <a:solidFill>
                  <a:schemeClr val="tx1"/>
                </a:solidFill>
              </a:rPr>
              <a:t> New Technology</a:t>
            </a:r>
          </a:p>
        </p:txBody>
      </p:sp>
    </p:spTree>
    <p:extLst>
      <p:ext uri="{BB962C8B-B14F-4D97-AF65-F5344CB8AC3E}">
        <p14:creationId xmlns:p14="http://schemas.microsoft.com/office/powerpoint/2010/main" val="336654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0-#ppt_w/2"/>
                                          </p:val>
                                        </p:tav>
                                        <p:tav tm="100000">
                                          <p:val>
                                            <p:strVal val="#ppt_x"/>
                                          </p:val>
                                        </p:tav>
                                      </p:tavLst>
                                    </p:anim>
                                    <p:anim calcmode="lin" valueType="num">
                                      <p:cBhvr additive="base">
                                        <p:cTn id="26"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3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C83A-327A-AE49-A519-7C038916DEFA}"/>
              </a:ext>
            </a:extLst>
          </p:cNvPr>
          <p:cNvSpPr>
            <a:spLocks noGrp="1"/>
          </p:cNvSpPr>
          <p:nvPr>
            <p:ph type="title"/>
          </p:nvPr>
        </p:nvSpPr>
        <p:spPr>
          <a:xfrm>
            <a:off x="838200" y="365126"/>
            <a:ext cx="10515600" cy="713398"/>
          </a:xfrm>
        </p:spPr>
        <p:txBody>
          <a:bodyPr>
            <a:normAutofit/>
          </a:bodyPr>
          <a:lstStyle/>
          <a:p>
            <a:r>
              <a:rPr lang="en-US" sz="2800" dirty="0">
                <a:solidFill>
                  <a:srgbClr val="2492FD"/>
                </a:solidFill>
                <a:ea typeface="+mj-ea"/>
                <a:cs typeface="+mj-cs"/>
              </a:rPr>
              <a:t>Project Management Process</a:t>
            </a:r>
            <a:endParaRPr sz="2800" dirty="0">
              <a:solidFill>
                <a:srgbClr val="2492FD"/>
              </a:solidFill>
            </a:endParaRPr>
          </a:p>
        </p:txBody>
      </p:sp>
      <p:sp>
        <p:nvSpPr>
          <p:cNvPr id="3" name="Content Placeholder 2">
            <a:extLst>
              <a:ext uri="{FF2B5EF4-FFF2-40B4-BE49-F238E27FC236}">
                <a16:creationId xmlns:a16="http://schemas.microsoft.com/office/drawing/2014/main" id="{32740EC3-C429-394F-AD28-63F66200E7E8}"/>
              </a:ext>
            </a:extLst>
          </p:cNvPr>
          <p:cNvSpPr>
            <a:spLocks noGrp="1"/>
          </p:cNvSpPr>
          <p:nvPr>
            <p:ph idx="1"/>
          </p:nvPr>
        </p:nvSpPr>
        <p:spPr>
          <a:xfrm>
            <a:off x="838200" y="1112227"/>
            <a:ext cx="10515600" cy="4351338"/>
          </a:xfrm>
        </p:spPr>
        <p:txBody>
          <a:bodyPr/>
          <a:lstStyle/>
          <a:p>
            <a:pPr>
              <a:defRPr/>
            </a:pPr>
            <a:r>
              <a:rPr lang="en-US" dirty="0"/>
              <a:t>Planning</a:t>
            </a:r>
          </a:p>
          <a:p>
            <a:pPr lvl="1">
              <a:defRPr/>
            </a:pPr>
            <a:r>
              <a:rPr lang="en-US" dirty="0"/>
              <a:t>Project Definition, Scope, Buy-ins</a:t>
            </a:r>
          </a:p>
          <a:p>
            <a:pPr>
              <a:defRPr/>
            </a:pPr>
            <a:r>
              <a:rPr lang="en-US" dirty="0"/>
              <a:t>Mechanics of putting together a plan</a:t>
            </a:r>
          </a:p>
          <a:p>
            <a:pPr lvl="1">
              <a:defRPr/>
            </a:pPr>
            <a:r>
              <a:rPr lang="en-US" dirty="0"/>
              <a:t>Tools: Work Breakdown Structure (WBS)</a:t>
            </a:r>
          </a:p>
          <a:p>
            <a:pPr lvl="1">
              <a:defRPr/>
            </a:pPr>
            <a:r>
              <a:rPr lang="en-US" dirty="0"/>
              <a:t>GANTT, PERT, etc. charts - computerized </a:t>
            </a:r>
          </a:p>
          <a:p>
            <a:pPr>
              <a:defRPr/>
            </a:pPr>
            <a:r>
              <a:rPr lang="en-US" dirty="0"/>
              <a:t>Tracking plan progress</a:t>
            </a:r>
          </a:p>
          <a:p>
            <a:pPr lvl="1">
              <a:defRPr/>
            </a:pPr>
            <a:r>
              <a:rPr lang="en-US" dirty="0"/>
              <a:t>Communicate and follow-up</a:t>
            </a:r>
          </a:p>
          <a:p>
            <a:pPr>
              <a:defRPr/>
            </a:pPr>
            <a:r>
              <a:rPr lang="en-US" dirty="0"/>
              <a:t>Complete project</a:t>
            </a:r>
          </a:p>
          <a:p>
            <a:pPr lvl="1">
              <a:defRPr/>
            </a:pPr>
            <a:r>
              <a:rPr lang="en-US" dirty="0"/>
              <a:t>Managing and control</a:t>
            </a:r>
          </a:p>
        </p:txBody>
      </p:sp>
    </p:spTree>
    <p:extLst>
      <p:ext uri="{BB962C8B-B14F-4D97-AF65-F5344CB8AC3E}">
        <p14:creationId xmlns:p14="http://schemas.microsoft.com/office/powerpoint/2010/main" val="394565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D727-431D-1E43-86C1-56CF16C68D04}"/>
              </a:ext>
            </a:extLst>
          </p:cNvPr>
          <p:cNvSpPr>
            <a:spLocks noGrp="1"/>
          </p:cNvSpPr>
          <p:nvPr>
            <p:ph type="title"/>
          </p:nvPr>
        </p:nvSpPr>
        <p:spPr>
          <a:xfrm>
            <a:off x="838200" y="365126"/>
            <a:ext cx="10515600" cy="432044"/>
          </a:xfrm>
        </p:spPr>
        <p:txBody>
          <a:bodyPr>
            <a:normAutofit fontScale="90000"/>
          </a:bodyPr>
          <a:lstStyle/>
          <a:p>
            <a:r>
              <a:rPr lang="en-US" sz="2800" dirty="0">
                <a:solidFill>
                  <a:srgbClr val="2492FD"/>
                </a:solidFill>
                <a:ea typeface="+mj-ea"/>
                <a:cs typeface="+mj-cs"/>
              </a:rPr>
              <a:t>How to Get Started</a:t>
            </a:r>
            <a:endParaRPr sz="2800" dirty="0">
              <a:solidFill>
                <a:srgbClr val="2492FD"/>
              </a:solidFill>
            </a:endParaRPr>
          </a:p>
        </p:txBody>
      </p:sp>
      <p:sp>
        <p:nvSpPr>
          <p:cNvPr id="3" name="Content Placeholder 2">
            <a:extLst>
              <a:ext uri="{FF2B5EF4-FFF2-40B4-BE49-F238E27FC236}">
                <a16:creationId xmlns:a16="http://schemas.microsoft.com/office/drawing/2014/main" id="{2778A6DB-097C-9F4A-A20C-52145973E171}"/>
              </a:ext>
            </a:extLst>
          </p:cNvPr>
          <p:cNvSpPr>
            <a:spLocks noGrp="1"/>
          </p:cNvSpPr>
          <p:nvPr>
            <p:ph idx="1"/>
          </p:nvPr>
        </p:nvSpPr>
        <p:spPr>
          <a:xfrm>
            <a:off x="838199" y="981564"/>
            <a:ext cx="10913533" cy="4246928"/>
          </a:xfrm>
        </p:spPr>
        <p:txBody>
          <a:bodyPr>
            <a:normAutofit lnSpcReduction="10000"/>
          </a:bodyPr>
          <a:lstStyle/>
          <a:p>
            <a:r>
              <a:rPr lang="en-US" altLang="en-BD" dirty="0"/>
              <a:t>Start with the essence of what you are trying to do</a:t>
            </a:r>
          </a:p>
          <a:p>
            <a:r>
              <a:rPr lang="en-US" altLang="en-BD" dirty="0"/>
              <a:t>Draw a block diagram of your system</a:t>
            </a:r>
          </a:p>
          <a:p>
            <a:pPr lvl="1"/>
            <a:r>
              <a:rPr lang="ja-JP" altLang="en-US" sz="2000">
                <a:latin typeface="Arial" panose="020B0604020202020204" pitchFamily="34" charset="0"/>
              </a:rPr>
              <a:t>“</a:t>
            </a:r>
            <a:r>
              <a:rPr lang="en-US" altLang="ja-JP" sz="2000" dirty="0"/>
              <a:t>Architecture</a:t>
            </a:r>
            <a:r>
              <a:rPr lang="ja-JP" altLang="en-US" sz="2000">
                <a:latin typeface="Arial" panose="020B0604020202020204" pitchFamily="34" charset="0"/>
              </a:rPr>
              <a:t>”</a:t>
            </a:r>
            <a:endParaRPr lang="en-US" altLang="ja-JP" sz="2000" dirty="0"/>
          </a:p>
          <a:p>
            <a:r>
              <a:rPr lang="en-US" altLang="en-BD" dirty="0"/>
              <a:t>Do a high level flow chart of your solution (like software)</a:t>
            </a:r>
          </a:p>
          <a:p>
            <a:pPr lvl="1"/>
            <a:r>
              <a:rPr lang="en-US" altLang="en-BD" sz="2000" dirty="0"/>
              <a:t>Identify modules</a:t>
            </a:r>
          </a:p>
          <a:p>
            <a:r>
              <a:rPr lang="en-US" altLang="en-BD" dirty="0"/>
              <a:t>Postulate the end result of your prototype</a:t>
            </a:r>
          </a:p>
          <a:p>
            <a:pPr lvl="1"/>
            <a:r>
              <a:rPr lang="en-US" altLang="en-BD" sz="2000" dirty="0"/>
              <a:t>User interface, typical use scenarios</a:t>
            </a:r>
          </a:p>
          <a:p>
            <a:r>
              <a:rPr lang="en-US" altLang="en-BD" dirty="0"/>
              <a:t>List all possible tasks that needed to be done</a:t>
            </a:r>
          </a:p>
          <a:p>
            <a:pPr lvl="1"/>
            <a:r>
              <a:rPr lang="en-US" altLang="en-BD" sz="2000" dirty="0"/>
              <a:t>Organize tasks</a:t>
            </a:r>
          </a:p>
          <a:p>
            <a:r>
              <a:rPr lang="en-US" altLang="en-BD" dirty="0"/>
              <a:t>Do some or all of above</a:t>
            </a:r>
          </a:p>
          <a:p>
            <a:pPr marL="0" indent="0">
              <a:buNone/>
            </a:pPr>
            <a:endParaRPr dirty="0"/>
          </a:p>
        </p:txBody>
      </p:sp>
    </p:spTree>
    <p:extLst>
      <p:ext uri="{BB962C8B-B14F-4D97-AF65-F5344CB8AC3E}">
        <p14:creationId xmlns:p14="http://schemas.microsoft.com/office/powerpoint/2010/main" val="83915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9FE8-7029-4F4C-85F6-F36E16ACBAF8}"/>
              </a:ext>
            </a:extLst>
          </p:cNvPr>
          <p:cNvSpPr>
            <a:spLocks noGrp="1"/>
          </p:cNvSpPr>
          <p:nvPr>
            <p:ph type="title"/>
          </p:nvPr>
        </p:nvSpPr>
        <p:spPr>
          <a:xfrm>
            <a:off x="568569" y="365125"/>
            <a:ext cx="10515600" cy="443767"/>
          </a:xfrm>
        </p:spPr>
        <p:txBody>
          <a:bodyPr>
            <a:normAutofit fontScale="90000"/>
          </a:bodyPr>
          <a:lstStyle/>
          <a:p>
            <a:r>
              <a:rPr lang="en-US" sz="2800" dirty="0">
                <a:solidFill>
                  <a:srgbClr val="2492FD"/>
                </a:solidFill>
              </a:rPr>
              <a:t>Example-- WBS for the Project of Buying A House</a:t>
            </a:r>
            <a:endParaRPr sz="2800" dirty="0">
              <a:solidFill>
                <a:srgbClr val="2492FD"/>
              </a:solidFill>
            </a:endParaRPr>
          </a:p>
        </p:txBody>
      </p:sp>
      <p:graphicFrame>
        <p:nvGraphicFramePr>
          <p:cNvPr id="4" name="Object 9">
            <a:extLst>
              <a:ext uri="{FF2B5EF4-FFF2-40B4-BE49-F238E27FC236}">
                <a16:creationId xmlns:a16="http://schemas.microsoft.com/office/drawing/2014/main" id="{D0819D54-FB3E-6B4F-ADFA-95E16783F722}"/>
              </a:ext>
            </a:extLst>
          </p:cNvPr>
          <p:cNvGraphicFramePr>
            <a:graphicFrameLocks noChangeAspect="1"/>
          </p:cNvGraphicFramePr>
          <p:nvPr/>
        </p:nvGraphicFramePr>
        <p:xfrm>
          <a:off x="1668463" y="990600"/>
          <a:ext cx="5805487" cy="4945063"/>
        </p:xfrm>
        <a:graphic>
          <a:graphicData uri="http://schemas.openxmlformats.org/presentationml/2006/ole">
            <mc:AlternateContent xmlns:mc="http://schemas.openxmlformats.org/markup-compatibility/2006">
              <mc:Choice xmlns:v="urn:schemas-microsoft-com:vml" Requires="v">
                <p:oleObj spid="_x0000_s3100" name="Worksheet" r:id="rId3" imgW="4749800" imgH="4051300" progId="Excel.Sheet.8">
                  <p:embed/>
                </p:oleObj>
              </mc:Choice>
              <mc:Fallback>
                <p:oleObj name="Worksheet" r:id="rId3" imgW="4749800" imgH="4051300" progId="Excel.Sheet.8">
                  <p:embed/>
                  <p:pic>
                    <p:nvPicPr>
                      <p:cNvPr id="40963" name="Object 9">
                        <a:extLst>
                          <a:ext uri="{FF2B5EF4-FFF2-40B4-BE49-F238E27FC236}">
                            <a16:creationId xmlns:a16="http://schemas.microsoft.com/office/drawing/2014/main" id="{D2FAC1A8-910A-174A-BEDE-940C44AAE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463" y="990600"/>
                        <a:ext cx="5805487" cy="4945063"/>
                      </a:xfrm>
                      <a:prstGeom prst="rect">
                        <a:avLst/>
                      </a:prstGeom>
                      <a:solidFill>
                        <a:srgbClr val="00FFFF"/>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9E543B57-838C-464E-84B3-7027AC7359EB}"/>
              </a:ext>
            </a:extLst>
          </p:cNvPr>
          <p:cNvSpPr txBox="1">
            <a:spLocks noChangeArrowheads="1"/>
          </p:cNvSpPr>
          <p:nvPr/>
        </p:nvSpPr>
        <p:spPr>
          <a:xfrm>
            <a:off x="685800" y="6096000"/>
            <a:ext cx="7772400" cy="533400"/>
          </a:xfrm>
          <a:prstGeom prst="rect">
            <a:avLst/>
          </a:prstGeom>
          <a:solidFill>
            <a:srgbClr val="0066CC"/>
          </a:solidFill>
          <a:ln>
            <a:solidFill>
              <a:srgbClr val="FFFF99"/>
            </a:solidFill>
            <a:miter lim="800000"/>
            <a:headEnd/>
            <a:tailEnd/>
          </a:ln>
          <a:effectLst>
            <a:outerShdw blurRad="63500" dist="107763" dir="2700000" algn="ctr" rotWithShape="0">
              <a:schemeClr val="bg2">
                <a:alpha val="74998"/>
              </a:scheme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defRPr/>
            </a:pPr>
            <a:r>
              <a:rPr lang="en-US">
                <a:solidFill>
                  <a:srgbClr val="FFFF00"/>
                </a:solidFill>
              </a:rPr>
              <a:t>Top Down Decomposition, Elemental Tasks</a:t>
            </a:r>
          </a:p>
        </p:txBody>
      </p:sp>
    </p:spTree>
    <p:extLst>
      <p:ext uri="{BB962C8B-B14F-4D97-AF65-F5344CB8AC3E}">
        <p14:creationId xmlns:p14="http://schemas.microsoft.com/office/powerpoint/2010/main" val="45990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B9C4-064B-F642-B565-B556CF174A84}"/>
              </a:ext>
            </a:extLst>
          </p:cNvPr>
          <p:cNvSpPr>
            <a:spLocks noGrp="1"/>
          </p:cNvSpPr>
          <p:nvPr>
            <p:ph type="title"/>
          </p:nvPr>
        </p:nvSpPr>
        <p:spPr>
          <a:xfrm>
            <a:off x="838200" y="365125"/>
            <a:ext cx="10515600" cy="502383"/>
          </a:xfrm>
        </p:spPr>
        <p:txBody>
          <a:bodyPr>
            <a:normAutofit/>
          </a:bodyPr>
          <a:lstStyle/>
          <a:p>
            <a:r>
              <a:rPr lang="en-US" sz="2800" dirty="0">
                <a:solidFill>
                  <a:srgbClr val="2492FD"/>
                </a:solidFill>
              </a:rPr>
              <a:t>Example </a:t>
            </a:r>
            <a:r>
              <a:rPr lang="en-US" sz="2800" dirty="0">
                <a:solidFill>
                  <a:srgbClr val="2492FD"/>
                </a:solidFill>
                <a:ea typeface="+mj-ea"/>
                <a:cs typeface="+mj-cs"/>
              </a:rPr>
              <a:t>Network Diagram and Gant Chart</a:t>
            </a:r>
            <a:endParaRPr sz="2800" dirty="0">
              <a:solidFill>
                <a:srgbClr val="2492FD"/>
              </a:solidFill>
            </a:endParaRPr>
          </a:p>
        </p:txBody>
      </p:sp>
      <p:sp>
        <p:nvSpPr>
          <p:cNvPr id="4" name="Rectangle 3">
            <a:extLst>
              <a:ext uri="{FF2B5EF4-FFF2-40B4-BE49-F238E27FC236}">
                <a16:creationId xmlns:a16="http://schemas.microsoft.com/office/drawing/2014/main" id="{EFB54167-CDC4-8E4C-B947-FD0385145451}"/>
              </a:ext>
            </a:extLst>
          </p:cNvPr>
          <p:cNvSpPr txBox="1">
            <a:spLocks noChangeArrowheads="1"/>
          </p:cNvSpPr>
          <p:nvPr/>
        </p:nvSpPr>
        <p:spPr>
          <a:xfrm>
            <a:off x="7678737" y="1638300"/>
            <a:ext cx="4387361" cy="1066800"/>
          </a:xfrm>
          <a:prstGeom prst="rect">
            <a:avLst/>
          </a:prstGeom>
          <a:solidFill>
            <a:schemeClr val="accent4">
              <a:lumMod val="20000"/>
              <a:lumOff val="80000"/>
            </a:schemeClr>
          </a:solidFill>
          <a:ln>
            <a:solidFill>
              <a:schemeClr val="tx1"/>
            </a:solidFill>
            <a:miter lim="800000"/>
            <a:headEnd/>
            <a:tailEnd/>
          </a:ln>
          <a:effectLst>
            <a:outerShdw blurRad="63500" dist="107763" dir="2700000" algn="ctr" rotWithShape="0">
              <a:schemeClr val="bg2">
                <a:alpha val="74998"/>
              </a:schemeClr>
            </a:outerShdw>
          </a:effectLst>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en-US" altLang="en-BD" sz="2000" dirty="0"/>
              <a:t>Scheduling Techniques</a:t>
            </a:r>
          </a:p>
          <a:p>
            <a:pPr>
              <a:defRPr/>
            </a:pPr>
            <a:r>
              <a:rPr lang="en-US" altLang="en-BD" sz="2000" dirty="0"/>
              <a:t>PERT – Program Evaluation and Review techniques</a:t>
            </a:r>
          </a:p>
          <a:p>
            <a:pPr>
              <a:defRPr/>
            </a:pPr>
            <a:r>
              <a:rPr lang="en-US" altLang="en-BD" sz="2000" dirty="0"/>
              <a:t>CPM – Critical Path Method</a:t>
            </a:r>
          </a:p>
        </p:txBody>
      </p:sp>
      <p:graphicFrame>
        <p:nvGraphicFramePr>
          <p:cNvPr id="5" name="Object 4">
            <a:extLst>
              <a:ext uri="{FF2B5EF4-FFF2-40B4-BE49-F238E27FC236}">
                <a16:creationId xmlns:a16="http://schemas.microsoft.com/office/drawing/2014/main" id="{3C21D1B1-11F6-C645-A02E-4147495C5D7F}"/>
              </a:ext>
            </a:extLst>
          </p:cNvPr>
          <p:cNvGraphicFramePr>
            <a:graphicFrameLocks noChangeAspect="1"/>
          </p:cNvGraphicFramePr>
          <p:nvPr>
            <p:extLst>
              <p:ext uri="{D42A27DB-BD31-4B8C-83A1-F6EECF244321}">
                <p14:modId xmlns:p14="http://schemas.microsoft.com/office/powerpoint/2010/main" val="1738153438"/>
              </p:ext>
            </p:extLst>
          </p:nvPr>
        </p:nvGraphicFramePr>
        <p:xfrm>
          <a:off x="685800" y="1571625"/>
          <a:ext cx="3217863" cy="2924175"/>
        </p:xfrm>
        <a:graphic>
          <a:graphicData uri="http://schemas.openxmlformats.org/presentationml/2006/ole">
            <mc:AlternateContent xmlns:mc="http://schemas.openxmlformats.org/markup-compatibility/2006">
              <mc:Choice xmlns:v="urn:schemas-microsoft-com:vml" Requires="v">
                <p:oleObj spid="_x0000_s4151" name="Worksheet" r:id="rId3" imgW="2489200" imgH="2133600" progId="Excel.Sheet.8">
                  <p:embed/>
                </p:oleObj>
              </mc:Choice>
              <mc:Fallback>
                <p:oleObj name="Worksheet" r:id="rId3" imgW="2489200" imgH="2133600" progId="Excel.Sheet.8">
                  <p:embed/>
                  <p:pic>
                    <p:nvPicPr>
                      <p:cNvPr id="31748" name="Object 4">
                        <a:extLst>
                          <a:ext uri="{FF2B5EF4-FFF2-40B4-BE49-F238E27FC236}">
                            <a16:creationId xmlns:a16="http://schemas.microsoft.com/office/drawing/2014/main" id="{F8759897-76E8-AB45-81A2-E60C021B6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71625"/>
                        <a:ext cx="3217863" cy="2924175"/>
                      </a:xfrm>
                      <a:prstGeom prst="rect">
                        <a:avLst/>
                      </a:prstGeom>
                      <a:solidFill>
                        <a:srgbClr val="CCFFFF"/>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6" name="Group 27">
            <a:extLst>
              <a:ext uri="{FF2B5EF4-FFF2-40B4-BE49-F238E27FC236}">
                <a16:creationId xmlns:a16="http://schemas.microsoft.com/office/drawing/2014/main" id="{14A43ADE-6D9C-3A4C-8684-BF9C085BAE76}"/>
              </a:ext>
            </a:extLst>
          </p:cNvPr>
          <p:cNvGrpSpPr>
            <a:grpSpLocks/>
          </p:cNvGrpSpPr>
          <p:nvPr/>
        </p:nvGrpSpPr>
        <p:grpSpPr bwMode="auto">
          <a:xfrm>
            <a:off x="4457700" y="1676400"/>
            <a:ext cx="3619500" cy="2133600"/>
            <a:chOff x="2808" y="1056"/>
            <a:chExt cx="2280" cy="1344"/>
          </a:xfrm>
        </p:grpSpPr>
        <p:sp>
          <p:nvSpPr>
            <p:cNvPr id="7" name="Oval 5">
              <a:extLst>
                <a:ext uri="{FF2B5EF4-FFF2-40B4-BE49-F238E27FC236}">
                  <a16:creationId xmlns:a16="http://schemas.microsoft.com/office/drawing/2014/main" id="{469FF9AF-6624-9A4C-95D3-DD19F0556095}"/>
                </a:ext>
              </a:extLst>
            </p:cNvPr>
            <p:cNvSpPr>
              <a:spLocks noChangeArrowheads="1"/>
            </p:cNvSpPr>
            <p:nvPr/>
          </p:nvSpPr>
          <p:spPr bwMode="auto">
            <a:xfrm>
              <a:off x="3072" y="1440"/>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1</a:t>
              </a:r>
            </a:p>
          </p:txBody>
        </p:sp>
        <p:sp>
          <p:nvSpPr>
            <p:cNvPr id="8" name="Oval 7">
              <a:extLst>
                <a:ext uri="{FF2B5EF4-FFF2-40B4-BE49-F238E27FC236}">
                  <a16:creationId xmlns:a16="http://schemas.microsoft.com/office/drawing/2014/main" id="{BDDB10B2-CD5D-2C4C-A9C1-9CCF9C039866}"/>
                </a:ext>
              </a:extLst>
            </p:cNvPr>
            <p:cNvSpPr>
              <a:spLocks noChangeArrowheads="1"/>
            </p:cNvSpPr>
            <p:nvPr/>
          </p:nvSpPr>
          <p:spPr bwMode="auto">
            <a:xfrm>
              <a:off x="2808" y="1824"/>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2</a:t>
              </a:r>
            </a:p>
          </p:txBody>
        </p:sp>
        <p:sp>
          <p:nvSpPr>
            <p:cNvPr id="9" name="Oval 8">
              <a:extLst>
                <a:ext uri="{FF2B5EF4-FFF2-40B4-BE49-F238E27FC236}">
                  <a16:creationId xmlns:a16="http://schemas.microsoft.com/office/drawing/2014/main" id="{7BBFBD3E-0F47-2348-8C39-6FB9A40AC681}"/>
                </a:ext>
              </a:extLst>
            </p:cNvPr>
            <p:cNvSpPr>
              <a:spLocks noChangeArrowheads="1"/>
            </p:cNvSpPr>
            <p:nvPr/>
          </p:nvSpPr>
          <p:spPr bwMode="auto">
            <a:xfrm>
              <a:off x="3408" y="1248"/>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3</a:t>
              </a:r>
            </a:p>
          </p:txBody>
        </p:sp>
        <p:sp>
          <p:nvSpPr>
            <p:cNvPr id="10" name="Oval 9">
              <a:extLst>
                <a:ext uri="{FF2B5EF4-FFF2-40B4-BE49-F238E27FC236}">
                  <a16:creationId xmlns:a16="http://schemas.microsoft.com/office/drawing/2014/main" id="{8376895A-0CC3-414C-A2F3-93EADB0F303A}"/>
                </a:ext>
              </a:extLst>
            </p:cNvPr>
            <p:cNvSpPr>
              <a:spLocks noChangeArrowheads="1"/>
            </p:cNvSpPr>
            <p:nvPr/>
          </p:nvSpPr>
          <p:spPr bwMode="auto">
            <a:xfrm>
              <a:off x="3792" y="1152"/>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4</a:t>
              </a:r>
            </a:p>
          </p:txBody>
        </p:sp>
        <p:sp>
          <p:nvSpPr>
            <p:cNvPr id="11" name="Oval 10">
              <a:extLst>
                <a:ext uri="{FF2B5EF4-FFF2-40B4-BE49-F238E27FC236}">
                  <a16:creationId xmlns:a16="http://schemas.microsoft.com/office/drawing/2014/main" id="{C2377C6C-0C26-3147-B747-BD45114845F6}"/>
                </a:ext>
              </a:extLst>
            </p:cNvPr>
            <p:cNvSpPr>
              <a:spLocks noChangeArrowheads="1"/>
            </p:cNvSpPr>
            <p:nvPr/>
          </p:nvSpPr>
          <p:spPr bwMode="auto">
            <a:xfrm>
              <a:off x="4272" y="1056"/>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5</a:t>
              </a:r>
            </a:p>
          </p:txBody>
        </p:sp>
        <p:sp>
          <p:nvSpPr>
            <p:cNvPr id="12" name="Oval 11">
              <a:extLst>
                <a:ext uri="{FF2B5EF4-FFF2-40B4-BE49-F238E27FC236}">
                  <a16:creationId xmlns:a16="http://schemas.microsoft.com/office/drawing/2014/main" id="{54194116-2613-B74B-81D0-93AE271C7242}"/>
                </a:ext>
              </a:extLst>
            </p:cNvPr>
            <p:cNvSpPr>
              <a:spLocks noChangeArrowheads="1"/>
            </p:cNvSpPr>
            <p:nvPr/>
          </p:nvSpPr>
          <p:spPr bwMode="auto">
            <a:xfrm>
              <a:off x="3504" y="1680"/>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6</a:t>
              </a:r>
            </a:p>
          </p:txBody>
        </p:sp>
        <p:sp>
          <p:nvSpPr>
            <p:cNvPr id="13" name="Oval 12">
              <a:extLst>
                <a:ext uri="{FF2B5EF4-FFF2-40B4-BE49-F238E27FC236}">
                  <a16:creationId xmlns:a16="http://schemas.microsoft.com/office/drawing/2014/main" id="{27B44BB6-D071-1A42-B0BC-5B15DA4B2103}"/>
                </a:ext>
              </a:extLst>
            </p:cNvPr>
            <p:cNvSpPr>
              <a:spLocks noChangeArrowheads="1"/>
            </p:cNvSpPr>
            <p:nvPr/>
          </p:nvSpPr>
          <p:spPr bwMode="auto">
            <a:xfrm>
              <a:off x="3840" y="1824"/>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7</a:t>
              </a:r>
            </a:p>
          </p:txBody>
        </p:sp>
        <p:sp>
          <p:nvSpPr>
            <p:cNvPr id="14" name="Oval 13">
              <a:extLst>
                <a:ext uri="{FF2B5EF4-FFF2-40B4-BE49-F238E27FC236}">
                  <a16:creationId xmlns:a16="http://schemas.microsoft.com/office/drawing/2014/main" id="{DF0D5105-2271-A744-AEE5-759470C0D0C3}"/>
                </a:ext>
              </a:extLst>
            </p:cNvPr>
            <p:cNvSpPr>
              <a:spLocks noChangeArrowheads="1"/>
            </p:cNvSpPr>
            <p:nvPr/>
          </p:nvSpPr>
          <p:spPr bwMode="auto">
            <a:xfrm>
              <a:off x="4224" y="2064"/>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8</a:t>
              </a:r>
            </a:p>
          </p:txBody>
        </p:sp>
        <p:sp>
          <p:nvSpPr>
            <p:cNvPr id="15" name="Oval 14">
              <a:extLst>
                <a:ext uri="{FF2B5EF4-FFF2-40B4-BE49-F238E27FC236}">
                  <a16:creationId xmlns:a16="http://schemas.microsoft.com/office/drawing/2014/main" id="{EF3F1627-6BD1-D84F-BFCC-8286700D0EA9}"/>
                </a:ext>
              </a:extLst>
            </p:cNvPr>
            <p:cNvSpPr>
              <a:spLocks noChangeArrowheads="1"/>
            </p:cNvSpPr>
            <p:nvPr/>
          </p:nvSpPr>
          <p:spPr bwMode="auto">
            <a:xfrm>
              <a:off x="4608" y="2160"/>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9</a:t>
              </a:r>
            </a:p>
          </p:txBody>
        </p:sp>
        <p:sp>
          <p:nvSpPr>
            <p:cNvPr id="16" name="Oval 15">
              <a:extLst>
                <a:ext uri="{FF2B5EF4-FFF2-40B4-BE49-F238E27FC236}">
                  <a16:creationId xmlns:a16="http://schemas.microsoft.com/office/drawing/2014/main" id="{8BE3C50F-8C65-814D-8AB6-922AE23D3AA1}"/>
                </a:ext>
              </a:extLst>
            </p:cNvPr>
            <p:cNvSpPr>
              <a:spLocks noChangeArrowheads="1"/>
            </p:cNvSpPr>
            <p:nvPr/>
          </p:nvSpPr>
          <p:spPr bwMode="auto">
            <a:xfrm>
              <a:off x="4944" y="2256"/>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BD" sz="1600">
                  <a:solidFill>
                    <a:schemeClr val="tx1"/>
                  </a:solidFill>
                </a:rPr>
                <a:t>10</a:t>
              </a:r>
            </a:p>
          </p:txBody>
        </p:sp>
        <p:sp>
          <p:nvSpPr>
            <p:cNvPr id="17" name="Line 16">
              <a:extLst>
                <a:ext uri="{FF2B5EF4-FFF2-40B4-BE49-F238E27FC236}">
                  <a16:creationId xmlns:a16="http://schemas.microsoft.com/office/drawing/2014/main" id="{E225B7EC-DA6E-CA48-926D-62CB6646C7DA}"/>
                </a:ext>
              </a:extLst>
            </p:cNvPr>
            <p:cNvSpPr>
              <a:spLocks noChangeShapeType="1"/>
            </p:cNvSpPr>
            <p:nvPr/>
          </p:nvSpPr>
          <p:spPr bwMode="auto">
            <a:xfrm flipH="1">
              <a:off x="2928" y="1584"/>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18" name="Line 17">
              <a:extLst>
                <a:ext uri="{FF2B5EF4-FFF2-40B4-BE49-F238E27FC236}">
                  <a16:creationId xmlns:a16="http://schemas.microsoft.com/office/drawing/2014/main" id="{FF0C0807-4309-1F40-97B2-06E80DF518AB}"/>
                </a:ext>
              </a:extLst>
            </p:cNvPr>
            <p:cNvSpPr>
              <a:spLocks noChangeShapeType="1"/>
            </p:cNvSpPr>
            <p:nvPr/>
          </p:nvSpPr>
          <p:spPr bwMode="auto">
            <a:xfrm flipH="1">
              <a:off x="3168" y="1344"/>
              <a:ext cx="24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19" name="Line 18">
              <a:extLst>
                <a:ext uri="{FF2B5EF4-FFF2-40B4-BE49-F238E27FC236}">
                  <a16:creationId xmlns:a16="http://schemas.microsoft.com/office/drawing/2014/main" id="{6591D108-B0CE-9348-8C96-01A9CB44AAD7}"/>
                </a:ext>
              </a:extLst>
            </p:cNvPr>
            <p:cNvSpPr>
              <a:spLocks noChangeShapeType="1"/>
            </p:cNvSpPr>
            <p:nvPr/>
          </p:nvSpPr>
          <p:spPr bwMode="auto">
            <a:xfrm flipV="1">
              <a:off x="3552" y="1248"/>
              <a:ext cx="24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0" name="Line 19">
              <a:extLst>
                <a:ext uri="{FF2B5EF4-FFF2-40B4-BE49-F238E27FC236}">
                  <a16:creationId xmlns:a16="http://schemas.microsoft.com/office/drawing/2014/main" id="{3BD92A6C-DA08-D748-8635-ED1164AB2821}"/>
                </a:ext>
              </a:extLst>
            </p:cNvPr>
            <p:cNvSpPr>
              <a:spLocks noChangeShapeType="1"/>
            </p:cNvSpPr>
            <p:nvPr/>
          </p:nvSpPr>
          <p:spPr bwMode="auto">
            <a:xfrm flipV="1">
              <a:off x="3936" y="1152"/>
              <a:ext cx="33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1" name="Line 20">
              <a:extLst>
                <a:ext uri="{FF2B5EF4-FFF2-40B4-BE49-F238E27FC236}">
                  <a16:creationId xmlns:a16="http://schemas.microsoft.com/office/drawing/2014/main" id="{7A9583B1-A2E9-F64A-A2F9-4A9620C5198C}"/>
                </a:ext>
              </a:extLst>
            </p:cNvPr>
            <p:cNvSpPr>
              <a:spLocks noChangeShapeType="1"/>
            </p:cNvSpPr>
            <p:nvPr/>
          </p:nvSpPr>
          <p:spPr bwMode="auto">
            <a:xfrm>
              <a:off x="3216" y="1584"/>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2" name="Line 21">
              <a:extLst>
                <a:ext uri="{FF2B5EF4-FFF2-40B4-BE49-F238E27FC236}">
                  <a16:creationId xmlns:a16="http://schemas.microsoft.com/office/drawing/2014/main" id="{26AE8F74-00DE-2D4E-BA30-181BA086C86F}"/>
                </a:ext>
              </a:extLst>
            </p:cNvPr>
            <p:cNvSpPr>
              <a:spLocks noChangeShapeType="1"/>
            </p:cNvSpPr>
            <p:nvPr/>
          </p:nvSpPr>
          <p:spPr bwMode="auto">
            <a:xfrm>
              <a:off x="3648" y="1776"/>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3" name="Line 22">
              <a:extLst>
                <a:ext uri="{FF2B5EF4-FFF2-40B4-BE49-F238E27FC236}">
                  <a16:creationId xmlns:a16="http://schemas.microsoft.com/office/drawing/2014/main" id="{8DC8DCCC-BC59-7E4D-BC66-B12DE6D9D2CD}"/>
                </a:ext>
              </a:extLst>
            </p:cNvPr>
            <p:cNvSpPr>
              <a:spLocks noChangeShapeType="1"/>
            </p:cNvSpPr>
            <p:nvPr/>
          </p:nvSpPr>
          <p:spPr bwMode="auto">
            <a:xfrm>
              <a:off x="3984" y="1920"/>
              <a:ext cx="24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4" name="Line 23">
              <a:extLst>
                <a:ext uri="{FF2B5EF4-FFF2-40B4-BE49-F238E27FC236}">
                  <a16:creationId xmlns:a16="http://schemas.microsoft.com/office/drawing/2014/main" id="{C38ABFF4-AA08-3344-9D16-6E97686FDB84}"/>
                </a:ext>
              </a:extLst>
            </p:cNvPr>
            <p:cNvSpPr>
              <a:spLocks noChangeShapeType="1"/>
            </p:cNvSpPr>
            <p:nvPr/>
          </p:nvSpPr>
          <p:spPr bwMode="auto">
            <a:xfrm>
              <a:off x="2976" y="1920"/>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5" name="Line 24">
              <a:extLst>
                <a:ext uri="{FF2B5EF4-FFF2-40B4-BE49-F238E27FC236}">
                  <a16:creationId xmlns:a16="http://schemas.microsoft.com/office/drawing/2014/main" id="{100DF411-5C14-F148-95D6-A2E65C73F9AF}"/>
                </a:ext>
              </a:extLst>
            </p:cNvPr>
            <p:cNvSpPr>
              <a:spLocks noChangeShapeType="1"/>
            </p:cNvSpPr>
            <p:nvPr/>
          </p:nvSpPr>
          <p:spPr bwMode="auto">
            <a:xfrm>
              <a:off x="4368" y="2160"/>
              <a:ext cx="24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6" name="Line 25">
              <a:extLst>
                <a:ext uri="{FF2B5EF4-FFF2-40B4-BE49-F238E27FC236}">
                  <a16:creationId xmlns:a16="http://schemas.microsoft.com/office/drawing/2014/main" id="{C198DD16-E2DE-E540-848D-5CDA9E4FAF44}"/>
                </a:ext>
              </a:extLst>
            </p:cNvPr>
            <p:cNvSpPr>
              <a:spLocks noChangeShapeType="1"/>
            </p:cNvSpPr>
            <p:nvPr/>
          </p:nvSpPr>
          <p:spPr bwMode="auto">
            <a:xfrm>
              <a:off x="4752" y="2256"/>
              <a:ext cx="19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7" name="Line 26">
              <a:extLst>
                <a:ext uri="{FF2B5EF4-FFF2-40B4-BE49-F238E27FC236}">
                  <a16:creationId xmlns:a16="http://schemas.microsoft.com/office/drawing/2014/main" id="{E2A0F997-13A7-9C44-A128-F24CA46B6A31}"/>
                </a:ext>
              </a:extLst>
            </p:cNvPr>
            <p:cNvSpPr>
              <a:spLocks noChangeShapeType="1"/>
            </p:cNvSpPr>
            <p:nvPr/>
          </p:nvSpPr>
          <p:spPr bwMode="auto">
            <a:xfrm>
              <a:off x="4320" y="1200"/>
              <a:ext cx="336"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grpSp>
      <p:graphicFrame>
        <p:nvGraphicFramePr>
          <p:cNvPr id="28" name="Object 8">
            <a:extLst>
              <a:ext uri="{FF2B5EF4-FFF2-40B4-BE49-F238E27FC236}">
                <a16:creationId xmlns:a16="http://schemas.microsoft.com/office/drawing/2014/main" id="{C61D6A41-BECF-374E-B394-5136E77CFAB1}"/>
              </a:ext>
            </a:extLst>
          </p:cNvPr>
          <p:cNvGraphicFramePr>
            <a:graphicFrameLocks noChangeAspect="1"/>
          </p:cNvGraphicFramePr>
          <p:nvPr>
            <p:extLst>
              <p:ext uri="{D42A27DB-BD31-4B8C-83A1-F6EECF244321}">
                <p14:modId xmlns:p14="http://schemas.microsoft.com/office/powerpoint/2010/main" val="382904343"/>
              </p:ext>
            </p:extLst>
          </p:nvPr>
        </p:nvGraphicFramePr>
        <p:xfrm>
          <a:off x="6631232" y="4091354"/>
          <a:ext cx="5502153" cy="2590800"/>
        </p:xfrm>
        <a:graphic>
          <a:graphicData uri="http://schemas.openxmlformats.org/presentationml/2006/ole">
            <mc:AlternateContent xmlns:mc="http://schemas.openxmlformats.org/markup-compatibility/2006">
              <mc:Choice xmlns:v="urn:schemas-microsoft-com:vml" Requires="v">
                <p:oleObj spid="_x0000_s4152" name="Project" r:id="rId5" imgW="6578600" imgH="3098800" progId="MSProject.Project.8">
                  <p:embed/>
                </p:oleObj>
              </mc:Choice>
              <mc:Fallback>
                <p:oleObj name="Project" r:id="rId5" imgW="6578600" imgH="3098800" progId="MSProject.Project.8">
                  <p:embed/>
                  <p:pic>
                    <p:nvPicPr>
                      <p:cNvPr id="43011" name="Object 8">
                        <a:extLst>
                          <a:ext uri="{FF2B5EF4-FFF2-40B4-BE49-F238E27FC236}">
                            <a16:creationId xmlns:a16="http://schemas.microsoft.com/office/drawing/2014/main" id="{B256CC59-6DB6-F248-B114-9021900F50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1232" y="4091354"/>
                        <a:ext cx="5502153" cy="2590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0515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D3DA-48C4-C74B-A9D6-D043BB22159A}"/>
              </a:ext>
            </a:extLst>
          </p:cNvPr>
          <p:cNvSpPr>
            <a:spLocks noGrp="1"/>
          </p:cNvSpPr>
          <p:nvPr>
            <p:ph type="title"/>
          </p:nvPr>
        </p:nvSpPr>
        <p:spPr>
          <a:xfrm>
            <a:off x="838200" y="365125"/>
            <a:ext cx="10515600" cy="596167"/>
          </a:xfrm>
        </p:spPr>
        <p:txBody>
          <a:bodyPr>
            <a:normAutofit/>
          </a:bodyPr>
          <a:lstStyle/>
          <a:p>
            <a:r>
              <a:rPr lang="en-US" sz="2800" dirty="0">
                <a:solidFill>
                  <a:srgbClr val="2492FD"/>
                </a:solidFill>
              </a:rPr>
              <a:t>Estimation Considerations</a:t>
            </a:r>
            <a:endParaRPr sz="2800" dirty="0">
              <a:solidFill>
                <a:srgbClr val="2492FD"/>
              </a:solidFill>
            </a:endParaRPr>
          </a:p>
        </p:txBody>
      </p:sp>
      <p:sp>
        <p:nvSpPr>
          <p:cNvPr id="3" name="Content Placeholder 2">
            <a:extLst>
              <a:ext uri="{FF2B5EF4-FFF2-40B4-BE49-F238E27FC236}">
                <a16:creationId xmlns:a16="http://schemas.microsoft.com/office/drawing/2014/main" id="{7F43FE01-7FD3-5448-9E00-30566E42856B}"/>
              </a:ext>
            </a:extLst>
          </p:cNvPr>
          <p:cNvSpPr>
            <a:spLocks noGrp="1"/>
          </p:cNvSpPr>
          <p:nvPr>
            <p:ph idx="1"/>
          </p:nvPr>
        </p:nvSpPr>
        <p:spPr>
          <a:xfrm>
            <a:off x="697523" y="961292"/>
            <a:ext cx="5738446" cy="2637693"/>
          </a:xfrm>
        </p:spPr>
        <p:txBody>
          <a:bodyPr/>
          <a:lstStyle/>
          <a:p>
            <a:pPr marL="0" indent="0">
              <a:buNone/>
              <a:defRPr/>
            </a:pPr>
            <a:r>
              <a:rPr lang="en-US" sz="2000" dirty="0">
                <a:latin typeface="Calibri Light" panose="020F0302020204030204" pitchFamily="34" charset="0"/>
                <a:cs typeface="Calibri Light" panose="020F0302020204030204" pitchFamily="34" charset="0"/>
              </a:rPr>
              <a:t>Common sources of errors: </a:t>
            </a:r>
          </a:p>
          <a:p>
            <a:pPr lvl="1">
              <a:defRPr/>
            </a:pPr>
            <a:r>
              <a:rPr lang="en-US" sz="1600" dirty="0">
                <a:latin typeface="Calibri Light" panose="020F0302020204030204" pitchFamily="34" charset="0"/>
                <a:cs typeface="Calibri Light" panose="020F0302020204030204" pitchFamily="34" charset="0"/>
              </a:rPr>
              <a:t>Completeness in definition of tasks and interfaces</a:t>
            </a:r>
          </a:p>
          <a:p>
            <a:pPr lvl="1">
              <a:defRPr/>
            </a:pPr>
            <a:r>
              <a:rPr lang="en-US" sz="1600" dirty="0">
                <a:latin typeface="Calibri Light" panose="020F0302020204030204" pitchFamily="34" charset="0"/>
                <a:cs typeface="Calibri Light" panose="020F0302020204030204" pitchFamily="34" charset="0"/>
              </a:rPr>
              <a:t>Time for meetings and communications</a:t>
            </a:r>
          </a:p>
          <a:p>
            <a:pPr lvl="1">
              <a:defRPr/>
            </a:pPr>
            <a:r>
              <a:rPr lang="en-US" sz="1600" dirty="0">
                <a:latin typeface="Calibri Light" panose="020F0302020204030204" pitchFamily="34" charset="0"/>
                <a:cs typeface="Calibri Light" panose="020F0302020204030204" pitchFamily="34" charset="0"/>
              </a:rPr>
              <a:t>The range of abilities of team members</a:t>
            </a:r>
          </a:p>
          <a:p>
            <a:pPr lvl="1">
              <a:defRPr/>
            </a:pPr>
            <a:r>
              <a:rPr lang="en-US" sz="1600" dirty="0">
                <a:latin typeface="Calibri Light" panose="020F0302020204030204" pitchFamily="34" charset="0"/>
                <a:cs typeface="Calibri Light" panose="020F0302020204030204" pitchFamily="34" charset="0"/>
              </a:rPr>
              <a:t>Experience with similar job/ tasks</a:t>
            </a:r>
          </a:p>
          <a:p>
            <a:pPr lvl="1">
              <a:defRPr/>
            </a:pPr>
            <a:r>
              <a:rPr lang="en-US" sz="1600" dirty="0">
                <a:latin typeface="Calibri Light" panose="020F0302020204030204" pitchFamily="34" charset="0"/>
                <a:cs typeface="Calibri Light" panose="020F0302020204030204" pitchFamily="34" charset="0"/>
              </a:rPr>
              <a:t>Learning time for new equipment or software</a:t>
            </a:r>
          </a:p>
          <a:p>
            <a:pPr lvl="1">
              <a:defRPr/>
            </a:pPr>
            <a:r>
              <a:rPr lang="en-US" sz="1600" dirty="0">
                <a:latin typeface="Calibri Light" panose="020F0302020204030204" pitchFamily="34" charset="0"/>
                <a:cs typeface="Calibri Light" panose="020F0302020204030204" pitchFamily="34" charset="0"/>
              </a:rPr>
              <a:t>Availability of special facilities</a:t>
            </a:r>
          </a:p>
          <a:p>
            <a:pPr marL="0" indent="0">
              <a:buNone/>
            </a:pPr>
            <a:endParaRPr dirty="0"/>
          </a:p>
        </p:txBody>
      </p:sp>
      <p:sp>
        <p:nvSpPr>
          <p:cNvPr id="4" name="Rectangle 4">
            <a:extLst>
              <a:ext uri="{FF2B5EF4-FFF2-40B4-BE49-F238E27FC236}">
                <a16:creationId xmlns:a16="http://schemas.microsoft.com/office/drawing/2014/main" id="{3B852D47-232F-7D4F-90E9-066E77BF986D}"/>
              </a:ext>
            </a:extLst>
          </p:cNvPr>
          <p:cNvSpPr>
            <a:spLocks noChangeArrowheads="1"/>
          </p:cNvSpPr>
          <p:nvPr/>
        </p:nvSpPr>
        <p:spPr bwMode="auto">
          <a:xfrm>
            <a:off x="1365738" y="4988535"/>
            <a:ext cx="7772400" cy="1600200"/>
          </a:xfrm>
          <a:prstGeom prst="rect">
            <a:avLst/>
          </a:prstGeom>
          <a:solidFill>
            <a:srgbClr val="CCFFFF"/>
          </a:solidFill>
          <a:ln w="9525">
            <a:solidFill>
              <a:schemeClr val="tx1"/>
            </a:solidFill>
            <a:miter lim="800000"/>
            <a:headEnd/>
            <a:tailEnd/>
          </a:ln>
          <a:effectLst>
            <a:outerShdw blurRad="63500" dist="107763" dir="2700000" algn="ctr" rotWithShape="0">
              <a:schemeClr val="bg2">
                <a:alpha val="74998"/>
              </a:schemeClr>
            </a:outerShdw>
          </a:effectLst>
        </p:spPr>
        <p:txBody>
          <a:bodyPr/>
          <a:lstStyle>
            <a:lvl1pPr marL="342900" indent="-342900" eaLnBrk="0" hangingPunct="0">
              <a:defRPr sz="2400">
                <a:solidFill>
                  <a:schemeClr val="bg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bg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bg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bg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spcBef>
                <a:spcPct val="20000"/>
              </a:spcBef>
              <a:buFontTx/>
              <a:buChar char="•"/>
              <a:defRPr/>
            </a:pPr>
            <a:r>
              <a:rPr lang="en-US" altLang="en-BD" sz="2800" dirty="0">
                <a:solidFill>
                  <a:schemeClr val="tx1"/>
                </a:solidFill>
              </a:rPr>
              <a:t>Earlier identification of unknowns or risks</a:t>
            </a:r>
          </a:p>
          <a:p>
            <a:pPr eaLnBrk="1" hangingPunct="1">
              <a:spcBef>
                <a:spcPct val="20000"/>
              </a:spcBef>
              <a:buFontTx/>
              <a:buChar char="•"/>
              <a:defRPr/>
            </a:pPr>
            <a:r>
              <a:rPr lang="en-US" altLang="en-BD" sz="2800" dirty="0">
                <a:solidFill>
                  <a:schemeClr val="tx1"/>
                </a:solidFill>
              </a:rPr>
              <a:t>A priori calculations –concerns but may not be a show stopper (especially in R&amp;D)</a:t>
            </a:r>
          </a:p>
        </p:txBody>
      </p:sp>
    </p:spTree>
    <p:extLst>
      <p:ext uri="{BB962C8B-B14F-4D97-AF65-F5344CB8AC3E}">
        <p14:creationId xmlns:p14="http://schemas.microsoft.com/office/powerpoint/2010/main" val="316943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766D-DB64-0C4A-BBA0-9F17661485A6}"/>
              </a:ext>
            </a:extLst>
          </p:cNvPr>
          <p:cNvSpPr>
            <a:spLocks noGrp="1"/>
          </p:cNvSpPr>
          <p:nvPr>
            <p:ph type="title"/>
          </p:nvPr>
        </p:nvSpPr>
        <p:spPr>
          <a:xfrm>
            <a:off x="6350" y="-156092"/>
            <a:ext cx="7696200" cy="689952"/>
          </a:xfrm>
        </p:spPr>
        <p:txBody>
          <a:bodyPr>
            <a:normAutofit/>
          </a:bodyPr>
          <a:lstStyle/>
          <a:p>
            <a:r>
              <a:rPr lang="en-US" altLang="zh-TW" sz="2800" dirty="0">
                <a:solidFill>
                  <a:srgbClr val="2492FD"/>
                </a:solidFill>
              </a:rPr>
              <a:t>Project Management Framework</a:t>
            </a:r>
            <a:endParaRPr sz="2800" dirty="0">
              <a:solidFill>
                <a:srgbClr val="2492FD"/>
              </a:solidFill>
            </a:endParaRPr>
          </a:p>
        </p:txBody>
      </p:sp>
      <p:sp>
        <p:nvSpPr>
          <p:cNvPr id="3" name="Content Placeholder 2">
            <a:extLst>
              <a:ext uri="{FF2B5EF4-FFF2-40B4-BE49-F238E27FC236}">
                <a16:creationId xmlns:a16="http://schemas.microsoft.com/office/drawing/2014/main" id="{0554A30E-23DD-9F47-B8C0-CB31D3FF9978}"/>
              </a:ext>
            </a:extLst>
          </p:cNvPr>
          <p:cNvSpPr>
            <a:spLocks noGrp="1"/>
          </p:cNvSpPr>
          <p:nvPr>
            <p:ph idx="1"/>
          </p:nvPr>
        </p:nvSpPr>
        <p:spPr>
          <a:xfrm>
            <a:off x="123093" y="377767"/>
            <a:ext cx="6089650" cy="1348154"/>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According to PMI, there are 09 knowledge areas for managing,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Quality, ii. Cost, iii. Time, iv. Scope, v. Human resource, vi. Communication, vii. Risk, viii. Procurement and ix. Project integration.  </a:t>
            </a:r>
          </a:p>
        </p:txBody>
      </p:sp>
      <p:pic>
        <p:nvPicPr>
          <p:cNvPr id="5122" name="Picture 2" descr="The 10 PMBOK Knowledge Areas">
            <a:extLst>
              <a:ext uri="{FF2B5EF4-FFF2-40B4-BE49-F238E27FC236}">
                <a16:creationId xmlns:a16="http://schemas.microsoft.com/office/drawing/2014/main" id="{422433DE-9CD3-BB49-915A-BE579F14A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896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ject Management Knowledge Areas">
            <a:extLst>
              <a:ext uri="{FF2B5EF4-FFF2-40B4-BE49-F238E27FC236}">
                <a16:creationId xmlns:a16="http://schemas.microsoft.com/office/drawing/2014/main" id="{BA5C707D-92AB-BB45-A021-78DB7A508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1725921"/>
            <a:ext cx="4760241" cy="513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1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CFF2-8028-5B4F-A487-6EF565DA67C1}"/>
              </a:ext>
            </a:extLst>
          </p:cNvPr>
          <p:cNvSpPr>
            <a:spLocks noGrp="1"/>
          </p:cNvSpPr>
          <p:nvPr>
            <p:ph type="title"/>
          </p:nvPr>
        </p:nvSpPr>
        <p:spPr>
          <a:xfrm>
            <a:off x="838200" y="365126"/>
            <a:ext cx="10515600" cy="713398"/>
          </a:xfrm>
        </p:spPr>
        <p:txBody>
          <a:bodyPr>
            <a:normAutofit/>
          </a:bodyPr>
          <a:lstStyle/>
          <a:p>
            <a:r>
              <a:rPr lang="en-US" sz="2800" dirty="0">
                <a:solidFill>
                  <a:srgbClr val="2492FD"/>
                </a:solidFill>
              </a:rPr>
              <a:t>Risk Management</a:t>
            </a:r>
            <a:endParaRPr sz="2800" dirty="0">
              <a:solidFill>
                <a:srgbClr val="2492FD"/>
              </a:solidFill>
            </a:endParaRPr>
          </a:p>
        </p:txBody>
      </p:sp>
      <p:sp>
        <p:nvSpPr>
          <p:cNvPr id="4" name="Text Placeholder 1">
            <a:extLst>
              <a:ext uri="{FF2B5EF4-FFF2-40B4-BE49-F238E27FC236}">
                <a16:creationId xmlns:a16="http://schemas.microsoft.com/office/drawing/2014/main" id="{8B0377AF-5A76-0E4D-9F56-8F1DD7BCE945}"/>
              </a:ext>
            </a:extLst>
          </p:cNvPr>
          <p:cNvSpPr txBox="1">
            <a:spLocks/>
          </p:cNvSpPr>
          <p:nvPr/>
        </p:nvSpPr>
        <p:spPr>
          <a:xfrm>
            <a:off x="838200" y="876300"/>
            <a:ext cx="5423877" cy="5981700"/>
          </a:xfrm>
          <a:prstGeom prst="rect">
            <a:avLst/>
          </a:prstGeom>
        </p:spPr>
        <p:txBody>
          <a:bodyPr vert="horz" lIns="91440" tIns="45720" rIns="91440" bIns="45720" rtlCol="0" anchor="ctr"/>
          <a:lstStyle>
            <a:defPPr>
              <a:defRPr lang="en-B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400" b="1" dirty="0">
                <a:solidFill>
                  <a:schemeClr val="tx1"/>
                </a:solidFill>
              </a:rPr>
              <a:t>What is Risk?</a:t>
            </a:r>
          </a:p>
          <a:p>
            <a:r>
              <a:rPr lang="en-US" altLang="en-US" sz="2400" dirty="0">
                <a:solidFill>
                  <a:schemeClr val="tx1"/>
                </a:solidFill>
              </a:rPr>
              <a:t>The effect of uncertainty on objectives.</a:t>
            </a:r>
          </a:p>
          <a:p>
            <a:r>
              <a:rPr lang="en-US" altLang="en-US" sz="2400" dirty="0">
                <a:solidFill>
                  <a:schemeClr val="tx1"/>
                </a:solidFill>
              </a:rPr>
              <a:t>Typically related to one of four areas:</a:t>
            </a:r>
          </a:p>
          <a:p>
            <a:pPr marL="914400" lvl="1" indent="-457200">
              <a:buFont typeface="Calibri" panose="020F0502020204030204" pitchFamily="34" charset="0"/>
              <a:buAutoNum type="arabicPeriod"/>
            </a:pPr>
            <a:r>
              <a:rPr lang="en-US" altLang="en-US" sz="2400" dirty="0"/>
              <a:t>Strategy </a:t>
            </a:r>
          </a:p>
          <a:p>
            <a:pPr marL="914400" lvl="1" indent="-457200">
              <a:buFont typeface="Calibri" panose="020F0502020204030204" pitchFamily="34" charset="0"/>
              <a:buAutoNum type="arabicPeriod"/>
            </a:pPr>
            <a:r>
              <a:rPr lang="en-US" altLang="en-US" sz="2400" dirty="0"/>
              <a:t>Change management </a:t>
            </a:r>
          </a:p>
          <a:p>
            <a:pPr marL="914400" lvl="1" indent="-457200">
              <a:buFont typeface="Calibri" panose="020F0502020204030204" pitchFamily="34" charset="0"/>
              <a:buAutoNum type="arabicPeriod"/>
            </a:pPr>
            <a:r>
              <a:rPr lang="en-US" altLang="en-US" sz="2400" dirty="0"/>
              <a:t>Operations</a:t>
            </a:r>
          </a:p>
          <a:p>
            <a:pPr marL="914400" lvl="1" indent="-457200">
              <a:buFont typeface="Calibri" panose="020F0502020204030204" pitchFamily="34" charset="0"/>
              <a:buAutoNum type="arabicPeriod"/>
            </a:pPr>
            <a:r>
              <a:rPr lang="en-US" altLang="en-US" sz="2400" dirty="0"/>
              <a:t>Finance </a:t>
            </a:r>
          </a:p>
          <a:p>
            <a:r>
              <a:rPr lang="en-US" altLang="en-US" sz="2400" dirty="0">
                <a:solidFill>
                  <a:schemeClr val="tx1"/>
                </a:solidFill>
              </a:rPr>
              <a:t>Risks can be positive, negative, or neutral.</a:t>
            </a:r>
          </a:p>
          <a:p>
            <a:endParaRPr lang="en-US" altLang="en-US" sz="2400" dirty="0">
              <a:solidFill>
                <a:schemeClr val="tx1"/>
              </a:solidFill>
            </a:endParaRPr>
          </a:p>
          <a:p>
            <a:r>
              <a:rPr lang="en-US" altLang="en-US" sz="2400" b="1" dirty="0">
                <a:solidFill>
                  <a:schemeClr val="tx1"/>
                </a:solidFill>
              </a:rPr>
              <a:t>Quantitative risks</a:t>
            </a:r>
            <a:r>
              <a:rPr lang="en-US" altLang="en-US" sz="2400" dirty="0">
                <a:solidFill>
                  <a:schemeClr val="tx1"/>
                </a:solidFill>
              </a:rPr>
              <a:t> are those that can clearly </a:t>
            </a:r>
          </a:p>
          <a:p>
            <a:r>
              <a:rPr lang="en-US" altLang="en-US" sz="2400" dirty="0">
                <a:solidFill>
                  <a:schemeClr val="tx1"/>
                </a:solidFill>
              </a:rPr>
              <a:t>be quantified. </a:t>
            </a:r>
          </a:p>
          <a:p>
            <a:r>
              <a:rPr lang="en-US" altLang="en-US" sz="2400" b="1" dirty="0">
                <a:solidFill>
                  <a:schemeClr val="tx1"/>
                </a:solidFill>
              </a:rPr>
              <a:t>Qualitative risks</a:t>
            </a:r>
            <a:r>
              <a:rPr lang="en-US" altLang="en-US" sz="2400" dirty="0">
                <a:solidFill>
                  <a:schemeClr val="tx1"/>
                </a:solidFill>
              </a:rPr>
              <a:t> are those that cannot easily</a:t>
            </a:r>
          </a:p>
          <a:p>
            <a:r>
              <a:rPr lang="en-US" altLang="en-US" sz="2400" dirty="0">
                <a:solidFill>
                  <a:schemeClr val="tx1"/>
                </a:solidFill>
              </a:rPr>
              <a:t>be clearly quantified.</a:t>
            </a:r>
          </a:p>
        </p:txBody>
      </p:sp>
      <p:pic>
        <p:nvPicPr>
          <p:cNvPr id="5" name="Diagram 1">
            <a:extLst>
              <a:ext uri="{FF2B5EF4-FFF2-40B4-BE49-F238E27FC236}">
                <a16:creationId xmlns:a16="http://schemas.microsoft.com/office/drawing/2014/main" id="{C226249E-A82B-1042-BA26-F56A0391F5D8}"/>
              </a:ext>
            </a:extLst>
          </p:cNvPr>
          <p:cNvPicPr>
            <a:picLocks noChangeArrowheads="1"/>
          </p:cNvPicPr>
          <p:nvPr/>
        </p:nvPicPr>
        <p:blipFill>
          <a:blip r:embed="rId2">
            <a:extLst>
              <a:ext uri="{28A0092B-C50C-407E-A947-70E740481C1C}">
                <a14:useLocalDpi xmlns:a14="http://schemas.microsoft.com/office/drawing/2010/main" val="0"/>
              </a:ext>
            </a:extLst>
          </a:blip>
          <a:srcRect t="-1576" b="-1453"/>
          <a:stretch>
            <a:fillRect/>
          </a:stretch>
        </p:blipFill>
        <p:spPr bwMode="auto">
          <a:xfrm>
            <a:off x="6768122" y="1589699"/>
            <a:ext cx="5423878" cy="470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373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79EA-1D10-384C-879E-F824A2751327}"/>
              </a:ext>
            </a:extLst>
          </p:cNvPr>
          <p:cNvSpPr>
            <a:spLocks noGrp="1"/>
          </p:cNvSpPr>
          <p:nvPr>
            <p:ph type="title"/>
          </p:nvPr>
        </p:nvSpPr>
        <p:spPr>
          <a:xfrm>
            <a:off x="838200" y="365125"/>
            <a:ext cx="10515600" cy="478937"/>
          </a:xfrm>
        </p:spPr>
        <p:txBody>
          <a:bodyPr>
            <a:noAutofit/>
          </a:bodyPr>
          <a:lstStyle/>
          <a:p>
            <a:r>
              <a:rPr lang="en-US" sz="3600" dirty="0">
                <a:solidFill>
                  <a:srgbClr val="2492FD"/>
                </a:solidFill>
              </a:rPr>
              <a:t>Change Management</a:t>
            </a:r>
            <a:endParaRPr sz="3600" dirty="0">
              <a:solidFill>
                <a:srgbClr val="2492FD"/>
              </a:solidFill>
            </a:endParaRPr>
          </a:p>
        </p:txBody>
      </p:sp>
      <p:sp>
        <p:nvSpPr>
          <p:cNvPr id="4" name="Rectangle 3">
            <a:extLst>
              <a:ext uri="{FF2B5EF4-FFF2-40B4-BE49-F238E27FC236}">
                <a16:creationId xmlns:a16="http://schemas.microsoft.com/office/drawing/2014/main" id="{44C61224-55CC-AF4F-BD5B-F45C47FF983A}"/>
              </a:ext>
            </a:extLst>
          </p:cNvPr>
          <p:cNvSpPr txBox="1">
            <a:spLocks noChangeArrowheads="1"/>
          </p:cNvSpPr>
          <p:nvPr/>
        </p:nvSpPr>
        <p:spPr bwMode="auto">
          <a:xfrm>
            <a:off x="-342900" y="1078522"/>
            <a:ext cx="7620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0000"/>
              </a:lnSpc>
              <a:spcBef>
                <a:spcPct val="20000"/>
              </a:spcBef>
              <a:buFont typeface="Wingdings" pitchFamily="2" charset="2"/>
              <a:buNone/>
            </a:pPr>
            <a:r>
              <a:rPr lang="en-US" altLang="en-BD" sz="2800" dirty="0">
                <a:solidFill>
                  <a:srgbClr val="009900"/>
                </a:solidFill>
                <a:latin typeface="Calibri" panose="020F0502020204030204" pitchFamily="34" charset="0"/>
              </a:rPr>
              <a:t>Current State A                        Desired State A</a:t>
            </a:r>
            <a:r>
              <a:rPr lang="ja-JP" altLang="en-US" sz="2800">
                <a:solidFill>
                  <a:srgbClr val="009900"/>
                </a:solidFill>
                <a:latin typeface="Calibri" panose="020F0502020204030204" pitchFamily="34" charset="0"/>
              </a:rPr>
              <a:t>’</a:t>
            </a:r>
            <a:r>
              <a:rPr lang="en-US" altLang="ja-JP" sz="2800" dirty="0">
                <a:solidFill>
                  <a:srgbClr val="009900"/>
                </a:solidFill>
                <a:latin typeface="Calibri" panose="020F0502020204030204" pitchFamily="34" charset="0"/>
              </a:rPr>
              <a:t> </a:t>
            </a:r>
          </a:p>
          <a:p>
            <a:pPr algn="ctr" eaLnBrk="1" hangingPunct="1">
              <a:lnSpc>
                <a:spcPct val="80000"/>
              </a:lnSpc>
              <a:spcBef>
                <a:spcPct val="20000"/>
              </a:spcBef>
              <a:buFont typeface="Wingdings" pitchFamily="2" charset="2"/>
              <a:buNone/>
            </a:pPr>
            <a:endParaRPr lang="en-US" altLang="en-BD" sz="2800" i="1" dirty="0">
              <a:solidFill>
                <a:srgbClr val="009900"/>
              </a:solidFill>
              <a:latin typeface="Calibri" panose="020F0502020204030204" pitchFamily="34" charset="0"/>
            </a:endParaRPr>
          </a:p>
          <a:p>
            <a:pPr algn="ctr" eaLnBrk="1" hangingPunct="1">
              <a:lnSpc>
                <a:spcPct val="80000"/>
              </a:lnSpc>
              <a:spcBef>
                <a:spcPct val="20000"/>
              </a:spcBef>
              <a:buFont typeface="Wingdings" pitchFamily="2" charset="2"/>
              <a:buNone/>
            </a:pPr>
            <a:r>
              <a:rPr lang="en-US" altLang="en-BD" sz="2800" i="1" dirty="0">
                <a:solidFill>
                  <a:srgbClr val="0070C0"/>
                </a:solidFill>
                <a:latin typeface="Calibri" panose="020F0502020204030204" pitchFamily="34" charset="0"/>
              </a:rPr>
              <a:t>Transform   -   Reduce     -   Apply</a:t>
            </a:r>
          </a:p>
          <a:p>
            <a:pPr algn="ctr" eaLnBrk="1" hangingPunct="1">
              <a:lnSpc>
                <a:spcPct val="80000"/>
              </a:lnSpc>
              <a:spcBef>
                <a:spcPct val="20000"/>
              </a:spcBef>
              <a:buFont typeface="Wingdings" pitchFamily="2" charset="2"/>
              <a:buNone/>
            </a:pPr>
            <a:r>
              <a:rPr lang="en-US" altLang="en-BD" sz="2800" b="1" dirty="0">
                <a:solidFill>
                  <a:srgbClr val="0070C0"/>
                </a:solidFill>
                <a:latin typeface="Calibri" panose="020F0502020204030204" pitchFamily="34" charset="0"/>
              </a:rPr>
              <a:t>       WHY    -   WHAT    -   HOW</a:t>
            </a:r>
          </a:p>
          <a:p>
            <a:pPr algn="ctr" eaLnBrk="1" hangingPunct="1">
              <a:lnSpc>
                <a:spcPct val="80000"/>
              </a:lnSpc>
              <a:spcBef>
                <a:spcPct val="20000"/>
              </a:spcBef>
              <a:buFont typeface="Wingdings" pitchFamily="2" charset="2"/>
              <a:buNone/>
            </a:pPr>
            <a:endParaRPr lang="en-US" altLang="en-BD" sz="2800" b="1" dirty="0">
              <a:solidFill>
                <a:srgbClr val="009900"/>
              </a:solidFill>
              <a:latin typeface="Calibri" panose="020F0502020204030204" pitchFamily="34" charset="0"/>
            </a:endParaRPr>
          </a:p>
          <a:p>
            <a:pPr algn="ctr" eaLnBrk="1" hangingPunct="1">
              <a:lnSpc>
                <a:spcPct val="80000"/>
              </a:lnSpc>
              <a:spcBef>
                <a:spcPct val="20000"/>
              </a:spcBef>
              <a:buFont typeface="Wingdings" pitchFamily="2" charset="2"/>
              <a:buNone/>
            </a:pPr>
            <a:r>
              <a:rPr lang="en-US" altLang="en-BD" sz="2800" dirty="0">
                <a:solidFill>
                  <a:srgbClr val="009900"/>
                </a:solidFill>
                <a:latin typeface="Calibri" panose="020F0502020204030204" pitchFamily="34" charset="0"/>
              </a:rPr>
              <a:t>Unfreezing    -   Changing  -   Refreezing</a:t>
            </a:r>
          </a:p>
        </p:txBody>
      </p:sp>
      <p:sp>
        <p:nvSpPr>
          <p:cNvPr id="5" name="Rectangle 2">
            <a:extLst>
              <a:ext uri="{FF2B5EF4-FFF2-40B4-BE49-F238E27FC236}">
                <a16:creationId xmlns:a16="http://schemas.microsoft.com/office/drawing/2014/main" id="{78F5D071-9DA5-F24B-A564-C816E5438CBD}"/>
              </a:ext>
            </a:extLst>
          </p:cNvPr>
          <p:cNvSpPr txBox="1">
            <a:spLocks noChangeArrowheads="1"/>
          </p:cNvSpPr>
          <p:nvPr/>
        </p:nvSpPr>
        <p:spPr>
          <a:xfrm>
            <a:off x="-76199" y="4000742"/>
            <a:ext cx="6248400" cy="5738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r>
              <a:rPr lang="en-US" sz="2800" dirty="0"/>
              <a:t>Productivity during changes</a:t>
            </a:r>
          </a:p>
        </p:txBody>
      </p:sp>
      <p:sp>
        <p:nvSpPr>
          <p:cNvPr id="6" name="Rectangle 4">
            <a:extLst>
              <a:ext uri="{FF2B5EF4-FFF2-40B4-BE49-F238E27FC236}">
                <a16:creationId xmlns:a16="http://schemas.microsoft.com/office/drawing/2014/main" id="{8C483156-200A-BF4D-9C93-0AD83E4EEFD0}"/>
              </a:ext>
            </a:extLst>
          </p:cNvPr>
          <p:cNvSpPr>
            <a:spLocks noChangeArrowheads="1"/>
          </p:cNvSpPr>
          <p:nvPr/>
        </p:nvSpPr>
        <p:spPr bwMode="auto">
          <a:xfrm>
            <a:off x="7391400" y="2379784"/>
            <a:ext cx="1447800" cy="1447800"/>
          </a:xfrm>
          <a:prstGeom prst="rect">
            <a:avLst/>
          </a:prstGeom>
          <a:solidFill>
            <a:srgbClr val="FF0000"/>
          </a:solidFill>
          <a:ln w="12700" cap="sq">
            <a:solidFill>
              <a:srgbClr val="FF0000"/>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latin typeface="Calibri" panose="020F0502020204030204" pitchFamily="34" charset="0"/>
            </a:endParaRPr>
          </a:p>
        </p:txBody>
      </p:sp>
      <p:sp>
        <p:nvSpPr>
          <p:cNvPr id="7" name="Rectangle 5">
            <a:extLst>
              <a:ext uri="{FF2B5EF4-FFF2-40B4-BE49-F238E27FC236}">
                <a16:creationId xmlns:a16="http://schemas.microsoft.com/office/drawing/2014/main" id="{F1E7B2C3-B766-1C4A-BE45-0EB7184E390C}"/>
              </a:ext>
            </a:extLst>
          </p:cNvPr>
          <p:cNvSpPr>
            <a:spLocks noChangeArrowheads="1"/>
          </p:cNvSpPr>
          <p:nvPr/>
        </p:nvSpPr>
        <p:spPr bwMode="auto">
          <a:xfrm>
            <a:off x="9067800" y="2379784"/>
            <a:ext cx="1447800" cy="1447800"/>
          </a:xfrm>
          <a:prstGeom prst="rect">
            <a:avLst/>
          </a:prstGeom>
          <a:solidFill>
            <a:srgbClr val="FFFF00"/>
          </a:solidFill>
          <a:ln w="12700" cap="sq">
            <a:solidFill>
              <a:srgbClr val="FFFF00"/>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latin typeface="Calibri" panose="020F0502020204030204" pitchFamily="34" charset="0"/>
            </a:endParaRPr>
          </a:p>
        </p:txBody>
      </p:sp>
      <p:sp>
        <p:nvSpPr>
          <p:cNvPr id="8" name="Rectangle 6">
            <a:extLst>
              <a:ext uri="{FF2B5EF4-FFF2-40B4-BE49-F238E27FC236}">
                <a16:creationId xmlns:a16="http://schemas.microsoft.com/office/drawing/2014/main" id="{410C9CC5-FEAC-A849-9F65-847920BAD1CA}"/>
              </a:ext>
            </a:extLst>
          </p:cNvPr>
          <p:cNvSpPr>
            <a:spLocks noChangeArrowheads="1"/>
          </p:cNvSpPr>
          <p:nvPr/>
        </p:nvSpPr>
        <p:spPr bwMode="auto">
          <a:xfrm>
            <a:off x="10744200" y="2379784"/>
            <a:ext cx="1447800" cy="1447800"/>
          </a:xfrm>
          <a:prstGeom prst="rect">
            <a:avLst/>
          </a:prstGeom>
          <a:solidFill>
            <a:srgbClr val="008000"/>
          </a:solidFill>
          <a:ln w="12700" cap="sq">
            <a:solidFill>
              <a:srgbClr val="008000"/>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latin typeface="Calibri" panose="020F0502020204030204" pitchFamily="34" charset="0"/>
            </a:endParaRPr>
          </a:p>
        </p:txBody>
      </p:sp>
      <p:sp>
        <p:nvSpPr>
          <p:cNvPr id="9" name="Text Box 7">
            <a:extLst>
              <a:ext uri="{FF2B5EF4-FFF2-40B4-BE49-F238E27FC236}">
                <a16:creationId xmlns:a16="http://schemas.microsoft.com/office/drawing/2014/main" id="{E3709CF4-30A0-3E4D-B5D2-91C88D13CEF8}"/>
              </a:ext>
            </a:extLst>
          </p:cNvPr>
          <p:cNvSpPr txBox="1">
            <a:spLocks noChangeArrowheads="1"/>
          </p:cNvSpPr>
          <p:nvPr/>
        </p:nvSpPr>
        <p:spPr bwMode="auto">
          <a:xfrm>
            <a:off x="7467600" y="4056184"/>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BD" sz="1800" b="1">
                <a:latin typeface="Calibri" panose="020F0502020204030204" pitchFamily="34" charset="0"/>
              </a:rPr>
              <a:t>Current State</a:t>
            </a:r>
          </a:p>
        </p:txBody>
      </p:sp>
      <p:sp>
        <p:nvSpPr>
          <p:cNvPr id="10" name="Text Box 8">
            <a:extLst>
              <a:ext uri="{FF2B5EF4-FFF2-40B4-BE49-F238E27FC236}">
                <a16:creationId xmlns:a16="http://schemas.microsoft.com/office/drawing/2014/main" id="{0A3DE407-B296-5942-A40B-6A991962872D}"/>
              </a:ext>
            </a:extLst>
          </p:cNvPr>
          <p:cNvSpPr txBox="1">
            <a:spLocks noChangeArrowheads="1"/>
          </p:cNvSpPr>
          <p:nvPr/>
        </p:nvSpPr>
        <p:spPr bwMode="auto">
          <a:xfrm>
            <a:off x="9144000" y="4056184"/>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BD" sz="1800" b="1">
                <a:latin typeface="Calibri" panose="020F0502020204030204" pitchFamily="34" charset="0"/>
              </a:rPr>
              <a:t>Transition State</a:t>
            </a:r>
          </a:p>
        </p:txBody>
      </p:sp>
      <p:sp>
        <p:nvSpPr>
          <p:cNvPr id="11" name="Text Box 9">
            <a:extLst>
              <a:ext uri="{FF2B5EF4-FFF2-40B4-BE49-F238E27FC236}">
                <a16:creationId xmlns:a16="http://schemas.microsoft.com/office/drawing/2014/main" id="{FC900581-EF25-0D4E-A3CC-9A59B83A1E3A}"/>
              </a:ext>
            </a:extLst>
          </p:cNvPr>
          <p:cNvSpPr txBox="1">
            <a:spLocks noChangeArrowheads="1"/>
          </p:cNvSpPr>
          <p:nvPr/>
        </p:nvSpPr>
        <p:spPr bwMode="auto">
          <a:xfrm>
            <a:off x="10820400" y="4056184"/>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BD" sz="1800" b="1">
                <a:latin typeface="Calibri" panose="020F0502020204030204" pitchFamily="34" charset="0"/>
              </a:rPr>
              <a:t>Future State</a:t>
            </a:r>
          </a:p>
        </p:txBody>
      </p:sp>
      <p:sp>
        <p:nvSpPr>
          <p:cNvPr id="12" name="Rectangle 11">
            <a:extLst>
              <a:ext uri="{FF2B5EF4-FFF2-40B4-BE49-F238E27FC236}">
                <a16:creationId xmlns:a16="http://schemas.microsoft.com/office/drawing/2014/main" id="{31162BBA-237F-3545-A23E-2A48340BAE60}"/>
              </a:ext>
            </a:extLst>
          </p:cNvPr>
          <p:cNvSpPr/>
          <p:nvPr/>
        </p:nvSpPr>
        <p:spPr>
          <a:xfrm>
            <a:off x="6096000" y="4892823"/>
            <a:ext cx="6096000" cy="646331"/>
          </a:xfrm>
          <a:prstGeom prst="rect">
            <a:avLst/>
          </a:prstGeom>
        </p:spPr>
        <p:txBody>
          <a:bodyPr>
            <a:spAutoFit/>
          </a:bodyPr>
          <a:lstStyle/>
          <a:p>
            <a:pPr>
              <a:spcBef>
                <a:spcPct val="20000"/>
              </a:spcBef>
              <a:buFont typeface="Arial" panose="020B0604020202020204" pitchFamily="34" charset="0"/>
              <a:buChar char="•"/>
            </a:pPr>
            <a:r>
              <a:rPr lang="en-US" altLang="en-BD" dirty="0">
                <a:latin typeface="Calibri" panose="020F0502020204030204" pitchFamily="34" charset="0"/>
              </a:rPr>
              <a:t>Employees (including management and executives!) generally prefer the current state, because that is where they live</a:t>
            </a:r>
          </a:p>
        </p:txBody>
      </p:sp>
      <p:sp>
        <p:nvSpPr>
          <p:cNvPr id="13" name="Rectangle 12">
            <a:extLst>
              <a:ext uri="{FF2B5EF4-FFF2-40B4-BE49-F238E27FC236}">
                <a16:creationId xmlns:a16="http://schemas.microsoft.com/office/drawing/2014/main" id="{90E6C26B-B7F7-2B41-B782-DE9B6D556CA0}"/>
              </a:ext>
            </a:extLst>
          </p:cNvPr>
          <p:cNvSpPr/>
          <p:nvPr/>
        </p:nvSpPr>
        <p:spPr>
          <a:xfrm>
            <a:off x="6096000" y="5572763"/>
            <a:ext cx="6096000" cy="646331"/>
          </a:xfrm>
          <a:prstGeom prst="rect">
            <a:avLst/>
          </a:prstGeom>
        </p:spPr>
        <p:txBody>
          <a:bodyPr>
            <a:spAutoFit/>
          </a:bodyPr>
          <a:lstStyle/>
          <a:p>
            <a:pPr>
              <a:spcBef>
                <a:spcPct val="20000"/>
              </a:spcBef>
              <a:buFont typeface="Arial" panose="020B0604020202020204" pitchFamily="34" charset="0"/>
              <a:buChar char="•"/>
            </a:pPr>
            <a:r>
              <a:rPr lang="en-US" altLang="en-BD" dirty="0">
                <a:latin typeface="Calibri" panose="020F0502020204030204" pitchFamily="34" charset="0"/>
              </a:rPr>
              <a:t>The future state is unknown to the employee; will it be better, or worse?  This is where Project teams </a:t>
            </a:r>
            <a:r>
              <a:rPr lang="ja-JP" altLang="en-US">
                <a:latin typeface="Calibri" panose="020F0502020204030204" pitchFamily="34" charset="0"/>
              </a:rPr>
              <a:t>“</a:t>
            </a:r>
            <a:r>
              <a:rPr lang="en-US" altLang="ja-JP" dirty="0">
                <a:latin typeface="Calibri" panose="020F0502020204030204" pitchFamily="34" charset="0"/>
              </a:rPr>
              <a:t>live</a:t>
            </a:r>
            <a:r>
              <a:rPr lang="ja-JP" altLang="en-US">
                <a:latin typeface="Calibri" panose="020F0502020204030204" pitchFamily="34" charset="0"/>
              </a:rPr>
              <a:t>”</a:t>
            </a:r>
            <a:endParaRPr lang="en-US" altLang="ja-JP" dirty="0">
              <a:latin typeface="Calibri" panose="020F0502020204030204" pitchFamily="34" charset="0"/>
            </a:endParaRPr>
          </a:p>
        </p:txBody>
      </p:sp>
      <p:sp>
        <p:nvSpPr>
          <p:cNvPr id="14" name="Rectangle 13">
            <a:extLst>
              <a:ext uri="{FF2B5EF4-FFF2-40B4-BE49-F238E27FC236}">
                <a16:creationId xmlns:a16="http://schemas.microsoft.com/office/drawing/2014/main" id="{863C889C-49E3-B743-B298-3DAA0F3022AF}"/>
              </a:ext>
            </a:extLst>
          </p:cNvPr>
          <p:cNvSpPr/>
          <p:nvPr/>
        </p:nvSpPr>
        <p:spPr>
          <a:xfrm>
            <a:off x="6205009" y="6308209"/>
            <a:ext cx="4539191" cy="369332"/>
          </a:xfrm>
          <a:prstGeom prst="rect">
            <a:avLst/>
          </a:prstGeom>
        </p:spPr>
        <p:txBody>
          <a:bodyPr wrap="none">
            <a:spAutoFit/>
          </a:bodyPr>
          <a:lstStyle/>
          <a:p>
            <a:pPr>
              <a:spcBef>
                <a:spcPct val="20000"/>
              </a:spcBef>
              <a:buFont typeface="Arial" panose="020B0604020202020204" pitchFamily="34" charset="0"/>
              <a:buChar char="•"/>
            </a:pPr>
            <a:r>
              <a:rPr lang="en-US" altLang="en-BD" dirty="0">
                <a:latin typeface="Calibri" panose="020F0502020204030204" pitchFamily="34" charset="0"/>
              </a:rPr>
              <a:t>The transition state creates stress and anxiety</a:t>
            </a:r>
          </a:p>
        </p:txBody>
      </p:sp>
      <p:pic>
        <p:nvPicPr>
          <p:cNvPr id="15" name="Content Placeholder 4">
            <a:extLst>
              <a:ext uri="{FF2B5EF4-FFF2-40B4-BE49-F238E27FC236}">
                <a16:creationId xmlns:a16="http://schemas.microsoft.com/office/drawing/2014/main" id="{962A26AD-3D20-6C4E-9FF3-7C2C56451389}"/>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37139" y="4407878"/>
            <a:ext cx="3423138" cy="2420816"/>
          </a:xfrm>
        </p:spPr>
      </p:pic>
    </p:spTree>
    <p:extLst>
      <p:ext uri="{BB962C8B-B14F-4D97-AF65-F5344CB8AC3E}">
        <p14:creationId xmlns:p14="http://schemas.microsoft.com/office/powerpoint/2010/main" val="29611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2000"/>
                                        <p:tgtEl>
                                          <p:spTgt spid="4">
                                            <p:txEl>
                                              <p:pRg st="2" end="2"/>
                                            </p:txEl>
                                          </p:spTgt>
                                        </p:tgtEl>
                                      </p:cBhvr>
                                    </p:animEffect>
                                  </p:childTnLst>
                                </p:cTn>
                              </p:par>
                            </p:childTnLst>
                          </p:cTn>
                        </p:par>
                        <p:par>
                          <p:cTn id="12" fill="hold">
                            <p:stCondLst>
                              <p:cond delay="5000"/>
                            </p:stCondLst>
                            <p:childTnLst>
                              <p:par>
                                <p:cTn id="13" presetID="10" presetClass="entr" presetSubtype="0" fill="hold" grpId="0" nodeType="after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2000"/>
                                        <p:tgtEl>
                                          <p:spTgt spid="4">
                                            <p:txEl>
                                              <p:pRg st="3" end="3"/>
                                            </p:txEl>
                                          </p:spTgt>
                                        </p:tgtEl>
                                      </p:cBhvr>
                                    </p:animEffect>
                                  </p:childTnLst>
                                </p:cTn>
                              </p:par>
                            </p:childTnLst>
                          </p:cTn>
                        </p:par>
                        <p:par>
                          <p:cTn id="16" fill="hold">
                            <p:stCondLst>
                              <p:cond delay="7500"/>
                            </p:stCondLst>
                            <p:childTnLst>
                              <p:par>
                                <p:cTn id="17" presetID="10" presetClass="entr" presetSubtype="0" fill="hold" grpId="0" nodeType="after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2000"/>
                                        <p:tgtEl>
                                          <p:spTgt spid="4">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C0D6FC-E6F1-4C4B-A271-52C640BD46C9}"/>
              </a:ext>
            </a:extLst>
          </p:cNvPr>
          <p:cNvSpPr>
            <a:spLocks noGrp="1" noChangeArrowheads="1"/>
          </p:cNvSpPr>
          <p:nvPr>
            <p:ph type="title"/>
          </p:nvPr>
        </p:nvSpPr>
        <p:spPr>
          <a:xfrm>
            <a:off x="152400" y="0"/>
            <a:ext cx="8915400" cy="838200"/>
          </a:xfrm>
        </p:spPr>
        <p:txBody>
          <a:bodyPr lIns="90488" tIns="44450" rIns="90488" bIns="44450"/>
          <a:lstStyle/>
          <a:p>
            <a:pPr algn="l" eaLnBrk="1" hangingPunct="1"/>
            <a:r>
              <a:rPr lang="en-US" altLang="en-BD" sz="3200" i="1" dirty="0">
                <a:solidFill>
                  <a:srgbClr val="2492FD"/>
                </a:solidFill>
                <a:ea typeface="ＭＳ Ｐゴシック" panose="020B0600070205080204" pitchFamily="34" charset="-128"/>
              </a:rPr>
              <a:t>How will you Communicate to change?</a:t>
            </a:r>
          </a:p>
        </p:txBody>
      </p:sp>
      <p:sp>
        <p:nvSpPr>
          <p:cNvPr id="5" name="Rectangle 5">
            <a:extLst>
              <a:ext uri="{FF2B5EF4-FFF2-40B4-BE49-F238E27FC236}">
                <a16:creationId xmlns:a16="http://schemas.microsoft.com/office/drawing/2014/main" id="{836C5BCA-9B53-E444-912B-5C8E12BEDBA3}"/>
              </a:ext>
            </a:extLst>
          </p:cNvPr>
          <p:cNvSpPr>
            <a:spLocks noChangeArrowheads="1"/>
          </p:cNvSpPr>
          <p:nvPr/>
        </p:nvSpPr>
        <p:spPr bwMode="auto">
          <a:xfrm>
            <a:off x="1731963" y="4013200"/>
            <a:ext cx="6445250" cy="1481138"/>
          </a:xfrm>
          <a:prstGeom prst="rect">
            <a:avLst/>
          </a:prstGeom>
          <a:solidFill>
            <a:srgbClr val="FF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6" name="Rectangle 6">
            <a:extLst>
              <a:ext uri="{FF2B5EF4-FFF2-40B4-BE49-F238E27FC236}">
                <a16:creationId xmlns:a16="http://schemas.microsoft.com/office/drawing/2014/main" id="{73B18164-8BB5-6B47-A64B-E61575A5B4B0}"/>
              </a:ext>
            </a:extLst>
          </p:cNvPr>
          <p:cNvSpPr>
            <a:spLocks noChangeArrowheads="1"/>
          </p:cNvSpPr>
          <p:nvPr/>
        </p:nvSpPr>
        <p:spPr bwMode="auto">
          <a:xfrm>
            <a:off x="1731963" y="1936750"/>
            <a:ext cx="6445250" cy="1331913"/>
          </a:xfrm>
          <a:prstGeom prst="rect">
            <a:avLst/>
          </a:prstGeom>
          <a:solidFill>
            <a:srgbClr val="FFC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7" name="Rectangle 7">
            <a:extLst>
              <a:ext uri="{FF2B5EF4-FFF2-40B4-BE49-F238E27FC236}">
                <a16:creationId xmlns:a16="http://schemas.microsoft.com/office/drawing/2014/main" id="{F563D0ED-787C-A74D-846E-54355DA2CCAE}"/>
              </a:ext>
            </a:extLst>
          </p:cNvPr>
          <p:cNvSpPr>
            <a:spLocks noChangeArrowheads="1"/>
          </p:cNvSpPr>
          <p:nvPr/>
        </p:nvSpPr>
        <p:spPr bwMode="auto">
          <a:xfrm>
            <a:off x="1731963" y="3243263"/>
            <a:ext cx="6445250" cy="796925"/>
          </a:xfrm>
          <a:prstGeom prst="rect">
            <a:avLst/>
          </a:prstGeom>
          <a:solidFill>
            <a:srgbClr val="E0E0E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8" name="Arc 8">
            <a:extLst>
              <a:ext uri="{FF2B5EF4-FFF2-40B4-BE49-F238E27FC236}">
                <a16:creationId xmlns:a16="http://schemas.microsoft.com/office/drawing/2014/main" id="{EFCF58B6-25CD-B746-B759-6E1D951FF268}"/>
              </a:ext>
            </a:extLst>
          </p:cNvPr>
          <p:cNvSpPr>
            <a:spLocks/>
          </p:cNvSpPr>
          <p:nvPr/>
        </p:nvSpPr>
        <p:spPr bwMode="auto">
          <a:xfrm>
            <a:off x="603250" y="3086100"/>
            <a:ext cx="2970213" cy="2239963"/>
          </a:xfrm>
          <a:custGeom>
            <a:avLst/>
            <a:gdLst>
              <a:gd name="T0" fmla="*/ 2147483647 w 21598"/>
              <a:gd name="T1" fmla="*/ 2147483647 h 19658"/>
              <a:gd name="T2" fmla="*/ 2147483647 w 21598"/>
              <a:gd name="T3" fmla="*/ 2147483647 h 19658"/>
              <a:gd name="T4" fmla="*/ 0 w 21598"/>
              <a:gd name="T5" fmla="*/ 0 h 19658"/>
              <a:gd name="T6" fmla="*/ 0 60000 65536"/>
              <a:gd name="T7" fmla="*/ 0 60000 65536"/>
              <a:gd name="T8" fmla="*/ 0 60000 65536"/>
              <a:gd name="T9" fmla="*/ 0 w 21598"/>
              <a:gd name="T10" fmla="*/ 0 h 19658"/>
              <a:gd name="T11" fmla="*/ 21598 w 21598"/>
              <a:gd name="T12" fmla="*/ 19658 h 19658"/>
            </a:gdLst>
            <a:ahLst/>
            <a:cxnLst>
              <a:cxn ang="T6">
                <a:pos x="T0" y="T1"/>
              </a:cxn>
              <a:cxn ang="T7">
                <a:pos x="T2" y="T3"/>
              </a:cxn>
              <a:cxn ang="T8">
                <a:pos x="T4" y="T5"/>
              </a:cxn>
            </a:cxnLst>
            <a:rect l="T9" t="T10" r="T11" b="T12"/>
            <a:pathLst>
              <a:path w="21598" h="19658" fill="none" extrusionOk="0">
                <a:moveTo>
                  <a:pt x="21597" y="320"/>
                </a:moveTo>
                <a:cubicBezTo>
                  <a:pt x="21473" y="8668"/>
                  <a:pt x="16549" y="16197"/>
                  <a:pt x="8951" y="19657"/>
                </a:cubicBezTo>
              </a:path>
              <a:path w="21598" h="19658" stroke="0" extrusionOk="0">
                <a:moveTo>
                  <a:pt x="21597" y="320"/>
                </a:moveTo>
                <a:cubicBezTo>
                  <a:pt x="21473" y="8668"/>
                  <a:pt x="16549" y="16197"/>
                  <a:pt x="8951" y="19657"/>
                </a:cubicBezTo>
                <a:lnTo>
                  <a:pt x="0" y="0"/>
                </a:lnTo>
                <a:lnTo>
                  <a:pt x="21597" y="320"/>
                </a:lnTo>
                <a:close/>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a:p>
        </p:txBody>
      </p:sp>
      <p:sp>
        <p:nvSpPr>
          <p:cNvPr id="9" name="Arc 9">
            <a:extLst>
              <a:ext uri="{FF2B5EF4-FFF2-40B4-BE49-F238E27FC236}">
                <a16:creationId xmlns:a16="http://schemas.microsoft.com/office/drawing/2014/main" id="{B9F552CD-30AF-0E40-ABCE-E4B61BC22F43}"/>
              </a:ext>
            </a:extLst>
          </p:cNvPr>
          <p:cNvSpPr>
            <a:spLocks/>
          </p:cNvSpPr>
          <p:nvPr/>
        </p:nvSpPr>
        <p:spPr bwMode="auto">
          <a:xfrm>
            <a:off x="1835150" y="663575"/>
            <a:ext cx="5718175" cy="4668838"/>
          </a:xfrm>
          <a:custGeom>
            <a:avLst/>
            <a:gdLst>
              <a:gd name="T0" fmla="*/ 2147483647 w 21923"/>
              <a:gd name="T1" fmla="*/ 2147483647 h 21600"/>
              <a:gd name="T2" fmla="*/ 0 w 21923"/>
              <a:gd name="T3" fmla="*/ 2147483647 h 21600"/>
              <a:gd name="T4" fmla="*/ 2147483647 w 21923"/>
              <a:gd name="T5" fmla="*/ 0 h 21600"/>
              <a:gd name="T6" fmla="*/ 0 60000 65536"/>
              <a:gd name="T7" fmla="*/ 0 60000 65536"/>
              <a:gd name="T8" fmla="*/ 0 60000 65536"/>
              <a:gd name="T9" fmla="*/ 0 w 21923"/>
              <a:gd name="T10" fmla="*/ 0 h 21600"/>
              <a:gd name="T11" fmla="*/ 21923 w 21923"/>
              <a:gd name="T12" fmla="*/ 21600 h 21600"/>
            </a:gdLst>
            <a:ahLst/>
            <a:cxnLst>
              <a:cxn ang="T6">
                <a:pos x="T0" y="T1"/>
              </a:cxn>
              <a:cxn ang="T7">
                <a:pos x="T2" y="T3"/>
              </a:cxn>
              <a:cxn ang="T8">
                <a:pos x="T4" y="T5"/>
              </a:cxn>
            </a:cxnLst>
            <a:rect l="T9" t="T10" r="T11" b="T12"/>
            <a:pathLst>
              <a:path w="21923" h="21600" fill="none" extrusionOk="0">
                <a:moveTo>
                  <a:pt x="21922" y="6332"/>
                </a:moveTo>
                <a:cubicBezTo>
                  <a:pt x="19140" y="15405"/>
                  <a:pt x="10761" y="21599"/>
                  <a:pt x="1272" y="21600"/>
                </a:cubicBezTo>
                <a:cubicBezTo>
                  <a:pt x="847" y="21600"/>
                  <a:pt x="423" y="21587"/>
                  <a:pt x="-1" y="21562"/>
                </a:cubicBezTo>
              </a:path>
              <a:path w="21923" h="21600" stroke="0" extrusionOk="0">
                <a:moveTo>
                  <a:pt x="21922" y="6332"/>
                </a:moveTo>
                <a:cubicBezTo>
                  <a:pt x="19140" y="15405"/>
                  <a:pt x="10761" y="21599"/>
                  <a:pt x="1272" y="21600"/>
                </a:cubicBezTo>
                <a:cubicBezTo>
                  <a:pt x="847" y="21600"/>
                  <a:pt x="423" y="21587"/>
                  <a:pt x="-1" y="21562"/>
                </a:cubicBezTo>
                <a:lnTo>
                  <a:pt x="1272" y="0"/>
                </a:lnTo>
                <a:lnTo>
                  <a:pt x="21922" y="6332"/>
                </a:lnTo>
                <a:close/>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a:p>
        </p:txBody>
      </p:sp>
      <p:sp>
        <p:nvSpPr>
          <p:cNvPr id="10" name="Arc 10">
            <a:extLst>
              <a:ext uri="{FF2B5EF4-FFF2-40B4-BE49-F238E27FC236}">
                <a16:creationId xmlns:a16="http://schemas.microsoft.com/office/drawing/2014/main" id="{FE23C6E2-C98E-0D48-823A-4BA82BA7F29C}"/>
              </a:ext>
            </a:extLst>
          </p:cNvPr>
          <p:cNvSpPr>
            <a:spLocks/>
          </p:cNvSpPr>
          <p:nvPr/>
        </p:nvSpPr>
        <p:spPr bwMode="auto">
          <a:xfrm>
            <a:off x="1731963" y="2514600"/>
            <a:ext cx="3314700" cy="2809875"/>
          </a:xfrm>
          <a:custGeom>
            <a:avLst/>
            <a:gdLst>
              <a:gd name="T0" fmla="*/ 2147483647 w 21096"/>
              <a:gd name="T1" fmla="*/ 2147483647 h 21589"/>
              <a:gd name="T2" fmla="*/ 2147483647 w 21096"/>
              <a:gd name="T3" fmla="*/ 2147483647 h 21589"/>
              <a:gd name="T4" fmla="*/ 0 w 21096"/>
              <a:gd name="T5" fmla="*/ 0 h 21589"/>
              <a:gd name="T6" fmla="*/ 0 60000 65536"/>
              <a:gd name="T7" fmla="*/ 0 60000 65536"/>
              <a:gd name="T8" fmla="*/ 0 60000 65536"/>
              <a:gd name="T9" fmla="*/ 0 w 21096"/>
              <a:gd name="T10" fmla="*/ 0 h 21589"/>
              <a:gd name="T11" fmla="*/ 21096 w 21096"/>
              <a:gd name="T12" fmla="*/ 21589 h 21589"/>
            </a:gdLst>
            <a:ahLst/>
            <a:cxnLst>
              <a:cxn ang="T6">
                <a:pos x="T0" y="T1"/>
              </a:cxn>
              <a:cxn ang="T7">
                <a:pos x="T2" y="T3"/>
              </a:cxn>
              <a:cxn ang="T8">
                <a:pos x="T4" y="T5"/>
              </a:cxn>
            </a:cxnLst>
            <a:rect l="T9" t="T10" r="T11" b="T12"/>
            <a:pathLst>
              <a:path w="21096" h="21589" fill="none" extrusionOk="0">
                <a:moveTo>
                  <a:pt x="21095" y="4639"/>
                </a:moveTo>
                <a:cubicBezTo>
                  <a:pt x="18973" y="14290"/>
                  <a:pt x="10572" y="21269"/>
                  <a:pt x="696" y="21588"/>
                </a:cubicBezTo>
              </a:path>
              <a:path w="21096" h="21589" stroke="0" extrusionOk="0">
                <a:moveTo>
                  <a:pt x="21095" y="4639"/>
                </a:moveTo>
                <a:cubicBezTo>
                  <a:pt x="18973" y="14290"/>
                  <a:pt x="10572" y="21269"/>
                  <a:pt x="696" y="21588"/>
                </a:cubicBezTo>
                <a:lnTo>
                  <a:pt x="0" y="0"/>
                </a:lnTo>
                <a:lnTo>
                  <a:pt x="21095" y="4639"/>
                </a:lnTo>
                <a:close/>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a:p>
        </p:txBody>
      </p:sp>
      <p:sp>
        <p:nvSpPr>
          <p:cNvPr id="11" name="Oval 11">
            <a:extLst>
              <a:ext uri="{FF2B5EF4-FFF2-40B4-BE49-F238E27FC236}">
                <a16:creationId xmlns:a16="http://schemas.microsoft.com/office/drawing/2014/main" id="{0C6F5835-F66D-C04A-A223-6C8ECEF9EEC9}"/>
              </a:ext>
            </a:extLst>
          </p:cNvPr>
          <p:cNvSpPr>
            <a:spLocks noChangeArrowheads="1"/>
          </p:cNvSpPr>
          <p:nvPr/>
        </p:nvSpPr>
        <p:spPr bwMode="auto">
          <a:xfrm>
            <a:off x="1836738" y="5307013"/>
            <a:ext cx="76200" cy="60325"/>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12" name="Oval 12">
            <a:extLst>
              <a:ext uri="{FF2B5EF4-FFF2-40B4-BE49-F238E27FC236}">
                <a16:creationId xmlns:a16="http://schemas.microsoft.com/office/drawing/2014/main" id="{9095D42F-39F5-1C4D-AADB-49A59970D400}"/>
              </a:ext>
            </a:extLst>
          </p:cNvPr>
          <p:cNvSpPr>
            <a:spLocks noChangeArrowheads="1"/>
          </p:cNvSpPr>
          <p:nvPr/>
        </p:nvSpPr>
        <p:spPr bwMode="auto">
          <a:xfrm>
            <a:off x="3644900" y="5145088"/>
            <a:ext cx="77788" cy="60325"/>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13" name="Oval 13">
            <a:extLst>
              <a:ext uri="{FF2B5EF4-FFF2-40B4-BE49-F238E27FC236}">
                <a16:creationId xmlns:a16="http://schemas.microsoft.com/office/drawing/2014/main" id="{55067E08-0CB1-C14C-865E-AC48B59F3A1E}"/>
              </a:ext>
            </a:extLst>
          </p:cNvPr>
          <p:cNvSpPr>
            <a:spLocks noChangeArrowheads="1"/>
          </p:cNvSpPr>
          <p:nvPr/>
        </p:nvSpPr>
        <p:spPr bwMode="auto">
          <a:xfrm>
            <a:off x="6138863" y="3929063"/>
            <a:ext cx="77787" cy="58737"/>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14" name="Oval 14">
            <a:extLst>
              <a:ext uri="{FF2B5EF4-FFF2-40B4-BE49-F238E27FC236}">
                <a16:creationId xmlns:a16="http://schemas.microsoft.com/office/drawing/2014/main" id="{493897B0-60B5-7045-ACD8-5CE8BAF16624}"/>
              </a:ext>
            </a:extLst>
          </p:cNvPr>
          <p:cNvSpPr>
            <a:spLocks noChangeArrowheads="1"/>
          </p:cNvSpPr>
          <p:nvPr/>
        </p:nvSpPr>
        <p:spPr bwMode="auto">
          <a:xfrm>
            <a:off x="6481763" y="3603625"/>
            <a:ext cx="76200" cy="60325"/>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15" name="Oval 15">
            <a:extLst>
              <a:ext uri="{FF2B5EF4-FFF2-40B4-BE49-F238E27FC236}">
                <a16:creationId xmlns:a16="http://schemas.microsoft.com/office/drawing/2014/main" id="{B470C8C7-F1BC-4345-8214-E0450D565574}"/>
              </a:ext>
            </a:extLst>
          </p:cNvPr>
          <p:cNvSpPr>
            <a:spLocks noChangeArrowheads="1"/>
          </p:cNvSpPr>
          <p:nvPr/>
        </p:nvSpPr>
        <p:spPr bwMode="auto">
          <a:xfrm>
            <a:off x="7019925" y="2955925"/>
            <a:ext cx="76200" cy="60325"/>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16" name="Oval 16">
            <a:extLst>
              <a:ext uri="{FF2B5EF4-FFF2-40B4-BE49-F238E27FC236}">
                <a16:creationId xmlns:a16="http://schemas.microsoft.com/office/drawing/2014/main" id="{2CD10BE7-0160-534A-BEA2-C97B4F1E57BB}"/>
              </a:ext>
            </a:extLst>
          </p:cNvPr>
          <p:cNvSpPr>
            <a:spLocks noChangeArrowheads="1"/>
          </p:cNvSpPr>
          <p:nvPr/>
        </p:nvSpPr>
        <p:spPr bwMode="auto">
          <a:xfrm>
            <a:off x="7215188" y="2671763"/>
            <a:ext cx="76200" cy="60325"/>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17" name="Oval 17">
            <a:extLst>
              <a:ext uri="{FF2B5EF4-FFF2-40B4-BE49-F238E27FC236}">
                <a16:creationId xmlns:a16="http://schemas.microsoft.com/office/drawing/2014/main" id="{B3581CE0-6FA9-454F-908E-A0928C5443BD}"/>
              </a:ext>
            </a:extLst>
          </p:cNvPr>
          <p:cNvSpPr>
            <a:spLocks noChangeArrowheads="1"/>
          </p:cNvSpPr>
          <p:nvPr/>
        </p:nvSpPr>
        <p:spPr bwMode="auto">
          <a:xfrm>
            <a:off x="7361238" y="2387600"/>
            <a:ext cx="77787" cy="60325"/>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18" name="Oval 18">
            <a:extLst>
              <a:ext uri="{FF2B5EF4-FFF2-40B4-BE49-F238E27FC236}">
                <a16:creationId xmlns:a16="http://schemas.microsoft.com/office/drawing/2014/main" id="{00FFEAD9-536F-034B-8E19-FBB6C74CC943}"/>
              </a:ext>
            </a:extLst>
          </p:cNvPr>
          <p:cNvSpPr>
            <a:spLocks noChangeArrowheads="1"/>
          </p:cNvSpPr>
          <p:nvPr/>
        </p:nvSpPr>
        <p:spPr bwMode="auto">
          <a:xfrm>
            <a:off x="7508875" y="2024063"/>
            <a:ext cx="76200" cy="58737"/>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19" name="Oval 19">
            <a:extLst>
              <a:ext uri="{FF2B5EF4-FFF2-40B4-BE49-F238E27FC236}">
                <a16:creationId xmlns:a16="http://schemas.microsoft.com/office/drawing/2014/main" id="{EFDE9FE1-C6F7-454F-8A86-83DDD8DAC8B0}"/>
              </a:ext>
            </a:extLst>
          </p:cNvPr>
          <p:cNvSpPr>
            <a:spLocks noChangeArrowheads="1"/>
          </p:cNvSpPr>
          <p:nvPr/>
        </p:nvSpPr>
        <p:spPr bwMode="auto">
          <a:xfrm>
            <a:off x="4622800" y="3929063"/>
            <a:ext cx="77788" cy="58737"/>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20" name="Oval 20">
            <a:extLst>
              <a:ext uri="{FF2B5EF4-FFF2-40B4-BE49-F238E27FC236}">
                <a16:creationId xmlns:a16="http://schemas.microsoft.com/office/drawing/2014/main" id="{40AB4F20-5AB4-5C45-A2C5-93EE498726A8}"/>
              </a:ext>
            </a:extLst>
          </p:cNvPr>
          <p:cNvSpPr>
            <a:spLocks noChangeArrowheads="1"/>
          </p:cNvSpPr>
          <p:nvPr/>
        </p:nvSpPr>
        <p:spPr bwMode="auto">
          <a:xfrm>
            <a:off x="3548063" y="4860925"/>
            <a:ext cx="76200" cy="60325"/>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21" name="Oval 21">
            <a:extLst>
              <a:ext uri="{FF2B5EF4-FFF2-40B4-BE49-F238E27FC236}">
                <a16:creationId xmlns:a16="http://schemas.microsoft.com/office/drawing/2014/main" id="{584321AC-C4AA-B64E-B307-F84A82663B7B}"/>
              </a:ext>
            </a:extLst>
          </p:cNvPr>
          <p:cNvSpPr>
            <a:spLocks noChangeArrowheads="1"/>
          </p:cNvSpPr>
          <p:nvPr/>
        </p:nvSpPr>
        <p:spPr bwMode="auto">
          <a:xfrm>
            <a:off x="2863850" y="4618038"/>
            <a:ext cx="76200" cy="58737"/>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22" name="Oval 22">
            <a:extLst>
              <a:ext uri="{FF2B5EF4-FFF2-40B4-BE49-F238E27FC236}">
                <a16:creationId xmlns:a16="http://schemas.microsoft.com/office/drawing/2014/main" id="{18C0F208-E101-8847-9E2D-F9E6FB2AACE1}"/>
              </a:ext>
            </a:extLst>
          </p:cNvPr>
          <p:cNvSpPr>
            <a:spLocks noChangeArrowheads="1"/>
          </p:cNvSpPr>
          <p:nvPr/>
        </p:nvSpPr>
        <p:spPr bwMode="auto">
          <a:xfrm>
            <a:off x="3548063" y="3117850"/>
            <a:ext cx="76200" cy="60325"/>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23" name="Oval 23">
            <a:extLst>
              <a:ext uri="{FF2B5EF4-FFF2-40B4-BE49-F238E27FC236}">
                <a16:creationId xmlns:a16="http://schemas.microsoft.com/office/drawing/2014/main" id="{ABD40310-58F1-FE49-9F1D-D9CE9EDD94FC}"/>
              </a:ext>
            </a:extLst>
          </p:cNvPr>
          <p:cNvSpPr>
            <a:spLocks noChangeArrowheads="1"/>
          </p:cNvSpPr>
          <p:nvPr/>
        </p:nvSpPr>
        <p:spPr bwMode="auto">
          <a:xfrm>
            <a:off x="5014913" y="3117850"/>
            <a:ext cx="76200" cy="60325"/>
          </a:xfrm>
          <a:prstGeom prst="ellipse">
            <a:avLst/>
          </a:prstGeom>
          <a:solidFill>
            <a:srgbClr val="000000"/>
          </a:solidFill>
          <a:ln w="12700">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BD" altLang="en-BD" sz="1800">
              <a:solidFill>
                <a:srgbClr val="7030A0"/>
              </a:solidFill>
              <a:latin typeface="Calibri" panose="020F0502020204030204" pitchFamily="34" charset="0"/>
            </a:endParaRPr>
          </a:p>
        </p:txBody>
      </p:sp>
      <p:sp>
        <p:nvSpPr>
          <p:cNvPr id="24" name="Freeform 24">
            <a:extLst>
              <a:ext uri="{FF2B5EF4-FFF2-40B4-BE49-F238E27FC236}">
                <a16:creationId xmlns:a16="http://schemas.microsoft.com/office/drawing/2014/main" id="{973D5816-7336-1D43-85BE-04324C61023A}"/>
              </a:ext>
            </a:extLst>
          </p:cNvPr>
          <p:cNvSpPr>
            <a:spLocks/>
          </p:cNvSpPr>
          <p:nvPr/>
        </p:nvSpPr>
        <p:spPr bwMode="auto">
          <a:xfrm>
            <a:off x="1243013" y="1692275"/>
            <a:ext cx="6945312" cy="4217988"/>
          </a:xfrm>
          <a:custGeom>
            <a:avLst/>
            <a:gdLst>
              <a:gd name="T0" fmla="*/ 2147483647 w 4375"/>
              <a:gd name="T1" fmla="*/ 2147483647 h 2657"/>
              <a:gd name="T2" fmla="*/ 2147483647 w 4375"/>
              <a:gd name="T3" fmla="*/ 2147483647 h 2657"/>
              <a:gd name="T4" fmla="*/ 2147483647 w 4375"/>
              <a:gd name="T5" fmla="*/ 0 h 2657"/>
              <a:gd name="T6" fmla="*/ 0 w 4375"/>
              <a:gd name="T7" fmla="*/ 2147483647 h 2657"/>
              <a:gd name="T8" fmla="*/ 2147483647 w 4375"/>
              <a:gd name="T9" fmla="*/ 2147483647 h 2657"/>
              <a:gd name="T10" fmla="*/ 2147483647 w 4375"/>
              <a:gd name="T11" fmla="*/ 2147483647 h 2657"/>
              <a:gd name="T12" fmla="*/ 2147483647 w 4375"/>
              <a:gd name="T13" fmla="*/ 2147483647 h 2657"/>
              <a:gd name="T14" fmla="*/ 2147483647 w 4375"/>
              <a:gd name="T15" fmla="*/ 2147483647 h 2657"/>
              <a:gd name="T16" fmla="*/ 2147483647 w 4375"/>
              <a:gd name="T17" fmla="*/ 2147483647 h 2657"/>
              <a:gd name="T18" fmla="*/ 2147483647 w 4375"/>
              <a:gd name="T19" fmla="*/ 2147483647 h 2657"/>
              <a:gd name="T20" fmla="*/ 2147483647 w 4375"/>
              <a:gd name="T21" fmla="*/ 2147483647 h 2657"/>
              <a:gd name="T22" fmla="*/ 2147483647 w 4375"/>
              <a:gd name="T23" fmla="*/ 2147483647 h 2657"/>
              <a:gd name="T24" fmla="*/ 2147483647 w 4375"/>
              <a:gd name="T25" fmla="*/ 2147483647 h 26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75"/>
              <a:gd name="T40" fmla="*/ 0 h 2657"/>
              <a:gd name="T41" fmla="*/ 4375 w 4375"/>
              <a:gd name="T42" fmla="*/ 2657 h 26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75" h="2657">
                <a:moveTo>
                  <a:pt x="188" y="154"/>
                </a:moveTo>
                <a:lnTo>
                  <a:pt x="250" y="154"/>
                </a:lnTo>
                <a:lnTo>
                  <a:pt x="126" y="0"/>
                </a:lnTo>
                <a:lnTo>
                  <a:pt x="0" y="154"/>
                </a:lnTo>
                <a:lnTo>
                  <a:pt x="63" y="154"/>
                </a:lnTo>
                <a:lnTo>
                  <a:pt x="63" y="2605"/>
                </a:lnTo>
                <a:lnTo>
                  <a:pt x="4159" y="2605"/>
                </a:lnTo>
                <a:lnTo>
                  <a:pt x="4159" y="2656"/>
                </a:lnTo>
                <a:lnTo>
                  <a:pt x="4374" y="2554"/>
                </a:lnTo>
                <a:lnTo>
                  <a:pt x="4159" y="2452"/>
                </a:lnTo>
                <a:lnTo>
                  <a:pt x="4159" y="2503"/>
                </a:lnTo>
                <a:lnTo>
                  <a:pt x="188" y="2503"/>
                </a:lnTo>
                <a:lnTo>
                  <a:pt x="188" y="154"/>
                </a:lnTo>
              </a:path>
            </a:pathLst>
          </a:custGeom>
          <a:solidFill>
            <a:srgbClr val="21A161"/>
          </a:solidFill>
          <a:ln w="12700" cap="rnd">
            <a:solidFill>
              <a:srgbClr val="000000"/>
            </a:solidFill>
            <a:round/>
            <a:headEnd/>
            <a:tailEnd/>
          </a:ln>
        </p:spPr>
        <p:txBody>
          <a:bodyPr/>
          <a:lstStyle/>
          <a:p>
            <a:endParaRPr/>
          </a:p>
        </p:txBody>
      </p:sp>
      <p:sp>
        <p:nvSpPr>
          <p:cNvPr id="25" name="Rectangle 25">
            <a:extLst>
              <a:ext uri="{FF2B5EF4-FFF2-40B4-BE49-F238E27FC236}">
                <a16:creationId xmlns:a16="http://schemas.microsoft.com/office/drawing/2014/main" id="{9B23F5F8-F8A2-A64B-B56C-662FDA540A31}"/>
              </a:ext>
            </a:extLst>
          </p:cNvPr>
          <p:cNvSpPr>
            <a:spLocks noChangeArrowheads="1"/>
          </p:cNvSpPr>
          <p:nvPr/>
        </p:nvSpPr>
        <p:spPr bwMode="auto">
          <a:xfrm>
            <a:off x="4141788" y="5634038"/>
            <a:ext cx="5492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200" b="1">
                <a:solidFill>
                  <a:srgbClr val="7030A0"/>
                </a:solidFill>
              </a:rPr>
              <a:t>Time</a:t>
            </a:r>
          </a:p>
        </p:txBody>
      </p:sp>
      <p:sp>
        <p:nvSpPr>
          <p:cNvPr id="26" name="Freeform 26">
            <a:extLst>
              <a:ext uri="{FF2B5EF4-FFF2-40B4-BE49-F238E27FC236}">
                <a16:creationId xmlns:a16="http://schemas.microsoft.com/office/drawing/2014/main" id="{78CD67BC-E689-4843-9ABD-A65666AC6B2B}"/>
              </a:ext>
            </a:extLst>
          </p:cNvPr>
          <p:cNvSpPr>
            <a:spLocks/>
          </p:cNvSpPr>
          <p:nvPr/>
        </p:nvSpPr>
        <p:spPr bwMode="auto">
          <a:xfrm>
            <a:off x="1379538" y="2695575"/>
            <a:ext cx="114300" cy="1712913"/>
          </a:xfrm>
          <a:custGeom>
            <a:avLst/>
            <a:gdLst>
              <a:gd name="T0" fmla="*/ 2147483647 w 72"/>
              <a:gd name="T1" fmla="*/ 2147483647 h 1079"/>
              <a:gd name="T2" fmla="*/ 2147483647 w 72"/>
              <a:gd name="T3" fmla="*/ 2147483647 h 1079"/>
              <a:gd name="T4" fmla="*/ 2147483647 w 72"/>
              <a:gd name="T5" fmla="*/ 2147483647 h 1079"/>
              <a:gd name="T6" fmla="*/ 2147483647 w 72"/>
              <a:gd name="T7" fmla="*/ 2147483647 h 1079"/>
              <a:gd name="T8" fmla="*/ 2147483647 w 72"/>
              <a:gd name="T9" fmla="*/ 2147483647 h 1079"/>
              <a:gd name="T10" fmla="*/ 2147483647 w 72"/>
              <a:gd name="T11" fmla="*/ 2147483647 h 1079"/>
              <a:gd name="T12" fmla="*/ 2147483647 w 72"/>
              <a:gd name="T13" fmla="*/ 2147483647 h 1079"/>
              <a:gd name="T14" fmla="*/ 2147483647 w 72"/>
              <a:gd name="T15" fmla="*/ 2147483647 h 1079"/>
              <a:gd name="T16" fmla="*/ 2147483647 w 72"/>
              <a:gd name="T17" fmla="*/ 2147483647 h 1079"/>
              <a:gd name="T18" fmla="*/ 2147483647 w 72"/>
              <a:gd name="T19" fmla="*/ 2147483647 h 1079"/>
              <a:gd name="T20" fmla="*/ 2147483647 w 72"/>
              <a:gd name="T21" fmla="*/ 2147483647 h 1079"/>
              <a:gd name="T22" fmla="*/ 2147483647 w 72"/>
              <a:gd name="T23" fmla="*/ 2147483647 h 1079"/>
              <a:gd name="T24" fmla="*/ 2147483647 w 72"/>
              <a:gd name="T25" fmla="*/ 2147483647 h 1079"/>
              <a:gd name="T26" fmla="*/ 2147483647 w 72"/>
              <a:gd name="T27" fmla="*/ 2147483647 h 1079"/>
              <a:gd name="T28" fmla="*/ 2147483647 w 72"/>
              <a:gd name="T29" fmla="*/ 2147483647 h 1079"/>
              <a:gd name="T30" fmla="*/ 2147483647 w 72"/>
              <a:gd name="T31" fmla="*/ 2147483647 h 1079"/>
              <a:gd name="T32" fmla="*/ 2147483647 w 72"/>
              <a:gd name="T33" fmla="*/ 2147483647 h 1079"/>
              <a:gd name="T34" fmla="*/ 0 w 72"/>
              <a:gd name="T35" fmla="*/ 2147483647 h 1079"/>
              <a:gd name="T36" fmla="*/ 2147483647 w 72"/>
              <a:gd name="T37" fmla="*/ 2147483647 h 1079"/>
              <a:gd name="T38" fmla="*/ 2147483647 w 72"/>
              <a:gd name="T39" fmla="*/ 2147483647 h 1079"/>
              <a:gd name="T40" fmla="*/ 2147483647 w 72"/>
              <a:gd name="T41" fmla="*/ 2147483647 h 1079"/>
              <a:gd name="T42" fmla="*/ 2147483647 w 72"/>
              <a:gd name="T43" fmla="*/ 2147483647 h 1079"/>
              <a:gd name="T44" fmla="*/ 2147483647 w 72"/>
              <a:gd name="T45" fmla="*/ 2147483647 h 1079"/>
              <a:gd name="T46" fmla="*/ 2147483647 w 72"/>
              <a:gd name="T47" fmla="*/ 2147483647 h 1079"/>
              <a:gd name="T48" fmla="*/ 2147483647 w 72"/>
              <a:gd name="T49" fmla="*/ 2147483647 h 1079"/>
              <a:gd name="T50" fmla="*/ 2147483647 w 72"/>
              <a:gd name="T51" fmla="*/ 2147483647 h 1079"/>
              <a:gd name="T52" fmla="*/ 2147483647 w 72"/>
              <a:gd name="T53" fmla="*/ 2147483647 h 1079"/>
              <a:gd name="T54" fmla="*/ 2147483647 w 72"/>
              <a:gd name="T55" fmla="*/ 2147483647 h 1079"/>
              <a:gd name="T56" fmla="*/ 2147483647 w 72"/>
              <a:gd name="T57" fmla="*/ 2147483647 h 1079"/>
              <a:gd name="T58" fmla="*/ 2147483647 w 72"/>
              <a:gd name="T59" fmla="*/ 2147483647 h 1079"/>
              <a:gd name="T60" fmla="*/ 2147483647 w 72"/>
              <a:gd name="T61" fmla="*/ 2147483647 h 1079"/>
              <a:gd name="T62" fmla="*/ 2147483647 w 72"/>
              <a:gd name="T63" fmla="*/ 2147483647 h 1079"/>
              <a:gd name="T64" fmla="*/ 2147483647 w 72"/>
              <a:gd name="T65" fmla="*/ 2147483647 h 1079"/>
              <a:gd name="T66" fmla="*/ 2147483647 w 72"/>
              <a:gd name="T67" fmla="*/ 2147483647 h 1079"/>
              <a:gd name="T68" fmla="*/ 0 w 72"/>
              <a:gd name="T69" fmla="*/ 2147483647 h 1079"/>
              <a:gd name="T70" fmla="*/ 2147483647 w 72"/>
              <a:gd name="T71" fmla="*/ 2147483647 h 1079"/>
              <a:gd name="T72" fmla="*/ 2147483647 w 72"/>
              <a:gd name="T73" fmla="*/ 2147483647 h 1079"/>
              <a:gd name="T74" fmla="*/ 2147483647 w 72"/>
              <a:gd name="T75" fmla="*/ 2147483647 h 1079"/>
              <a:gd name="T76" fmla="*/ 2147483647 w 72"/>
              <a:gd name="T77" fmla="*/ 2147483647 h 1079"/>
              <a:gd name="T78" fmla="*/ 2147483647 w 72"/>
              <a:gd name="T79" fmla="*/ 2147483647 h 1079"/>
              <a:gd name="T80" fmla="*/ 2147483647 w 72"/>
              <a:gd name="T81" fmla="*/ 2147483647 h 1079"/>
              <a:gd name="T82" fmla="*/ 2147483647 w 72"/>
              <a:gd name="T83" fmla="*/ 2147483647 h 1079"/>
              <a:gd name="T84" fmla="*/ 2147483647 w 72"/>
              <a:gd name="T85" fmla="*/ 2147483647 h 1079"/>
              <a:gd name="T86" fmla="*/ 2147483647 w 72"/>
              <a:gd name="T87" fmla="*/ 2147483647 h 1079"/>
              <a:gd name="T88" fmla="*/ 2147483647 w 72"/>
              <a:gd name="T89" fmla="*/ 2147483647 h 1079"/>
              <a:gd name="T90" fmla="*/ 2147483647 w 72"/>
              <a:gd name="T91" fmla="*/ 2147483647 h 1079"/>
              <a:gd name="T92" fmla="*/ 2147483647 w 72"/>
              <a:gd name="T93" fmla="*/ 2147483647 h 1079"/>
              <a:gd name="T94" fmla="*/ 2147483647 w 72"/>
              <a:gd name="T95" fmla="*/ 2147483647 h 1079"/>
              <a:gd name="T96" fmla="*/ 2147483647 w 72"/>
              <a:gd name="T97" fmla="*/ 2147483647 h 1079"/>
              <a:gd name="T98" fmla="*/ 2147483647 w 72"/>
              <a:gd name="T99" fmla="*/ 2147483647 h 1079"/>
              <a:gd name="T100" fmla="*/ 2147483647 w 72"/>
              <a:gd name="T101" fmla="*/ 2147483647 h 1079"/>
              <a:gd name="T102" fmla="*/ 2147483647 w 72"/>
              <a:gd name="T103" fmla="*/ 2147483647 h 1079"/>
              <a:gd name="T104" fmla="*/ 2147483647 w 72"/>
              <a:gd name="T105" fmla="*/ 2147483647 h 1079"/>
              <a:gd name="T106" fmla="*/ 2147483647 w 72"/>
              <a:gd name="T107" fmla="*/ 2147483647 h 1079"/>
              <a:gd name="T108" fmla="*/ 2147483647 w 72"/>
              <a:gd name="T109" fmla="*/ 2147483647 h 1079"/>
              <a:gd name="T110" fmla="*/ 2147483647 w 72"/>
              <a:gd name="T111" fmla="*/ 2147483647 h 1079"/>
              <a:gd name="T112" fmla="*/ 2147483647 w 72"/>
              <a:gd name="T113" fmla="*/ 2147483647 h 1079"/>
              <a:gd name="T114" fmla="*/ 2147483647 w 72"/>
              <a:gd name="T115" fmla="*/ 2147483647 h 1079"/>
              <a:gd name="T116" fmla="*/ 2147483647 w 72"/>
              <a:gd name="T117" fmla="*/ 2147483647 h 1079"/>
              <a:gd name="T118" fmla="*/ 2147483647 w 72"/>
              <a:gd name="T119" fmla="*/ 2147483647 h 1079"/>
              <a:gd name="T120" fmla="*/ 2147483647 w 72"/>
              <a:gd name="T121" fmla="*/ 2147483647 h 107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2"/>
              <a:gd name="T184" fmla="*/ 0 h 1079"/>
              <a:gd name="T185" fmla="*/ 72 w 72"/>
              <a:gd name="T186" fmla="*/ 1079 h 107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2" h="1079">
                <a:moveTo>
                  <a:pt x="1" y="1078"/>
                </a:moveTo>
                <a:lnTo>
                  <a:pt x="1" y="1060"/>
                </a:lnTo>
                <a:lnTo>
                  <a:pt x="1" y="1055"/>
                </a:lnTo>
                <a:lnTo>
                  <a:pt x="2" y="1051"/>
                </a:lnTo>
                <a:lnTo>
                  <a:pt x="4" y="1047"/>
                </a:lnTo>
                <a:lnTo>
                  <a:pt x="6" y="1044"/>
                </a:lnTo>
                <a:lnTo>
                  <a:pt x="11" y="1041"/>
                </a:lnTo>
                <a:lnTo>
                  <a:pt x="16" y="1039"/>
                </a:lnTo>
                <a:lnTo>
                  <a:pt x="21" y="1037"/>
                </a:lnTo>
                <a:lnTo>
                  <a:pt x="29" y="1037"/>
                </a:lnTo>
                <a:lnTo>
                  <a:pt x="35" y="1037"/>
                </a:lnTo>
                <a:lnTo>
                  <a:pt x="40" y="1039"/>
                </a:lnTo>
                <a:lnTo>
                  <a:pt x="45" y="1041"/>
                </a:lnTo>
                <a:lnTo>
                  <a:pt x="49" y="1044"/>
                </a:lnTo>
                <a:lnTo>
                  <a:pt x="52" y="1047"/>
                </a:lnTo>
                <a:lnTo>
                  <a:pt x="53" y="1051"/>
                </a:lnTo>
                <a:lnTo>
                  <a:pt x="54" y="1055"/>
                </a:lnTo>
                <a:lnTo>
                  <a:pt x="54" y="1060"/>
                </a:lnTo>
                <a:lnTo>
                  <a:pt x="54" y="1078"/>
                </a:lnTo>
                <a:lnTo>
                  <a:pt x="1" y="1078"/>
                </a:lnTo>
                <a:lnTo>
                  <a:pt x="10" y="1069"/>
                </a:lnTo>
                <a:lnTo>
                  <a:pt x="46" y="1069"/>
                </a:lnTo>
                <a:lnTo>
                  <a:pt x="46" y="1057"/>
                </a:lnTo>
                <a:lnTo>
                  <a:pt x="45" y="1055"/>
                </a:lnTo>
                <a:lnTo>
                  <a:pt x="44" y="1053"/>
                </a:lnTo>
                <a:lnTo>
                  <a:pt x="43" y="1051"/>
                </a:lnTo>
                <a:lnTo>
                  <a:pt x="41" y="1049"/>
                </a:lnTo>
                <a:lnTo>
                  <a:pt x="38" y="1048"/>
                </a:lnTo>
                <a:lnTo>
                  <a:pt x="33" y="1048"/>
                </a:lnTo>
                <a:lnTo>
                  <a:pt x="28" y="1047"/>
                </a:lnTo>
                <a:lnTo>
                  <a:pt x="22" y="1048"/>
                </a:lnTo>
                <a:lnTo>
                  <a:pt x="18" y="1048"/>
                </a:lnTo>
                <a:lnTo>
                  <a:pt x="15" y="1049"/>
                </a:lnTo>
                <a:lnTo>
                  <a:pt x="13" y="1051"/>
                </a:lnTo>
                <a:lnTo>
                  <a:pt x="11" y="1053"/>
                </a:lnTo>
                <a:lnTo>
                  <a:pt x="10" y="1056"/>
                </a:lnTo>
                <a:lnTo>
                  <a:pt x="10" y="1057"/>
                </a:lnTo>
                <a:lnTo>
                  <a:pt x="10" y="1069"/>
                </a:lnTo>
                <a:lnTo>
                  <a:pt x="42" y="1008"/>
                </a:lnTo>
                <a:lnTo>
                  <a:pt x="44" y="999"/>
                </a:lnTo>
                <a:lnTo>
                  <a:pt x="49" y="1002"/>
                </a:lnTo>
                <a:lnTo>
                  <a:pt x="53" y="1005"/>
                </a:lnTo>
                <a:lnTo>
                  <a:pt x="55" y="1009"/>
                </a:lnTo>
                <a:lnTo>
                  <a:pt x="55" y="1015"/>
                </a:lnTo>
                <a:lnTo>
                  <a:pt x="55" y="1019"/>
                </a:lnTo>
                <a:lnTo>
                  <a:pt x="53" y="1023"/>
                </a:lnTo>
                <a:lnTo>
                  <a:pt x="52" y="1026"/>
                </a:lnTo>
                <a:lnTo>
                  <a:pt x="49" y="1028"/>
                </a:lnTo>
                <a:lnTo>
                  <a:pt x="46" y="1030"/>
                </a:lnTo>
                <a:lnTo>
                  <a:pt x="43" y="1031"/>
                </a:lnTo>
                <a:lnTo>
                  <a:pt x="36" y="1032"/>
                </a:lnTo>
                <a:lnTo>
                  <a:pt x="30" y="1031"/>
                </a:lnTo>
                <a:lnTo>
                  <a:pt x="27" y="1031"/>
                </a:lnTo>
                <a:lnTo>
                  <a:pt x="23" y="1029"/>
                </a:lnTo>
                <a:lnTo>
                  <a:pt x="20" y="1027"/>
                </a:lnTo>
                <a:lnTo>
                  <a:pt x="18" y="1025"/>
                </a:lnTo>
                <a:lnTo>
                  <a:pt x="16" y="1022"/>
                </a:lnTo>
                <a:lnTo>
                  <a:pt x="16" y="1019"/>
                </a:lnTo>
                <a:lnTo>
                  <a:pt x="15" y="1015"/>
                </a:lnTo>
                <a:lnTo>
                  <a:pt x="16" y="1012"/>
                </a:lnTo>
                <a:lnTo>
                  <a:pt x="16" y="1008"/>
                </a:lnTo>
                <a:lnTo>
                  <a:pt x="18" y="1006"/>
                </a:lnTo>
                <a:lnTo>
                  <a:pt x="20" y="1003"/>
                </a:lnTo>
                <a:lnTo>
                  <a:pt x="24" y="1001"/>
                </a:lnTo>
                <a:lnTo>
                  <a:pt x="28" y="1000"/>
                </a:lnTo>
                <a:lnTo>
                  <a:pt x="32" y="999"/>
                </a:lnTo>
                <a:lnTo>
                  <a:pt x="39" y="999"/>
                </a:lnTo>
                <a:lnTo>
                  <a:pt x="39" y="1023"/>
                </a:lnTo>
                <a:lnTo>
                  <a:pt x="42" y="1022"/>
                </a:lnTo>
                <a:lnTo>
                  <a:pt x="45" y="1020"/>
                </a:lnTo>
                <a:lnTo>
                  <a:pt x="47" y="1018"/>
                </a:lnTo>
                <a:lnTo>
                  <a:pt x="48" y="1015"/>
                </a:lnTo>
                <a:lnTo>
                  <a:pt x="47" y="1013"/>
                </a:lnTo>
                <a:lnTo>
                  <a:pt x="47" y="1011"/>
                </a:lnTo>
                <a:lnTo>
                  <a:pt x="45" y="1009"/>
                </a:lnTo>
                <a:lnTo>
                  <a:pt x="42" y="1008"/>
                </a:lnTo>
                <a:lnTo>
                  <a:pt x="32" y="1008"/>
                </a:lnTo>
                <a:lnTo>
                  <a:pt x="28" y="1008"/>
                </a:lnTo>
                <a:lnTo>
                  <a:pt x="25" y="1010"/>
                </a:lnTo>
                <a:lnTo>
                  <a:pt x="23" y="1013"/>
                </a:lnTo>
                <a:lnTo>
                  <a:pt x="22" y="1015"/>
                </a:lnTo>
                <a:lnTo>
                  <a:pt x="23" y="1018"/>
                </a:lnTo>
                <a:lnTo>
                  <a:pt x="25" y="1020"/>
                </a:lnTo>
                <a:lnTo>
                  <a:pt x="28" y="1022"/>
                </a:lnTo>
                <a:lnTo>
                  <a:pt x="32" y="1022"/>
                </a:lnTo>
                <a:lnTo>
                  <a:pt x="32" y="1008"/>
                </a:lnTo>
                <a:lnTo>
                  <a:pt x="57" y="993"/>
                </a:lnTo>
                <a:lnTo>
                  <a:pt x="59" y="982"/>
                </a:lnTo>
                <a:lnTo>
                  <a:pt x="61" y="982"/>
                </a:lnTo>
                <a:lnTo>
                  <a:pt x="62" y="981"/>
                </a:lnTo>
                <a:lnTo>
                  <a:pt x="63" y="980"/>
                </a:lnTo>
                <a:lnTo>
                  <a:pt x="63" y="977"/>
                </a:lnTo>
                <a:lnTo>
                  <a:pt x="63" y="974"/>
                </a:lnTo>
                <a:lnTo>
                  <a:pt x="62" y="972"/>
                </a:lnTo>
                <a:lnTo>
                  <a:pt x="59" y="970"/>
                </a:lnTo>
                <a:lnTo>
                  <a:pt x="57" y="970"/>
                </a:lnTo>
                <a:lnTo>
                  <a:pt x="53" y="969"/>
                </a:lnTo>
                <a:lnTo>
                  <a:pt x="48" y="969"/>
                </a:lnTo>
                <a:lnTo>
                  <a:pt x="51" y="972"/>
                </a:lnTo>
                <a:lnTo>
                  <a:pt x="53" y="974"/>
                </a:lnTo>
                <a:lnTo>
                  <a:pt x="54" y="977"/>
                </a:lnTo>
                <a:lnTo>
                  <a:pt x="54" y="980"/>
                </a:lnTo>
                <a:lnTo>
                  <a:pt x="54" y="984"/>
                </a:lnTo>
                <a:lnTo>
                  <a:pt x="53" y="987"/>
                </a:lnTo>
                <a:lnTo>
                  <a:pt x="51" y="988"/>
                </a:lnTo>
                <a:lnTo>
                  <a:pt x="48" y="990"/>
                </a:lnTo>
                <a:lnTo>
                  <a:pt x="42" y="993"/>
                </a:lnTo>
                <a:lnTo>
                  <a:pt x="35" y="994"/>
                </a:lnTo>
                <a:lnTo>
                  <a:pt x="30" y="993"/>
                </a:lnTo>
                <a:lnTo>
                  <a:pt x="26" y="993"/>
                </a:lnTo>
                <a:lnTo>
                  <a:pt x="23" y="991"/>
                </a:lnTo>
                <a:lnTo>
                  <a:pt x="19" y="989"/>
                </a:lnTo>
                <a:lnTo>
                  <a:pt x="18" y="988"/>
                </a:lnTo>
                <a:lnTo>
                  <a:pt x="16" y="986"/>
                </a:lnTo>
                <a:lnTo>
                  <a:pt x="16" y="983"/>
                </a:lnTo>
                <a:lnTo>
                  <a:pt x="15" y="980"/>
                </a:lnTo>
                <a:lnTo>
                  <a:pt x="16" y="977"/>
                </a:lnTo>
                <a:lnTo>
                  <a:pt x="16" y="974"/>
                </a:lnTo>
                <a:lnTo>
                  <a:pt x="18" y="971"/>
                </a:lnTo>
                <a:lnTo>
                  <a:pt x="21" y="969"/>
                </a:lnTo>
                <a:lnTo>
                  <a:pt x="16" y="969"/>
                </a:lnTo>
                <a:lnTo>
                  <a:pt x="16" y="960"/>
                </a:lnTo>
                <a:lnTo>
                  <a:pt x="57" y="960"/>
                </a:lnTo>
                <a:lnTo>
                  <a:pt x="62" y="961"/>
                </a:lnTo>
                <a:lnTo>
                  <a:pt x="65" y="962"/>
                </a:lnTo>
                <a:lnTo>
                  <a:pt x="67" y="964"/>
                </a:lnTo>
                <a:lnTo>
                  <a:pt x="68" y="966"/>
                </a:lnTo>
                <a:lnTo>
                  <a:pt x="70" y="969"/>
                </a:lnTo>
                <a:lnTo>
                  <a:pt x="71" y="973"/>
                </a:lnTo>
                <a:lnTo>
                  <a:pt x="71" y="977"/>
                </a:lnTo>
                <a:lnTo>
                  <a:pt x="71" y="981"/>
                </a:lnTo>
                <a:lnTo>
                  <a:pt x="70" y="985"/>
                </a:lnTo>
                <a:lnTo>
                  <a:pt x="69" y="988"/>
                </a:lnTo>
                <a:lnTo>
                  <a:pt x="67" y="989"/>
                </a:lnTo>
                <a:lnTo>
                  <a:pt x="64" y="992"/>
                </a:lnTo>
                <a:lnTo>
                  <a:pt x="59" y="993"/>
                </a:lnTo>
                <a:lnTo>
                  <a:pt x="57" y="993"/>
                </a:lnTo>
                <a:lnTo>
                  <a:pt x="34" y="985"/>
                </a:lnTo>
                <a:lnTo>
                  <a:pt x="40" y="985"/>
                </a:lnTo>
                <a:lnTo>
                  <a:pt x="43" y="983"/>
                </a:lnTo>
                <a:lnTo>
                  <a:pt x="46" y="981"/>
                </a:lnTo>
                <a:lnTo>
                  <a:pt x="47" y="978"/>
                </a:lnTo>
                <a:lnTo>
                  <a:pt x="46" y="975"/>
                </a:lnTo>
                <a:lnTo>
                  <a:pt x="43" y="972"/>
                </a:lnTo>
                <a:lnTo>
                  <a:pt x="40" y="970"/>
                </a:lnTo>
                <a:lnTo>
                  <a:pt x="34" y="969"/>
                </a:lnTo>
                <a:lnTo>
                  <a:pt x="30" y="970"/>
                </a:lnTo>
                <a:lnTo>
                  <a:pt x="25" y="972"/>
                </a:lnTo>
                <a:lnTo>
                  <a:pt x="23" y="974"/>
                </a:lnTo>
                <a:lnTo>
                  <a:pt x="22" y="978"/>
                </a:lnTo>
                <a:lnTo>
                  <a:pt x="23" y="980"/>
                </a:lnTo>
                <a:lnTo>
                  <a:pt x="25" y="983"/>
                </a:lnTo>
                <a:lnTo>
                  <a:pt x="30" y="985"/>
                </a:lnTo>
                <a:lnTo>
                  <a:pt x="34" y="985"/>
                </a:lnTo>
                <a:lnTo>
                  <a:pt x="54" y="942"/>
                </a:lnTo>
                <a:lnTo>
                  <a:pt x="54" y="951"/>
                </a:lnTo>
                <a:lnTo>
                  <a:pt x="16" y="951"/>
                </a:lnTo>
                <a:lnTo>
                  <a:pt x="16" y="943"/>
                </a:lnTo>
                <a:lnTo>
                  <a:pt x="21" y="943"/>
                </a:lnTo>
                <a:lnTo>
                  <a:pt x="18" y="941"/>
                </a:lnTo>
                <a:lnTo>
                  <a:pt x="16" y="939"/>
                </a:lnTo>
                <a:lnTo>
                  <a:pt x="15" y="935"/>
                </a:lnTo>
                <a:lnTo>
                  <a:pt x="16" y="932"/>
                </a:lnTo>
                <a:lnTo>
                  <a:pt x="17" y="929"/>
                </a:lnTo>
                <a:lnTo>
                  <a:pt x="26" y="931"/>
                </a:lnTo>
                <a:lnTo>
                  <a:pt x="24" y="934"/>
                </a:lnTo>
                <a:lnTo>
                  <a:pt x="24" y="936"/>
                </a:lnTo>
                <a:lnTo>
                  <a:pt x="24" y="938"/>
                </a:lnTo>
                <a:lnTo>
                  <a:pt x="25" y="939"/>
                </a:lnTo>
                <a:lnTo>
                  <a:pt x="27" y="940"/>
                </a:lnTo>
                <a:lnTo>
                  <a:pt x="30" y="941"/>
                </a:lnTo>
                <a:lnTo>
                  <a:pt x="31" y="942"/>
                </a:lnTo>
                <a:lnTo>
                  <a:pt x="34" y="942"/>
                </a:lnTo>
                <a:lnTo>
                  <a:pt x="54" y="942"/>
                </a:lnTo>
                <a:lnTo>
                  <a:pt x="42" y="904"/>
                </a:lnTo>
                <a:lnTo>
                  <a:pt x="44" y="895"/>
                </a:lnTo>
                <a:lnTo>
                  <a:pt x="49" y="897"/>
                </a:lnTo>
                <a:lnTo>
                  <a:pt x="53" y="900"/>
                </a:lnTo>
                <a:lnTo>
                  <a:pt x="55" y="905"/>
                </a:lnTo>
                <a:lnTo>
                  <a:pt x="55" y="910"/>
                </a:lnTo>
                <a:lnTo>
                  <a:pt x="55" y="915"/>
                </a:lnTo>
                <a:lnTo>
                  <a:pt x="53" y="918"/>
                </a:lnTo>
                <a:lnTo>
                  <a:pt x="52" y="921"/>
                </a:lnTo>
                <a:lnTo>
                  <a:pt x="49" y="924"/>
                </a:lnTo>
                <a:lnTo>
                  <a:pt x="46" y="925"/>
                </a:lnTo>
                <a:lnTo>
                  <a:pt x="43" y="927"/>
                </a:lnTo>
                <a:lnTo>
                  <a:pt x="36" y="927"/>
                </a:lnTo>
                <a:lnTo>
                  <a:pt x="30" y="927"/>
                </a:lnTo>
                <a:lnTo>
                  <a:pt x="27" y="926"/>
                </a:lnTo>
                <a:lnTo>
                  <a:pt x="23" y="924"/>
                </a:lnTo>
                <a:lnTo>
                  <a:pt x="20" y="922"/>
                </a:lnTo>
                <a:lnTo>
                  <a:pt x="18" y="920"/>
                </a:lnTo>
                <a:lnTo>
                  <a:pt x="16" y="918"/>
                </a:lnTo>
                <a:lnTo>
                  <a:pt x="16" y="914"/>
                </a:lnTo>
                <a:lnTo>
                  <a:pt x="15" y="911"/>
                </a:lnTo>
                <a:lnTo>
                  <a:pt x="16" y="907"/>
                </a:lnTo>
                <a:lnTo>
                  <a:pt x="16" y="904"/>
                </a:lnTo>
                <a:lnTo>
                  <a:pt x="18" y="901"/>
                </a:lnTo>
                <a:lnTo>
                  <a:pt x="20" y="898"/>
                </a:lnTo>
                <a:lnTo>
                  <a:pt x="24" y="896"/>
                </a:lnTo>
                <a:lnTo>
                  <a:pt x="28" y="895"/>
                </a:lnTo>
                <a:lnTo>
                  <a:pt x="32" y="894"/>
                </a:lnTo>
                <a:lnTo>
                  <a:pt x="39" y="894"/>
                </a:lnTo>
                <a:lnTo>
                  <a:pt x="39" y="918"/>
                </a:lnTo>
                <a:lnTo>
                  <a:pt x="42" y="918"/>
                </a:lnTo>
                <a:lnTo>
                  <a:pt x="45" y="915"/>
                </a:lnTo>
                <a:lnTo>
                  <a:pt x="47" y="913"/>
                </a:lnTo>
                <a:lnTo>
                  <a:pt x="48" y="910"/>
                </a:lnTo>
                <a:lnTo>
                  <a:pt x="47" y="908"/>
                </a:lnTo>
                <a:lnTo>
                  <a:pt x="47" y="906"/>
                </a:lnTo>
                <a:lnTo>
                  <a:pt x="45" y="905"/>
                </a:lnTo>
                <a:lnTo>
                  <a:pt x="42" y="904"/>
                </a:lnTo>
                <a:lnTo>
                  <a:pt x="32" y="903"/>
                </a:lnTo>
                <a:lnTo>
                  <a:pt x="28" y="904"/>
                </a:lnTo>
                <a:lnTo>
                  <a:pt x="25" y="905"/>
                </a:lnTo>
                <a:lnTo>
                  <a:pt x="23" y="908"/>
                </a:lnTo>
                <a:lnTo>
                  <a:pt x="22" y="911"/>
                </a:lnTo>
                <a:lnTo>
                  <a:pt x="23" y="913"/>
                </a:lnTo>
                <a:lnTo>
                  <a:pt x="25" y="916"/>
                </a:lnTo>
                <a:lnTo>
                  <a:pt x="28" y="918"/>
                </a:lnTo>
                <a:lnTo>
                  <a:pt x="32" y="918"/>
                </a:lnTo>
                <a:lnTo>
                  <a:pt x="32" y="903"/>
                </a:lnTo>
                <a:lnTo>
                  <a:pt x="42" y="866"/>
                </a:lnTo>
                <a:lnTo>
                  <a:pt x="44" y="857"/>
                </a:lnTo>
                <a:lnTo>
                  <a:pt x="49" y="859"/>
                </a:lnTo>
                <a:lnTo>
                  <a:pt x="53" y="862"/>
                </a:lnTo>
                <a:lnTo>
                  <a:pt x="55" y="867"/>
                </a:lnTo>
                <a:lnTo>
                  <a:pt x="55" y="872"/>
                </a:lnTo>
                <a:lnTo>
                  <a:pt x="55" y="877"/>
                </a:lnTo>
                <a:lnTo>
                  <a:pt x="53" y="880"/>
                </a:lnTo>
                <a:lnTo>
                  <a:pt x="52" y="883"/>
                </a:lnTo>
                <a:lnTo>
                  <a:pt x="49" y="886"/>
                </a:lnTo>
                <a:lnTo>
                  <a:pt x="43" y="889"/>
                </a:lnTo>
                <a:lnTo>
                  <a:pt x="36" y="889"/>
                </a:lnTo>
                <a:lnTo>
                  <a:pt x="30" y="889"/>
                </a:lnTo>
                <a:lnTo>
                  <a:pt x="27" y="888"/>
                </a:lnTo>
                <a:lnTo>
                  <a:pt x="23" y="887"/>
                </a:lnTo>
                <a:lnTo>
                  <a:pt x="20" y="885"/>
                </a:lnTo>
                <a:lnTo>
                  <a:pt x="18" y="882"/>
                </a:lnTo>
                <a:lnTo>
                  <a:pt x="16" y="880"/>
                </a:lnTo>
                <a:lnTo>
                  <a:pt x="16" y="876"/>
                </a:lnTo>
                <a:lnTo>
                  <a:pt x="15" y="873"/>
                </a:lnTo>
                <a:lnTo>
                  <a:pt x="16" y="869"/>
                </a:lnTo>
                <a:lnTo>
                  <a:pt x="16" y="866"/>
                </a:lnTo>
                <a:lnTo>
                  <a:pt x="18" y="863"/>
                </a:lnTo>
                <a:lnTo>
                  <a:pt x="20" y="861"/>
                </a:lnTo>
                <a:lnTo>
                  <a:pt x="24" y="859"/>
                </a:lnTo>
                <a:lnTo>
                  <a:pt x="28" y="857"/>
                </a:lnTo>
                <a:lnTo>
                  <a:pt x="32" y="856"/>
                </a:lnTo>
                <a:lnTo>
                  <a:pt x="39" y="856"/>
                </a:lnTo>
                <a:lnTo>
                  <a:pt x="39" y="880"/>
                </a:lnTo>
                <a:lnTo>
                  <a:pt x="42" y="880"/>
                </a:lnTo>
                <a:lnTo>
                  <a:pt x="45" y="878"/>
                </a:lnTo>
                <a:lnTo>
                  <a:pt x="47" y="875"/>
                </a:lnTo>
                <a:lnTo>
                  <a:pt x="48" y="872"/>
                </a:lnTo>
                <a:lnTo>
                  <a:pt x="47" y="870"/>
                </a:lnTo>
                <a:lnTo>
                  <a:pt x="47" y="868"/>
                </a:lnTo>
                <a:lnTo>
                  <a:pt x="45" y="867"/>
                </a:lnTo>
                <a:lnTo>
                  <a:pt x="42" y="866"/>
                </a:lnTo>
                <a:lnTo>
                  <a:pt x="32" y="866"/>
                </a:lnTo>
                <a:lnTo>
                  <a:pt x="28" y="866"/>
                </a:lnTo>
                <a:lnTo>
                  <a:pt x="25" y="868"/>
                </a:lnTo>
                <a:lnTo>
                  <a:pt x="23" y="870"/>
                </a:lnTo>
                <a:lnTo>
                  <a:pt x="22" y="873"/>
                </a:lnTo>
                <a:lnTo>
                  <a:pt x="23" y="875"/>
                </a:lnTo>
                <a:lnTo>
                  <a:pt x="25" y="878"/>
                </a:lnTo>
                <a:lnTo>
                  <a:pt x="28" y="880"/>
                </a:lnTo>
                <a:lnTo>
                  <a:pt x="32" y="880"/>
                </a:lnTo>
                <a:lnTo>
                  <a:pt x="32" y="866"/>
                </a:lnTo>
                <a:lnTo>
                  <a:pt x="35" y="832"/>
                </a:lnTo>
                <a:lnTo>
                  <a:pt x="30" y="832"/>
                </a:lnTo>
                <a:lnTo>
                  <a:pt x="25" y="830"/>
                </a:lnTo>
                <a:lnTo>
                  <a:pt x="20" y="827"/>
                </a:lnTo>
                <a:lnTo>
                  <a:pt x="17" y="824"/>
                </a:lnTo>
                <a:lnTo>
                  <a:pt x="16" y="819"/>
                </a:lnTo>
                <a:lnTo>
                  <a:pt x="15" y="814"/>
                </a:lnTo>
                <a:lnTo>
                  <a:pt x="16" y="810"/>
                </a:lnTo>
                <a:lnTo>
                  <a:pt x="16" y="808"/>
                </a:lnTo>
                <a:lnTo>
                  <a:pt x="18" y="805"/>
                </a:lnTo>
                <a:lnTo>
                  <a:pt x="20" y="802"/>
                </a:lnTo>
                <a:lnTo>
                  <a:pt x="23" y="800"/>
                </a:lnTo>
                <a:lnTo>
                  <a:pt x="27" y="798"/>
                </a:lnTo>
                <a:lnTo>
                  <a:pt x="31" y="797"/>
                </a:lnTo>
                <a:lnTo>
                  <a:pt x="35" y="797"/>
                </a:lnTo>
                <a:lnTo>
                  <a:pt x="40" y="797"/>
                </a:lnTo>
                <a:lnTo>
                  <a:pt x="43" y="798"/>
                </a:lnTo>
                <a:lnTo>
                  <a:pt x="47" y="800"/>
                </a:lnTo>
                <a:lnTo>
                  <a:pt x="50" y="802"/>
                </a:lnTo>
                <a:lnTo>
                  <a:pt x="53" y="805"/>
                </a:lnTo>
                <a:lnTo>
                  <a:pt x="54" y="808"/>
                </a:lnTo>
                <a:lnTo>
                  <a:pt x="55" y="810"/>
                </a:lnTo>
                <a:lnTo>
                  <a:pt x="55" y="814"/>
                </a:lnTo>
                <a:lnTo>
                  <a:pt x="55" y="819"/>
                </a:lnTo>
                <a:lnTo>
                  <a:pt x="53" y="823"/>
                </a:lnTo>
                <a:lnTo>
                  <a:pt x="50" y="827"/>
                </a:lnTo>
                <a:lnTo>
                  <a:pt x="46" y="830"/>
                </a:lnTo>
                <a:lnTo>
                  <a:pt x="41" y="832"/>
                </a:lnTo>
                <a:lnTo>
                  <a:pt x="35" y="832"/>
                </a:lnTo>
                <a:lnTo>
                  <a:pt x="35" y="823"/>
                </a:lnTo>
                <a:lnTo>
                  <a:pt x="41" y="822"/>
                </a:lnTo>
                <a:lnTo>
                  <a:pt x="44" y="820"/>
                </a:lnTo>
                <a:lnTo>
                  <a:pt x="47" y="817"/>
                </a:lnTo>
                <a:lnTo>
                  <a:pt x="47" y="814"/>
                </a:lnTo>
                <a:lnTo>
                  <a:pt x="47" y="811"/>
                </a:lnTo>
                <a:lnTo>
                  <a:pt x="44" y="809"/>
                </a:lnTo>
                <a:lnTo>
                  <a:pt x="41" y="807"/>
                </a:lnTo>
                <a:lnTo>
                  <a:pt x="35" y="807"/>
                </a:lnTo>
                <a:lnTo>
                  <a:pt x="30" y="807"/>
                </a:lnTo>
                <a:lnTo>
                  <a:pt x="26" y="809"/>
                </a:lnTo>
                <a:lnTo>
                  <a:pt x="24" y="811"/>
                </a:lnTo>
                <a:lnTo>
                  <a:pt x="23" y="814"/>
                </a:lnTo>
                <a:lnTo>
                  <a:pt x="24" y="817"/>
                </a:lnTo>
                <a:lnTo>
                  <a:pt x="26" y="820"/>
                </a:lnTo>
                <a:lnTo>
                  <a:pt x="30" y="822"/>
                </a:lnTo>
                <a:lnTo>
                  <a:pt x="35" y="823"/>
                </a:lnTo>
                <a:lnTo>
                  <a:pt x="16" y="794"/>
                </a:lnTo>
                <a:lnTo>
                  <a:pt x="16" y="789"/>
                </a:lnTo>
                <a:lnTo>
                  <a:pt x="13" y="789"/>
                </a:lnTo>
                <a:lnTo>
                  <a:pt x="8" y="788"/>
                </a:lnTo>
                <a:lnTo>
                  <a:pt x="6" y="787"/>
                </a:lnTo>
                <a:lnTo>
                  <a:pt x="3" y="786"/>
                </a:lnTo>
                <a:lnTo>
                  <a:pt x="1" y="784"/>
                </a:lnTo>
                <a:lnTo>
                  <a:pt x="0" y="781"/>
                </a:lnTo>
                <a:lnTo>
                  <a:pt x="0" y="778"/>
                </a:lnTo>
                <a:lnTo>
                  <a:pt x="1" y="770"/>
                </a:lnTo>
                <a:lnTo>
                  <a:pt x="8" y="771"/>
                </a:lnTo>
                <a:lnTo>
                  <a:pt x="8" y="773"/>
                </a:lnTo>
                <a:lnTo>
                  <a:pt x="7" y="776"/>
                </a:lnTo>
                <a:lnTo>
                  <a:pt x="8" y="777"/>
                </a:lnTo>
                <a:lnTo>
                  <a:pt x="9" y="778"/>
                </a:lnTo>
                <a:lnTo>
                  <a:pt x="10" y="779"/>
                </a:lnTo>
                <a:lnTo>
                  <a:pt x="13" y="779"/>
                </a:lnTo>
                <a:lnTo>
                  <a:pt x="16" y="779"/>
                </a:lnTo>
                <a:lnTo>
                  <a:pt x="16" y="772"/>
                </a:lnTo>
                <a:lnTo>
                  <a:pt x="23" y="772"/>
                </a:lnTo>
                <a:lnTo>
                  <a:pt x="23" y="779"/>
                </a:lnTo>
                <a:lnTo>
                  <a:pt x="54" y="779"/>
                </a:lnTo>
                <a:lnTo>
                  <a:pt x="54" y="789"/>
                </a:lnTo>
                <a:lnTo>
                  <a:pt x="23" y="789"/>
                </a:lnTo>
                <a:lnTo>
                  <a:pt x="23" y="794"/>
                </a:lnTo>
                <a:lnTo>
                  <a:pt x="16" y="794"/>
                </a:lnTo>
                <a:lnTo>
                  <a:pt x="37" y="751"/>
                </a:lnTo>
                <a:lnTo>
                  <a:pt x="36" y="741"/>
                </a:lnTo>
                <a:lnTo>
                  <a:pt x="41" y="740"/>
                </a:lnTo>
                <a:lnTo>
                  <a:pt x="44" y="738"/>
                </a:lnTo>
                <a:lnTo>
                  <a:pt x="46" y="735"/>
                </a:lnTo>
                <a:lnTo>
                  <a:pt x="47" y="731"/>
                </a:lnTo>
                <a:lnTo>
                  <a:pt x="46" y="727"/>
                </a:lnTo>
                <a:lnTo>
                  <a:pt x="44" y="723"/>
                </a:lnTo>
                <a:lnTo>
                  <a:pt x="41" y="722"/>
                </a:lnTo>
                <a:lnTo>
                  <a:pt x="39" y="721"/>
                </a:lnTo>
                <a:lnTo>
                  <a:pt x="36" y="722"/>
                </a:lnTo>
                <a:lnTo>
                  <a:pt x="35" y="723"/>
                </a:lnTo>
                <a:lnTo>
                  <a:pt x="33" y="725"/>
                </a:lnTo>
                <a:lnTo>
                  <a:pt x="32" y="728"/>
                </a:lnTo>
                <a:lnTo>
                  <a:pt x="31" y="733"/>
                </a:lnTo>
                <a:lnTo>
                  <a:pt x="30" y="737"/>
                </a:lnTo>
                <a:lnTo>
                  <a:pt x="29" y="740"/>
                </a:lnTo>
                <a:lnTo>
                  <a:pt x="28" y="742"/>
                </a:lnTo>
                <a:lnTo>
                  <a:pt x="23" y="746"/>
                </a:lnTo>
                <a:lnTo>
                  <a:pt x="21" y="747"/>
                </a:lnTo>
                <a:lnTo>
                  <a:pt x="18" y="748"/>
                </a:lnTo>
                <a:lnTo>
                  <a:pt x="15" y="749"/>
                </a:lnTo>
                <a:lnTo>
                  <a:pt x="11" y="748"/>
                </a:lnTo>
                <a:lnTo>
                  <a:pt x="7" y="747"/>
                </a:lnTo>
                <a:lnTo>
                  <a:pt x="4" y="744"/>
                </a:lnTo>
                <a:lnTo>
                  <a:pt x="2" y="740"/>
                </a:lnTo>
                <a:lnTo>
                  <a:pt x="0" y="736"/>
                </a:lnTo>
                <a:lnTo>
                  <a:pt x="0" y="731"/>
                </a:lnTo>
                <a:lnTo>
                  <a:pt x="0" y="727"/>
                </a:lnTo>
                <a:lnTo>
                  <a:pt x="1" y="723"/>
                </a:lnTo>
                <a:lnTo>
                  <a:pt x="2" y="720"/>
                </a:lnTo>
                <a:lnTo>
                  <a:pt x="5" y="717"/>
                </a:lnTo>
                <a:lnTo>
                  <a:pt x="7" y="715"/>
                </a:lnTo>
                <a:lnTo>
                  <a:pt x="10" y="713"/>
                </a:lnTo>
                <a:lnTo>
                  <a:pt x="13" y="713"/>
                </a:lnTo>
                <a:lnTo>
                  <a:pt x="17" y="712"/>
                </a:lnTo>
                <a:lnTo>
                  <a:pt x="17" y="722"/>
                </a:lnTo>
                <a:lnTo>
                  <a:pt x="14" y="723"/>
                </a:lnTo>
                <a:lnTo>
                  <a:pt x="11" y="724"/>
                </a:lnTo>
                <a:lnTo>
                  <a:pt x="10" y="727"/>
                </a:lnTo>
                <a:lnTo>
                  <a:pt x="9" y="731"/>
                </a:lnTo>
                <a:lnTo>
                  <a:pt x="10" y="735"/>
                </a:lnTo>
                <a:lnTo>
                  <a:pt x="11" y="738"/>
                </a:lnTo>
                <a:lnTo>
                  <a:pt x="13" y="739"/>
                </a:lnTo>
                <a:lnTo>
                  <a:pt x="15" y="739"/>
                </a:lnTo>
                <a:lnTo>
                  <a:pt x="16" y="739"/>
                </a:lnTo>
                <a:lnTo>
                  <a:pt x="18" y="738"/>
                </a:lnTo>
                <a:lnTo>
                  <a:pt x="18" y="736"/>
                </a:lnTo>
                <a:lnTo>
                  <a:pt x="19" y="734"/>
                </a:lnTo>
                <a:lnTo>
                  <a:pt x="20" y="732"/>
                </a:lnTo>
                <a:lnTo>
                  <a:pt x="21" y="729"/>
                </a:lnTo>
                <a:lnTo>
                  <a:pt x="23" y="722"/>
                </a:lnTo>
                <a:lnTo>
                  <a:pt x="25" y="718"/>
                </a:lnTo>
                <a:lnTo>
                  <a:pt x="28" y="715"/>
                </a:lnTo>
                <a:lnTo>
                  <a:pt x="30" y="713"/>
                </a:lnTo>
                <a:lnTo>
                  <a:pt x="34" y="711"/>
                </a:lnTo>
                <a:lnTo>
                  <a:pt x="40" y="711"/>
                </a:lnTo>
                <a:lnTo>
                  <a:pt x="44" y="711"/>
                </a:lnTo>
                <a:lnTo>
                  <a:pt x="48" y="713"/>
                </a:lnTo>
                <a:lnTo>
                  <a:pt x="52" y="716"/>
                </a:lnTo>
                <a:lnTo>
                  <a:pt x="53" y="720"/>
                </a:lnTo>
                <a:lnTo>
                  <a:pt x="55" y="724"/>
                </a:lnTo>
                <a:lnTo>
                  <a:pt x="55" y="730"/>
                </a:lnTo>
                <a:lnTo>
                  <a:pt x="55" y="735"/>
                </a:lnTo>
                <a:lnTo>
                  <a:pt x="54" y="738"/>
                </a:lnTo>
                <a:lnTo>
                  <a:pt x="53" y="742"/>
                </a:lnTo>
                <a:lnTo>
                  <a:pt x="51" y="744"/>
                </a:lnTo>
                <a:lnTo>
                  <a:pt x="48" y="747"/>
                </a:lnTo>
                <a:lnTo>
                  <a:pt x="45" y="749"/>
                </a:lnTo>
                <a:lnTo>
                  <a:pt x="41" y="750"/>
                </a:lnTo>
                <a:lnTo>
                  <a:pt x="37" y="751"/>
                </a:lnTo>
                <a:lnTo>
                  <a:pt x="54" y="679"/>
                </a:lnTo>
                <a:lnTo>
                  <a:pt x="49" y="679"/>
                </a:lnTo>
                <a:lnTo>
                  <a:pt x="52" y="682"/>
                </a:lnTo>
                <a:lnTo>
                  <a:pt x="53" y="684"/>
                </a:lnTo>
                <a:lnTo>
                  <a:pt x="55" y="688"/>
                </a:lnTo>
                <a:lnTo>
                  <a:pt x="55" y="691"/>
                </a:lnTo>
                <a:lnTo>
                  <a:pt x="55" y="694"/>
                </a:lnTo>
                <a:lnTo>
                  <a:pt x="53" y="698"/>
                </a:lnTo>
                <a:lnTo>
                  <a:pt x="52" y="700"/>
                </a:lnTo>
                <a:lnTo>
                  <a:pt x="49" y="702"/>
                </a:lnTo>
                <a:lnTo>
                  <a:pt x="46" y="702"/>
                </a:lnTo>
                <a:lnTo>
                  <a:pt x="41" y="703"/>
                </a:lnTo>
                <a:lnTo>
                  <a:pt x="16" y="703"/>
                </a:lnTo>
                <a:lnTo>
                  <a:pt x="16" y="693"/>
                </a:lnTo>
                <a:lnTo>
                  <a:pt x="42" y="693"/>
                </a:lnTo>
                <a:lnTo>
                  <a:pt x="44" y="693"/>
                </a:lnTo>
                <a:lnTo>
                  <a:pt x="47" y="691"/>
                </a:lnTo>
                <a:lnTo>
                  <a:pt x="48" y="688"/>
                </a:lnTo>
                <a:lnTo>
                  <a:pt x="47" y="685"/>
                </a:lnTo>
                <a:lnTo>
                  <a:pt x="47" y="683"/>
                </a:lnTo>
                <a:lnTo>
                  <a:pt x="43" y="680"/>
                </a:lnTo>
                <a:lnTo>
                  <a:pt x="41" y="680"/>
                </a:lnTo>
                <a:lnTo>
                  <a:pt x="16" y="680"/>
                </a:lnTo>
                <a:lnTo>
                  <a:pt x="16" y="671"/>
                </a:lnTo>
                <a:lnTo>
                  <a:pt x="54" y="671"/>
                </a:lnTo>
                <a:lnTo>
                  <a:pt x="54" y="679"/>
                </a:lnTo>
                <a:lnTo>
                  <a:pt x="16" y="661"/>
                </a:lnTo>
                <a:lnTo>
                  <a:pt x="16" y="652"/>
                </a:lnTo>
                <a:lnTo>
                  <a:pt x="21" y="652"/>
                </a:lnTo>
                <a:lnTo>
                  <a:pt x="18" y="650"/>
                </a:lnTo>
                <a:lnTo>
                  <a:pt x="17" y="648"/>
                </a:lnTo>
                <a:lnTo>
                  <a:pt x="16" y="645"/>
                </a:lnTo>
                <a:lnTo>
                  <a:pt x="15" y="642"/>
                </a:lnTo>
                <a:lnTo>
                  <a:pt x="16" y="639"/>
                </a:lnTo>
                <a:lnTo>
                  <a:pt x="16" y="636"/>
                </a:lnTo>
                <a:lnTo>
                  <a:pt x="18" y="633"/>
                </a:lnTo>
                <a:lnTo>
                  <a:pt x="19" y="631"/>
                </a:lnTo>
                <a:lnTo>
                  <a:pt x="23" y="629"/>
                </a:lnTo>
                <a:lnTo>
                  <a:pt x="26" y="629"/>
                </a:lnTo>
                <a:lnTo>
                  <a:pt x="30" y="628"/>
                </a:lnTo>
                <a:lnTo>
                  <a:pt x="35" y="628"/>
                </a:lnTo>
                <a:lnTo>
                  <a:pt x="40" y="628"/>
                </a:lnTo>
                <a:lnTo>
                  <a:pt x="44" y="629"/>
                </a:lnTo>
                <a:lnTo>
                  <a:pt x="47" y="629"/>
                </a:lnTo>
                <a:lnTo>
                  <a:pt x="50" y="631"/>
                </a:lnTo>
                <a:lnTo>
                  <a:pt x="53" y="633"/>
                </a:lnTo>
                <a:lnTo>
                  <a:pt x="54" y="636"/>
                </a:lnTo>
                <a:lnTo>
                  <a:pt x="55" y="639"/>
                </a:lnTo>
                <a:lnTo>
                  <a:pt x="55" y="642"/>
                </a:lnTo>
                <a:lnTo>
                  <a:pt x="55" y="644"/>
                </a:lnTo>
                <a:lnTo>
                  <a:pt x="54" y="647"/>
                </a:lnTo>
                <a:lnTo>
                  <a:pt x="53" y="649"/>
                </a:lnTo>
                <a:lnTo>
                  <a:pt x="50" y="652"/>
                </a:lnTo>
                <a:lnTo>
                  <a:pt x="70" y="652"/>
                </a:lnTo>
                <a:lnTo>
                  <a:pt x="70" y="661"/>
                </a:lnTo>
                <a:lnTo>
                  <a:pt x="16" y="661"/>
                </a:lnTo>
                <a:lnTo>
                  <a:pt x="34" y="652"/>
                </a:lnTo>
                <a:lnTo>
                  <a:pt x="41" y="651"/>
                </a:lnTo>
                <a:lnTo>
                  <a:pt x="45" y="650"/>
                </a:lnTo>
                <a:lnTo>
                  <a:pt x="47" y="647"/>
                </a:lnTo>
                <a:lnTo>
                  <a:pt x="48" y="644"/>
                </a:lnTo>
                <a:lnTo>
                  <a:pt x="47" y="641"/>
                </a:lnTo>
                <a:lnTo>
                  <a:pt x="45" y="638"/>
                </a:lnTo>
                <a:lnTo>
                  <a:pt x="41" y="637"/>
                </a:lnTo>
                <a:lnTo>
                  <a:pt x="35" y="636"/>
                </a:lnTo>
                <a:lnTo>
                  <a:pt x="30" y="637"/>
                </a:lnTo>
                <a:lnTo>
                  <a:pt x="26" y="638"/>
                </a:lnTo>
                <a:lnTo>
                  <a:pt x="23" y="641"/>
                </a:lnTo>
                <a:lnTo>
                  <a:pt x="22" y="644"/>
                </a:lnTo>
                <a:lnTo>
                  <a:pt x="23" y="647"/>
                </a:lnTo>
                <a:lnTo>
                  <a:pt x="26" y="650"/>
                </a:lnTo>
                <a:lnTo>
                  <a:pt x="30" y="651"/>
                </a:lnTo>
                <a:lnTo>
                  <a:pt x="34" y="652"/>
                </a:lnTo>
                <a:lnTo>
                  <a:pt x="16" y="621"/>
                </a:lnTo>
                <a:lnTo>
                  <a:pt x="16" y="612"/>
                </a:lnTo>
                <a:lnTo>
                  <a:pt x="21" y="612"/>
                </a:lnTo>
                <a:lnTo>
                  <a:pt x="18" y="610"/>
                </a:lnTo>
                <a:lnTo>
                  <a:pt x="17" y="607"/>
                </a:lnTo>
                <a:lnTo>
                  <a:pt x="16" y="604"/>
                </a:lnTo>
                <a:lnTo>
                  <a:pt x="15" y="601"/>
                </a:lnTo>
                <a:lnTo>
                  <a:pt x="16" y="598"/>
                </a:lnTo>
                <a:lnTo>
                  <a:pt x="16" y="595"/>
                </a:lnTo>
                <a:lnTo>
                  <a:pt x="19" y="591"/>
                </a:lnTo>
                <a:lnTo>
                  <a:pt x="23" y="589"/>
                </a:lnTo>
                <a:lnTo>
                  <a:pt x="26" y="587"/>
                </a:lnTo>
                <a:lnTo>
                  <a:pt x="30" y="587"/>
                </a:lnTo>
                <a:lnTo>
                  <a:pt x="35" y="586"/>
                </a:lnTo>
                <a:lnTo>
                  <a:pt x="40" y="587"/>
                </a:lnTo>
                <a:lnTo>
                  <a:pt x="44" y="587"/>
                </a:lnTo>
                <a:lnTo>
                  <a:pt x="47" y="589"/>
                </a:lnTo>
                <a:lnTo>
                  <a:pt x="50" y="591"/>
                </a:lnTo>
                <a:lnTo>
                  <a:pt x="53" y="593"/>
                </a:lnTo>
                <a:lnTo>
                  <a:pt x="54" y="596"/>
                </a:lnTo>
                <a:lnTo>
                  <a:pt x="55" y="598"/>
                </a:lnTo>
                <a:lnTo>
                  <a:pt x="55" y="601"/>
                </a:lnTo>
                <a:lnTo>
                  <a:pt x="54" y="607"/>
                </a:lnTo>
                <a:lnTo>
                  <a:pt x="53" y="609"/>
                </a:lnTo>
                <a:lnTo>
                  <a:pt x="50" y="611"/>
                </a:lnTo>
                <a:lnTo>
                  <a:pt x="70" y="611"/>
                </a:lnTo>
                <a:lnTo>
                  <a:pt x="70" y="621"/>
                </a:lnTo>
                <a:lnTo>
                  <a:pt x="16" y="621"/>
                </a:lnTo>
                <a:lnTo>
                  <a:pt x="34" y="611"/>
                </a:lnTo>
                <a:lnTo>
                  <a:pt x="41" y="611"/>
                </a:lnTo>
                <a:lnTo>
                  <a:pt x="45" y="609"/>
                </a:lnTo>
                <a:lnTo>
                  <a:pt x="47" y="606"/>
                </a:lnTo>
                <a:lnTo>
                  <a:pt x="48" y="603"/>
                </a:lnTo>
                <a:lnTo>
                  <a:pt x="47" y="600"/>
                </a:lnTo>
                <a:lnTo>
                  <a:pt x="45" y="598"/>
                </a:lnTo>
                <a:lnTo>
                  <a:pt x="41" y="596"/>
                </a:lnTo>
                <a:lnTo>
                  <a:pt x="35" y="596"/>
                </a:lnTo>
                <a:lnTo>
                  <a:pt x="30" y="596"/>
                </a:lnTo>
                <a:lnTo>
                  <a:pt x="26" y="598"/>
                </a:lnTo>
                <a:lnTo>
                  <a:pt x="23" y="600"/>
                </a:lnTo>
                <a:lnTo>
                  <a:pt x="22" y="603"/>
                </a:lnTo>
                <a:lnTo>
                  <a:pt x="23" y="607"/>
                </a:lnTo>
                <a:lnTo>
                  <a:pt x="26" y="609"/>
                </a:lnTo>
                <a:lnTo>
                  <a:pt x="30" y="611"/>
                </a:lnTo>
                <a:lnTo>
                  <a:pt x="34" y="611"/>
                </a:lnTo>
                <a:lnTo>
                  <a:pt x="35" y="581"/>
                </a:lnTo>
                <a:lnTo>
                  <a:pt x="30" y="581"/>
                </a:lnTo>
                <a:lnTo>
                  <a:pt x="25" y="579"/>
                </a:lnTo>
                <a:lnTo>
                  <a:pt x="20" y="576"/>
                </a:lnTo>
                <a:lnTo>
                  <a:pt x="17" y="573"/>
                </a:lnTo>
                <a:lnTo>
                  <a:pt x="16" y="568"/>
                </a:lnTo>
                <a:lnTo>
                  <a:pt x="15" y="563"/>
                </a:lnTo>
                <a:lnTo>
                  <a:pt x="16" y="559"/>
                </a:lnTo>
                <a:lnTo>
                  <a:pt x="16" y="556"/>
                </a:lnTo>
                <a:lnTo>
                  <a:pt x="18" y="553"/>
                </a:lnTo>
                <a:lnTo>
                  <a:pt x="20" y="550"/>
                </a:lnTo>
                <a:lnTo>
                  <a:pt x="23" y="548"/>
                </a:lnTo>
                <a:lnTo>
                  <a:pt x="27" y="546"/>
                </a:lnTo>
                <a:lnTo>
                  <a:pt x="31" y="545"/>
                </a:lnTo>
                <a:lnTo>
                  <a:pt x="35" y="545"/>
                </a:lnTo>
                <a:lnTo>
                  <a:pt x="40" y="545"/>
                </a:lnTo>
                <a:lnTo>
                  <a:pt x="43" y="546"/>
                </a:lnTo>
                <a:lnTo>
                  <a:pt x="47" y="548"/>
                </a:lnTo>
                <a:lnTo>
                  <a:pt x="50" y="550"/>
                </a:lnTo>
                <a:lnTo>
                  <a:pt x="53" y="553"/>
                </a:lnTo>
                <a:lnTo>
                  <a:pt x="54" y="556"/>
                </a:lnTo>
                <a:lnTo>
                  <a:pt x="55" y="559"/>
                </a:lnTo>
                <a:lnTo>
                  <a:pt x="55" y="563"/>
                </a:lnTo>
                <a:lnTo>
                  <a:pt x="55" y="568"/>
                </a:lnTo>
                <a:lnTo>
                  <a:pt x="53" y="572"/>
                </a:lnTo>
                <a:lnTo>
                  <a:pt x="50" y="576"/>
                </a:lnTo>
                <a:lnTo>
                  <a:pt x="46" y="579"/>
                </a:lnTo>
                <a:lnTo>
                  <a:pt x="41" y="581"/>
                </a:lnTo>
                <a:lnTo>
                  <a:pt x="35" y="581"/>
                </a:lnTo>
                <a:lnTo>
                  <a:pt x="35" y="572"/>
                </a:lnTo>
                <a:lnTo>
                  <a:pt x="41" y="571"/>
                </a:lnTo>
                <a:lnTo>
                  <a:pt x="44" y="569"/>
                </a:lnTo>
                <a:lnTo>
                  <a:pt x="47" y="567"/>
                </a:lnTo>
                <a:lnTo>
                  <a:pt x="47" y="563"/>
                </a:lnTo>
                <a:lnTo>
                  <a:pt x="47" y="560"/>
                </a:lnTo>
                <a:lnTo>
                  <a:pt x="44" y="557"/>
                </a:lnTo>
                <a:lnTo>
                  <a:pt x="41" y="556"/>
                </a:lnTo>
                <a:lnTo>
                  <a:pt x="35" y="555"/>
                </a:lnTo>
                <a:lnTo>
                  <a:pt x="30" y="556"/>
                </a:lnTo>
                <a:lnTo>
                  <a:pt x="26" y="557"/>
                </a:lnTo>
                <a:lnTo>
                  <a:pt x="24" y="560"/>
                </a:lnTo>
                <a:lnTo>
                  <a:pt x="23" y="563"/>
                </a:lnTo>
                <a:lnTo>
                  <a:pt x="24" y="567"/>
                </a:lnTo>
                <a:lnTo>
                  <a:pt x="26" y="569"/>
                </a:lnTo>
                <a:lnTo>
                  <a:pt x="30" y="571"/>
                </a:lnTo>
                <a:lnTo>
                  <a:pt x="35" y="572"/>
                </a:lnTo>
                <a:lnTo>
                  <a:pt x="54" y="529"/>
                </a:lnTo>
                <a:lnTo>
                  <a:pt x="54" y="538"/>
                </a:lnTo>
                <a:lnTo>
                  <a:pt x="16" y="538"/>
                </a:lnTo>
                <a:lnTo>
                  <a:pt x="16" y="529"/>
                </a:lnTo>
                <a:lnTo>
                  <a:pt x="21" y="529"/>
                </a:lnTo>
                <a:lnTo>
                  <a:pt x="18" y="527"/>
                </a:lnTo>
                <a:lnTo>
                  <a:pt x="16" y="525"/>
                </a:lnTo>
                <a:lnTo>
                  <a:pt x="15" y="522"/>
                </a:lnTo>
                <a:lnTo>
                  <a:pt x="16" y="518"/>
                </a:lnTo>
                <a:lnTo>
                  <a:pt x="17" y="515"/>
                </a:lnTo>
                <a:lnTo>
                  <a:pt x="26" y="518"/>
                </a:lnTo>
                <a:lnTo>
                  <a:pt x="24" y="520"/>
                </a:lnTo>
                <a:lnTo>
                  <a:pt x="24" y="522"/>
                </a:lnTo>
                <a:lnTo>
                  <a:pt x="24" y="524"/>
                </a:lnTo>
                <a:lnTo>
                  <a:pt x="25" y="526"/>
                </a:lnTo>
                <a:lnTo>
                  <a:pt x="27" y="527"/>
                </a:lnTo>
                <a:lnTo>
                  <a:pt x="30" y="528"/>
                </a:lnTo>
                <a:lnTo>
                  <a:pt x="31" y="529"/>
                </a:lnTo>
                <a:lnTo>
                  <a:pt x="34" y="529"/>
                </a:lnTo>
                <a:lnTo>
                  <a:pt x="39" y="529"/>
                </a:lnTo>
                <a:lnTo>
                  <a:pt x="54" y="529"/>
                </a:lnTo>
                <a:lnTo>
                  <a:pt x="16" y="495"/>
                </a:lnTo>
                <a:lnTo>
                  <a:pt x="23" y="495"/>
                </a:lnTo>
                <a:lnTo>
                  <a:pt x="23" y="502"/>
                </a:lnTo>
                <a:lnTo>
                  <a:pt x="43" y="502"/>
                </a:lnTo>
                <a:lnTo>
                  <a:pt x="45" y="501"/>
                </a:lnTo>
                <a:lnTo>
                  <a:pt x="46" y="501"/>
                </a:lnTo>
                <a:lnTo>
                  <a:pt x="47" y="500"/>
                </a:lnTo>
                <a:lnTo>
                  <a:pt x="47" y="499"/>
                </a:lnTo>
                <a:lnTo>
                  <a:pt x="47" y="497"/>
                </a:lnTo>
                <a:lnTo>
                  <a:pt x="46" y="495"/>
                </a:lnTo>
                <a:lnTo>
                  <a:pt x="54" y="495"/>
                </a:lnTo>
                <a:lnTo>
                  <a:pt x="55" y="498"/>
                </a:lnTo>
                <a:lnTo>
                  <a:pt x="55" y="502"/>
                </a:lnTo>
                <a:lnTo>
                  <a:pt x="55" y="504"/>
                </a:lnTo>
                <a:lnTo>
                  <a:pt x="54" y="506"/>
                </a:lnTo>
                <a:lnTo>
                  <a:pt x="53" y="508"/>
                </a:lnTo>
                <a:lnTo>
                  <a:pt x="53" y="509"/>
                </a:lnTo>
                <a:lnTo>
                  <a:pt x="48" y="511"/>
                </a:lnTo>
                <a:lnTo>
                  <a:pt x="23" y="511"/>
                </a:lnTo>
                <a:lnTo>
                  <a:pt x="23" y="515"/>
                </a:lnTo>
                <a:lnTo>
                  <a:pt x="16" y="515"/>
                </a:lnTo>
                <a:lnTo>
                  <a:pt x="16" y="511"/>
                </a:lnTo>
                <a:lnTo>
                  <a:pt x="8" y="511"/>
                </a:lnTo>
                <a:lnTo>
                  <a:pt x="2" y="502"/>
                </a:lnTo>
                <a:lnTo>
                  <a:pt x="16" y="502"/>
                </a:lnTo>
                <a:lnTo>
                  <a:pt x="16" y="495"/>
                </a:lnTo>
                <a:lnTo>
                  <a:pt x="16" y="473"/>
                </a:lnTo>
                <a:lnTo>
                  <a:pt x="16" y="468"/>
                </a:lnTo>
                <a:lnTo>
                  <a:pt x="8" y="468"/>
                </a:lnTo>
                <a:lnTo>
                  <a:pt x="6" y="468"/>
                </a:lnTo>
                <a:lnTo>
                  <a:pt x="3" y="466"/>
                </a:lnTo>
                <a:lnTo>
                  <a:pt x="1" y="464"/>
                </a:lnTo>
                <a:lnTo>
                  <a:pt x="0" y="462"/>
                </a:lnTo>
                <a:lnTo>
                  <a:pt x="0" y="458"/>
                </a:lnTo>
                <a:lnTo>
                  <a:pt x="1" y="450"/>
                </a:lnTo>
                <a:lnTo>
                  <a:pt x="8" y="451"/>
                </a:lnTo>
                <a:lnTo>
                  <a:pt x="8" y="454"/>
                </a:lnTo>
                <a:lnTo>
                  <a:pt x="7" y="456"/>
                </a:lnTo>
                <a:lnTo>
                  <a:pt x="8" y="457"/>
                </a:lnTo>
                <a:lnTo>
                  <a:pt x="9" y="459"/>
                </a:lnTo>
                <a:lnTo>
                  <a:pt x="10" y="459"/>
                </a:lnTo>
                <a:lnTo>
                  <a:pt x="13" y="459"/>
                </a:lnTo>
                <a:lnTo>
                  <a:pt x="16" y="459"/>
                </a:lnTo>
                <a:lnTo>
                  <a:pt x="16" y="453"/>
                </a:lnTo>
                <a:lnTo>
                  <a:pt x="23" y="453"/>
                </a:lnTo>
                <a:lnTo>
                  <a:pt x="23" y="459"/>
                </a:lnTo>
                <a:lnTo>
                  <a:pt x="54" y="459"/>
                </a:lnTo>
                <a:lnTo>
                  <a:pt x="54" y="468"/>
                </a:lnTo>
                <a:lnTo>
                  <a:pt x="23" y="468"/>
                </a:lnTo>
                <a:lnTo>
                  <a:pt x="23" y="473"/>
                </a:lnTo>
                <a:lnTo>
                  <a:pt x="16" y="473"/>
                </a:lnTo>
                <a:lnTo>
                  <a:pt x="35" y="449"/>
                </a:lnTo>
                <a:lnTo>
                  <a:pt x="30" y="449"/>
                </a:lnTo>
                <a:lnTo>
                  <a:pt x="25" y="448"/>
                </a:lnTo>
                <a:lnTo>
                  <a:pt x="20" y="445"/>
                </a:lnTo>
                <a:lnTo>
                  <a:pt x="17" y="442"/>
                </a:lnTo>
                <a:lnTo>
                  <a:pt x="16" y="437"/>
                </a:lnTo>
                <a:lnTo>
                  <a:pt x="15" y="432"/>
                </a:lnTo>
                <a:lnTo>
                  <a:pt x="16" y="428"/>
                </a:lnTo>
                <a:lnTo>
                  <a:pt x="16" y="425"/>
                </a:lnTo>
                <a:lnTo>
                  <a:pt x="18" y="422"/>
                </a:lnTo>
                <a:lnTo>
                  <a:pt x="20" y="419"/>
                </a:lnTo>
                <a:lnTo>
                  <a:pt x="23" y="417"/>
                </a:lnTo>
                <a:lnTo>
                  <a:pt x="27" y="415"/>
                </a:lnTo>
                <a:lnTo>
                  <a:pt x="31" y="414"/>
                </a:lnTo>
                <a:lnTo>
                  <a:pt x="35" y="414"/>
                </a:lnTo>
                <a:lnTo>
                  <a:pt x="40" y="414"/>
                </a:lnTo>
                <a:lnTo>
                  <a:pt x="43" y="415"/>
                </a:lnTo>
                <a:lnTo>
                  <a:pt x="47" y="417"/>
                </a:lnTo>
                <a:lnTo>
                  <a:pt x="50" y="419"/>
                </a:lnTo>
                <a:lnTo>
                  <a:pt x="53" y="422"/>
                </a:lnTo>
                <a:lnTo>
                  <a:pt x="54" y="425"/>
                </a:lnTo>
                <a:lnTo>
                  <a:pt x="55" y="428"/>
                </a:lnTo>
                <a:lnTo>
                  <a:pt x="55" y="432"/>
                </a:lnTo>
                <a:lnTo>
                  <a:pt x="55" y="437"/>
                </a:lnTo>
                <a:lnTo>
                  <a:pt x="53" y="441"/>
                </a:lnTo>
                <a:lnTo>
                  <a:pt x="50" y="445"/>
                </a:lnTo>
                <a:lnTo>
                  <a:pt x="46" y="448"/>
                </a:lnTo>
                <a:lnTo>
                  <a:pt x="41" y="449"/>
                </a:lnTo>
                <a:lnTo>
                  <a:pt x="35" y="449"/>
                </a:lnTo>
                <a:lnTo>
                  <a:pt x="35" y="441"/>
                </a:lnTo>
                <a:lnTo>
                  <a:pt x="41" y="440"/>
                </a:lnTo>
                <a:lnTo>
                  <a:pt x="44" y="438"/>
                </a:lnTo>
                <a:lnTo>
                  <a:pt x="47" y="436"/>
                </a:lnTo>
                <a:lnTo>
                  <a:pt x="47" y="432"/>
                </a:lnTo>
                <a:lnTo>
                  <a:pt x="47" y="429"/>
                </a:lnTo>
                <a:lnTo>
                  <a:pt x="44" y="426"/>
                </a:lnTo>
                <a:lnTo>
                  <a:pt x="41" y="425"/>
                </a:lnTo>
                <a:lnTo>
                  <a:pt x="35" y="424"/>
                </a:lnTo>
                <a:lnTo>
                  <a:pt x="30" y="425"/>
                </a:lnTo>
                <a:lnTo>
                  <a:pt x="26" y="426"/>
                </a:lnTo>
                <a:lnTo>
                  <a:pt x="24" y="429"/>
                </a:lnTo>
                <a:lnTo>
                  <a:pt x="23" y="432"/>
                </a:lnTo>
                <a:lnTo>
                  <a:pt x="24" y="436"/>
                </a:lnTo>
                <a:lnTo>
                  <a:pt x="26" y="438"/>
                </a:lnTo>
                <a:lnTo>
                  <a:pt x="30" y="440"/>
                </a:lnTo>
                <a:lnTo>
                  <a:pt x="35" y="441"/>
                </a:lnTo>
                <a:lnTo>
                  <a:pt x="54" y="398"/>
                </a:lnTo>
                <a:lnTo>
                  <a:pt x="54" y="407"/>
                </a:lnTo>
                <a:lnTo>
                  <a:pt x="16" y="407"/>
                </a:lnTo>
                <a:lnTo>
                  <a:pt x="16" y="398"/>
                </a:lnTo>
                <a:lnTo>
                  <a:pt x="21" y="398"/>
                </a:lnTo>
                <a:lnTo>
                  <a:pt x="18" y="396"/>
                </a:lnTo>
                <a:lnTo>
                  <a:pt x="16" y="394"/>
                </a:lnTo>
                <a:lnTo>
                  <a:pt x="15" y="390"/>
                </a:lnTo>
                <a:lnTo>
                  <a:pt x="16" y="387"/>
                </a:lnTo>
                <a:lnTo>
                  <a:pt x="17" y="384"/>
                </a:lnTo>
                <a:lnTo>
                  <a:pt x="26" y="387"/>
                </a:lnTo>
                <a:lnTo>
                  <a:pt x="24" y="389"/>
                </a:lnTo>
                <a:lnTo>
                  <a:pt x="24" y="391"/>
                </a:lnTo>
                <a:lnTo>
                  <a:pt x="24" y="393"/>
                </a:lnTo>
                <a:lnTo>
                  <a:pt x="25" y="395"/>
                </a:lnTo>
                <a:lnTo>
                  <a:pt x="27" y="396"/>
                </a:lnTo>
                <a:lnTo>
                  <a:pt x="30" y="397"/>
                </a:lnTo>
                <a:lnTo>
                  <a:pt x="31" y="398"/>
                </a:lnTo>
                <a:lnTo>
                  <a:pt x="34" y="398"/>
                </a:lnTo>
                <a:lnTo>
                  <a:pt x="39" y="398"/>
                </a:lnTo>
                <a:lnTo>
                  <a:pt x="54" y="398"/>
                </a:lnTo>
                <a:lnTo>
                  <a:pt x="16" y="345"/>
                </a:lnTo>
                <a:lnTo>
                  <a:pt x="23" y="345"/>
                </a:lnTo>
                <a:lnTo>
                  <a:pt x="23" y="351"/>
                </a:lnTo>
                <a:lnTo>
                  <a:pt x="45" y="351"/>
                </a:lnTo>
                <a:lnTo>
                  <a:pt x="46" y="351"/>
                </a:lnTo>
                <a:lnTo>
                  <a:pt x="47" y="351"/>
                </a:lnTo>
                <a:lnTo>
                  <a:pt x="47" y="349"/>
                </a:lnTo>
                <a:lnTo>
                  <a:pt x="47" y="347"/>
                </a:lnTo>
                <a:lnTo>
                  <a:pt x="46" y="345"/>
                </a:lnTo>
                <a:lnTo>
                  <a:pt x="54" y="345"/>
                </a:lnTo>
                <a:lnTo>
                  <a:pt x="55" y="348"/>
                </a:lnTo>
                <a:lnTo>
                  <a:pt x="55" y="352"/>
                </a:lnTo>
                <a:lnTo>
                  <a:pt x="55" y="354"/>
                </a:lnTo>
                <a:lnTo>
                  <a:pt x="54" y="356"/>
                </a:lnTo>
                <a:lnTo>
                  <a:pt x="53" y="358"/>
                </a:lnTo>
                <a:lnTo>
                  <a:pt x="53" y="359"/>
                </a:lnTo>
                <a:lnTo>
                  <a:pt x="48" y="360"/>
                </a:lnTo>
                <a:lnTo>
                  <a:pt x="45" y="361"/>
                </a:lnTo>
                <a:lnTo>
                  <a:pt x="23" y="361"/>
                </a:lnTo>
                <a:lnTo>
                  <a:pt x="23" y="365"/>
                </a:lnTo>
                <a:lnTo>
                  <a:pt x="16" y="365"/>
                </a:lnTo>
                <a:lnTo>
                  <a:pt x="16" y="361"/>
                </a:lnTo>
                <a:lnTo>
                  <a:pt x="8" y="361"/>
                </a:lnTo>
                <a:lnTo>
                  <a:pt x="2" y="351"/>
                </a:lnTo>
                <a:lnTo>
                  <a:pt x="16" y="351"/>
                </a:lnTo>
                <a:lnTo>
                  <a:pt x="16" y="345"/>
                </a:lnTo>
                <a:lnTo>
                  <a:pt x="1" y="329"/>
                </a:lnTo>
                <a:lnTo>
                  <a:pt x="20" y="329"/>
                </a:lnTo>
                <a:lnTo>
                  <a:pt x="18" y="327"/>
                </a:lnTo>
                <a:lnTo>
                  <a:pt x="16" y="324"/>
                </a:lnTo>
                <a:lnTo>
                  <a:pt x="16" y="322"/>
                </a:lnTo>
                <a:lnTo>
                  <a:pt x="15" y="319"/>
                </a:lnTo>
                <a:lnTo>
                  <a:pt x="16" y="313"/>
                </a:lnTo>
                <a:lnTo>
                  <a:pt x="18" y="311"/>
                </a:lnTo>
                <a:lnTo>
                  <a:pt x="19" y="309"/>
                </a:lnTo>
                <a:lnTo>
                  <a:pt x="21" y="308"/>
                </a:lnTo>
                <a:lnTo>
                  <a:pt x="24" y="307"/>
                </a:lnTo>
                <a:lnTo>
                  <a:pt x="27" y="307"/>
                </a:lnTo>
                <a:lnTo>
                  <a:pt x="31" y="306"/>
                </a:lnTo>
                <a:lnTo>
                  <a:pt x="54" y="306"/>
                </a:lnTo>
                <a:lnTo>
                  <a:pt x="54" y="316"/>
                </a:lnTo>
                <a:lnTo>
                  <a:pt x="34" y="316"/>
                </a:lnTo>
                <a:lnTo>
                  <a:pt x="29" y="316"/>
                </a:lnTo>
                <a:lnTo>
                  <a:pt x="26" y="316"/>
                </a:lnTo>
                <a:lnTo>
                  <a:pt x="25" y="317"/>
                </a:lnTo>
                <a:lnTo>
                  <a:pt x="23" y="318"/>
                </a:lnTo>
                <a:lnTo>
                  <a:pt x="22" y="322"/>
                </a:lnTo>
                <a:lnTo>
                  <a:pt x="23" y="324"/>
                </a:lnTo>
                <a:lnTo>
                  <a:pt x="24" y="326"/>
                </a:lnTo>
                <a:lnTo>
                  <a:pt x="25" y="328"/>
                </a:lnTo>
                <a:lnTo>
                  <a:pt x="28" y="329"/>
                </a:lnTo>
                <a:lnTo>
                  <a:pt x="30" y="329"/>
                </a:lnTo>
                <a:lnTo>
                  <a:pt x="54" y="329"/>
                </a:lnTo>
                <a:lnTo>
                  <a:pt x="54" y="339"/>
                </a:lnTo>
                <a:lnTo>
                  <a:pt x="1" y="339"/>
                </a:lnTo>
                <a:lnTo>
                  <a:pt x="1" y="329"/>
                </a:lnTo>
                <a:lnTo>
                  <a:pt x="42" y="277"/>
                </a:lnTo>
                <a:lnTo>
                  <a:pt x="44" y="268"/>
                </a:lnTo>
                <a:lnTo>
                  <a:pt x="49" y="270"/>
                </a:lnTo>
                <a:lnTo>
                  <a:pt x="53" y="273"/>
                </a:lnTo>
                <a:lnTo>
                  <a:pt x="55" y="277"/>
                </a:lnTo>
                <a:lnTo>
                  <a:pt x="55" y="283"/>
                </a:lnTo>
                <a:lnTo>
                  <a:pt x="55" y="287"/>
                </a:lnTo>
                <a:lnTo>
                  <a:pt x="53" y="291"/>
                </a:lnTo>
                <a:lnTo>
                  <a:pt x="52" y="294"/>
                </a:lnTo>
                <a:lnTo>
                  <a:pt x="49" y="296"/>
                </a:lnTo>
                <a:lnTo>
                  <a:pt x="46" y="298"/>
                </a:lnTo>
                <a:lnTo>
                  <a:pt x="43" y="299"/>
                </a:lnTo>
                <a:lnTo>
                  <a:pt x="36" y="300"/>
                </a:lnTo>
                <a:lnTo>
                  <a:pt x="30" y="300"/>
                </a:lnTo>
                <a:lnTo>
                  <a:pt x="27" y="299"/>
                </a:lnTo>
                <a:lnTo>
                  <a:pt x="23" y="297"/>
                </a:lnTo>
                <a:lnTo>
                  <a:pt x="20" y="295"/>
                </a:lnTo>
                <a:lnTo>
                  <a:pt x="18" y="293"/>
                </a:lnTo>
                <a:lnTo>
                  <a:pt x="16" y="290"/>
                </a:lnTo>
                <a:lnTo>
                  <a:pt x="16" y="287"/>
                </a:lnTo>
                <a:lnTo>
                  <a:pt x="15" y="284"/>
                </a:lnTo>
                <a:lnTo>
                  <a:pt x="16" y="280"/>
                </a:lnTo>
                <a:lnTo>
                  <a:pt x="16" y="277"/>
                </a:lnTo>
                <a:lnTo>
                  <a:pt x="18" y="273"/>
                </a:lnTo>
                <a:lnTo>
                  <a:pt x="20" y="271"/>
                </a:lnTo>
                <a:lnTo>
                  <a:pt x="24" y="270"/>
                </a:lnTo>
                <a:lnTo>
                  <a:pt x="28" y="269"/>
                </a:lnTo>
                <a:lnTo>
                  <a:pt x="32" y="268"/>
                </a:lnTo>
                <a:lnTo>
                  <a:pt x="39" y="268"/>
                </a:lnTo>
                <a:lnTo>
                  <a:pt x="39" y="291"/>
                </a:lnTo>
                <a:lnTo>
                  <a:pt x="42" y="290"/>
                </a:lnTo>
                <a:lnTo>
                  <a:pt x="45" y="289"/>
                </a:lnTo>
                <a:lnTo>
                  <a:pt x="47" y="286"/>
                </a:lnTo>
                <a:lnTo>
                  <a:pt x="48" y="283"/>
                </a:lnTo>
                <a:lnTo>
                  <a:pt x="47" y="281"/>
                </a:lnTo>
                <a:lnTo>
                  <a:pt x="47" y="279"/>
                </a:lnTo>
                <a:lnTo>
                  <a:pt x="45" y="277"/>
                </a:lnTo>
                <a:lnTo>
                  <a:pt x="42" y="277"/>
                </a:lnTo>
                <a:lnTo>
                  <a:pt x="32" y="276"/>
                </a:lnTo>
                <a:lnTo>
                  <a:pt x="28" y="277"/>
                </a:lnTo>
                <a:lnTo>
                  <a:pt x="25" y="278"/>
                </a:lnTo>
                <a:lnTo>
                  <a:pt x="23" y="280"/>
                </a:lnTo>
                <a:lnTo>
                  <a:pt x="22" y="283"/>
                </a:lnTo>
                <a:lnTo>
                  <a:pt x="23" y="286"/>
                </a:lnTo>
                <a:lnTo>
                  <a:pt x="25" y="289"/>
                </a:lnTo>
                <a:lnTo>
                  <a:pt x="28" y="290"/>
                </a:lnTo>
                <a:lnTo>
                  <a:pt x="32" y="291"/>
                </a:lnTo>
                <a:lnTo>
                  <a:pt x="32" y="276"/>
                </a:lnTo>
                <a:lnTo>
                  <a:pt x="35" y="210"/>
                </a:lnTo>
                <a:lnTo>
                  <a:pt x="39" y="200"/>
                </a:lnTo>
                <a:lnTo>
                  <a:pt x="42" y="202"/>
                </a:lnTo>
                <a:lnTo>
                  <a:pt x="46" y="204"/>
                </a:lnTo>
                <a:lnTo>
                  <a:pt x="52" y="208"/>
                </a:lnTo>
                <a:lnTo>
                  <a:pt x="54" y="214"/>
                </a:lnTo>
                <a:lnTo>
                  <a:pt x="55" y="217"/>
                </a:lnTo>
                <a:lnTo>
                  <a:pt x="55" y="221"/>
                </a:lnTo>
                <a:lnTo>
                  <a:pt x="55" y="226"/>
                </a:lnTo>
                <a:lnTo>
                  <a:pt x="53" y="230"/>
                </a:lnTo>
                <a:lnTo>
                  <a:pt x="52" y="234"/>
                </a:lnTo>
                <a:lnTo>
                  <a:pt x="48" y="237"/>
                </a:lnTo>
                <a:lnTo>
                  <a:pt x="44" y="240"/>
                </a:lnTo>
                <a:lnTo>
                  <a:pt x="40" y="242"/>
                </a:lnTo>
                <a:lnTo>
                  <a:pt x="34" y="243"/>
                </a:lnTo>
                <a:lnTo>
                  <a:pt x="29" y="243"/>
                </a:lnTo>
                <a:lnTo>
                  <a:pt x="22" y="243"/>
                </a:lnTo>
                <a:lnTo>
                  <a:pt x="16" y="242"/>
                </a:lnTo>
                <a:lnTo>
                  <a:pt x="11" y="240"/>
                </a:lnTo>
                <a:lnTo>
                  <a:pt x="7" y="237"/>
                </a:lnTo>
                <a:lnTo>
                  <a:pt x="4" y="234"/>
                </a:lnTo>
                <a:lnTo>
                  <a:pt x="2" y="230"/>
                </a:lnTo>
                <a:lnTo>
                  <a:pt x="0" y="225"/>
                </a:lnTo>
                <a:lnTo>
                  <a:pt x="0" y="220"/>
                </a:lnTo>
                <a:lnTo>
                  <a:pt x="0" y="216"/>
                </a:lnTo>
                <a:lnTo>
                  <a:pt x="1" y="212"/>
                </a:lnTo>
                <a:lnTo>
                  <a:pt x="3" y="209"/>
                </a:lnTo>
                <a:lnTo>
                  <a:pt x="6" y="206"/>
                </a:lnTo>
                <a:lnTo>
                  <a:pt x="10" y="203"/>
                </a:lnTo>
                <a:lnTo>
                  <a:pt x="16" y="201"/>
                </a:lnTo>
                <a:lnTo>
                  <a:pt x="18" y="211"/>
                </a:lnTo>
                <a:lnTo>
                  <a:pt x="15" y="212"/>
                </a:lnTo>
                <a:lnTo>
                  <a:pt x="12" y="214"/>
                </a:lnTo>
                <a:lnTo>
                  <a:pt x="10" y="217"/>
                </a:lnTo>
                <a:lnTo>
                  <a:pt x="9" y="221"/>
                </a:lnTo>
                <a:lnTo>
                  <a:pt x="10" y="226"/>
                </a:lnTo>
                <a:lnTo>
                  <a:pt x="12" y="228"/>
                </a:lnTo>
                <a:lnTo>
                  <a:pt x="14" y="230"/>
                </a:lnTo>
                <a:lnTo>
                  <a:pt x="16" y="231"/>
                </a:lnTo>
                <a:lnTo>
                  <a:pt x="19" y="233"/>
                </a:lnTo>
                <a:lnTo>
                  <a:pt x="23" y="233"/>
                </a:lnTo>
                <a:lnTo>
                  <a:pt x="28" y="234"/>
                </a:lnTo>
                <a:lnTo>
                  <a:pt x="32" y="233"/>
                </a:lnTo>
                <a:lnTo>
                  <a:pt x="36" y="233"/>
                </a:lnTo>
                <a:lnTo>
                  <a:pt x="40" y="231"/>
                </a:lnTo>
                <a:lnTo>
                  <a:pt x="42" y="230"/>
                </a:lnTo>
                <a:lnTo>
                  <a:pt x="45" y="226"/>
                </a:lnTo>
                <a:lnTo>
                  <a:pt x="46" y="224"/>
                </a:lnTo>
                <a:lnTo>
                  <a:pt x="47" y="221"/>
                </a:lnTo>
                <a:lnTo>
                  <a:pt x="46" y="217"/>
                </a:lnTo>
                <a:lnTo>
                  <a:pt x="43" y="214"/>
                </a:lnTo>
                <a:lnTo>
                  <a:pt x="40" y="211"/>
                </a:lnTo>
                <a:lnTo>
                  <a:pt x="35" y="210"/>
                </a:lnTo>
                <a:lnTo>
                  <a:pt x="1" y="183"/>
                </a:lnTo>
                <a:lnTo>
                  <a:pt x="20" y="183"/>
                </a:lnTo>
                <a:lnTo>
                  <a:pt x="18" y="181"/>
                </a:lnTo>
                <a:lnTo>
                  <a:pt x="16" y="178"/>
                </a:lnTo>
                <a:lnTo>
                  <a:pt x="16" y="176"/>
                </a:lnTo>
                <a:lnTo>
                  <a:pt x="15" y="172"/>
                </a:lnTo>
                <a:lnTo>
                  <a:pt x="16" y="169"/>
                </a:lnTo>
                <a:lnTo>
                  <a:pt x="16" y="167"/>
                </a:lnTo>
                <a:lnTo>
                  <a:pt x="18" y="164"/>
                </a:lnTo>
                <a:lnTo>
                  <a:pt x="19" y="163"/>
                </a:lnTo>
                <a:lnTo>
                  <a:pt x="21" y="162"/>
                </a:lnTo>
                <a:lnTo>
                  <a:pt x="24" y="161"/>
                </a:lnTo>
                <a:lnTo>
                  <a:pt x="27" y="160"/>
                </a:lnTo>
                <a:lnTo>
                  <a:pt x="54" y="160"/>
                </a:lnTo>
                <a:lnTo>
                  <a:pt x="54" y="170"/>
                </a:lnTo>
                <a:lnTo>
                  <a:pt x="27" y="170"/>
                </a:lnTo>
                <a:lnTo>
                  <a:pt x="26" y="170"/>
                </a:lnTo>
                <a:lnTo>
                  <a:pt x="25" y="171"/>
                </a:lnTo>
                <a:lnTo>
                  <a:pt x="23" y="172"/>
                </a:lnTo>
                <a:lnTo>
                  <a:pt x="22" y="176"/>
                </a:lnTo>
                <a:lnTo>
                  <a:pt x="23" y="178"/>
                </a:lnTo>
                <a:lnTo>
                  <a:pt x="24" y="180"/>
                </a:lnTo>
                <a:lnTo>
                  <a:pt x="25" y="181"/>
                </a:lnTo>
                <a:lnTo>
                  <a:pt x="28" y="182"/>
                </a:lnTo>
                <a:lnTo>
                  <a:pt x="30" y="183"/>
                </a:lnTo>
                <a:lnTo>
                  <a:pt x="35" y="183"/>
                </a:lnTo>
                <a:lnTo>
                  <a:pt x="54" y="183"/>
                </a:lnTo>
                <a:lnTo>
                  <a:pt x="54" y="193"/>
                </a:lnTo>
                <a:lnTo>
                  <a:pt x="1" y="193"/>
                </a:lnTo>
                <a:lnTo>
                  <a:pt x="1" y="183"/>
                </a:lnTo>
                <a:lnTo>
                  <a:pt x="28" y="144"/>
                </a:lnTo>
                <a:lnTo>
                  <a:pt x="26" y="153"/>
                </a:lnTo>
                <a:lnTo>
                  <a:pt x="21" y="151"/>
                </a:lnTo>
                <a:lnTo>
                  <a:pt x="18" y="148"/>
                </a:lnTo>
                <a:lnTo>
                  <a:pt x="16" y="143"/>
                </a:lnTo>
                <a:lnTo>
                  <a:pt x="15" y="138"/>
                </a:lnTo>
                <a:lnTo>
                  <a:pt x="16" y="132"/>
                </a:lnTo>
                <a:lnTo>
                  <a:pt x="16" y="129"/>
                </a:lnTo>
                <a:lnTo>
                  <a:pt x="18" y="126"/>
                </a:lnTo>
                <a:lnTo>
                  <a:pt x="20" y="124"/>
                </a:lnTo>
                <a:lnTo>
                  <a:pt x="24" y="123"/>
                </a:lnTo>
                <a:lnTo>
                  <a:pt x="30" y="123"/>
                </a:lnTo>
                <a:lnTo>
                  <a:pt x="47" y="123"/>
                </a:lnTo>
                <a:lnTo>
                  <a:pt x="50" y="122"/>
                </a:lnTo>
                <a:lnTo>
                  <a:pt x="52" y="122"/>
                </a:lnTo>
                <a:lnTo>
                  <a:pt x="54" y="120"/>
                </a:lnTo>
                <a:lnTo>
                  <a:pt x="54" y="130"/>
                </a:lnTo>
                <a:lnTo>
                  <a:pt x="53" y="130"/>
                </a:lnTo>
                <a:lnTo>
                  <a:pt x="52" y="131"/>
                </a:lnTo>
                <a:lnTo>
                  <a:pt x="51" y="131"/>
                </a:lnTo>
                <a:lnTo>
                  <a:pt x="53" y="133"/>
                </a:lnTo>
                <a:lnTo>
                  <a:pt x="54" y="136"/>
                </a:lnTo>
                <a:lnTo>
                  <a:pt x="55" y="142"/>
                </a:lnTo>
                <a:lnTo>
                  <a:pt x="54" y="147"/>
                </a:lnTo>
                <a:lnTo>
                  <a:pt x="53" y="151"/>
                </a:lnTo>
                <a:lnTo>
                  <a:pt x="49" y="153"/>
                </a:lnTo>
                <a:lnTo>
                  <a:pt x="44" y="154"/>
                </a:lnTo>
                <a:lnTo>
                  <a:pt x="41" y="153"/>
                </a:lnTo>
                <a:lnTo>
                  <a:pt x="38" y="152"/>
                </a:lnTo>
                <a:lnTo>
                  <a:pt x="36" y="151"/>
                </a:lnTo>
                <a:lnTo>
                  <a:pt x="34" y="149"/>
                </a:lnTo>
                <a:lnTo>
                  <a:pt x="31" y="141"/>
                </a:lnTo>
                <a:lnTo>
                  <a:pt x="30" y="135"/>
                </a:lnTo>
                <a:lnTo>
                  <a:pt x="30" y="134"/>
                </a:lnTo>
                <a:lnTo>
                  <a:pt x="30" y="132"/>
                </a:lnTo>
                <a:lnTo>
                  <a:pt x="28" y="132"/>
                </a:lnTo>
                <a:lnTo>
                  <a:pt x="26" y="133"/>
                </a:lnTo>
                <a:lnTo>
                  <a:pt x="24" y="133"/>
                </a:lnTo>
                <a:lnTo>
                  <a:pt x="23" y="135"/>
                </a:lnTo>
                <a:lnTo>
                  <a:pt x="22" y="138"/>
                </a:lnTo>
                <a:lnTo>
                  <a:pt x="23" y="140"/>
                </a:lnTo>
                <a:lnTo>
                  <a:pt x="23" y="142"/>
                </a:lnTo>
                <a:lnTo>
                  <a:pt x="25" y="143"/>
                </a:lnTo>
                <a:lnTo>
                  <a:pt x="28" y="144"/>
                </a:lnTo>
                <a:lnTo>
                  <a:pt x="36" y="132"/>
                </a:lnTo>
                <a:lnTo>
                  <a:pt x="37" y="134"/>
                </a:lnTo>
                <a:lnTo>
                  <a:pt x="38" y="138"/>
                </a:lnTo>
                <a:lnTo>
                  <a:pt x="39" y="141"/>
                </a:lnTo>
                <a:lnTo>
                  <a:pt x="40" y="143"/>
                </a:lnTo>
                <a:lnTo>
                  <a:pt x="41" y="144"/>
                </a:lnTo>
                <a:lnTo>
                  <a:pt x="43" y="144"/>
                </a:lnTo>
                <a:lnTo>
                  <a:pt x="45" y="144"/>
                </a:lnTo>
                <a:lnTo>
                  <a:pt x="47" y="143"/>
                </a:lnTo>
                <a:lnTo>
                  <a:pt x="48" y="141"/>
                </a:lnTo>
                <a:lnTo>
                  <a:pt x="48" y="140"/>
                </a:lnTo>
                <a:lnTo>
                  <a:pt x="48" y="137"/>
                </a:lnTo>
                <a:lnTo>
                  <a:pt x="47" y="135"/>
                </a:lnTo>
                <a:lnTo>
                  <a:pt x="45" y="133"/>
                </a:lnTo>
                <a:lnTo>
                  <a:pt x="43" y="133"/>
                </a:lnTo>
                <a:lnTo>
                  <a:pt x="41" y="132"/>
                </a:lnTo>
                <a:lnTo>
                  <a:pt x="36" y="132"/>
                </a:lnTo>
                <a:lnTo>
                  <a:pt x="54" y="82"/>
                </a:lnTo>
                <a:lnTo>
                  <a:pt x="54" y="90"/>
                </a:lnTo>
                <a:lnTo>
                  <a:pt x="31" y="90"/>
                </a:lnTo>
                <a:lnTo>
                  <a:pt x="30" y="91"/>
                </a:lnTo>
                <a:lnTo>
                  <a:pt x="28" y="91"/>
                </a:lnTo>
                <a:lnTo>
                  <a:pt x="27" y="91"/>
                </a:lnTo>
                <a:lnTo>
                  <a:pt x="25" y="92"/>
                </a:lnTo>
                <a:lnTo>
                  <a:pt x="23" y="93"/>
                </a:lnTo>
                <a:lnTo>
                  <a:pt x="22" y="96"/>
                </a:lnTo>
                <a:lnTo>
                  <a:pt x="23" y="98"/>
                </a:lnTo>
                <a:lnTo>
                  <a:pt x="24" y="100"/>
                </a:lnTo>
                <a:lnTo>
                  <a:pt x="26" y="102"/>
                </a:lnTo>
                <a:lnTo>
                  <a:pt x="28" y="103"/>
                </a:lnTo>
                <a:lnTo>
                  <a:pt x="31" y="104"/>
                </a:lnTo>
                <a:lnTo>
                  <a:pt x="37" y="104"/>
                </a:lnTo>
                <a:lnTo>
                  <a:pt x="54" y="104"/>
                </a:lnTo>
                <a:lnTo>
                  <a:pt x="54" y="113"/>
                </a:lnTo>
                <a:lnTo>
                  <a:pt x="16" y="113"/>
                </a:lnTo>
                <a:lnTo>
                  <a:pt x="16" y="104"/>
                </a:lnTo>
                <a:lnTo>
                  <a:pt x="21" y="104"/>
                </a:lnTo>
                <a:lnTo>
                  <a:pt x="18" y="102"/>
                </a:lnTo>
                <a:lnTo>
                  <a:pt x="16" y="100"/>
                </a:lnTo>
                <a:lnTo>
                  <a:pt x="16" y="96"/>
                </a:lnTo>
                <a:lnTo>
                  <a:pt x="15" y="93"/>
                </a:lnTo>
                <a:lnTo>
                  <a:pt x="15" y="90"/>
                </a:lnTo>
                <a:lnTo>
                  <a:pt x="16" y="88"/>
                </a:lnTo>
                <a:lnTo>
                  <a:pt x="18" y="84"/>
                </a:lnTo>
                <a:lnTo>
                  <a:pt x="23" y="83"/>
                </a:lnTo>
                <a:lnTo>
                  <a:pt x="27" y="82"/>
                </a:lnTo>
                <a:lnTo>
                  <a:pt x="54" y="82"/>
                </a:lnTo>
                <a:lnTo>
                  <a:pt x="57" y="74"/>
                </a:lnTo>
                <a:lnTo>
                  <a:pt x="59" y="63"/>
                </a:lnTo>
                <a:lnTo>
                  <a:pt x="62" y="62"/>
                </a:lnTo>
                <a:lnTo>
                  <a:pt x="63" y="60"/>
                </a:lnTo>
                <a:lnTo>
                  <a:pt x="63" y="58"/>
                </a:lnTo>
                <a:lnTo>
                  <a:pt x="63" y="54"/>
                </a:lnTo>
                <a:lnTo>
                  <a:pt x="62" y="52"/>
                </a:lnTo>
                <a:lnTo>
                  <a:pt x="59" y="50"/>
                </a:lnTo>
                <a:lnTo>
                  <a:pt x="57" y="50"/>
                </a:lnTo>
                <a:lnTo>
                  <a:pt x="48" y="50"/>
                </a:lnTo>
                <a:lnTo>
                  <a:pt x="51" y="52"/>
                </a:lnTo>
                <a:lnTo>
                  <a:pt x="53" y="55"/>
                </a:lnTo>
                <a:lnTo>
                  <a:pt x="54" y="58"/>
                </a:lnTo>
                <a:lnTo>
                  <a:pt x="54" y="60"/>
                </a:lnTo>
                <a:lnTo>
                  <a:pt x="54" y="64"/>
                </a:lnTo>
                <a:lnTo>
                  <a:pt x="53" y="67"/>
                </a:lnTo>
                <a:lnTo>
                  <a:pt x="51" y="69"/>
                </a:lnTo>
                <a:lnTo>
                  <a:pt x="48" y="72"/>
                </a:lnTo>
                <a:lnTo>
                  <a:pt x="42" y="74"/>
                </a:lnTo>
                <a:lnTo>
                  <a:pt x="35" y="75"/>
                </a:lnTo>
                <a:lnTo>
                  <a:pt x="30" y="74"/>
                </a:lnTo>
                <a:lnTo>
                  <a:pt x="26" y="74"/>
                </a:lnTo>
                <a:lnTo>
                  <a:pt x="23" y="73"/>
                </a:lnTo>
                <a:lnTo>
                  <a:pt x="19" y="71"/>
                </a:lnTo>
                <a:lnTo>
                  <a:pt x="18" y="68"/>
                </a:lnTo>
                <a:lnTo>
                  <a:pt x="16" y="66"/>
                </a:lnTo>
                <a:lnTo>
                  <a:pt x="16" y="63"/>
                </a:lnTo>
                <a:lnTo>
                  <a:pt x="15" y="60"/>
                </a:lnTo>
                <a:lnTo>
                  <a:pt x="16" y="57"/>
                </a:lnTo>
                <a:lnTo>
                  <a:pt x="16" y="54"/>
                </a:lnTo>
                <a:lnTo>
                  <a:pt x="18" y="52"/>
                </a:lnTo>
                <a:lnTo>
                  <a:pt x="21" y="49"/>
                </a:lnTo>
                <a:lnTo>
                  <a:pt x="16" y="49"/>
                </a:lnTo>
                <a:lnTo>
                  <a:pt x="16" y="40"/>
                </a:lnTo>
                <a:lnTo>
                  <a:pt x="51" y="40"/>
                </a:lnTo>
                <a:lnTo>
                  <a:pt x="57" y="41"/>
                </a:lnTo>
                <a:lnTo>
                  <a:pt x="62" y="42"/>
                </a:lnTo>
                <a:lnTo>
                  <a:pt x="65" y="43"/>
                </a:lnTo>
                <a:lnTo>
                  <a:pt x="67" y="45"/>
                </a:lnTo>
                <a:lnTo>
                  <a:pt x="68" y="47"/>
                </a:lnTo>
                <a:lnTo>
                  <a:pt x="70" y="49"/>
                </a:lnTo>
                <a:lnTo>
                  <a:pt x="71" y="53"/>
                </a:lnTo>
                <a:lnTo>
                  <a:pt x="71" y="57"/>
                </a:lnTo>
                <a:lnTo>
                  <a:pt x="71" y="61"/>
                </a:lnTo>
                <a:lnTo>
                  <a:pt x="70" y="65"/>
                </a:lnTo>
                <a:lnTo>
                  <a:pt x="69" y="68"/>
                </a:lnTo>
                <a:lnTo>
                  <a:pt x="67" y="70"/>
                </a:lnTo>
                <a:lnTo>
                  <a:pt x="64" y="73"/>
                </a:lnTo>
                <a:lnTo>
                  <a:pt x="59" y="74"/>
                </a:lnTo>
                <a:lnTo>
                  <a:pt x="57" y="74"/>
                </a:lnTo>
                <a:lnTo>
                  <a:pt x="34" y="65"/>
                </a:lnTo>
                <a:lnTo>
                  <a:pt x="40" y="65"/>
                </a:lnTo>
                <a:lnTo>
                  <a:pt x="43" y="63"/>
                </a:lnTo>
                <a:lnTo>
                  <a:pt x="46" y="61"/>
                </a:lnTo>
                <a:lnTo>
                  <a:pt x="47" y="58"/>
                </a:lnTo>
                <a:lnTo>
                  <a:pt x="46" y="55"/>
                </a:lnTo>
                <a:lnTo>
                  <a:pt x="43" y="52"/>
                </a:lnTo>
                <a:lnTo>
                  <a:pt x="40" y="51"/>
                </a:lnTo>
                <a:lnTo>
                  <a:pt x="34" y="50"/>
                </a:lnTo>
                <a:lnTo>
                  <a:pt x="30" y="50"/>
                </a:lnTo>
                <a:lnTo>
                  <a:pt x="25" y="52"/>
                </a:lnTo>
                <a:lnTo>
                  <a:pt x="23" y="55"/>
                </a:lnTo>
                <a:lnTo>
                  <a:pt x="22" y="58"/>
                </a:lnTo>
                <a:lnTo>
                  <a:pt x="23" y="61"/>
                </a:lnTo>
                <a:lnTo>
                  <a:pt x="25" y="63"/>
                </a:lnTo>
                <a:lnTo>
                  <a:pt x="30" y="65"/>
                </a:lnTo>
                <a:lnTo>
                  <a:pt x="34" y="65"/>
                </a:lnTo>
                <a:lnTo>
                  <a:pt x="42" y="10"/>
                </a:lnTo>
                <a:lnTo>
                  <a:pt x="44" y="1"/>
                </a:lnTo>
                <a:lnTo>
                  <a:pt x="49" y="4"/>
                </a:lnTo>
                <a:lnTo>
                  <a:pt x="53" y="7"/>
                </a:lnTo>
                <a:lnTo>
                  <a:pt x="55" y="11"/>
                </a:lnTo>
                <a:lnTo>
                  <a:pt x="55" y="17"/>
                </a:lnTo>
                <a:lnTo>
                  <a:pt x="55" y="21"/>
                </a:lnTo>
                <a:lnTo>
                  <a:pt x="53" y="25"/>
                </a:lnTo>
                <a:lnTo>
                  <a:pt x="52" y="28"/>
                </a:lnTo>
                <a:lnTo>
                  <a:pt x="49" y="30"/>
                </a:lnTo>
                <a:lnTo>
                  <a:pt x="46" y="32"/>
                </a:lnTo>
                <a:lnTo>
                  <a:pt x="43" y="33"/>
                </a:lnTo>
                <a:lnTo>
                  <a:pt x="36" y="34"/>
                </a:lnTo>
                <a:lnTo>
                  <a:pt x="30" y="34"/>
                </a:lnTo>
                <a:lnTo>
                  <a:pt x="27" y="33"/>
                </a:lnTo>
                <a:lnTo>
                  <a:pt x="23" y="31"/>
                </a:lnTo>
                <a:lnTo>
                  <a:pt x="20" y="29"/>
                </a:lnTo>
                <a:lnTo>
                  <a:pt x="18" y="27"/>
                </a:lnTo>
                <a:lnTo>
                  <a:pt x="16" y="24"/>
                </a:lnTo>
                <a:lnTo>
                  <a:pt x="16" y="21"/>
                </a:lnTo>
                <a:lnTo>
                  <a:pt x="15" y="18"/>
                </a:lnTo>
                <a:lnTo>
                  <a:pt x="16" y="14"/>
                </a:lnTo>
                <a:lnTo>
                  <a:pt x="16" y="11"/>
                </a:lnTo>
                <a:lnTo>
                  <a:pt x="18" y="7"/>
                </a:lnTo>
                <a:lnTo>
                  <a:pt x="20" y="5"/>
                </a:lnTo>
                <a:lnTo>
                  <a:pt x="24" y="3"/>
                </a:lnTo>
                <a:lnTo>
                  <a:pt x="28" y="2"/>
                </a:lnTo>
                <a:lnTo>
                  <a:pt x="32" y="1"/>
                </a:lnTo>
                <a:lnTo>
                  <a:pt x="39" y="0"/>
                </a:lnTo>
                <a:lnTo>
                  <a:pt x="39" y="25"/>
                </a:lnTo>
                <a:lnTo>
                  <a:pt x="42" y="24"/>
                </a:lnTo>
                <a:lnTo>
                  <a:pt x="45" y="22"/>
                </a:lnTo>
                <a:lnTo>
                  <a:pt x="47" y="20"/>
                </a:lnTo>
                <a:lnTo>
                  <a:pt x="48" y="17"/>
                </a:lnTo>
                <a:lnTo>
                  <a:pt x="47" y="15"/>
                </a:lnTo>
                <a:lnTo>
                  <a:pt x="47" y="13"/>
                </a:lnTo>
                <a:lnTo>
                  <a:pt x="42" y="10"/>
                </a:lnTo>
                <a:lnTo>
                  <a:pt x="32" y="10"/>
                </a:lnTo>
                <a:lnTo>
                  <a:pt x="28" y="10"/>
                </a:lnTo>
                <a:lnTo>
                  <a:pt x="25" y="12"/>
                </a:lnTo>
                <a:lnTo>
                  <a:pt x="23" y="14"/>
                </a:lnTo>
                <a:lnTo>
                  <a:pt x="22" y="17"/>
                </a:lnTo>
                <a:lnTo>
                  <a:pt x="23" y="20"/>
                </a:lnTo>
                <a:lnTo>
                  <a:pt x="25" y="22"/>
                </a:lnTo>
                <a:lnTo>
                  <a:pt x="28" y="24"/>
                </a:lnTo>
                <a:lnTo>
                  <a:pt x="32" y="25"/>
                </a:lnTo>
                <a:lnTo>
                  <a:pt x="32" y="10"/>
                </a:lnTo>
                <a:lnTo>
                  <a:pt x="1" y="1078"/>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a:p>
        </p:txBody>
      </p:sp>
      <p:sp>
        <p:nvSpPr>
          <p:cNvPr id="27" name="Rectangle 27">
            <a:extLst>
              <a:ext uri="{FF2B5EF4-FFF2-40B4-BE49-F238E27FC236}">
                <a16:creationId xmlns:a16="http://schemas.microsoft.com/office/drawing/2014/main" id="{E3F4693E-1418-1247-80F0-1C5FCFF98CD0}"/>
              </a:ext>
            </a:extLst>
          </p:cNvPr>
          <p:cNvSpPr>
            <a:spLocks noChangeArrowheads="1"/>
          </p:cNvSpPr>
          <p:nvPr/>
        </p:nvSpPr>
        <p:spPr bwMode="auto">
          <a:xfrm>
            <a:off x="1774825" y="4022725"/>
            <a:ext cx="8921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Preparation</a:t>
            </a:r>
          </a:p>
        </p:txBody>
      </p:sp>
      <p:sp>
        <p:nvSpPr>
          <p:cNvPr id="28" name="Rectangle 28">
            <a:extLst>
              <a:ext uri="{FF2B5EF4-FFF2-40B4-BE49-F238E27FC236}">
                <a16:creationId xmlns:a16="http://schemas.microsoft.com/office/drawing/2014/main" id="{FDFCD6E5-B20E-1443-A499-E2738C31201D}"/>
              </a:ext>
            </a:extLst>
          </p:cNvPr>
          <p:cNvSpPr>
            <a:spLocks noChangeArrowheads="1"/>
          </p:cNvSpPr>
          <p:nvPr/>
        </p:nvSpPr>
        <p:spPr bwMode="auto">
          <a:xfrm>
            <a:off x="1774825" y="4148138"/>
            <a:ext cx="55721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Phase</a:t>
            </a:r>
          </a:p>
        </p:txBody>
      </p:sp>
      <p:sp>
        <p:nvSpPr>
          <p:cNvPr id="29" name="Rectangle 29">
            <a:extLst>
              <a:ext uri="{FF2B5EF4-FFF2-40B4-BE49-F238E27FC236}">
                <a16:creationId xmlns:a16="http://schemas.microsoft.com/office/drawing/2014/main" id="{8BAED65A-4CEC-BD4C-BC92-5BE198F3EF98}"/>
              </a:ext>
            </a:extLst>
          </p:cNvPr>
          <p:cNvSpPr>
            <a:spLocks noChangeArrowheads="1"/>
          </p:cNvSpPr>
          <p:nvPr/>
        </p:nvSpPr>
        <p:spPr bwMode="auto">
          <a:xfrm>
            <a:off x="1774825" y="3211513"/>
            <a:ext cx="89852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Acceptance</a:t>
            </a:r>
          </a:p>
        </p:txBody>
      </p:sp>
      <p:sp>
        <p:nvSpPr>
          <p:cNvPr id="30" name="Rectangle 30">
            <a:extLst>
              <a:ext uri="{FF2B5EF4-FFF2-40B4-BE49-F238E27FC236}">
                <a16:creationId xmlns:a16="http://schemas.microsoft.com/office/drawing/2014/main" id="{CCA433EB-F6C6-5845-AFA3-65F1C3D2F795}"/>
              </a:ext>
            </a:extLst>
          </p:cNvPr>
          <p:cNvSpPr>
            <a:spLocks noChangeArrowheads="1"/>
          </p:cNvSpPr>
          <p:nvPr/>
        </p:nvSpPr>
        <p:spPr bwMode="auto">
          <a:xfrm>
            <a:off x="1774825" y="3336925"/>
            <a:ext cx="5572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Phase</a:t>
            </a:r>
          </a:p>
        </p:txBody>
      </p:sp>
      <p:sp>
        <p:nvSpPr>
          <p:cNvPr id="31" name="Rectangle 31">
            <a:extLst>
              <a:ext uri="{FF2B5EF4-FFF2-40B4-BE49-F238E27FC236}">
                <a16:creationId xmlns:a16="http://schemas.microsoft.com/office/drawing/2014/main" id="{3FE4D6A1-6B0E-A749-BE11-5AEC901B8F54}"/>
              </a:ext>
            </a:extLst>
          </p:cNvPr>
          <p:cNvSpPr>
            <a:spLocks noChangeArrowheads="1"/>
          </p:cNvSpPr>
          <p:nvPr/>
        </p:nvSpPr>
        <p:spPr bwMode="auto">
          <a:xfrm>
            <a:off x="1727200" y="1955800"/>
            <a:ext cx="11509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Communication</a:t>
            </a:r>
          </a:p>
        </p:txBody>
      </p:sp>
      <p:sp>
        <p:nvSpPr>
          <p:cNvPr id="32" name="Rectangle 32">
            <a:extLst>
              <a:ext uri="{FF2B5EF4-FFF2-40B4-BE49-F238E27FC236}">
                <a16:creationId xmlns:a16="http://schemas.microsoft.com/office/drawing/2014/main" id="{460F0C8E-CCC2-F143-B228-F91B2AC58261}"/>
              </a:ext>
            </a:extLst>
          </p:cNvPr>
          <p:cNvSpPr>
            <a:spLocks noChangeArrowheads="1"/>
          </p:cNvSpPr>
          <p:nvPr/>
        </p:nvSpPr>
        <p:spPr bwMode="auto">
          <a:xfrm>
            <a:off x="1727200" y="2081213"/>
            <a:ext cx="55721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Phase</a:t>
            </a:r>
          </a:p>
        </p:txBody>
      </p:sp>
      <p:sp>
        <p:nvSpPr>
          <p:cNvPr id="33" name="Rectangle 33">
            <a:extLst>
              <a:ext uri="{FF2B5EF4-FFF2-40B4-BE49-F238E27FC236}">
                <a16:creationId xmlns:a16="http://schemas.microsoft.com/office/drawing/2014/main" id="{9D121748-09F8-5F41-88A3-ADC47D861E78}"/>
              </a:ext>
            </a:extLst>
          </p:cNvPr>
          <p:cNvSpPr>
            <a:spLocks noChangeArrowheads="1"/>
          </p:cNvSpPr>
          <p:nvPr/>
        </p:nvSpPr>
        <p:spPr bwMode="auto">
          <a:xfrm>
            <a:off x="2987675" y="2846388"/>
            <a:ext cx="706438"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Grudging</a:t>
            </a:r>
          </a:p>
        </p:txBody>
      </p:sp>
      <p:sp>
        <p:nvSpPr>
          <p:cNvPr id="34" name="Rectangle 34">
            <a:extLst>
              <a:ext uri="{FF2B5EF4-FFF2-40B4-BE49-F238E27FC236}">
                <a16:creationId xmlns:a16="http://schemas.microsoft.com/office/drawing/2014/main" id="{82CB82C5-3125-5A43-AC81-109DE08BE6C2}"/>
              </a:ext>
            </a:extLst>
          </p:cNvPr>
          <p:cNvSpPr>
            <a:spLocks noChangeArrowheads="1"/>
          </p:cNvSpPr>
          <p:nvPr/>
        </p:nvSpPr>
        <p:spPr bwMode="auto">
          <a:xfrm>
            <a:off x="2873375" y="2938463"/>
            <a:ext cx="85725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Compliance</a:t>
            </a:r>
          </a:p>
        </p:txBody>
      </p:sp>
      <p:sp>
        <p:nvSpPr>
          <p:cNvPr id="35" name="Rectangle 35">
            <a:extLst>
              <a:ext uri="{FF2B5EF4-FFF2-40B4-BE49-F238E27FC236}">
                <a16:creationId xmlns:a16="http://schemas.microsoft.com/office/drawing/2014/main" id="{2F581B06-2687-F143-BBDD-B602410FBE19}"/>
              </a:ext>
            </a:extLst>
          </p:cNvPr>
          <p:cNvSpPr>
            <a:spLocks noChangeArrowheads="1"/>
          </p:cNvSpPr>
          <p:nvPr/>
        </p:nvSpPr>
        <p:spPr bwMode="auto">
          <a:xfrm>
            <a:off x="4551363" y="2846388"/>
            <a:ext cx="582612"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Formal</a:t>
            </a:r>
          </a:p>
        </p:txBody>
      </p:sp>
      <p:sp>
        <p:nvSpPr>
          <p:cNvPr id="36" name="Rectangle 36">
            <a:extLst>
              <a:ext uri="{FF2B5EF4-FFF2-40B4-BE49-F238E27FC236}">
                <a16:creationId xmlns:a16="http://schemas.microsoft.com/office/drawing/2014/main" id="{97C5C648-C17C-9042-AF55-0AD0299FE3E5}"/>
              </a:ext>
            </a:extLst>
          </p:cNvPr>
          <p:cNvSpPr>
            <a:spLocks noChangeArrowheads="1"/>
          </p:cNvSpPr>
          <p:nvPr/>
        </p:nvSpPr>
        <p:spPr bwMode="auto">
          <a:xfrm>
            <a:off x="4340225" y="2938463"/>
            <a:ext cx="85725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Compliance</a:t>
            </a:r>
          </a:p>
        </p:txBody>
      </p:sp>
      <p:sp>
        <p:nvSpPr>
          <p:cNvPr id="37" name="Rectangle 37">
            <a:extLst>
              <a:ext uri="{FF2B5EF4-FFF2-40B4-BE49-F238E27FC236}">
                <a16:creationId xmlns:a16="http://schemas.microsoft.com/office/drawing/2014/main" id="{5AB484A9-1A43-784D-8402-2E668676C0F6}"/>
              </a:ext>
            </a:extLst>
          </p:cNvPr>
          <p:cNvSpPr>
            <a:spLocks noChangeArrowheads="1"/>
          </p:cNvSpPr>
          <p:nvPr/>
        </p:nvSpPr>
        <p:spPr bwMode="auto">
          <a:xfrm>
            <a:off x="6491288" y="2765425"/>
            <a:ext cx="6635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Genuine</a:t>
            </a:r>
          </a:p>
        </p:txBody>
      </p:sp>
      <p:sp>
        <p:nvSpPr>
          <p:cNvPr id="38" name="Rectangle 38">
            <a:extLst>
              <a:ext uri="{FF2B5EF4-FFF2-40B4-BE49-F238E27FC236}">
                <a16:creationId xmlns:a16="http://schemas.microsoft.com/office/drawing/2014/main" id="{823F1BE9-A7D1-5E42-86DF-8BA9C7BC7C80}"/>
              </a:ext>
            </a:extLst>
          </p:cNvPr>
          <p:cNvSpPr>
            <a:spLocks noChangeArrowheads="1"/>
          </p:cNvSpPr>
          <p:nvPr/>
        </p:nvSpPr>
        <p:spPr bwMode="auto">
          <a:xfrm>
            <a:off x="6345238" y="2857500"/>
            <a:ext cx="8572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Compliance</a:t>
            </a:r>
          </a:p>
        </p:txBody>
      </p:sp>
      <p:sp>
        <p:nvSpPr>
          <p:cNvPr id="39" name="Rectangle 39">
            <a:extLst>
              <a:ext uri="{FF2B5EF4-FFF2-40B4-BE49-F238E27FC236}">
                <a16:creationId xmlns:a16="http://schemas.microsoft.com/office/drawing/2014/main" id="{0649597B-3675-0647-BC4E-562D687BBD75}"/>
              </a:ext>
            </a:extLst>
          </p:cNvPr>
          <p:cNvSpPr>
            <a:spLocks noChangeArrowheads="1"/>
          </p:cNvSpPr>
          <p:nvPr/>
        </p:nvSpPr>
        <p:spPr bwMode="auto">
          <a:xfrm>
            <a:off x="3606800" y="3008313"/>
            <a:ext cx="79216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Installation</a:t>
            </a:r>
          </a:p>
        </p:txBody>
      </p:sp>
      <p:sp>
        <p:nvSpPr>
          <p:cNvPr id="40" name="Rectangle 40">
            <a:extLst>
              <a:ext uri="{FF2B5EF4-FFF2-40B4-BE49-F238E27FC236}">
                <a16:creationId xmlns:a16="http://schemas.microsoft.com/office/drawing/2014/main" id="{12160ED0-EDC5-7A4B-B68B-C3DD2709D57F}"/>
              </a:ext>
            </a:extLst>
          </p:cNvPr>
          <p:cNvSpPr>
            <a:spLocks noChangeArrowheads="1"/>
          </p:cNvSpPr>
          <p:nvPr/>
        </p:nvSpPr>
        <p:spPr bwMode="auto">
          <a:xfrm>
            <a:off x="6931025" y="2967038"/>
            <a:ext cx="79216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Installation</a:t>
            </a:r>
          </a:p>
        </p:txBody>
      </p:sp>
      <p:sp>
        <p:nvSpPr>
          <p:cNvPr id="41" name="Rectangle 41">
            <a:extLst>
              <a:ext uri="{FF2B5EF4-FFF2-40B4-BE49-F238E27FC236}">
                <a16:creationId xmlns:a16="http://schemas.microsoft.com/office/drawing/2014/main" id="{6918A33A-217F-3B41-9B88-09BC9D21A469}"/>
              </a:ext>
            </a:extLst>
          </p:cNvPr>
          <p:cNvSpPr>
            <a:spLocks noChangeArrowheads="1"/>
          </p:cNvSpPr>
          <p:nvPr/>
        </p:nvSpPr>
        <p:spPr bwMode="auto">
          <a:xfrm>
            <a:off x="5073650" y="3008313"/>
            <a:ext cx="79216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Installation</a:t>
            </a:r>
          </a:p>
        </p:txBody>
      </p:sp>
      <p:sp>
        <p:nvSpPr>
          <p:cNvPr id="42" name="Rectangle 42">
            <a:extLst>
              <a:ext uri="{FF2B5EF4-FFF2-40B4-BE49-F238E27FC236}">
                <a16:creationId xmlns:a16="http://schemas.microsoft.com/office/drawing/2014/main" id="{FA72E727-FC10-5A4A-B288-A5CA65E3E731}"/>
              </a:ext>
            </a:extLst>
          </p:cNvPr>
          <p:cNvSpPr>
            <a:spLocks noChangeArrowheads="1"/>
          </p:cNvSpPr>
          <p:nvPr/>
        </p:nvSpPr>
        <p:spPr bwMode="auto">
          <a:xfrm>
            <a:off x="7562850" y="2924175"/>
            <a:ext cx="10017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Commitment/</a:t>
            </a:r>
          </a:p>
        </p:txBody>
      </p:sp>
      <p:sp>
        <p:nvSpPr>
          <p:cNvPr id="43" name="Rectangle 43">
            <a:extLst>
              <a:ext uri="{FF2B5EF4-FFF2-40B4-BE49-F238E27FC236}">
                <a16:creationId xmlns:a16="http://schemas.microsoft.com/office/drawing/2014/main" id="{9A6820AD-2806-9046-8DA4-78FD2AD7172C}"/>
              </a:ext>
            </a:extLst>
          </p:cNvPr>
          <p:cNvSpPr>
            <a:spLocks noChangeArrowheads="1"/>
          </p:cNvSpPr>
          <p:nvPr/>
        </p:nvSpPr>
        <p:spPr bwMode="auto">
          <a:xfrm>
            <a:off x="7632700" y="3092450"/>
            <a:ext cx="9128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Compliance</a:t>
            </a:r>
          </a:p>
        </p:txBody>
      </p:sp>
      <p:sp>
        <p:nvSpPr>
          <p:cNvPr id="44" name="Rectangle 44">
            <a:extLst>
              <a:ext uri="{FF2B5EF4-FFF2-40B4-BE49-F238E27FC236}">
                <a16:creationId xmlns:a16="http://schemas.microsoft.com/office/drawing/2014/main" id="{AD9791E4-34B4-D948-A159-508526E76530}"/>
              </a:ext>
            </a:extLst>
          </p:cNvPr>
          <p:cNvSpPr>
            <a:spLocks noChangeArrowheads="1"/>
          </p:cNvSpPr>
          <p:nvPr/>
        </p:nvSpPr>
        <p:spPr bwMode="auto">
          <a:xfrm>
            <a:off x="7713663" y="3271838"/>
            <a:ext cx="80803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Threshold</a:t>
            </a:r>
          </a:p>
        </p:txBody>
      </p:sp>
      <p:sp>
        <p:nvSpPr>
          <p:cNvPr id="45" name="Rectangle 45">
            <a:extLst>
              <a:ext uri="{FF2B5EF4-FFF2-40B4-BE49-F238E27FC236}">
                <a16:creationId xmlns:a16="http://schemas.microsoft.com/office/drawing/2014/main" id="{27968DD8-AB11-C34D-914D-5C5FC76BC7E5}"/>
              </a:ext>
            </a:extLst>
          </p:cNvPr>
          <p:cNvSpPr>
            <a:spLocks noChangeArrowheads="1"/>
          </p:cNvSpPr>
          <p:nvPr/>
        </p:nvSpPr>
        <p:spPr bwMode="auto">
          <a:xfrm>
            <a:off x="7578725" y="3906838"/>
            <a:ext cx="8794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Disposition</a:t>
            </a:r>
          </a:p>
        </p:txBody>
      </p:sp>
      <p:sp>
        <p:nvSpPr>
          <p:cNvPr id="46" name="Rectangle 46">
            <a:extLst>
              <a:ext uri="{FF2B5EF4-FFF2-40B4-BE49-F238E27FC236}">
                <a16:creationId xmlns:a16="http://schemas.microsoft.com/office/drawing/2014/main" id="{108E9212-A830-C241-8F40-4DAD5262E2B4}"/>
              </a:ext>
            </a:extLst>
          </p:cNvPr>
          <p:cNvSpPr>
            <a:spLocks noChangeArrowheads="1"/>
          </p:cNvSpPr>
          <p:nvPr/>
        </p:nvSpPr>
        <p:spPr bwMode="auto">
          <a:xfrm>
            <a:off x="7561263" y="4075113"/>
            <a:ext cx="80168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b="1">
                <a:solidFill>
                  <a:srgbClr val="7030A0"/>
                </a:solidFill>
              </a:rPr>
              <a:t>Threshold</a:t>
            </a:r>
          </a:p>
        </p:txBody>
      </p:sp>
      <p:sp>
        <p:nvSpPr>
          <p:cNvPr id="47" name="Rectangle 47">
            <a:extLst>
              <a:ext uri="{FF2B5EF4-FFF2-40B4-BE49-F238E27FC236}">
                <a16:creationId xmlns:a16="http://schemas.microsoft.com/office/drawing/2014/main" id="{B15E9537-4842-8A44-AC34-3B947B359549}"/>
              </a:ext>
            </a:extLst>
          </p:cNvPr>
          <p:cNvSpPr>
            <a:spLocks noChangeArrowheads="1"/>
          </p:cNvSpPr>
          <p:nvPr/>
        </p:nvSpPr>
        <p:spPr bwMode="auto">
          <a:xfrm>
            <a:off x="7256463" y="2562225"/>
            <a:ext cx="68421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Adoption</a:t>
            </a:r>
          </a:p>
        </p:txBody>
      </p:sp>
      <p:sp>
        <p:nvSpPr>
          <p:cNvPr id="48" name="Rectangle 48">
            <a:extLst>
              <a:ext uri="{FF2B5EF4-FFF2-40B4-BE49-F238E27FC236}">
                <a16:creationId xmlns:a16="http://schemas.microsoft.com/office/drawing/2014/main" id="{AB8DE54C-4C5F-0840-8B13-E653D8040F41}"/>
              </a:ext>
            </a:extLst>
          </p:cNvPr>
          <p:cNvSpPr>
            <a:spLocks noChangeArrowheads="1"/>
          </p:cNvSpPr>
          <p:nvPr/>
        </p:nvSpPr>
        <p:spPr bwMode="auto">
          <a:xfrm>
            <a:off x="6426200" y="2278063"/>
            <a:ext cx="1195388"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Institutionalization</a:t>
            </a:r>
          </a:p>
        </p:txBody>
      </p:sp>
      <p:sp>
        <p:nvSpPr>
          <p:cNvPr id="49" name="Rectangle 49">
            <a:extLst>
              <a:ext uri="{FF2B5EF4-FFF2-40B4-BE49-F238E27FC236}">
                <a16:creationId xmlns:a16="http://schemas.microsoft.com/office/drawing/2014/main" id="{195E724A-8B30-9344-A3EA-FD33F1A24BB7}"/>
              </a:ext>
            </a:extLst>
          </p:cNvPr>
          <p:cNvSpPr>
            <a:spLocks noChangeArrowheads="1"/>
          </p:cNvSpPr>
          <p:nvPr/>
        </p:nvSpPr>
        <p:spPr bwMode="auto">
          <a:xfrm>
            <a:off x="6740525" y="1914525"/>
            <a:ext cx="9763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Internalization</a:t>
            </a:r>
          </a:p>
        </p:txBody>
      </p:sp>
      <p:sp>
        <p:nvSpPr>
          <p:cNvPr id="50" name="Rectangle 50">
            <a:extLst>
              <a:ext uri="{FF2B5EF4-FFF2-40B4-BE49-F238E27FC236}">
                <a16:creationId xmlns:a16="http://schemas.microsoft.com/office/drawing/2014/main" id="{5DC2F099-C42A-FC48-A230-613B2B1939F0}"/>
              </a:ext>
            </a:extLst>
          </p:cNvPr>
          <p:cNvSpPr>
            <a:spLocks noChangeArrowheads="1"/>
          </p:cNvSpPr>
          <p:nvPr/>
        </p:nvSpPr>
        <p:spPr bwMode="auto">
          <a:xfrm>
            <a:off x="4692650" y="3781425"/>
            <a:ext cx="8747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Understand</a:t>
            </a:r>
          </a:p>
        </p:txBody>
      </p:sp>
      <p:sp>
        <p:nvSpPr>
          <p:cNvPr id="51" name="Rectangle 51">
            <a:extLst>
              <a:ext uri="{FF2B5EF4-FFF2-40B4-BE49-F238E27FC236}">
                <a16:creationId xmlns:a16="http://schemas.microsoft.com/office/drawing/2014/main" id="{6806FFD8-9FB1-824C-897E-AAE8B4906C6B}"/>
              </a:ext>
            </a:extLst>
          </p:cNvPr>
          <p:cNvSpPr>
            <a:spLocks noChangeArrowheads="1"/>
          </p:cNvSpPr>
          <p:nvPr/>
        </p:nvSpPr>
        <p:spPr bwMode="auto">
          <a:xfrm>
            <a:off x="4692650" y="3957638"/>
            <a:ext cx="8509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the Change</a:t>
            </a:r>
          </a:p>
        </p:txBody>
      </p:sp>
      <p:sp>
        <p:nvSpPr>
          <p:cNvPr id="52" name="Rectangle 52">
            <a:extLst>
              <a:ext uri="{FF2B5EF4-FFF2-40B4-BE49-F238E27FC236}">
                <a16:creationId xmlns:a16="http://schemas.microsoft.com/office/drawing/2014/main" id="{0D60B39C-5230-D948-998C-580F58772529}"/>
              </a:ext>
            </a:extLst>
          </p:cNvPr>
          <p:cNvSpPr>
            <a:spLocks noChangeArrowheads="1"/>
          </p:cNvSpPr>
          <p:nvPr/>
        </p:nvSpPr>
        <p:spPr bwMode="auto">
          <a:xfrm>
            <a:off x="6562725" y="3494088"/>
            <a:ext cx="127476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Positive Perception</a:t>
            </a:r>
          </a:p>
        </p:txBody>
      </p:sp>
      <p:sp>
        <p:nvSpPr>
          <p:cNvPr id="53" name="Rectangle 53">
            <a:extLst>
              <a:ext uri="{FF2B5EF4-FFF2-40B4-BE49-F238E27FC236}">
                <a16:creationId xmlns:a16="http://schemas.microsoft.com/office/drawing/2014/main" id="{ADC5C314-0785-9E4D-BF7E-3AAEC7663856}"/>
              </a:ext>
            </a:extLst>
          </p:cNvPr>
          <p:cNvSpPr>
            <a:spLocks noChangeArrowheads="1"/>
          </p:cNvSpPr>
          <p:nvPr/>
        </p:nvSpPr>
        <p:spPr bwMode="auto">
          <a:xfrm>
            <a:off x="6257925" y="3736975"/>
            <a:ext cx="8413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Understand</a:t>
            </a:r>
          </a:p>
        </p:txBody>
      </p:sp>
      <p:sp>
        <p:nvSpPr>
          <p:cNvPr id="54" name="Rectangle 54">
            <a:extLst>
              <a:ext uri="{FF2B5EF4-FFF2-40B4-BE49-F238E27FC236}">
                <a16:creationId xmlns:a16="http://schemas.microsoft.com/office/drawing/2014/main" id="{664D3FAD-9985-EA4D-B43E-F5E6B999AC96}"/>
              </a:ext>
            </a:extLst>
          </p:cNvPr>
          <p:cNvSpPr>
            <a:spLocks noChangeArrowheads="1"/>
          </p:cNvSpPr>
          <p:nvPr/>
        </p:nvSpPr>
        <p:spPr bwMode="auto">
          <a:xfrm>
            <a:off x="6257925" y="3881438"/>
            <a:ext cx="8509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the Change</a:t>
            </a:r>
          </a:p>
        </p:txBody>
      </p:sp>
      <p:sp>
        <p:nvSpPr>
          <p:cNvPr id="55" name="Rectangle 55">
            <a:extLst>
              <a:ext uri="{FF2B5EF4-FFF2-40B4-BE49-F238E27FC236}">
                <a16:creationId xmlns:a16="http://schemas.microsoft.com/office/drawing/2014/main" id="{7C04498B-F7AC-074D-9DA5-770EBC7BF493}"/>
              </a:ext>
            </a:extLst>
          </p:cNvPr>
          <p:cNvSpPr>
            <a:spLocks noChangeArrowheads="1"/>
          </p:cNvSpPr>
          <p:nvPr/>
        </p:nvSpPr>
        <p:spPr bwMode="auto">
          <a:xfrm>
            <a:off x="2905125" y="4508500"/>
            <a:ext cx="8143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Awareness</a:t>
            </a:r>
          </a:p>
        </p:txBody>
      </p:sp>
      <p:sp>
        <p:nvSpPr>
          <p:cNvPr id="56" name="Rectangle 56">
            <a:extLst>
              <a:ext uri="{FF2B5EF4-FFF2-40B4-BE49-F238E27FC236}">
                <a16:creationId xmlns:a16="http://schemas.microsoft.com/office/drawing/2014/main" id="{0EAAF361-6022-754C-9818-3BE13B0689F0}"/>
              </a:ext>
            </a:extLst>
          </p:cNvPr>
          <p:cNvSpPr>
            <a:spLocks noChangeArrowheads="1"/>
          </p:cNvSpPr>
          <p:nvPr/>
        </p:nvSpPr>
        <p:spPr bwMode="auto">
          <a:xfrm>
            <a:off x="3589338" y="4751388"/>
            <a:ext cx="81438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Awareness</a:t>
            </a:r>
          </a:p>
        </p:txBody>
      </p:sp>
      <p:sp>
        <p:nvSpPr>
          <p:cNvPr id="57" name="Rectangle 57">
            <a:extLst>
              <a:ext uri="{FF2B5EF4-FFF2-40B4-BE49-F238E27FC236}">
                <a16:creationId xmlns:a16="http://schemas.microsoft.com/office/drawing/2014/main" id="{A5D4CFCE-AB98-7845-833E-4A8D2ECCD358}"/>
              </a:ext>
            </a:extLst>
          </p:cNvPr>
          <p:cNvSpPr>
            <a:spLocks noChangeArrowheads="1"/>
          </p:cNvSpPr>
          <p:nvPr/>
        </p:nvSpPr>
        <p:spPr bwMode="auto">
          <a:xfrm>
            <a:off x="3687763" y="5075238"/>
            <a:ext cx="81438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Awareness</a:t>
            </a:r>
          </a:p>
        </p:txBody>
      </p:sp>
      <p:sp>
        <p:nvSpPr>
          <p:cNvPr id="58" name="Rectangle 58">
            <a:extLst>
              <a:ext uri="{FF2B5EF4-FFF2-40B4-BE49-F238E27FC236}">
                <a16:creationId xmlns:a16="http://schemas.microsoft.com/office/drawing/2014/main" id="{495227A4-3C46-604F-B926-3A0E0BC8629F}"/>
              </a:ext>
            </a:extLst>
          </p:cNvPr>
          <p:cNvSpPr>
            <a:spLocks noChangeArrowheads="1"/>
          </p:cNvSpPr>
          <p:nvPr/>
        </p:nvSpPr>
        <p:spPr bwMode="auto">
          <a:xfrm>
            <a:off x="1824038" y="5278438"/>
            <a:ext cx="69215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1000">
                <a:solidFill>
                  <a:srgbClr val="7030A0"/>
                </a:solidFill>
              </a:rPr>
              <a:t>I Contact</a:t>
            </a:r>
          </a:p>
        </p:txBody>
      </p:sp>
      <p:sp>
        <p:nvSpPr>
          <p:cNvPr id="59" name="Line 59">
            <a:extLst>
              <a:ext uri="{FF2B5EF4-FFF2-40B4-BE49-F238E27FC236}">
                <a16:creationId xmlns:a16="http://schemas.microsoft.com/office/drawing/2014/main" id="{E0C33075-1DCA-2249-B7E8-1907F9BE79C7}"/>
              </a:ext>
            </a:extLst>
          </p:cNvPr>
          <p:cNvSpPr>
            <a:spLocks noChangeShapeType="1"/>
          </p:cNvSpPr>
          <p:nvPr/>
        </p:nvSpPr>
        <p:spPr bwMode="auto">
          <a:xfrm>
            <a:off x="3590925" y="3159125"/>
            <a:ext cx="0" cy="23383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a:p>
        </p:txBody>
      </p:sp>
      <p:sp>
        <p:nvSpPr>
          <p:cNvPr id="60" name="Line 60">
            <a:extLst>
              <a:ext uri="{FF2B5EF4-FFF2-40B4-BE49-F238E27FC236}">
                <a16:creationId xmlns:a16="http://schemas.microsoft.com/office/drawing/2014/main" id="{A41A3E4A-DB8F-5145-801F-326920FDECC3}"/>
              </a:ext>
            </a:extLst>
          </p:cNvPr>
          <p:cNvSpPr>
            <a:spLocks noChangeShapeType="1"/>
          </p:cNvSpPr>
          <p:nvPr/>
        </p:nvSpPr>
        <p:spPr bwMode="auto">
          <a:xfrm>
            <a:off x="5057775" y="3159125"/>
            <a:ext cx="0" cy="23383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a:p>
        </p:txBody>
      </p:sp>
      <p:sp>
        <p:nvSpPr>
          <p:cNvPr id="61" name="Line 61">
            <a:extLst>
              <a:ext uri="{FF2B5EF4-FFF2-40B4-BE49-F238E27FC236}">
                <a16:creationId xmlns:a16="http://schemas.microsoft.com/office/drawing/2014/main" id="{834902B4-A858-F149-A078-304B7C458461}"/>
              </a:ext>
            </a:extLst>
          </p:cNvPr>
          <p:cNvSpPr>
            <a:spLocks noChangeShapeType="1"/>
          </p:cNvSpPr>
          <p:nvPr/>
        </p:nvSpPr>
        <p:spPr bwMode="auto">
          <a:xfrm>
            <a:off x="7062788" y="2997200"/>
            <a:ext cx="0" cy="2500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a:p>
        </p:txBody>
      </p:sp>
      <p:sp>
        <p:nvSpPr>
          <p:cNvPr id="62" name="Line 62">
            <a:extLst>
              <a:ext uri="{FF2B5EF4-FFF2-40B4-BE49-F238E27FC236}">
                <a16:creationId xmlns:a16="http://schemas.microsoft.com/office/drawing/2014/main" id="{53343A26-F52D-A342-854A-4E4ACF60E495}"/>
              </a:ext>
            </a:extLst>
          </p:cNvPr>
          <p:cNvSpPr>
            <a:spLocks noChangeShapeType="1"/>
          </p:cNvSpPr>
          <p:nvPr/>
        </p:nvSpPr>
        <p:spPr bwMode="auto">
          <a:xfrm flipV="1">
            <a:off x="7258050" y="2700338"/>
            <a:ext cx="0" cy="28098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a:p>
        </p:txBody>
      </p:sp>
      <p:sp>
        <p:nvSpPr>
          <p:cNvPr id="63" name="Rectangle 63">
            <a:extLst>
              <a:ext uri="{FF2B5EF4-FFF2-40B4-BE49-F238E27FC236}">
                <a16:creationId xmlns:a16="http://schemas.microsoft.com/office/drawing/2014/main" id="{68A46725-0B53-844A-A6DF-DEF3656C0C47}"/>
              </a:ext>
            </a:extLst>
          </p:cNvPr>
          <p:cNvSpPr>
            <a:spLocks noChangeArrowheads="1"/>
          </p:cNvSpPr>
          <p:nvPr/>
        </p:nvSpPr>
        <p:spPr bwMode="auto">
          <a:xfrm>
            <a:off x="3151188" y="5494338"/>
            <a:ext cx="7905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600" b="1">
                <a:solidFill>
                  <a:srgbClr val="7030A0"/>
                </a:solidFill>
              </a:rPr>
              <a:t>Noncommitment</a:t>
            </a:r>
          </a:p>
        </p:txBody>
      </p:sp>
      <p:sp>
        <p:nvSpPr>
          <p:cNvPr id="64" name="Rectangle 64">
            <a:extLst>
              <a:ext uri="{FF2B5EF4-FFF2-40B4-BE49-F238E27FC236}">
                <a16:creationId xmlns:a16="http://schemas.microsoft.com/office/drawing/2014/main" id="{B57A6EF3-BDAA-B740-9000-3DE85134D7B5}"/>
              </a:ext>
            </a:extLst>
          </p:cNvPr>
          <p:cNvSpPr>
            <a:spLocks noChangeArrowheads="1"/>
          </p:cNvSpPr>
          <p:nvPr/>
        </p:nvSpPr>
        <p:spPr bwMode="auto">
          <a:xfrm>
            <a:off x="4618038" y="5494338"/>
            <a:ext cx="7905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600" b="1">
                <a:solidFill>
                  <a:srgbClr val="7030A0"/>
                </a:solidFill>
              </a:rPr>
              <a:t>Noncommitment</a:t>
            </a:r>
          </a:p>
        </p:txBody>
      </p:sp>
      <p:sp>
        <p:nvSpPr>
          <p:cNvPr id="65" name="Rectangle 65">
            <a:extLst>
              <a:ext uri="{FF2B5EF4-FFF2-40B4-BE49-F238E27FC236}">
                <a16:creationId xmlns:a16="http://schemas.microsoft.com/office/drawing/2014/main" id="{42CB1018-0BAD-3B47-AD1B-7A0A684470D7}"/>
              </a:ext>
            </a:extLst>
          </p:cNvPr>
          <p:cNvSpPr>
            <a:spLocks noChangeArrowheads="1"/>
          </p:cNvSpPr>
          <p:nvPr/>
        </p:nvSpPr>
        <p:spPr bwMode="auto">
          <a:xfrm>
            <a:off x="6915150" y="5494338"/>
            <a:ext cx="7905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600" b="1">
                <a:solidFill>
                  <a:srgbClr val="7030A0"/>
                </a:solidFill>
              </a:rPr>
              <a:t>Noncommitment</a:t>
            </a:r>
          </a:p>
        </p:txBody>
      </p:sp>
      <p:sp>
        <p:nvSpPr>
          <p:cNvPr id="66" name="Rectangle 66">
            <a:extLst>
              <a:ext uri="{FF2B5EF4-FFF2-40B4-BE49-F238E27FC236}">
                <a16:creationId xmlns:a16="http://schemas.microsoft.com/office/drawing/2014/main" id="{97EDEBF4-08C8-C54F-B8AA-9CD3D7EC05B6}"/>
              </a:ext>
            </a:extLst>
          </p:cNvPr>
          <p:cNvSpPr>
            <a:spLocks noChangeArrowheads="1"/>
          </p:cNvSpPr>
          <p:nvPr/>
        </p:nvSpPr>
        <p:spPr bwMode="auto">
          <a:xfrm>
            <a:off x="7299325" y="5810250"/>
            <a:ext cx="384175"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BD" sz="500">
                <a:solidFill>
                  <a:srgbClr val="7030A0"/>
                </a:solidFill>
              </a:rPr>
              <a:t>OC160</a:t>
            </a:r>
          </a:p>
        </p:txBody>
      </p:sp>
      <p:sp>
        <p:nvSpPr>
          <p:cNvPr id="67" name="Rectangle 4">
            <a:extLst>
              <a:ext uri="{FF2B5EF4-FFF2-40B4-BE49-F238E27FC236}">
                <a16:creationId xmlns:a16="http://schemas.microsoft.com/office/drawing/2014/main" id="{4F88F589-3209-A249-A3AD-331CF7983B80}"/>
              </a:ext>
            </a:extLst>
          </p:cNvPr>
          <p:cNvSpPr>
            <a:spLocks noChangeArrowheads="1"/>
          </p:cNvSpPr>
          <p:nvPr/>
        </p:nvSpPr>
        <p:spPr bwMode="auto">
          <a:xfrm>
            <a:off x="228600" y="1143000"/>
            <a:ext cx="944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pPr>
            <a:r>
              <a:rPr lang="en-US" altLang="en-BD" sz="2000" b="1" i="1" dirty="0">
                <a:solidFill>
                  <a:srgbClr val="FF0000"/>
                </a:solidFill>
                <a:latin typeface="Lucida Sans" panose="020B0602030504020204" pitchFamily="34" charset="77"/>
              </a:rPr>
              <a:t>Building Commitment Through Communications is a process...</a:t>
            </a:r>
          </a:p>
        </p:txBody>
      </p:sp>
    </p:spTree>
    <p:extLst>
      <p:ext uri="{BB962C8B-B14F-4D97-AF65-F5344CB8AC3E}">
        <p14:creationId xmlns:p14="http://schemas.microsoft.com/office/powerpoint/2010/main" val="171909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932C-38BF-F349-BFFB-591B357B5E46}"/>
              </a:ext>
            </a:extLst>
          </p:cNvPr>
          <p:cNvSpPr>
            <a:spLocks noGrp="1"/>
          </p:cNvSpPr>
          <p:nvPr>
            <p:ph type="title"/>
          </p:nvPr>
        </p:nvSpPr>
        <p:spPr>
          <a:xfrm>
            <a:off x="838200" y="199292"/>
            <a:ext cx="10515600" cy="654783"/>
          </a:xfrm>
        </p:spPr>
        <p:txBody>
          <a:bodyPr>
            <a:normAutofit/>
          </a:bodyPr>
          <a:lstStyle/>
          <a:p>
            <a:r>
              <a:rPr lang="en-US" sz="3600" dirty="0">
                <a:solidFill>
                  <a:srgbClr val="2492FD"/>
                </a:solidFill>
              </a:rPr>
              <a:t>Communicate </a:t>
            </a:r>
            <a:endParaRPr sz="3600" dirty="0">
              <a:solidFill>
                <a:srgbClr val="2492FD"/>
              </a:solidFill>
            </a:endParaRPr>
          </a:p>
        </p:txBody>
      </p:sp>
      <p:sp>
        <p:nvSpPr>
          <p:cNvPr id="3" name="Content Placeholder 2">
            <a:extLst>
              <a:ext uri="{FF2B5EF4-FFF2-40B4-BE49-F238E27FC236}">
                <a16:creationId xmlns:a16="http://schemas.microsoft.com/office/drawing/2014/main" id="{2D734A68-2416-3944-8216-5F2BF59DABED}"/>
              </a:ext>
            </a:extLst>
          </p:cNvPr>
          <p:cNvSpPr>
            <a:spLocks noGrp="1"/>
          </p:cNvSpPr>
          <p:nvPr>
            <p:ph idx="1"/>
          </p:nvPr>
        </p:nvSpPr>
        <p:spPr>
          <a:xfrm>
            <a:off x="838201" y="854074"/>
            <a:ext cx="7895492" cy="6132879"/>
          </a:xfrm>
        </p:spPr>
        <p:txBody>
          <a:bodyPr>
            <a:normAutofit fontScale="92500" lnSpcReduction="20000"/>
          </a:bodyPr>
          <a:lstStyle/>
          <a:p>
            <a:pPr marL="0" indent="0">
              <a:lnSpc>
                <a:spcPct val="120000"/>
              </a:lnSpc>
              <a:buNone/>
            </a:pPr>
            <a:r>
              <a:rPr lang="en-US" sz="2000" dirty="0">
                <a:latin typeface="Calibri Light" panose="020F0302020204030204" pitchFamily="34" charset="0"/>
                <a:cs typeface="Calibri Light" panose="020F0302020204030204" pitchFamily="34" charset="0"/>
              </a:rPr>
              <a:t>As an engineer, you will be leading your work, whether as team leader or team member. Your job is to create something new—adding and advancing product or process features, advancing technology, killing a product, inventing technology or innovating new products, changing technology core, or establishing a technology facility.  </a:t>
            </a:r>
          </a:p>
          <a:p>
            <a:pPr marL="0" indent="0">
              <a:lnSpc>
                <a:spcPct val="120000"/>
              </a:lnSpc>
              <a:buNone/>
            </a:pPr>
            <a:r>
              <a:rPr lang="en-US" sz="2000" dirty="0">
                <a:latin typeface="Calibri Light" panose="020F0302020204030204" pitchFamily="34" charset="0"/>
                <a:cs typeface="Calibri Light" panose="020F0302020204030204" pitchFamily="34" charset="0"/>
              </a:rPr>
              <a:t>No body did it before. No body knows its importance. No body exactly know how to get it done. </a:t>
            </a:r>
          </a:p>
          <a:p>
            <a:pPr marL="0" indent="0">
              <a:lnSpc>
                <a:spcPct val="120000"/>
              </a:lnSpc>
              <a:buNone/>
            </a:pPr>
            <a:r>
              <a:rPr lang="en-US" sz="2000" dirty="0">
                <a:latin typeface="Calibri Light" panose="020F0302020204030204" pitchFamily="34" charset="0"/>
                <a:cs typeface="Calibri Light" panose="020F0302020204030204" pitchFamily="34" charset="0"/>
              </a:rPr>
              <a:t>You have four important jobs—</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communicate ideas to your team members, senior managers, and other stakeholders, ii. keep communicating through out the process of refining and approving ideas, iii. communicate to yourself and team members how to be done, and iv. communicate what is being done.   </a:t>
            </a:r>
          </a:p>
          <a:p>
            <a:pPr marL="0" indent="0">
              <a:lnSpc>
                <a:spcPct val="120000"/>
              </a:lnSpc>
              <a:buNone/>
            </a:pPr>
            <a:r>
              <a:rPr lang="en-US" sz="2000" dirty="0">
                <a:latin typeface="Calibri Light" panose="020F0302020204030204" pitchFamily="34" charset="0"/>
                <a:cs typeface="Calibri Light" panose="020F0302020204030204" pitchFamily="34" charset="0"/>
              </a:rPr>
              <a:t>Hence, communication will be at the core your profession to develop new things. Communication will take place in oral, written, and demonstration forms. It will take place in both formal and information settings. You will face also competition in communicating. Communication takes time and other resources—but produces no tangible output. Communication also runs the risk of causing errors—production of wrong output.   Hence, the challenge is how to effectively and efficiently communicate. </a:t>
            </a:r>
            <a:endParaRPr sz="2000" dirty="0">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7840837B-D1BF-8842-A846-E76266238BBE}"/>
              </a:ext>
            </a:extLst>
          </p:cNvPr>
          <p:cNvSpPr/>
          <p:nvPr/>
        </p:nvSpPr>
        <p:spPr>
          <a:xfrm>
            <a:off x="9132277" y="526683"/>
            <a:ext cx="2895600" cy="3693319"/>
          </a:xfrm>
          <a:prstGeom prst="rect">
            <a:avLst/>
          </a:prstGeom>
        </p:spPr>
        <p:txBody>
          <a:bodyPr wrap="square">
            <a:spAutoFit/>
          </a:bodyPr>
          <a:lstStyle/>
          <a:p>
            <a:r>
              <a:rPr lang="en-GB" dirty="0">
                <a:solidFill>
                  <a:srgbClr val="202124"/>
                </a:solidFill>
                <a:effectLst/>
                <a:latin typeface="Calibri Light" panose="020F0302020204030204" pitchFamily="34" charset="0"/>
                <a:cs typeface="Calibri Light" panose="020F0302020204030204" pitchFamily="34" charset="0"/>
              </a:rPr>
              <a:t>Studies have been done on why projects fail. The Project Management Institute (PMI) reported in the Pulse of the Profession</a:t>
            </a:r>
            <a:r>
              <a:rPr lang="en-GB" baseline="30000" dirty="0">
                <a:solidFill>
                  <a:srgbClr val="202124"/>
                </a:solidFill>
                <a:effectLst/>
                <a:latin typeface="Calibri Light" panose="020F0302020204030204" pitchFamily="34" charset="0"/>
                <a:cs typeface="Calibri Light" panose="020F0302020204030204" pitchFamily="34" charset="0"/>
              </a:rPr>
              <a:t>®</a:t>
            </a:r>
            <a:r>
              <a:rPr lang="en-GB" dirty="0">
                <a:solidFill>
                  <a:srgbClr val="202124"/>
                </a:solidFill>
                <a:effectLst/>
                <a:latin typeface="Calibri Light" panose="020F0302020204030204" pitchFamily="34" charset="0"/>
                <a:cs typeface="Calibri Light" panose="020F0302020204030204" pitchFamily="34" charset="0"/>
              </a:rPr>
              <a:t> (2013a) that poor communication is the number one reason why projects fail. In fact, PMI states that poor communications is a contributing factor in 56% of the projects that failed.</a:t>
            </a:r>
            <a:endParaRPr dirty="0">
              <a:latin typeface="Calibri Light" panose="020F0302020204030204" pitchFamily="34" charset="0"/>
              <a:cs typeface="Calibri Light" panose="020F0302020204030204" pitchFamily="34" charset="0"/>
            </a:endParaRPr>
          </a:p>
        </p:txBody>
      </p:sp>
      <p:sp>
        <p:nvSpPr>
          <p:cNvPr id="5" name="Rectangle 4">
            <a:extLst>
              <a:ext uri="{FF2B5EF4-FFF2-40B4-BE49-F238E27FC236}">
                <a16:creationId xmlns:a16="http://schemas.microsoft.com/office/drawing/2014/main" id="{B090D909-763F-BB4B-9FDA-116C728C7363}"/>
              </a:ext>
            </a:extLst>
          </p:cNvPr>
          <p:cNvSpPr/>
          <p:nvPr/>
        </p:nvSpPr>
        <p:spPr>
          <a:xfrm>
            <a:off x="8886093" y="4305264"/>
            <a:ext cx="3294184" cy="2339102"/>
          </a:xfrm>
          <a:prstGeom prst="rect">
            <a:avLst/>
          </a:prstGeom>
        </p:spPr>
        <p:txBody>
          <a:bodyPr wrap="square">
            <a:spAutoFit/>
          </a:bodyPr>
          <a:lstStyle/>
          <a:p>
            <a:r>
              <a:rPr lang="en-US" altLang="en-BD" dirty="0"/>
              <a:t>Motivation:</a:t>
            </a:r>
          </a:p>
          <a:p>
            <a:r>
              <a:rPr lang="en-US" altLang="en-BD" sz="1600" dirty="0">
                <a:latin typeface="Calibri Light" panose="020F0302020204030204" pitchFamily="34" charset="0"/>
                <a:cs typeface="Calibri Light" panose="020F0302020204030204" pitchFamily="34" charset="0"/>
              </a:rPr>
              <a:t>Technical Leadership</a:t>
            </a:r>
          </a:p>
          <a:p>
            <a:pPr lvl="1"/>
            <a:r>
              <a:rPr lang="ja-JP" altLang="en-US" sz="1600">
                <a:latin typeface="Calibri Light" panose="020F0302020204030204" pitchFamily="34" charset="0"/>
                <a:cs typeface="Calibri Light" panose="020F0302020204030204" pitchFamily="34" charset="0"/>
              </a:rPr>
              <a:t>“</a:t>
            </a:r>
            <a:r>
              <a:rPr lang="en-US" altLang="ja-JP" sz="1600" dirty="0">
                <a:latin typeface="Calibri Light" panose="020F0302020204030204" pitchFamily="34" charset="0"/>
                <a:cs typeface="Calibri Light" panose="020F0302020204030204" pitchFamily="34" charset="0"/>
              </a:rPr>
              <a:t>Guiding head of a technical group</a:t>
            </a:r>
            <a:r>
              <a:rPr lang="ja-JP" altLang="en-US" sz="1600">
                <a:latin typeface="Calibri Light" panose="020F0302020204030204" pitchFamily="34" charset="0"/>
                <a:cs typeface="Calibri Light" panose="020F0302020204030204" pitchFamily="34" charset="0"/>
              </a:rPr>
              <a:t>”</a:t>
            </a:r>
            <a:endParaRPr lang="en-US" altLang="ja-JP" sz="1600" dirty="0">
              <a:latin typeface="Calibri Light" panose="020F0302020204030204" pitchFamily="34" charset="0"/>
              <a:cs typeface="Calibri Light" panose="020F0302020204030204" pitchFamily="34" charset="0"/>
            </a:endParaRPr>
          </a:p>
          <a:p>
            <a:r>
              <a:rPr lang="en-US" altLang="en-BD" sz="1600" dirty="0">
                <a:latin typeface="Calibri Light" panose="020F0302020204030204" pitchFamily="34" charset="0"/>
                <a:cs typeface="Calibri Light" panose="020F0302020204030204" pitchFamily="34" charset="0"/>
              </a:rPr>
              <a:t>Two essential tools</a:t>
            </a:r>
          </a:p>
          <a:p>
            <a:pPr lvl="1"/>
            <a:r>
              <a:rPr lang="en-US" altLang="en-BD" sz="1600" dirty="0">
                <a:latin typeface="Calibri Light" panose="020F0302020204030204" pitchFamily="34" charset="0"/>
                <a:cs typeface="Calibri Light" panose="020F0302020204030204" pitchFamily="34" charset="0"/>
              </a:rPr>
              <a:t>Communicate to customer and to your team</a:t>
            </a:r>
          </a:p>
          <a:p>
            <a:pPr lvl="1"/>
            <a:r>
              <a:rPr lang="en-US" altLang="en-BD" sz="1600" dirty="0">
                <a:latin typeface="Calibri Light" panose="020F0302020204030204" pitchFamily="34" charset="0"/>
                <a:cs typeface="Calibri Light" panose="020F0302020204030204" pitchFamily="34" charset="0"/>
              </a:rPr>
              <a:t>Organize, plan and manage the technical project</a:t>
            </a:r>
          </a:p>
        </p:txBody>
      </p:sp>
    </p:spTree>
    <p:extLst>
      <p:ext uri="{BB962C8B-B14F-4D97-AF65-F5344CB8AC3E}">
        <p14:creationId xmlns:p14="http://schemas.microsoft.com/office/powerpoint/2010/main" val="370412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BAF7-C18D-FF4A-A256-13054E723B3B}"/>
              </a:ext>
            </a:extLst>
          </p:cNvPr>
          <p:cNvSpPr>
            <a:spLocks noGrp="1"/>
          </p:cNvSpPr>
          <p:nvPr>
            <p:ph type="title"/>
          </p:nvPr>
        </p:nvSpPr>
        <p:spPr>
          <a:xfrm>
            <a:off x="427892" y="189280"/>
            <a:ext cx="10515600" cy="607890"/>
          </a:xfrm>
        </p:spPr>
        <p:txBody>
          <a:bodyPr>
            <a:normAutofit/>
          </a:bodyPr>
          <a:lstStyle/>
          <a:p>
            <a:r>
              <a:rPr lang="en-US" sz="3600" dirty="0">
                <a:solidFill>
                  <a:srgbClr val="2492FD"/>
                </a:solidFill>
              </a:rPr>
              <a:t>Resistance and Responses to Resistance</a:t>
            </a:r>
            <a:endParaRPr sz="3600" dirty="0">
              <a:solidFill>
                <a:srgbClr val="2492FD"/>
              </a:solidFill>
            </a:endParaRPr>
          </a:p>
        </p:txBody>
      </p:sp>
      <p:sp>
        <p:nvSpPr>
          <p:cNvPr id="4" name="Rectangle 3">
            <a:extLst>
              <a:ext uri="{FF2B5EF4-FFF2-40B4-BE49-F238E27FC236}">
                <a16:creationId xmlns:a16="http://schemas.microsoft.com/office/drawing/2014/main" id="{C5A9EDEE-D750-D243-A527-567C3ADA72B2}"/>
              </a:ext>
            </a:extLst>
          </p:cNvPr>
          <p:cNvSpPr txBox="1">
            <a:spLocks noChangeArrowheads="1"/>
          </p:cNvSpPr>
          <p:nvPr/>
        </p:nvSpPr>
        <p:spPr bwMode="auto">
          <a:xfrm>
            <a:off x="87923" y="1031629"/>
            <a:ext cx="6160477" cy="592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indent="0" eaLnBrk="1" hangingPunct="1">
              <a:lnSpc>
                <a:spcPct val="90000"/>
              </a:lnSpc>
              <a:spcBef>
                <a:spcPct val="20000"/>
              </a:spcBef>
            </a:pPr>
            <a:r>
              <a:rPr lang="en-US" altLang="en-BD" dirty="0">
                <a:solidFill>
                  <a:schemeClr val="accent1"/>
                </a:solidFill>
                <a:latin typeface="Calibri" panose="020F0502020204030204" pitchFamily="34" charset="0"/>
              </a:rPr>
              <a:t>  Resistance is inevitable, not bad</a:t>
            </a:r>
          </a:p>
          <a:p>
            <a:pPr lvl="1" eaLnBrk="1" hangingPunct="1">
              <a:lnSpc>
                <a:spcPct val="90000"/>
              </a:lnSpc>
              <a:spcBef>
                <a:spcPct val="10000"/>
              </a:spcBef>
              <a:buFont typeface="Arial" panose="020B0604020202020204" pitchFamily="34" charset="0"/>
              <a:buChar char="–"/>
            </a:pPr>
            <a:r>
              <a:rPr lang="en-US" altLang="en-BD" dirty="0">
                <a:latin typeface="Calibri" panose="020F0502020204030204" pitchFamily="34" charset="0"/>
              </a:rPr>
              <a:t>Change generates anxiety</a:t>
            </a:r>
          </a:p>
          <a:p>
            <a:pPr lvl="2" eaLnBrk="1" hangingPunct="1">
              <a:lnSpc>
                <a:spcPct val="90000"/>
              </a:lnSpc>
              <a:spcBef>
                <a:spcPct val="10000"/>
              </a:spcBef>
              <a:buFont typeface="Arial" panose="020B0604020202020204" pitchFamily="34" charset="0"/>
              <a:buChar char="•"/>
            </a:pPr>
            <a:r>
              <a:rPr lang="en-US" altLang="en-BD" dirty="0">
                <a:latin typeface="Calibri" panose="020F0502020204030204" pitchFamily="34" charset="0"/>
              </a:rPr>
              <a:t>Learning anxiety- not an expert, temporary incompetence, time &amp; energy, may not master</a:t>
            </a:r>
          </a:p>
          <a:p>
            <a:pPr lvl="2" eaLnBrk="1" hangingPunct="1">
              <a:lnSpc>
                <a:spcPct val="90000"/>
              </a:lnSpc>
              <a:spcBef>
                <a:spcPct val="10000"/>
              </a:spcBef>
              <a:buFont typeface="Arial" panose="020B0604020202020204" pitchFamily="34" charset="0"/>
              <a:buChar char="•"/>
            </a:pPr>
            <a:r>
              <a:rPr lang="en-US" altLang="en-BD" dirty="0">
                <a:latin typeface="Calibri" panose="020F0502020204030204" pitchFamily="34" charset="0"/>
              </a:rPr>
              <a:t>Situational Anxiety- consequence if we don</a:t>
            </a:r>
            <a:r>
              <a:rPr lang="ja-JP" altLang="en-US">
                <a:latin typeface="Calibri" panose="020F0502020204030204" pitchFamily="34" charset="0"/>
              </a:rPr>
              <a:t>’</a:t>
            </a:r>
            <a:r>
              <a:rPr lang="en-US" altLang="ja-JP" dirty="0">
                <a:latin typeface="Calibri" panose="020F0502020204030204" pitchFamily="34" charset="0"/>
              </a:rPr>
              <a:t>t change</a:t>
            </a:r>
          </a:p>
          <a:p>
            <a:pPr lvl="1" eaLnBrk="1" hangingPunct="1">
              <a:lnSpc>
                <a:spcPct val="90000"/>
              </a:lnSpc>
              <a:spcBef>
                <a:spcPct val="20000"/>
              </a:spcBef>
              <a:buFont typeface="Arial" panose="020B0604020202020204" pitchFamily="34" charset="0"/>
              <a:buChar char="–"/>
            </a:pPr>
            <a:r>
              <a:rPr lang="en-US" altLang="en-BD" dirty="0">
                <a:latin typeface="Calibri" panose="020F0502020204030204" pitchFamily="34" charset="0"/>
              </a:rPr>
              <a:t>People generally work to conserve energy-or lower anxiety</a:t>
            </a:r>
          </a:p>
          <a:p>
            <a:pPr lvl="1" eaLnBrk="1" hangingPunct="1">
              <a:lnSpc>
                <a:spcPct val="90000"/>
              </a:lnSpc>
              <a:spcBef>
                <a:spcPct val="20000"/>
              </a:spcBef>
              <a:buFont typeface="Arial" panose="020B0604020202020204" pitchFamily="34" charset="0"/>
              <a:buChar char="–"/>
            </a:pPr>
            <a:r>
              <a:rPr lang="en-US" altLang="en-BD" dirty="0">
                <a:latin typeface="Calibri" panose="020F0502020204030204" pitchFamily="34" charset="0"/>
              </a:rPr>
              <a:t>Why will people choose to change- the situation</a:t>
            </a:r>
          </a:p>
          <a:p>
            <a:pPr lvl="2" eaLnBrk="1" hangingPunct="1">
              <a:lnSpc>
                <a:spcPct val="90000"/>
              </a:lnSpc>
              <a:spcBef>
                <a:spcPct val="10000"/>
              </a:spcBef>
              <a:buFont typeface="Arial" panose="020B0604020202020204" pitchFamily="34" charset="0"/>
              <a:buChar char="•"/>
            </a:pPr>
            <a:r>
              <a:rPr lang="ja-JP" altLang="en-US">
                <a:latin typeface="Calibri" panose="020F0502020204030204" pitchFamily="34" charset="0"/>
              </a:rPr>
              <a:t>“</a:t>
            </a:r>
            <a:r>
              <a:rPr lang="en-US" altLang="ja-JP" dirty="0">
                <a:latin typeface="Calibri" panose="020F0502020204030204" pitchFamily="34" charset="0"/>
              </a:rPr>
              <a:t>because it matters</a:t>
            </a:r>
            <a:r>
              <a:rPr lang="ja-JP" altLang="en-US">
                <a:latin typeface="Calibri" panose="020F0502020204030204" pitchFamily="34" charset="0"/>
              </a:rPr>
              <a:t>”</a:t>
            </a:r>
            <a:endParaRPr lang="en-US" altLang="ja-JP" dirty="0">
              <a:latin typeface="Calibri" panose="020F0502020204030204" pitchFamily="34" charset="0"/>
            </a:endParaRPr>
          </a:p>
          <a:p>
            <a:pPr lvl="2" eaLnBrk="1" hangingPunct="1">
              <a:lnSpc>
                <a:spcPct val="90000"/>
              </a:lnSpc>
              <a:spcBef>
                <a:spcPct val="10000"/>
              </a:spcBef>
              <a:buFont typeface="Arial" panose="020B0604020202020204" pitchFamily="34" charset="0"/>
              <a:buChar char="•"/>
            </a:pPr>
            <a:r>
              <a:rPr lang="ja-JP" altLang="en-US">
                <a:latin typeface="Calibri" panose="020F0502020204030204" pitchFamily="34" charset="0"/>
              </a:rPr>
              <a:t>“</a:t>
            </a:r>
            <a:r>
              <a:rPr lang="en-US" altLang="ja-JP" dirty="0">
                <a:latin typeface="Calibri" panose="020F0502020204030204" pitchFamily="34" charset="0"/>
              </a:rPr>
              <a:t>because my colleagues take it seriously</a:t>
            </a:r>
            <a:r>
              <a:rPr lang="ja-JP" altLang="en-US">
                <a:latin typeface="Calibri" panose="020F0502020204030204" pitchFamily="34" charset="0"/>
              </a:rPr>
              <a:t>””</a:t>
            </a:r>
            <a:endParaRPr lang="en-US" altLang="ja-JP" dirty="0">
              <a:latin typeface="Calibri" panose="020F0502020204030204" pitchFamily="34" charset="0"/>
            </a:endParaRPr>
          </a:p>
          <a:p>
            <a:pPr lvl="2" eaLnBrk="1" hangingPunct="1">
              <a:lnSpc>
                <a:spcPct val="90000"/>
              </a:lnSpc>
              <a:spcBef>
                <a:spcPct val="10000"/>
              </a:spcBef>
              <a:buFont typeface="Arial" panose="020B0604020202020204" pitchFamily="34" charset="0"/>
              <a:buChar char="•"/>
            </a:pPr>
            <a:r>
              <a:rPr lang="ja-JP" altLang="en-US">
                <a:latin typeface="Calibri" panose="020F0502020204030204" pitchFamily="34" charset="0"/>
              </a:rPr>
              <a:t>“</a:t>
            </a:r>
            <a:r>
              <a:rPr lang="en-US" altLang="ja-JP" dirty="0">
                <a:latin typeface="Calibri" panose="020F0502020204030204" pitchFamily="34" charset="0"/>
              </a:rPr>
              <a:t>because it works</a:t>
            </a:r>
            <a:r>
              <a:rPr lang="ja-JP" altLang="en-US">
                <a:latin typeface="Calibri" panose="020F0502020204030204" pitchFamily="34" charset="0"/>
              </a:rPr>
              <a:t>”</a:t>
            </a:r>
            <a:r>
              <a:rPr lang="en-US" altLang="ja-JP" dirty="0">
                <a:latin typeface="Calibri" panose="020F0502020204030204" pitchFamily="34" charset="0"/>
              </a:rPr>
              <a:t> </a:t>
            </a:r>
            <a:endParaRPr lang="en-US" altLang="en-BD" dirty="0">
              <a:latin typeface="Calibri" panose="020F0502020204030204" pitchFamily="34" charset="0"/>
            </a:endParaRPr>
          </a:p>
        </p:txBody>
      </p:sp>
      <p:sp>
        <p:nvSpPr>
          <p:cNvPr id="5" name="Rectangle 2">
            <a:extLst>
              <a:ext uri="{FF2B5EF4-FFF2-40B4-BE49-F238E27FC236}">
                <a16:creationId xmlns:a16="http://schemas.microsoft.com/office/drawing/2014/main" id="{909E0A40-5EC0-4B45-A92A-E62AE43BE87F}"/>
              </a:ext>
            </a:extLst>
          </p:cNvPr>
          <p:cNvSpPr txBox="1">
            <a:spLocks noChangeArrowheads="1"/>
          </p:cNvSpPr>
          <p:nvPr/>
        </p:nvSpPr>
        <p:spPr bwMode="auto">
          <a:xfrm>
            <a:off x="6342185" y="1720361"/>
            <a:ext cx="5849815" cy="341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indent="0" eaLnBrk="1" hangingPunct="1">
              <a:spcBef>
                <a:spcPct val="20000"/>
              </a:spcBef>
            </a:pPr>
            <a:r>
              <a:rPr lang="en-US" sz="2000" dirty="0">
                <a:solidFill>
                  <a:srgbClr val="009900"/>
                </a:solidFill>
              </a:rPr>
              <a:t>Responses to Resistance</a:t>
            </a:r>
            <a:endParaRPr lang="en-US" altLang="en-BD" sz="2000" dirty="0">
              <a:solidFill>
                <a:schemeClr val="accent1"/>
              </a:solidFill>
              <a:latin typeface="Calibri" panose="020F0502020204030204" pitchFamily="34" charset="0"/>
            </a:endParaRPr>
          </a:p>
          <a:p>
            <a:pPr eaLnBrk="1" hangingPunct="1">
              <a:spcBef>
                <a:spcPct val="20000"/>
              </a:spcBef>
              <a:buFont typeface="Arial" panose="020B0604020202020204" pitchFamily="34" charset="0"/>
              <a:buChar char="•"/>
            </a:pPr>
            <a:r>
              <a:rPr lang="en-US" altLang="en-BD" sz="2000" dirty="0">
                <a:solidFill>
                  <a:schemeClr val="accent1"/>
                </a:solidFill>
                <a:latin typeface="Calibri" panose="020F0502020204030204" pitchFamily="34" charset="0"/>
              </a:rPr>
              <a:t>Dismissal</a:t>
            </a:r>
            <a:r>
              <a:rPr lang="en-US" altLang="en-BD" sz="2000" dirty="0">
                <a:latin typeface="Calibri" panose="020F0502020204030204" pitchFamily="34" charset="0"/>
              </a:rPr>
              <a:t>: </a:t>
            </a:r>
            <a:r>
              <a:rPr lang="ja-JP" altLang="en-US" sz="2000">
                <a:latin typeface="Calibri" panose="020F0502020204030204" pitchFamily="34" charset="0"/>
              </a:rPr>
              <a:t>“</a:t>
            </a:r>
            <a:r>
              <a:rPr lang="en-US" altLang="ja-JP" sz="2000" dirty="0">
                <a:latin typeface="Calibri" panose="020F0502020204030204" pitchFamily="34" charset="0"/>
              </a:rPr>
              <a:t>You</a:t>
            </a:r>
            <a:r>
              <a:rPr lang="ja-JP" altLang="en-US" sz="2000">
                <a:latin typeface="Calibri" panose="020F0502020204030204" pitchFamily="34" charset="0"/>
              </a:rPr>
              <a:t>’</a:t>
            </a:r>
            <a:r>
              <a:rPr lang="en-US" altLang="ja-JP" sz="2000" dirty="0">
                <a:latin typeface="Calibri" panose="020F0502020204030204" pitchFamily="34" charset="0"/>
              </a:rPr>
              <a:t>re an idiot.</a:t>
            </a:r>
            <a:r>
              <a:rPr lang="ja-JP" altLang="en-US" sz="2000">
                <a:latin typeface="Calibri" panose="020F0502020204030204" pitchFamily="34" charset="0"/>
              </a:rPr>
              <a:t>”</a:t>
            </a:r>
            <a:endParaRPr lang="en-US" altLang="ja-JP" sz="2000" dirty="0">
              <a:latin typeface="Calibri" panose="020F0502020204030204" pitchFamily="34" charset="0"/>
            </a:endParaRPr>
          </a:p>
          <a:p>
            <a:pPr eaLnBrk="1" hangingPunct="1">
              <a:spcBef>
                <a:spcPct val="20000"/>
              </a:spcBef>
              <a:buFont typeface="Arial" panose="020B0604020202020204" pitchFamily="34" charset="0"/>
              <a:buChar char="•"/>
            </a:pPr>
            <a:r>
              <a:rPr lang="en-US" altLang="en-BD" sz="2000" dirty="0">
                <a:solidFill>
                  <a:schemeClr val="accent1"/>
                </a:solidFill>
                <a:latin typeface="Calibri" panose="020F0502020204030204" pitchFamily="34" charset="0"/>
              </a:rPr>
              <a:t>Bulldozer</a:t>
            </a:r>
            <a:r>
              <a:rPr lang="en-US" altLang="en-BD" sz="2000" dirty="0">
                <a:latin typeface="Calibri" panose="020F0502020204030204" pitchFamily="34" charset="0"/>
              </a:rPr>
              <a:t>: </a:t>
            </a:r>
            <a:r>
              <a:rPr lang="ja-JP" altLang="en-US" sz="2000">
                <a:latin typeface="Calibri" panose="020F0502020204030204" pitchFamily="34" charset="0"/>
              </a:rPr>
              <a:t>“</a:t>
            </a:r>
            <a:r>
              <a:rPr lang="en-US" altLang="ja-JP" sz="2000" dirty="0">
                <a:latin typeface="Calibri" panose="020F0502020204030204" pitchFamily="34" charset="0"/>
              </a:rPr>
              <a:t>You just don</a:t>
            </a:r>
            <a:r>
              <a:rPr lang="ja-JP" altLang="en-US" sz="2000">
                <a:latin typeface="Calibri" panose="020F0502020204030204" pitchFamily="34" charset="0"/>
              </a:rPr>
              <a:t>’</a:t>
            </a:r>
            <a:r>
              <a:rPr lang="en-US" altLang="ja-JP" sz="2000" dirty="0">
                <a:latin typeface="Calibri" panose="020F0502020204030204" pitchFamily="34" charset="0"/>
              </a:rPr>
              <a:t>t understand and I will try again to convince you of the correctness of my approach.</a:t>
            </a:r>
            <a:r>
              <a:rPr lang="ja-JP" altLang="en-US" sz="2000">
                <a:latin typeface="Calibri" panose="020F0502020204030204" pitchFamily="34" charset="0"/>
              </a:rPr>
              <a:t>”</a:t>
            </a:r>
            <a:endParaRPr lang="en-US" altLang="ja-JP" sz="2000" dirty="0">
              <a:latin typeface="Calibri" panose="020F0502020204030204" pitchFamily="34" charset="0"/>
            </a:endParaRPr>
          </a:p>
          <a:p>
            <a:pPr eaLnBrk="1" hangingPunct="1">
              <a:spcBef>
                <a:spcPct val="20000"/>
              </a:spcBef>
              <a:buFont typeface="Arial" panose="020B0604020202020204" pitchFamily="34" charset="0"/>
              <a:buChar char="•"/>
            </a:pPr>
            <a:r>
              <a:rPr lang="en-US" altLang="en-BD" sz="2000" dirty="0">
                <a:solidFill>
                  <a:schemeClr val="accent1"/>
                </a:solidFill>
                <a:latin typeface="Calibri" panose="020F0502020204030204" pitchFamily="34" charset="0"/>
              </a:rPr>
              <a:t>Let</a:t>
            </a:r>
            <a:r>
              <a:rPr lang="ja-JP" altLang="en-US" sz="2000">
                <a:solidFill>
                  <a:schemeClr val="accent1"/>
                </a:solidFill>
                <a:latin typeface="Calibri" panose="020F0502020204030204" pitchFamily="34" charset="0"/>
              </a:rPr>
              <a:t>’</a:t>
            </a:r>
            <a:r>
              <a:rPr lang="en-US" altLang="ja-JP" sz="2000" dirty="0">
                <a:solidFill>
                  <a:schemeClr val="accent1"/>
                </a:solidFill>
                <a:latin typeface="Calibri" panose="020F0502020204030204" pitchFamily="34" charset="0"/>
              </a:rPr>
              <a:t>s talk</a:t>
            </a:r>
            <a:r>
              <a:rPr lang="en-US" altLang="ja-JP" sz="2000" dirty="0">
                <a:latin typeface="Calibri" panose="020F0502020204030204" pitchFamily="34" charset="0"/>
              </a:rPr>
              <a:t>: </a:t>
            </a:r>
            <a:r>
              <a:rPr lang="ja-JP" altLang="en-US" sz="2000">
                <a:latin typeface="Calibri" panose="020F0502020204030204" pitchFamily="34" charset="0"/>
              </a:rPr>
              <a:t>“</a:t>
            </a:r>
            <a:r>
              <a:rPr lang="en-US" altLang="ja-JP" sz="2000" dirty="0">
                <a:latin typeface="Calibri" panose="020F0502020204030204" pitchFamily="34" charset="0"/>
              </a:rPr>
              <a:t>What you say has merit.  Let me understand your concerns and let</a:t>
            </a:r>
            <a:r>
              <a:rPr lang="ja-JP" altLang="en-US" sz="2000">
                <a:latin typeface="Calibri" panose="020F0502020204030204" pitchFamily="34" charset="0"/>
              </a:rPr>
              <a:t>’</a:t>
            </a:r>
            <a:r>
              <a:rPr lang="en-US" altLang="ja-JP" sz="2000" dirty="0">
                <a:latin typeface="Calibri" panose="020F0502020204030204" pitchFamily="34" charset="0"/>
              </a:rPr>
              <a:t>s review how an alternate proposal might address your concerns.</a:t>
            </a:r>
            <a:r>
              <a:rPr lang="ja-JP" altLang="en-US" sz="2000">
                <a:latin typeface="Calibri" panose="020F0502020204030204" pitchFamily="34" charset="0"/>
              </a:rPr>
              <a:t>”</a:t>
            </a:r>
            <a:endParaRPr lang="en-US" altLang="ja-JP" sz="2000" dirty="0">
              <a:latin typeface="Calibri" panose="020F0502020204030204" pitchFamily="34" charset="0"/>
            </a:endParaRPr>
          </a:p>
          <a:p>
            <a:pPr eaLnBrk="1" hangingPunct="1">
              <a:spcBef>
                <a:spcPct val="20000"/>
              </a:spcBef>
              <a:buFont typeface="Arial" panose="020B0604020202020204" pitchFamily="34" charset="0"/>
              <a:buChar char="•"/>
            </a:pPr>
            <a:r>
              <a:rPr lang="en-US" altLang="en-BD" sz="2000" dirty="0">
                <a:solidFill>
                  <a:schemeClr val="accent1"/>
                </a:solidFill>
                <a:latin typeface="Calibri" panose="020F0502020204030204" pitchFamily="34" charset="0"/>
              </a:rPr>
              <a:t>Anticipate</a:t>
            </a:r>
            <a:r>
              <a:rPr lang="en-US" altLang="en-BD" sz="2000" dirty="0">
                <a:latin typeface="Calibri" panose="020F0502020204030204" pitchFamily="34" charset="0"/>
              </a:rPr>
              <a:t>: Don</a:t>
            </a:r>
            <a:r>
              <a:rPr lang="ja-JP" altLang="en-US" sz="2000">
                <a:latin typeface="Calibri" panose="020F0502020204030204" pitchFamily="34" charset="0"/>
              </a:rPr>
              <a:t>’</a:t>
            </a:r>
            <a:r>
              <a:rPr lang="en-US" altLang="ja-JP" sz="2000" dirty="0">
                <a:latin typeface="Calibri" panose="020F0502020204030204" pitchFamily="34" charset="0"/>
              </a:rPr>
              <a:t>t be placed in a position of selling a proposal; instead position yourself as responding to a felt need.</a:t>
            </a:r>
            <a:endParaRPr lang="en-US" altLang="en-BD" sz="2000" dirty="0">
              <a:latin typeface="Calibri" panose="020F0502020204030204" pitchFamily="34" charset="0"/>
            </a:endParaRPr>
          </a:p>
        </p:txBody>
      </p:sp>
    </p:spTree>
    <p:extLst>
      <p:ext uri="{BB962C8B-B14F-4D97-AF65-F5344CB8AC3E}">
        <p14:creationId xmlns:p14="http://schemas.microsoft.com/office/powerpoint/2010/main" val="420499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50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2000"/>
                                        <p:tgtEl>
                                          <p:spTgt spid="4">
                                            <p:txEl>
                                              <p:pRg st="1" end="1"/>
                                            </p:txEl>
                                          </p:spTgt>
                                        </p:tgtEl>
                                      </p:cBhvr>
                                    </p:animEffect>
                                  </p:childTnLst>
                                </p:cTn>
                              </p:par>
                            </p:childTnLst>
                          </p:cTn>
                        </p:par>
                        <p:par>
                          <p:cTn id="12" fill="hold">
                            <p:stCondLst>
                              <p:cond delay="5000"/>
                            </p:stCondLst>
                            <p:childTnLst>
                              <p:par>
                                <p:cTn id="13" presetID="10" presetClass="entr" presetSubtype="0" fill="hold" grpId="0" nodeType="afterEffect">
                                  <p:stCondLst>
                                    <p:cond delay="5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2000"/>
                                        <p:tgtEl>
                                          <p:spTgt spid="4">
                                            <p:txEl>
                                              <p:pRg st="2" end="2"/>
                                            </p:txEl>
                                          </p:spTgt>
                                        </p:tgtEl>
                                      </p:cBhvr>
                                    </p:animEffect>
                                  </p:childTnLst>
                                </p:cTn>
                              </p:par>
                            </p:childTnLst>
                          </p:cTn>
                        </p:par>
                        <p:par>
                          <p:cTn id="16" fill="hold">
                            <p:stCondLst>
                              <p:cond delay="7500"/>
                            </p:stCondLst>
                            <p:childTnLst>
                              <p:par>
                                <p:cTn id="17" presetID="10" presetClass="entr" presetSubtype="0" fill="hold" grpId="0"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2000"/>
                                        <p:tgtEl>
                                          <p:spTgt spid="4">
                                            <p:txEl>
                                              <p:pRg st="3" end="3"/>
                                            </p:txEl>
                                          </p:spTgt>
                                        </p:tgtEl>
                                      </p:cBhvr>
                                    </p:animEffect>
                                  </p:childTnLst>
                                </p:cTn>
                              </p:par>
                            </p:childTnLst>
                          </p:cTn>
                        </p:par>
                        <p:par>
                          <p:cTn id="20" fill="hold">
                            <p:stCondLst>
                              <p:cond delay="10000"/>
                            </p:stCondLst>
                            <p:childTnLst>
                              <p:par>
                                <p:cTn id="21" presetID="10" presetClass="entr" presetSubtype="0" fill="hold" grpId="0" nodeType="afterEffect">
                                  <p:stCondLst>
                                    <p:cond delay="50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2000"/>
                                        <p:tgtEl>
                                          <p:spTgt spid="4">
                                            <p:txEl>
                                              <p:pRg st="4" end="4"/>
                                            </p:txEl>
                                          </p:spTgt>
                                        </p:tgtEl>
                                      </p:cBhvr>
                                    </p:animEffect>
                                  </p:childTnLst>
                                </p:cTn>
                              </p:par>
                            </p:childTnLst>
                          </p:cTn>
                        </p:par>
                        <p:par>
                          <p:cTn id="24" fill="hold">
                            <p:stCondLst>
                              <p:cond delay="12500"/>
                            </p:stCondLst>
                            <p:childTnLst>
                              <p:par>
                                <p:cTn id="25" presetID="10" presetClass="entr" presetSubtype="0" fill="hold" grpId="0" nodeType="afterEffect">
                                  <p:stCondLst>
                                    <p:cond delay="50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par>
                          <p:cTn id="28" fill="hold">
                            <p:stCondLst>
                              <p:cond delay="15000"/>
                            </p:stCondLst>
                            <p:childTnLst>
                              <p:par>
                                <p:cTn id="29" presetID="10" presetClass="entr" presetSubtype="0" fill="hold" grpId="0" nodeType="afterEffect">
                                  <p:stCondLst>
                                    <p:cond delay="50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2000"/>
                                        <p:tgtEl>
                                          <p:spTgt spid="4">
                                            <p:txEl>
                                              <p:pRg st="6" end="6"/>
                                            </p:txEl>
                                          </p:spTgt>
                                        </p:tgtEl>
                                      </p:cBhvr>
                                    </p:animEffect>
                                  </p:childTnLst>
                                </p:cTn>
                              </p:par>
                            </p:childTnLst>
                          </p:cTn>
                        </p:par>
                        <p:par>
                          <p:cTn id="32" fill="hold">
                            <p:stCondLst>
                              <p:cond delay="17500"/>
                            </p:stCondLst>
                            <p:childTnLst>
                              <p:par>
                                <p:cTn id="33" presetID="10" presetClass="entr" presetSubtype="0" fill="hold" grpId="0" nodeType="afterEffect">
                                  <p:stCondLst>
                                    <p:cond delay="50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2000"/>
                                        <p:tgtEl>
                                          <p:spTgt spid="4">
                                            <p:txEl>
                                              <p:pRg st="7" end="7"/>
                                            </p:txEl>
                                          </p:spTgt>
                                        </p:tgtEl>
                                      </p:cBhvr>
                                    </p:animEffect>
                                  </p:childTnLst>
                                </p:cTn>
                              </p:par>
                            </p:childTnLst>
                          </p:cTn>
                        </p:par>
                        <p:par>
                          <p:cTn id="36" fill="hold">
                            <p:stCondLst>
                              <p:cond delay="20000"/>
                            </p:stCondLst>
                            <p:childTnLst>
                              <p:par>
                                <p:cTn id="37" presetID="10" presetClass="entr" presetSubtype="0" fill="hold" grpId="0" nodeType="afterEffect">
                                  <p:stCondLst>
                                    <p:cond delay="50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2000"/>
                                        <p:tgtEl>
                                          <p:spTgt spid="4">
                                            <p:txEl>
                                              <p:pRg st="8" end="8"/>
                                            </p:txEl>
                                          </p:spTgt>
                                        </p:tgtEl>
                                      </p:cBhvr>
                                    </p:animEffect>
                                  </p:childTnLst>
                                </p:cTn>
                              </p:par>
                            </p:childTnLst>
                          </p:cTn>
                        </p:par>
                        <p:par>
                          <p:cTn id="40" fill="hold">
                            <p:stCondLst>
                              <p:cond delay="22500"/>
                            </p:stCondLst>
                            <p:childTnLst>
                              <p:par>
                                <p:cTn id="41" presetID="10" presetClass="entr" presetSubtype="0" fill="hold" grpId="0" nodeType="afterEffect">
                                  <p:stCondLst>
                                    <p:cond delay="500"/>
                                  </p:stCondLst>
                                  <p:childTnLst>
                                    <p:set>
                                      <p:cBhvr>
                                        <p:cTn id="42" dur="1" fill="hold">
                                          <p:stCondLst>
                                            <p:cond delay="0"/>
                                          </p:stCondLst>
                                        </p:cTn>
                                        <p:tgtEl>
                                          <p:spTgt spid="5">
                                            <p:txEl>
                                              <p:pRg st="0" end="0"/>
                                            </p:txEl>
                                          </p:spTgt>
                                        </p:tgtEl>
                                        <p:attrNameLst>
                                          <p:attrName>style.visibility</p:attrName>
                                        </p:attrNameLst>
                                      </p:cBhvr>
                                      <p:to>
                                        <p:strVal val="visible"/>
                                      </p:to>
                                    </p:set>
                                    <p:animEffect transition="in" filter="fade">
                                      <p:cBhvr>
                                        <p:cTn id="43" dur="2000"/>
                                        <p:tgtEl>
                                          <p:spTgt spid="5">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500"/>
                                  </p:stCondLst>
                                  <p:childTnLst>
                                    <p:set>
                                      <p:cBhvr>
                                        <p:cTn id="47" dur="1" fill="hold">
                                          <p:stCondLst>
                                            <p:cond delay="0"/>
                                          </p:stCondLst>
                                        </p:cTn>
                                        <p:tgtEl>
                                          <p:spTgt spid="5">
                                            <p:txEl>
                                              <p:pRg st="1" end="1"/>
                                            </p:txEl>
                                          </p:spTgt>
                                        </p:tgtEl>
                                        <p:attrNameLst>
                                          <p:attrName>style.visibility</p:attrName>
                                        </p:attrNameLst>
                                      </p:cBhvr>
                                      <p:to>
                                        <p:strVal val="visible"/>
                                      </p:to>
                                    </p:set>
                                    <p:animEffect transition="in" filter="fade">
                                      <p:cBhvr>
                                        <p:cTn id="48" dur="2000"/>
                                        <p:tgtEl>
                                          <p:spTgt spid="5">
                                            <p:txEl>
                                              <p:pRg st="1" end="1"/>
                                            </p:txEl>
                                          </p:spTgt>
                                        </p:tgtEl>
                                      </p:cBhvr>
                                    </p:animEffect>
                                  </p:childTnLst>
                                </p:cTn>
                              </p:par>
                            </p:childTnLst>
                          </p:cTn>
                        </p:par>
                        <p:par>
                          <p:cTn id="49" fill="hold">
                            <p:stCondLst>
                              <p:cond delay="2500"/>
                            </p:stCondLst>
                            <p:childTnLst>
                              <p:par>
                                <p:cTn id="50" presetID="10" presetClass="entr" presetSubtype="0" fill="hold" grpId="0" nodeType="afterEffect">
                                  <p:stCondLst>
                                    <p:cond delay="50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2000"/>
                                        <p:tgtEl>
                                          <p:spTgt spid="5">
                                            <p:txEl>
                                              <p:pRg st="2" end="2"/>
                                            </p:txEl>
                                          </p:spTgt>
                                        </p:tgtEl>
                                      </p:cBhvr>
                                    </p:animEffect>
                                  </p:childTnLst>
                                </p:cTn>
                              </p:par>
                            </p:childTnLst>
                          </p:cTn>
                        </p:par>
                        <p:par>
                          <p:cTn id="53" fill="hold">
                            <p:stCondLst>
                              <p:cond delay="5000"/>
                            </p:stCondLst>
                            <p:childTnLst>
                              <p:par>
                                <p:cTn id="54" presetID="10" presetClass="entr" presetSubtype="0" fill="hold" grpId="0" nodeType="afterEffect">
                                  <p:stCondLst>
                                    <p:cond delay="500"/>
                                  </p:stCondLst>
                                  <p:childTnLst>
                                    <p:set>
                                      <p:cBhvr>
                                        <p:cTn id="55" dur="1" fill="hold">
                                          <p:stCondLst>
                                            <p:cond delay="0"/>
                                          </p:stCondLst>
                                        </p:cTn>
                                        <p:tgtEl>
                                          <p:spTgt spid="5">
                                            <p:txEl>
                                              <p:pRg st="3" end="3"/>
                                            </p:txEl>
                                          </p:spTgt>
                                        </p:tgtEl>
                                        <p:attrNameLst>
                                          <p:attrName>style.visibility</p:attrName>
                                        </p:attrNameLst>
                                      </p:cBhvr>
                                      <p:to>
                                        <p:strVal val="visible"/>
                                      </p:to>
                                    </p:set>
                                    <p:animEffect transition="in" filter="fade">
                                      <p:cBhvr>
                                        <p:cTn id="56" dur="2000"/>
                                        <p:tgtEl>
                                          <p:spTgt spid="5">
                                            <p:txEl>
                                              <p:pRg st="3" end="3"/>
                                            </p:txEl>
                                          </p:spTgt>
                                        </p:tgtEl>
                                      </p:cBhvr>
                                    </p:animEffect>
                                  </p:childTnLst>
                                </p:cTn>
                              </p:par>
                            </p:childTnLst>
                          </p:cTn>
                        </p:par>
                        <p:par>
                          <p:cTn id="57" fill="hold">
                            <p:stCondLst>
                              <p:cond delay="7500"/>
                            </p:stCondLst>
                            <p:childTnLst>
                              <p:par>
                                <p:cTn id="58" presetID="10" presetClass="entr" presetSubtype="0" fill="hold" grpId="0" nodeType="afterEffect">
                                  <p:stCondLst>
                                    <p:cond delay="500"/>
                                  </p:stCondLst>
                                  <p:childTnLst>
                                    <p:set>
                                      <p:cBhvr>
                                        <p:cTn id="59" dur="1" fill="hold">
                                          <p:stCondLst>
                                            <p:cond delay="0"/>
                                          </p:stCondLst>
                                        </p:cTn>
                                        <p:tgtEl>
                                          <p:spTgt spid="5">
                                            <p:txEl>
                                              <p:pRg st="4" end="4"/>
                                            </p:txEl>
                                          </p:spTgt>
                                        </p:tgtEl>
                                        <p:attrNameLst>
                                          <p:attrName>style.visibility</p:attrName>
                                        </p:attrNameLst>
                                      </p:cBhvr>
                                      <p:to>
                                        <p:strVal val="visible"/>
                                      </p:to>
                                    </p:set>
                                    <p:animEffect transition="in" filter="fade">
                                      <p:cBhvr>
                                        <p:cTn id="60"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A477-81EC-7149-8C95-9EC26B6E468D}"/>
              </a:ext>
            </a:extLst>
          </p:cNvPr>
          <p:cNvSpPr>
            <a:spLocks noGrp="1"/>
          </p:cNvSpPr>
          <p:nvPr>
            <p:ph type="title"/>
          </p:nvPr>
        </p:nvSpPr>
        <p:spPr>
          <a:xfrm>
            <a:off x="838200" y="365125"/>
            <a:ext cx="10515600" cy="596167"/>
          </a:xfrm>
        </p:spPr>
        <p:txBody>
          <a:bodyPr>
            <a:normAutofit/>
          </a:bodyPr>
          <a:lstStyle/>
          <a:p>
            <a:r>
              <a:rPr lang="en-US" sz="2800" dirty="0">
                <a:solidFill>
                  <a:srgbClr val="2492FD"/>
                </a:solidFill>
                <a:ea typeface="+mj-ea"/>
                <a:cs typeface="+mj-cs"/>
              </a:rPr>
              <a:t>Closing Summary</a:t>
            </a:r>
            <a:endParaRPr sz="2800" dirty="0">
              <a:solidFill>
                <a:srgbClr val="2492FD"/>
              </a:solidFill>
            </a:endParaRPr>
          </a:p>
        </p:txBody>
      </p:sp>
      <p:sp>
        <p:nvSpPr>
          <p:cNvPr id="3" name="Content Placeholder 2">
            <a:extLst>
              <a:ext uri="{FF2B5EF4-FFF2-40B4-BE49-F238E27FC236}">
                <a16:creationId xmlns:a16="http://schemas.microsoft.com/office/drawing/2014/main" id="{A1808D3A-74FE-2842-AD18-7D124D2FA6F9}"/>
              </a:ext>
            </a:extLst>
          </p:cNvPr>
          <p:cNvSpPr>
            <a:spLocks noGrp="1"/>
          </p:cNvSpPr>
          <p:nvPr>
            <p:ph idx="1"/>
          </p:nvPr>
        </p:nvSpPr>
        <p:spPr>
          <a:xfrm>
            <a:off x="838200" y="961292"/>
            <a:ext cx="10515600" cy="4351338"/>
          </a:xfrm>
        </p:spPr>
        <p:txBody>
          <a:bodyPr/>
          <a:lstStyle/>
          <a:p>
            <a:r>
              <a:rPr lang="en-US" altLang="en-BD" dirty="0"/>
              <a:t>Project Management – Lead an endeavor</a:t>
            </a:r>
          </a:p>
          <a:p>
            <a:r>
              <a:rPr lang="en-US" altLang="en-BD" dirty="0"/>
              <a:t>Planning is a map, a guide, especially for a team</a:t>
            </a:r>
          </a:p>
          <a:p>
            <a:pPr lvl="1"/>
            <a:r>
              <a:rPr lang="en-US" altLang="en-BD" sz="2000" dirty="0"/>
              <a:t>Relatively simple and helpful techniques</a:t>
            </a:r>
          </a:p>
          <a:p>
            <a:r>
              <a:rPr lang="en-US" altLang="en-BD" dirty="0"/>
              <a:t>Management is mostly about people </a:t>
            </a:r>
          </a:p>
          <a:p>
            <a:pPr lvl="1"/>
            <a:r>
              <a:rPr lang="en-US" altLang="en-BD" sz="2000" dirty="0"/>
              <a:t>Goal, discipline, communicate</a:t>
            </a:r>
          </a:p>
          <a:p>
            <a:r>
              <a:rPr lang="en-US" altLang="en-BD" dirty="0"/>
              <a:t>Risks are inevitable, planning helps to avoid stupid ones</a:t>
            </a:r>
          </a:p>
          <a:p>
            <a:r>
              <a:rPr lang="en-US" altLang="en-BD" dirty="0"/>
              <a:t>Experience counts</a:t>
            </a:r>
          </a:p>
          <a:p>
            <a:pPr lvl="1"/>
            <a:r>
              <a:rPr lang="en-US" altLang="en-BD" sz="2000" dirty="0"/>
              <a:t>Assessing the scope of work, timing, risks</a:t>
            </a:r>
          </a:p>
          <a:p>
            <a:pPr marL="0" indent="0">
              <a:buNone/>
            </a:pPr>
            <a:endParaRPr dirty="0"/>
          </a:p>
        </p:txBody>
      </p:sp>
    </p:spTree>
    <p:extLst>
      <p:ext uri="{BB962C8B-B14F-4D97-AF65-F5344CB8AC3E}">
        <p14:creationId xmlns:p14="http://schemas.microsoft.com/office/powerpoint/2010/main" val="2064679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1E2B-D215-1C4D-8A2E-153D68001310}"/>
              </a:ext>
            </a:extLst>
          </p:cNvPr>
          <p:cNvSpPr>
            <a:spLocks noGrp="1"/>
          </p:cNvSpPr>
          <p:nvPr>
            <p:ph type="title"/>
          </p:nvPr>
        </p:nvSpPr>
        <p:spPr>
          <a:xfrm>
            <a:off x="592016" y="259618"/>
            <a:ext cx="10515600" cy="783737"/>
          </a:xfrm>
        </p:spPr>
        <p:txBody>
          <a:bodyPr>
            <a:normAutofit/>
          </a:bodyPr>
          <a:lstStyle/>
          <a:p>
            <a:r>
              <a:rPr lang="en-US" sz="3600" dirty="0">
                <a:solidFill>
                  <a:srgbClr val="2492FD"/>
                </a:solidFill>
              </a:rPr>
              <a:t>Financing the Journey &amp; Time Value of Money</a:t>
            </a:r>
            <a:endParaRPr sz="3600" dirty="0">
              <a:solidFill>
                <a:srgbClr val="2492FD"/>
              </a:solidFill>
            </a:endParaRPr>
          </a:p>
        </p:txBody>
      </p:sp>
      <p:sp>
        <p:nvSpPr>
          <p:cNvPr id="3" name="Content Placeholder 2">
            <a:extLst>
              <a:ext uri="{FF2B5EF4-FFF2-40B4-BE49-F238E27FC236}">
                <a16:creationId xmlns:a16="http://schemas.microsoft.com/office/drawing/2014/main" id="{9B331CD7-6ADC-BD4E-A350-C057A22AD51E}"/>
              </a:ext>
            </a:extLst>
          </p:cNvPr>
          <p:cNvSpPr>
            <a:spLocks noGrp="1"/>
          </p:cNvSpPr>
          <p:nvPr>
            <p:ph idx="1"/>
          </p:nvPr>
        </p:nvSpPr>
        <p:spPr>
          <a:xfrm>
            <a:off x="720970" y="1043355"/>
            <a:ext cx="7496907" cy="4351338"/>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There is always a time lag between making the investment and generating revenue.  For a period, cash will be flowing out—followed by cash flowing in. On the other hand, there is a cost of money due to interest and inflation. Hence, we need to take into consideration of cost of money in assessing economic feasibility of financing a journey in producing economic value from technology possibilities.  </a:t>
            </a:r>
          </a:p>
          <a:p>
            <a:pPr marL="0" indent="0">
              <a:lnSpc>
                <a:spcPct val="100000"/>
              </a:lnSpc>
              <a:buNone/>
            </a:pPr>
            <a:endParaRPr lang="en-US" sz="2000" dirty="0">
              <a:latin typeface="Calibri Light" panose="020F0302020204030204" pitchFamily="34" charset="0"/>
              <a:cs typeface="Calibri Light" panose="020F0302020204030204" pitchFamily="34" charset="0"/>
            </a:endParaRPr>
          </a:p>
          <a:p>
            <a:pPr marL="0" indent="0">
              <a:lnSpc>
                <a:spcPct val="100000"/>
              </a:lnSpc>
              <a:buNone/>
            </a:pPr>
            <a:r>
              <a:rPr lang="en-US" sz="2000" dirty="0">
                <a:latin typeface="Calibri Light" panose="020F0302020204030204" pitchFamily="34" charset="0"/>
                <a:cs typeface="Calibri Light" panose="020F0302020204030204" pitchFamily="34" charset="0"/>
              </a:rPr>
              <a:t>Types: </a:t>
            </a:r>
          </a:p>
          <a:p>
            <a:pPr marL="0" indent="0">
              <a:lnSpc>
                <a:spcPct val="100000"/>
              </a:lnSpc>
              <a:buNone/>
            </a:pPr>
            <a:r>
              <a:rPr lang="en-US" sz="2000" dirty="0">
                <a:latin typeface="Calibri Light" panose="020F0302020204030204" pitchFamily="34" charset="0"/>
                <a:cs typeface="Calibri Light" panose="020F0302020204030204" pitchFamily="34" charset="0"/>
              </a:rPr>
              <a:t>Debt financing </a:t>
            </a:r>
          </a:p>
          <a:p>
            <a:pPr marL="0" indent="0">
              <a:lnSpc>
                <a:spcPct val="100000"/>
              </a:lnSpc>
              <a:buNone/>
            </a:pPr>
            <a:r>
              <a:rPr lang="en-US" sz="2000" dirty="0">
                <a:latin typeface="Calibri Light" panose="020F0302020204030204" pitchFamily="34" charset="0"/>
                <a:cs typeface="Calibri Light" panose="020F0302020204030204" pitchFamily="34" charset="0"/>
              </a:rPr>
              <a:t>Equity financing </a:t>
            </a:r>
            <a:endParaRPr sz="2000" dirty="0">
              <a:latin typeface="Calibri Light" panose="020F0302020204030204" pitchFamily="34" charset="0"/>
              <a:cs typeface="Calibri Light" panose="020F0302020204030204" pitchFamily="34" charset="0"/>
            </a:endParaRPr>
          </a:p>
        </p:txBody>
      </p:sp>
      <p:pic>
        <p:nvPicPr>
          <p:cNvPr id="7170" name="Picture 2" descr="The product life cycle &amp;amp; cash flow">
            <a:extLst>
              <a:ext uri="{FF2B5EF4-FFF2-40B4-BE49-F238E27FC236}">
                <a16:creationId xmlns:a16="http://schemas.microsoft.com/office/drawing/2014/main" id="{87E9970D-6B9D-0F43-9C69-48CB9216A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831" y="1043355"/>
            <a:ext cx="3810000" cy="3175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8A5E5B5-8554-7C41-919A-0C6F7728F6C9}"/>
              </a:ext>
            </a:extLst>
          </p:cNvPr>
          <p:cNvPicPr>
            <a:picLocks noChangeAspect="1"/>
          </p:cNvPicPr>
          <p:nvPr/>
        </p:nvPicPr>
        <p:blipFill>
          <a:blip r:embed="rId3"/>
          <a:stretch>
            <a:fillRect/>
          </a:stretch>
        </p:blipFill>
        <p:spPr>
          <a:xfrm>
            <a:off x="8047893" y="3919874"/>
            <a:ext cx="4108938" cy="2994544"/>
          </a:xfrm>
          <a:prstGeom prst="rect">
            <a:avLst/>
          </a:prstGeom>
        </p:spPr>
      </p:pic>
    </p:spTree>
    <p:extLst>
      <p:ext uri="{BB962C8B-B14F-4D97-AF65-F5344CB8AC3E}">
        <p14:creationId xmlns:p14="http://schemas.microsoft.com/office/powerpoint/2010/main" val="135692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E8C6-5259-1340-A348-59B1605767CD}"/>
              </a:ext>
            </a:extLst>
          </p:cNvPr>
          <p:cNvSpPr>
            <a:spLocks noGrp="1"/>
          </p:cNvSpPr>
          <p:nvPr>
            <p:ph type="title"/>
          </p:nvPr>
        </p:nvSpPr>
        <p:spPr>
          <a:xfrm>
            <a:off x="545124" y="365368"/>
            <a:ext cx="10515600" cy="631337"/>
          </a:xfrm>
        </p:spPr>
        <p:txBody>
          <a:bodyPr>
            <a:normAutofit/>
          </a:bodyPr>
          <a:lstStyle/>
          <a:p>
            <a:r>
              <a:rPr lang="en-US" sz="2800" dirty="0">
                <a:solidFill>
                  <a:srgbClr val="2492FD"/>
                </a:solidFill>
              </a:rPr>
              <a:t>Basics of Time Value of Money</a:t>
            </a:r>
            <a:endParaRPr sz="2800" dirty="0">
              <a:solidFill>
                <a:srgbClr val="2492FD"/>
              </a:solidFill>
            </a:endParaRPr>
          </a:p>
        </p:txBody>
      </p:sp>
      <p:sp>
        <p:nvSpPr>
          <p:cNvPr id="3" name="Content Placeholder 2">
            <a:extLst>
              <a:ext uri="{FF2B5EF4-FFF2-40B4-BE49-F238E27FC236}">
                <a16:creationId xmlns:a16="http://schemas.microsoft.com/office/drawing/2014/main" id="{ADFAC818-6CB1-4E47-841C-1986BA4D92AB}"/>
              </a:ext>
            </a:extLst>
          </p:cNvPr>
          <p:cNvSpPr>
            <a:spLocks noGrp="1"/>
          </p:cNvSpPr>
          <p:nvPr>
            <p:ph idx="1"/>
          </p:nvPr>
        </p:nvSpPr>
        <p:spPr>
          <a:xfrm>
            <a:off x="545124" y="1145686"/>
            <a:ext cx="10515600" cy="5346946"/>
          </a:xfrm>
        </p:spPr>
        <p:txBody>
          <a:bodyPr>
            <a:normAutofit lnSpcReduction="10000"/>
          </a:bodyPr>
          <a:lstStyle/>
          <a:p>
            <a:pPr marL="0" indent="0">
              <a:lnSpc>
                <a:spcPct val="100000"/>
              </a:lnSpc>
              <a:buClr>
                <a:schemeClr val="tx1">
                  <a:lumMod val="75000"/>
                  <a:lumOff val="25000"/>
                </a:schemeClr>
              </a:buClr>
              <a:buNone/>
              <a:defRPr/>
            </a:pPr>
            <a:r>
              <a:rPr lang="en-US" altLang="en-BD" sz="2000" dirty="0">
                <a:latin typeface="Calibri Light" panose="020F0302020204030204" pitchFamily="34" charset="0"/>
                <a:cs typeface="Calibri Light" panose="020F0302020204030204" pitchFamily="34" charset="0"/>
              </a:rPr>
              <a:t>Money Has a Time Value. The concept of time value of money – a dollar received today, other things being the same, is worth more than a dollar received a year from now, underlies many financial decisions faced in business.</a:t>
            </a:r>
          </a:p>
          <a:p>
            <a:pPr marL="0" indent="0">
              <a:buClr>
                <a:schemeClr val="tx1">
                  <a:lumMod val="75000"/>
                  <a:lumOff val="25000"/>
                </a:schemeClr>
              </a:buClr>
              <a:buNone/>
              <a:defRPr/>
            </a:pPr>
            <a:endParaRPr lang="en-US" sz="2000" dirty="0">
              <a:solidFill>
                <a:schemeClr val="tx1">
                  <a:lumMod val="90000"/>
                  <a:lumOff val="10000"/>
                </a:schemeClr>
              </a:solidFill>
              <a:latin typeface="Calibri Light" panose="020F0302020204030204" pitchFamily="34" charset="0"/>
              <a:cs typeface="Calibri Light" panose="020F0302020204030204" pitchFamily="34" charset="0"/>
            </a:endParaRPr>
          </a:p>
          <a:p>
            <a:pPr marL="514350" indent="-514350">
              <a:buClr>
                <a:schemeClr val="tx1">
                  <a:lumMod val="75000"/>
                  <a:lumOff val="25000"/>
                </a:schemeClr>
              </a:buClr>
              <a:buFont typeface="Perpetua" charset="0"/>
              <a:buAutoNum type="arabicPeriod"/>
              <a:defRPr/>
            </a:pP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Construct </a:t>
            </a:r>
            <a:r>
              <a:rPr lang="en-US" sz="2000" u="sng" dirty="0">
                <a:solidFill>
                  <a:schemeClr val="tx1">
                    <a:lumMod val="90000"/>
                    <a:lumOff val="10000"/>
                  </a:schemeClr>
                </a:solidFill>
                <a:latin typeface="Calibri Light" panose="020F0302020204030204" pitchFamily="34" charset="0"/>
                <a:cs typeface="Calibri Light" panose="020F0302020204030204" pitchFamily="34" charset="0"/>
              </a:rPr>
              <a:t>cash flow timelines </a:t>
            </a: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to organize your analysis of time value of money problems and learn </a:t>
            </a:r>
            <a:r>
              <a:rPr lang="en-US" sz="2000" u="sng" dirty="0">
                <a:solidFill>
                  <a:schemeClr val="tx1">
                    <a:lumMod val="90000"/>
                    <a:lumOff val="10000"/>
                  </a:schemeClr>
                </a:solidFill>
                <a:latin typeface="Calibri Light" panose="020F0302020204030204" pitchFamily="34" charset="0"/>
                <a:cs typeface="Calibri Light" panose="020F0302020204030204" pitchFamily="34" charset="0"/>
              </a:rPr>
              <a:t>three techniques</a:t>
            </a: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 for solving time value of money problems.</a:t>
            </a:r>
          </a:p>
          <a:p>
            <a:pPr marL="514350" indent="-514350">
              <a:buClr>
                <a:schemeClr val="tx1">
                  <a:lumMod val="75000"/>
                  <a:lumOff val="25000"/>
                </a:schemeClr>
              </a:buClr>
              <a:buFont typeface="Perpetua" charset="0"/>
              <a:buAutoNum type="arabicPeriod"/>
              <a:defRPr/>
            </a:pP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Understand </a:t>
            </a:r>
            <a:r>
              <a:rPr lang="en-US" sz="2000" u="sng" dirty="0">
                <a:solidFill>
                  <a:schemeClr val="tx1">
                    <a:lumMod val="90000"/>
                    <a:lumOff val="10000"/>
                  </a:schemeClr>
                </a:solidFill>
                <a:latin typeface="Calibri Light" panose="020F0302020204030204" pitchFamily="34" charset="0"/>
                <a:cs typeface="Calibri Light" panose="020F0302020204030204" pitchFamily="34" charset="0"/>
              </a:rPr>
              <a:t>compounding</a:t>
            </a: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 and calculate the </a:t>
            </a:r>
            <a:r>
              <a:rPr lang="en-US" sz="2000" u="sng" dirty="0">
                <a:solidFill>
                  <a:schemeClr val="tx1">
                    <a:lumMod val="90000"/>
                    <a:lumOff val="10000"/>
                  </a:schemeClr>
                </a:solidFill>
                <a:latin typeface="Calibri Light" panose="020F0302020204030204" pitchFamily="34" charset="0"/>
                <a:cs typeface="Calibri Light" panose="020F0302020204030204" pitchFamily="34" charset="0"/>
              </a:rPr>
              <a:t>future value </a:t>
            </a: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of cash flow using mathematical formulas, a financial calculator, and an Excel worksheet.</a:t>
            </a:r>
          </a:p>
          <a:p>
            <a:pPr marL="514350" indent="-514350">
              <a:buClr>
                <a:schemeClr val="tx1">
                  <a:lumMod val="75000"/>
                  <a:lumOff val="25000"/>
                </a:schemeClr>
              </a:buClr>
              <a:buFont typeface="+mj-lt"/>
              <a:buAutoNum type="arabicPeriod"/>
              <a:defRPr/>
            </a:pP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Understand </a:t>
            </a:r>
            <a:r>
              <a:rPr lang="en-US" sz="2000" u="sng" dirty="0">
                <a:solidFill>
                  <a:schemeClr val="tx1">
                    <a:lumMod val="90000"/>
                    <a:lumOff val="10000"/>
                  </a:schemeClr>
                </a:solidFill>
                <a:latin typeface="Calibri Light" panose="020F0302020204030204" pitchFamily="34" charset="0"/>
                <a:cs typeface="Calibri Light" panose="020F0302020204030204" pitchFamily="34" charset="0"/>
              </a:rPr>
              <a:t>discounting</a:t>
            </a: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 and calculate the </a:t>
            </a:r>
            <a:r>
              <a:rPr lang="en-US" sz="2000" u="sng" dirty="0">
                <a:solidFill>
                  <a:schemeClr val="tx1">
                    <a:lumMod val="90000"/>
                    <a:lumOff val="10000"/>
                  </a:schemeClr>
                </a:solidFill>
                <a:latin typeface="Calibri Light" panose="020F0302020204030204" pitchFamily="34" charset="0"/>
                <a:cs typeface="Calibri Light" panose="020F0302020204030204" pitchFamily="34" charset="0"/>
              </a:rPr>
              <a:t>present value </a:t>
            </a: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of cash flows using mathematical formulas, a financial calculator, and an excel spreadsheet.</a:t>
            </a:r>
          </a:p>
          <a:p>
            <a:pPr marL="514350" indent="-514350">
              <a:buClr>
                <a:schemeClr val="tx1">
                  <a:lumMod val="75000"/>
                  <a:lumOff val="25000"/>
                </a:schemeClr>
              </a:buClr>
              <a:buFont typeface="+mj-lt"/>
              <a:buAutoNum type="arabicPeriod"/>
              <a:defRPr/>
            </a:pP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Understand how </a:t>
            </a:r>
            <a:r>
              <a:rPr lang="en-US" sz="2000" u="sng" dirty="0">
                <a:solidFill>
                  <a:schemeClr val="tx1">
                    <a:lumMod val="90000"/>
                    <a:lumOff val="10000"/>
                  </a:schemeClr>
                </a:solidFill>
                <a:latin typeface="Calibri Light" panose="020F0302020204030204" pitchFamily="34" charset="0"/>
                <a:cs typeface="Calibri Light" panose="020F0302020204030204" pitchFamily="34" charset="0"/>
              </a:rPr>
              <a:t>interest rates </a:t>
            </a: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are quoted and how to make them comparable.</a:t>
            </a:r>
          </a:p>
          <a:p>
            <a:pPr marL="0" indent="0">
              <a:buNone/>
            </a:pPr>
            <a:endParaRPr lang="en-US" sz="2000" dirty="0">
              <a:latin typeface="Calibri Light" panose="020F0302020204030204" pitchFamily="34" charset="0"/>
              <a:cs typeface="Calibri Light" panose="020F0302020204030204" pitchFamily="34" charset="0"/>
            </a:endParaRPr>
          </a:p>
          <a:p>
            <a:pPr marL="0" indent="0">
              <a:lnSpc>
                <a:spcPct val="120000"/>
              </a:lnSpc>
              <a:buNone/>
            </a:pPr>
            <a:r>
              <a:rPr lang="en-US" altLang="en-BD" sz="2200" dirty="0">
                <a:latin typeface="Calibri Light" panose="020F0302020204030204" pitchFamily="34" charset="0"/>
                <a:cs typeface="Calibri Light" panose="020F0302020204030204" pitchFamily="34" charset="0"/>
              </a:rPr>
              <a:t>A timeline identifies the timing and amount of a stream of cash flows along with the interest rate. A timeline is typically expressed in years, but it can also be expressed in months, days, or any other unit of time.</a:t>
            </a:r>
          </a:p>
          <a:p>
            <a:pPr marL="0" indent="0">
              <a:buNone/>
            </a:pP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32410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897A-211E-9B46-B76D-00D6D07DE9B9}"/>
              </a:ext>
            </a:extLst>
          </p:cNvPr>
          <p:cNvSpPr>
            <a:spLocks noGrp="1"/>
          </p:cNvSpPr>
          <p:nvPr>
            <p:ph type="title"/>
          </p:nvPr>
        </p:nvSpPr>
        <p:spPr>
          <a:xfrm>
            <a:off x="486508" y="201003"/>
            <a:ext cx="10515600" cy="607890"/>
          </a:xfrm>
        </p:spPr>
        <p:txBody>
          <a:bodyPr>
            <a:normAutofit/>
          </a:bodyPr>
          <a:lstStyle/>
          <a:p>
            <a:r>
              <a:rPr lang="en-US" sz="2800" dirty="0">
                <a:solidFill>
                  <a:srgbClr val="2492FD"/>
                </a:solidFill>
              </a:rPr>
              <a:t>Interest Types—Simple and Compound</a:t>
            </a:r>
            <a:endParaRPr sz="2800" dirty="0">
              <a:solidFill>
                <a:srgbClr val="2492FD"/>
              </a:solidFill>
            </a:endParaRPr>
          </a:p>
        </p:txBody>
      </p:sp>
      <p:sp>
        <p:nvSpPr>
          <p:cNvPr id="3" name="Content Placeholder 2">
            <a:extLst>
              <a:ext uri="{FF2B5EF4-FFF2-40B4-BE49-F238E27FC236}">
                <a16:creationId xmlns:a16="http://schemas.microsoft.com/office/drawing/2014/main" id="{B6F210EF-A08F-8D48-B3FA-37BFCED8CAE8}"/>
              </a:ext>
            </a:extLst>
          </p:cNvPr>
          <p:cNvSpPr>
            <a:spLocks noGrp="1"/>
          </p:cNvSpPr>
          <p:nvPr>
            <p:ph idx="1"/>
          </p:nvPr>
        </p:nvSpPr>
        <p:spPr>
          <a:xfrm>
            <a:off x="486508" y="911225"/>
            <a:ext cx="10515600" cy="5745772"/>
          </a:xfrm>
        </p:spPr>
        <p:txBody>
          <a:bodyPr>
            <a:normAutofit fontScale="85000" lnSpcReduction="10000"/>
          </a:bodyPr>
          <a:lstStyle/>
          <a:p>
            <a:pPr marL="0" indent="0">
              <a:lnSpc>
                <a:spcPct val="100000"/>
              </a:lnSpc>
              <a:buNone/>
            </a:pPr>
            <a:r>
              <a:rPr lang="en-US" altLang="en-BD" sz="2000" dirty="0">
                <a:latin typeface="Calibri Light" panose="020F0302020204030204" pitchFamily="34" charset="0"/>
                <a:cs typeface="Calibri Light" panose="020F0302020204030204" pitchFamily="34" charset="0"/>
              </a:rPr>
              <a:t>What is the difference between simple interest and compound interest?</a:t>
            </a:r>
          </a:p>
          <a:p>
            <a:pPr marL="457200" lvl="1" indent="0">
              <a:lnSpc>
                <a:spcPct val="100000"/>
              </a:lnSpc>
              <a:buNone/>
            </a:pPr>
            <a:r>
              <a:rPr lang="en-US" altLang="en-BD" sz="2000" u="sng" dirty="0">
                <a:latin typeface="Calibri Light" panose="020F0302020204030204" pitchFamily="34" charset="0"/>
                <a:cs typeface="Calibri Light" panose="020F0302020204030204" pitchFamily="34" charset="0"/>
              </a:rPr>
              <a:t>Simple interest</a:t>
            </a:r>
            <a:r>
              <a:rPr lang="en-US" altLang="en-BD" sz="2000" dirty="0">
                <a:latin typeface="Calibri Light" panose="020F0302020204030204" pitchFamily="34" charset="0"/>
                <a:cs typeface="Calibri Light" panose="020F0302020204030204" pitchFamily="34" charset="0"/>
              </a:rPr>
              <a:t>: Interest is earned only on the principal amount.</a:t>
            </a:r>
          </a:p>
          <a:p>
            <a:pPr marL="457200" lvl="1" indent="0">
              <a:lnSpc>
                <a:spcPct val="100000"/>
              </a:lnSpc>
              <a:buNone/>
            </a:pPr>
            <a:r>
              <a:rPr lang="en-US" altLang="en-BD" sz="2000" u="sng" dirty="0">
                <a:latin typeface="Calibri Light" panose="020F0302020204030204" pitchFamily="34" charset="0"/>
                <a:cs typeface="Calibri Light" panose="020F0302020204030204" pitchFamily="34" charset="0"/>
              </a:rPr>
              <a:t>Compound interest</a:t>
            </a:r>
            <a:r>
              <a:rPr lang="en-US" altLang="en-BD" sz="2000" dirty="0">
                <a:latin typeface="Calibri Light" panose="020F0302020204030204" pitchFamily="34" charset="0"/>
                <a:cs typeface="Calibri Light" panose="020F0302020204030204" pitchFamily="34" charset="0"/>
              </a:rPr>
              <a:t>: Interest is earned on both the principal and accumulated interest of prior periods.</a:t>
            </a:r>
          </a:p>
          <a:p>
            <a:pPr marL="0" indent="0">
              <a:buNone/>
            </a:pPr>
            <a:endParaRPr lang="en-US" altLang="en-BD" sz="2400" dirty="0">
              <a:latin typeface="Corbel" panose="020B0503020204020204" pitchFamily="34" charset="0"/>
            </a:endParaRPr>
          </a:p>
          <a:p>
            <a:pPr marL="0" indent="0">
              <a:lnSpc>
                <a:spcPct val="110000"/>
              </a:lnSpc>
              <a:buNone/>
            </a:pPr>
            <a:r>
              <a:rPr lang="en-US" altLang="en-BD" sz="2400" dirty="0">
                <a:latin typeface="Calibri Light" panose="020F0302020204030204" pitchFamily="34" charset="0"/>
                <a:cs typeface="Calibri Light" panose="020F0302020204030204" pitchFamily="34" charset="0"/>
              </a:rPr>
              <a:t>Suppose that you deposit $500 in your savings account that earns 5% annual interest. How much will you have in your account after two years using (a) simple interest and (b) compound interest?</a:t>
            </a:r>
          </a:p>
          <a:p>
            <a:pPr marL="0" indent="0">
              <a:buNone/>
            </a:pPr>
            <a:endParaRPr lang="en-US" altLang="en-BD" dirty="0">
              <a:latin typeface="Corbel" panose="020B0503020204020204" pitchFamily="34" charset="0"/>
            </a:endParaRPr>
          </a:p>
          <a:p>
            <a:pPr>
              <a:buFont typeface="Wingdings" pitchFamily="2" charset="2"/>
              <a:buChar char="Ø"/>
            </a:pPr>
            <a:r>
              <a:rPr lang="en-US" altLang="en-BD" sz="2000" u="sng" dirty="0">
                <a:solidFill>
                  <a:srgbClr val="484236"/>
                </a:solidFill>
              </a:rPr>
              <a:t>Simple Interest</a:t>
            </a:r>
          </a:p>
          <a:p>
            <a:pPr lvl="1">
              <a:buFont typeface="Wingdings" pitchFamily="2" charset="2"/>
              <a:buChar char="Ø"/>
            </a:pPr>
            <a:r>
              <a:rPr lang="en-US" altLang="en-BD" sz="1900" dirty="0">
                <a:solidFill>
                  <a:srgbClr val="484236"/>
                </a:solidFill>
              </a:rPr>
              <a:t>Interest earned = 5% of $500 = .05×500 = $25 per year</a:t>
            </a:r>
          </a:p>
          <a:p>
            <a:pPr lvl="1">
              <a:buFont typeface="Wingdings" pitchFamily="2" charset="2"/>
              <a:buChar char="Ø"/>
            </a:pPr>
            <a:r>
              <a:rPr lang="en-US" altLang="en-BD" sz="1900" dirty="0">
                <a:solidFill>
                  <a:srgbClr val="484236"/>
                </a:solidFill>
              </a:rPr>
              <a:t>Total interest earned = $25×2 = $50</a:t>
            </a:r>
          </a:p>
          <a:p>
            <a:pPr lvl="1">
              <a:buFont typeface="Wingdings" pitchFamily="2" charset="2"/>
              <a:buChar char="Ø"/>
            </a:pPr>
            <a:r>
              <a:rPr lang="en-US" altLang="en-BD" sz="1900" dirty="0">
                <a:solidFill>
                  <a:srgbClr val="484236"/>
                </a:solidFill>
              </a:rPr>
              <a:t>Balance in your savings account:</a:t>
            </a:r>
          </a:p>
          <a:p>
            <a:pPr lvl="1">
              <a:buNone/>
            </a:pPr>
            <a:r>
              <a:rPr lang="en-US" altLang="en-BD" sz="1900" dirty="0">
                <a:solidFill>
                  <a:srgbClr val="484236"/>
                </a:solidFill>
              </a:rPr>
              <a:t>       = Principal + accumulated interest </a:t>
            </a:r>
          </a:p>
          <a:p>
            <a:pPr marL="685800" lvl="2" indent="0">
              <a:buNone/>
            </a:pPr>
            <a:r>
              <a:rPr lang="en-US" altLang="en-BD" sz="1700" dirty="0">
                <a:solidFill>
                  <a:srgbClr val="484236"/>
                </a:solidFill>
              </a:rPr>
              <a:t> = $500 + $50 = </a:t>
            </a:r>
            <a:r>
              <a:rPr lang="en-US" altLang="en-BD" sz="1700" b="1" dirty="0">
                <a:solidFill>
                  <a:srgbClr val="290FAB"/>
                </a:solidFill>
              </a:rPr>
              <a:t>$550</a:t>
            </a:r>
          </a:p>
          <a:p>
            <a:pPr>
              <a:buFont typeface="Wingdings" pitchFamily="2" charset="2"/>
              <a:buChar char="Ø"/>
            </a:pPr>
            <a:r>
              <a:rPr lang="en-US" altLang="en-BD" sz="2000" u="sng" dirty="0">
                <a:solidFill>
                  <a:srgbClr val="484236"/>
                </a:solidFill>
              </a:rPr>
              <a:t>Compound interest</a:t>
            </a:r>
            <a:r>
              <a:rPr lang="en-US" altLang="en-BD" sz="2000" dirty="0">
                <a:solidFill>
                  <a:srgbClr val="484236"/>
                </a:solidFill>
              </a:rPr>
              <a:t> (assuming compounding once a year)</a:t>
            </a:r>
          </a:p>
          <a:p>
            <a:pPr lvl="1">
              <a:buFont typeface="Wingdings" pitchFamily="2" charset="2"/>
              <a:buChar char="Ø"/>
            </a:pPr>
            <a:r>
              <a:rPr lang="en-US" altLang="en-BD" sz="1900" dirty="0">
                <a:solidFill>
                  <a:srgbClr val="484236"/>
                </a:solidFill>
              </a:rPr>
              <a:t>Interest earned in Year 1 = 5% of $500 = $25</a:t>
            </a:r>
          </a:p>
          <a:p>
            <a:pPr lvl="1">
              <a:buFont typeface="Wingdings" pitchFamily="2" charset="2"/>
              <a:buChar char="Ø"/>
            </a:pPr>
            <a:r>
              <a:rPr lang="en-US" altLang="en-BD" sz="1900" dirty="0">
                <a:solidFill>
                  <a:srgbClr val="484236"/>
                </a:solidFill>
              </a:rPr>
              <a:t>Interest earned in  Year 2 = 5% of ($500 + accumulated interest) </a:t>
            </a:r>
          </a:p>
          <a:p>
            <a:pPr marL="685800" lvl="2" indent="0">
              <a:buNone/>
            </a:pPr>
            <a:r>
              <a:rPr lang="en-US" altLang="en-BD" sz="1700" dirty="0">
                <a:solidFill>
                  <a:srgbClr val="484236"/>
                </a:solidFill>
              </a:rPr>
              <a:t>                                                          = 5% of ($500 + 25) = .05×525 = $26.25</a:t>
            </a:r>
          </a:p>
          <a:p>
            <a:pPr lvl="1">
              <a:buFont typeface="Wingdings" pitchFamily="2" charset="2"/>
              <a:buChar char="Ø"/>
            </a:pPr>
            <a:r>
              <a:rPr lang="en-US" altLang="en-BD" sz="1900" dirty="0">
                <a:solidFill>
                  <a:srgbClr val="484236"/>
                </a:solidFill>
              </a:rPr>
              <a:t>Balance in your savings account:</a:t>
            </a:r>
          </a:p>
          <a:p>
            <a:pPr marL="685800" lvl="2" indent="0">
              <a:buNone/>
            </a:pPr>
            <a:r>
              <a:rPr lang="en-US" altLang="en-BD" sz="1700" dirty="0">
                <a:solidFill>
                  <a:srgbClr val="484236"/>
                </a:solidFill>
              </a:rPr>
              <a:t> = Principal + interest earned = $500 + $25 + $26.25 = </a:t>
            </a:r>
            <a:r>
              <a:rPr lang="en-US" altLang="en-BD" sz="1700" b="1" dirty="0">
                <a:solidFill>
                  <a:srgbClr val="290FAB"/>
                </a:solidFill>
              </a:rPr>
              <a:t>$551.25</a:t>
            </a:r>
          </a:p>
          <a:p>
            <a:pPr marL="0" indent="0">
              <a:buNone/>
            </a:pPr>
            <a:endParaRPr lang="en-US" altLang="en-BD" dirty="0">
              <a:latin typeface="Corbel" panose="020B0503020204020204" pitchFamily="34" charset="0"/>
            </a:endParaRPr>
          </a:p>
          <a:p>
            <a:pPr marL="0" indent="0">
              <a:buNone/>
            </a:pPr>
            <a:endParaRPr dirty="0"/>
          </a:p>
        </p:txBody>
      </p:sp>
    </p:spTree>
    <p:extLst>
      <p:ext uri="{BB962C8B-B14F-4D97-AF65-F5344CB8AC3E}">
        <p14:creationId xmlns:p14="http://schemas.microsoft.com/office/powerpoint/2010/main" val="2244433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4ECAC963-55F1-524F-BCF7-BC00C3472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689" y="1193977"/>
            <a:ext cx="91440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182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EC46-C879-5347-AC9F-23B095D0C29A}"/>
              </a:ext>
            </a:extLst>
          </p:cNvPr>
          <p:cNvSpPr>
            <a:spLocks noGrp="1"/>
          </p:cNvSpPr>
          <p:nvPr>
            <p:ph type="title"/>
          </p:nvPr>
        </p:nvSpPr>
        <p:spPr>
          <a:xfrm>
            <a:off x="838200" y="365125"/>
            <a:ext cx="10515600" cy="654783"/>
          </a:xfrm>
        </p:spPr>
        <p:txBody>
          <a:bodyPr>
            <a:normAutofit/>
          </a:bodyPr>
          <a:lstStyle/>
          <a:p>
            <a:r>
              <a:rPr lang="en-US" sz="2800" b="1" dirty="0">
                <a:solidFill>
                  <a:srgbClr val="2492FD"/>
                </a:solidFill>
                <a:latin typeface="Calibri Light" panose="020F0302020204030204" pitchFamily="34" charset="0"/>
                <a:cs typeface="Calibri Light" panose="020F0302020204030204" pitchFamily="34" charset="0"/>
              </a:rPr>
              <a:t>Present Value and Future Value</a:t>
            </a:r>
            <a:endParaRPr sz="2800" b="1" dirty="0">
              <a:solidFill>
                <a:srgbClr val="2492FD"/>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AB4B1C7F-4FCB-AB41-994E-060A467BC086}"/>
              </a:ext>
            </a:extLst>
          </p:cNvPr>
          <p:cNvSpPr>
            <a:spLocks noGrp="1"/>
          </p:cNvSpPr>
          <p:nvPr>
            <p:ph idx="1"/>
          </p:nvPr>
        </p:nvSpPr>
        <p:spPr>
          <a:xfrm>
            <a:off x="838199" y="914401"/>
            <a:ext cx="10837985" cy="5943600"/>
          </a:xfrm>
        </p:spPr>
        <p:txBody>
          <a:bodyPr>
            <a:normAutofit/>
          </a:bodyPr>
          <a:lstStyle/>
          <a:p>
            <a:pPr marL="0" indent="0">
              <a:buNone/>
            </a:pPr>
            <a:r>
              <a:rPr lang="en-US" sz="2000" dirty="0">
                <a:latin typeface="Calibri Light" panose="020F0302020204030204" pitchFamily="34" charset="0"/>
                <a:cs typeface="Calibri Light" panose="020F0302020204030204" pitchFamily="34" charset="0"/>
              </a:rPr>
              <a:t>Future Value = Present Value x (1+Interest Rate per period)</a:t>
            </a:r>
            <a:r>
              <a:rPr lang="en-US" sz="2000" baseline="30000" dirty="0">
                <a:latin typeface="Calibri Light" panose="020F0302020204030204" pitchFamily="34" charset="0"/>
                <a:cs typeface="Calibri Light" panose="020F0302020204030204" pitchFamily="34" charset="0"/>
              </a:rPr>
              <a:t>Number of periods </a:t>
            </a:r>
          </a:p>
          <a:p>
            <a:pPr marL="0" indent="0">
              <a:buClr>
                <a:schemeClr val="tx1">
                  <a:lumMod val="75000"/>
                  <a:lumOff val="25000"/>
                </a:schemeClr>
              </a:buClr>
              <a:buNone/>
              <a:defRPr/>
            </a:pPr>
            <a:r>
              <a:rPr lang="en-US" sz="2000" dirty="0">
                <a:latin typeface="Calibri Light" panose="020F0302020204030204" pitchFamily="34" charset="0"/>
                <a:cs typeface="Calibri Light" panose="020F0302020204030204" pitchFamily="34" charset="0"/>
              </a:rPr>
              <a:t>For annual compounding (compounding once a year),</a:t>
            </a:r>
          </a:p>
          <a:p>
            <a:pPr marL="0" indent="0">
              <a:buClr>
                <a:schemeClr val="tx1">
                  <a:lumMod val="75000"/>
                  <a:lumOff val="25000"/>
                </a:schemeClr>
              </a:buClr>
              <a:buNone/>
              <a:defRPr/>
            </a:pPr>
            <a:r>
              <a:rPr lang="en-US" sz="2000" dirty="0">
                <a:latin typeface="Calibri Light" panose="020F0302020204030204" pitchFamily="34" charset="0"/>
                <a:cs typeface="Calibri Light" panose="020F0302020204030204" pitchFamily="34" charset="0"/>
              </a:rPr>
              <a:t>Future Value = Present Value x (1+Annual Interest Rate)</a:t>
            </a:r>
            <a:r>
              <a:rPr lang="en-US" sz="2000" baseline="30000" dirty="0">
                <a:latin typeface="Calibri Light" panose="020F0302020204030204" pitchFamily="34" charset="0"/>
                <a:cs typeface="Calibri Light" panose="020F0302020204030204" pitchFamily="34" charset="0"/>
              </a:rPr>
              <a:t>Number of years</a:t>
            </a:r>
          </a:p>
          <a:p>
            <a:pPr marL="0" indent="0">
              <a:buClr>
                <a:schemeClr val="tx1">
                  <a:lumMod val="75000"/>
                  <a:lumOff val="25000"/>
                </a:schemeClr>
              </a:buClr>
              <a:buNone/>
              <a:defRPr/>
            </a:pPr>
            <a:r>
              <a:rPr lang="en-US" sz="2000" dirty="0">
                <a:latin typeface="Calibri Light" panose="020F0302020204030204" pitchFamily="34" charset="0"/>
                <a:cs typeface="Calibri Light" panose="020F0302020204030204" pitchFamily="34" charset="0"/>
              </a:rPr>
              <a:t>If nothing is said, assume annual compounding.</a:t>
            </a:r>
            <a:endParaRPr lang="en-US" sz="2000" baseline="30000" dirty="0">
              <a:latin typeface="Calibri Light" panose="020F0302020204030204" pitchFamily="34" charset="0"/>
              <a:cs typeface="Calibri Light" panose="020F0302020204030204" pitchFamily="34" charset="0"/>
            </a:endParaRPr>
          </a:p>
          <a:p>
            <a:pPr marL="0" indent="0">
              <a:buNone/>
            </a:pPr>
            <a:r>
              <a:rPr lang="en-US" sz="2000" dirty="0" err="1">
                <a:solidFill>
                  <a:schemeClr val="tx1">
                    <a:lumMod val="90000"/>
                    <a:lumOff val="10000"/>
                  </a:schemeClr>
                </a:solidFill>
                <a:latin typeface="Calibri Light" panose="020F0302020204030204" pitchFamily="34" charset="0"/>
                <a:cs typeface="Calibri Light" panose="020F0302020204030204" pitchFamily="34" charset="0"/>
              </a:rPr>
              <a:t>FV</a:t>
            </a:r>
            <a:r>
              <a:rPr lang="en-US" sz="2000" baseline="-25000" dirty="0" err="1">
                <a:solidFill>
                  <a:schemeClr val="tx1">
                    <a:lumMod val="90000"/>
                    <a:lumOff val="10000"/>
                  </a:schemeClr>
                </a:solidFill>
                <a:latin typeface="Calibri Light" panose="020F0302020204030204" pitchFamily="34" charset="0"/>
                <a:cs typeface="Calibri Light" panose="020F0302020204030204" pitchFamily="34" charset="0"/>
              </a:rPr>
              <a:t>n</a:t>
            </a: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 PV(1+i)</a:t>
            </a:r>
            <a:r>
              <a:rPr lang="en-US" sz="2000" baseline="30000" dirty="0">
                <a:solidFill>
                  <a:schemeClr val="tx1">
                    <a:lumMod val="90000"/>
                    <a:lumOff val="10000"/>
                  </a:schemeClr>
                </a:solidFill>
                <a:latin typeface="Calibri Light" panose="020F0302020204030204" pitchFamily="34" charset="0"/>
                <a:cs typeface="Calibri Light" panose="020F0302020204030204" pitchFamily="34" charset="0"/>
              </a:rPr>
              <a:t>n</a:t>
            </a:r>
          </a:p>
          <a:p>
            <a:pPr marL="0" indent="0">
              <a:buNone/>
            </a:pPr>
            <a:r>
              <a:rPr lang="en-US" sz="2000" dirty="0">
                <a:solidFill>
                  <a:schemeClr val="tx1">
                    <a:lumMod val="90000"/>
                    <a:lumOff val="10000"/>
                  </a:schemeClr>
                </a:solidFill>
                <a:latin typeface="Calibri Light" panose="020F0302020204030204" pitchFamily="34" charset="0"/>
                <a:cs typeface="Calibri Light" panose="020F0302020204030204" pitchFamily="34" charset="0"/>
              </a:rPr>
              <a:t>Another way to write the future value equation, in terms of annual rates and years:</a:t>
            </a:r>
          </a:p>
          <a:p>
            <a:pPr marL="0" indent="0">
              <a:buNone/>
            </a:pPr>
            <a:endParaRPr lang="en-US" sz="2000" dirty="0">
              <a:solidFill>
                <a:schemeClr val="tx1">
                  <a:lumMod val="90000"/>
                  <a:lumOff val="10000"/>
                </a:schemeClr>
              </a:solidFill>
              <a:latin typeface="Calibri Light" panose="020F0302020204030204" pitchFamily="34" charset="0"/>
              <a:cs typeface="Calibri Light" panose="020F0302020204030204" pitchFamily="34" charset="0"/>
            </a:endParaRPr>
          </a:p>
          <a:p>
            <a:pPr marL="0" indent="0">
              <a:buNone/>
            </a:pPr>
            <a:endParaRPr lang="en-US" sz="2000" dirty="0">
              <a:solidFill>
                <a:schemeClr val="tx1">
                  <a:lumMod val="90000"/>
                  <a:lumOff val="10000"/>
                </a:schemeClr>
              </a:solidFill>
              <a:latin typeface="Calibri Light" panose="020F0302020204030204" pitchFamily="34" charset="0"/>
              <a:cs typeface="Calibri Light" panose="020F0302020204030204" pitchFamily="34" charset="0"/>
            </a:endParaRPr>
          </a:p>
          <a:p>
            <a:pPr marL="0" indent="0">
              <a:buNone/>
            </a:pPr>
            <a:endParaRPr lang="en-US" sz="2000" dirty="0">
              <a:solidFill>
                <a:schemeClr val="tx1">
                  <a:lumMod val="90000"/>
                  <a:lumOff val="10000"/>
                </a:schemeClr>
              </a:solidFill>
              <a:latin typeface="Calibri Light" panose="020F0302020204030204" pitchFamily="34" charset="0"/>
              <a:cs typeface="Calibri Light" panose="020F0302020204030204" pitchFamily="34" charset="0"/>
            </a:endParaRPr>
          </a:p>
          <a:p>
            <a:pPr marL="0" indent="0">
              <a:buClr>
                <a:schemeClr val="tx1">
                  <a:lumMod val="75000"/>
                  <a:lumOff val="25000"/>
                </a:schemeClr>
              </a:buClr>
              <a:buNone/>
              <a:defRPr/>
            </a:pPr>
            <a:r>
              <a:rPr lang="en-US" sz="1800" dirty="0">
                <a:solidFill>
                  <a:schemeClr val="tx1">
                    <a:lumMod val="75000"/>
                    <a:lumOff val="25000"/>
                  </a:schemeClr>
                </a:solidFill>
                <a:latin typeface="Calibri Light" panose="020F0302020204030204" pitchFamily="34" charset="0"/>
                <a:cs typeface="Calibri Light" panose="020F0302020204030204" pitchFamily="34" charset="0"/>
              </a:rPr>
              <a:t>What is value today of cash flow to be received in the future?</a:t>
            </a:r>
          </a:p>
          <a:p>
            <a:pPr marL="457200" lvl="1" indent="0">
              <a:buClr>
                <a:schemeClr val="tx1">
                  <a:lumMod val="50000"/>
                  <a:lumOff val="50000"/>
                </a:schemeClr>
              </a:buClr>
              <a:buNone/>
              <a:defRPr/>
            </a:pPr>
            <a:r>
              <a:rPr lang="en-US" sz="1800" dirty="0">
                <a:solidFill>
                  <a:schemeClr val="tx1">
                    <a:lumMod val="75000"/>
                    <a:lumOff val="25000"/>
                  </a:schemeClr>
                </a:solidFill>
                <a:latin typeface="Calibri Light" panose="020F0302020204030204" pitchFamily="34" charset="0"/>
                <a:cs typeface="Calibri Light" panose="020F0302020204030204" pitchFamily="34" charset="0"/>
              </a:rPr>
              <a:t>The answer to this question requires computing the present value, i.e., the value today of a future cash flow, and the process of discounting, determining the present value of an expected future cash flow.</a:t>
            </a:r>
          </a:p>
          <a:p>
            <a:pPr marL="457200" lvl="1" indent="0">
              <a:buClr>
                <a:schemeClr val="tx1">
                  <a:lumMod val="50000"/>
                  <a:lumOff val="50000"/>
                </a:schemeClr>
              </a:buClr>
              <a:buNone/>
              <a:defRPr/>
            </a:pPr>
            <a:endParaRPr lang="en-US" sz="1800" dirty="0">
              <a:solidFill>
                <a:schemeClr val="tx1">
                  <a:lumMod val="75000"/>
                  <a:lumOff val="25000"/>
                </a:schemeClr>
              </a:solidFill>
              <a:latin typeface="Calibri Light" panose="020F0302020204030204" pitchFamily="34" charset="0"/>
              <a:cs typeface="Calibri Light" panose="020F0302020204030204" pitchFamily="34" charset="0"/>
            </a:endParaRPr>
          </a:p>
          <a:p>
            <a:pPr marL="457200" lvl="1" indent="0">
              <a:buClr>
                <a:schemeClr val="tx1">
                  <a:lumMod val="50000"/>
                  <a:lumOff val="50000"/>
                </a:schemeClr>
              </a:buClr>
              <a:buNone/>
              <a:defRPr/>
            </a:pPr>
            <a:r>
              <a:rPr lang="en-US" sz="1800" dirty="0">
                <a:solidFill>
                  <a:schemeClr val="tx1">
                    <a:lumMod val="75000"/>
                    <a:lumOff val="25000"/>
                  </a:schemeClr>
                </a:solidFill>
                <a:latin typeface="Calibri Light" panose="020F0302020204030204" pitchFamily="34" charset="0"/>
                <a:cs typeface="Calibri Light" panose="020F0302020204030204" pitchFamily="34" charset="0"/>
              </a:rPr>
              <a:t>We can get PV from FV: PV=</a:t>
            </a:r>
            <a:r>
              <a:rPr lang="en-US" sz="1800" dirty="0" err="1">
                <a:solidFill>
                  <a:schemeClr val="tx1">
                    <a:lumMod val="75000"/>
                    <a:lumOff val="25000"/>
                  </a:schemeClr>
                </a:solidFill>
                <a:latin typeface="Calibri Light" panose="020F0302020204030204" pitchFamily="34" charset="0"/>
                <a:cs typeface="Calibri Light" panose="020F0302020204030204" pitchFamily="34" charset="0"/>
              </a:rPr>
              <a:t>FV</a:t>
            </a:r>
            <a:r>
              <a:rPr lang="en-US" sz="1800" baseline="-25000" dirty="0" err="1">
                <a:solidFill>
                  <a:schemeClr val="tx1">
                    <a:lumMod val="75000"/>
                    <a:lumOff val="25000"/>
                  </a:schemeClr>
                </a:solidFill>
                <a:latin typeface="Calibri Light" panose="020F0302020204030204" pitchFamily="34" charset="0"/>
                <a:cs typeface="Calibri Light" panose="020F0302020204030204" pitchFamily="34" charset="0"/>
              </a:rPr>
              <a:t>n</a:t>
            </a:r>
            <a:r>
              <a:rPr lang="en-US" sz="1800" dirty="0">
                <a:solidFill>
                  <a:schemeClr val="tx1">
                    <a:lumMod val="75000"/>
                    <a:lumOff val="25000"/>
                  </a:schemeClr>
                </a:solidFill>
                <a:latin typeface="Calibri Light" panose="020F0302020204030204" pitchFamily="34" charset="0"/>
                <a:cs typeface="Calibri Light" panose="020F0302020204030204" pitchFamily="34" charset="0"/>
              </a:rPr>
              <a:t>/(1+i)</a:t>
            </a:r>
            <a:r>
              <a:rPr lang="en-US" sz="1800" baseline="30000" dirty="0">
                <a:solidFill>
                  <a:schemeClr val="tx1">
                    <a:lumMod val="75000"/>
                    <a:lumOff val="25000"/>
                  </a:schemeClr>
                </a:solidFill>
                <a:latin typeface="Calibri Light" panose="020F0302020204030204" pitchFamily="34" charset="0"/>
                <a:cs typeface="Calibri Light" panose="020F0302020204030204" pitchFamily="34" charset="0"/>
              </a:rPr>
              <a:t>n</a:t>
            </a:r>
          </a:p>
          <a:p>
            <a:pPr marL="457200" lvl="1" indent="0">
              <a:buClr>
                <a:schemeClr val="tx1">
                  <a:lumMod val="50000"/>
                  <a:lumOff val="50000"/>
                </a:schemeClr>
              </a:buClr>
              <a:buNone/>
              <a:defRPr/>
            </a:pPr>
            <a:endParaRPr lang="en-US" sz="1800" baseline="30000" dirty="0">
              <a:solidFill>
                <a:schemeClr val="tx1">
                  <a:lumMod val="75000"/>
                  <a:lumOff val="25000"/>
                </a:schemeClr>
              </a:solidFill>
              <a:latin typeface="Calibri Light" panose="020F0302020204030204" pitchFamily="34" charset="0"/>
              <a:cs typeface="Calibri Light" panose="020F0302020204030204" pitchFamily="34" charset="0"/>
            </a:endParaRPr>
          </a:p>
          <a:p>
            <a:pPr marL="457200" lvl="1" indent="0">
              <a:buClr>
                <a:schemeClr val="tx1">
                  <a:lumMod val="50000"/>
                  <a:lumOff val="50000"/>
                </a:schemeClr>
              </a:buClr>
              <a:buNone/>
              <a:defRPr/>
            </a:pPr>
            <a:r>
              <a:rPr lang="en-US" sz="1800" dirty="0">
                <a:solidFill>
                  <a:schemeClr val="tx1">
                    <a:lumMod val="75000"/>
                    <a:lumOff val="25000"/>
                  </a:schemeClr>
                </a:solidFill>
                <a:latin typeface="Calibri Light" panose="020F0302020204030204" pitchFamily="34" charset="0"/>
                <a:cs typeface="Calibri Light" panose="020F0302020204030204" pitchFamily="34" charset="0"/>
              </a:rPr>
              <a:t>Compound (multiply) to get future value; discount (divide) to get present value. Discounting is a useful technique to estimate equivalent present value of likely future income from the project or product investment. </a:t>
            </a:r>
          </a:p>
          <a:p>
            <a:pPr marL="457200" lvl="1" indent="0">
              <a:buClr>
                <a:schemeClr val="tx1">
                  <a:lumMod val="50000"/>
                  <a:lumOff val="50000"/>
                </a:schemeClr>
              </a:buClr>
              <a:buNone/>
              <a:defRPr/>
            </a:pPr>
            <a:endParaRPr lang="en-US" sz="2200" dirty="0">
              <a:solidFill>
                <a:schemeClr val="tx1">
                  <a:lumMod val="75000"/>
                  <a:lumOff val="25000"/>
                </a:schemeClr>
              </a:solidFill>
              <a:latin typeface="Calibri Light" panose="020F0302020204030204" pitchFamily="34" charset="0"/>
              <a:cs typeface="Calibri Light" panose="020F0302020204030204" pitchFamily="34" charset="0"/>
            </a:endParaRPr>
          </a:p>
          <a:p>
            <a:pPr marL="0" indent="0">
              <a:buNone/>
            </a:pPr>
            <a:endParaRPr lang="en-US" sz="2000" dirty="0">
              <a:solidFill>
                <a:schemeClr val="tx1">
                  <a:lumMod val="90000"/>
                  <a:lumOff val="10000"/>
                </a:schemeClr>
              </a:solidFill>
              <a:latin typeface="Calibri Light" panose="020F0302020204030204" pitchFamily="34" charset="0"/>
              <a:cs typeface="Calibri Light" panose="020F0302020204030204" pitchFamily="34" charset="0"/>
            </a:endParaRPr>
          </a:p>
          <a:p>
            <a:pPr marL="0" indent="0">
              <a:buNone/>
            </a:pPr>
            <a:endParaRPr lang="en-US" dirty="0">
              <a:solidFill>
                <a:schemeClr val="tx1">
                  <a:lumMod val="90000"/>
                  <a:lumOff val="10000"/>
                </a:schemeClr>
              </a:solidFill>
            </a:endParaRPr>
          </a:p>
          <a:p>
            <a:pPr marL="0" indent="0">
              <a:buNone/>
            </a:pPr>
            <a:endParaRPr lang="en-US" i="1" baseline="30000" dirty="0">
              <a:solidFill>
                <a:srgbClr val="FF0000"/>
              </a:solidFill>
            </a:endParaRPr>
          </a:p>
          <a:p>
            <a:pPr marL="0" indent="0">
              <a:buNone/>
            </a:pPr>
            <a:endParaRPr dirty="0"/>
          </a:p>
        </p:txBody>
      </p:sp>
      <p:pic>
        <p:nvPicPr>
          <p:cNvPr id="4" name="Picture 5" descr="eq05_01b">
            <a:extLst>
              <a:ext uri="{FF2B5EF4-FFF2-40B4-BE49-F238E27FC236}">
                <a16:creationId xmlns:a16="http://schemas.microsoft.com/office/drawing/2014/main" id="{BB248A1C-8A75-994D-B012-26B93092F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415" y="3311523"/>
            <a:ext cx="6068402" cy="1072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562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F79B-0BE1-4944-BD68-7E80CC025367}"/>
              </a:ext>
            </a:extLst>
          </p:cNvPr>
          <p:cNvSpPr>
            <a:spLocks noGrp="1"/>
          </p:cNvSpPr>
          <p:nvPr>
            <p:ph type="title"/>
          </p:nvPr>
        </p:nvSpPr>
        <p:spPr>
          <a:xfrm>
            <a:off x="838200" y="365125"/>
            <a:ext cx="10515600" cy="549275"/>
          </a:xfrm>
        </p:spPr>
        <p:txBody>
          <a:bodyPr>
            <a:normAutofit/>
          </a:bodyPr>
          <a:lstStyle/>
          <a:p>
            <a:r>
              <a:rPr lang="en-US" sz="2800" b="1" dirty="0">
                <a:solidFill>
                  <a:srgbClr val="2492FD"/>
                </a:solidFill>
              </a:rPr>
              <a:t>Answering Some Time Value Questions</a:t>
            </a:r>
            <a:endParaRPr sz="2800" b="1" dirty="0">
              <a:solidFill>
                <a:srgbClr val="2492FD"/>
              </a:solidFill>
            </a:endParaRPr>
          </a:p>
        </p:txBody>
      </p:sp>
      <p:sp>
        <p:nvSpPr>
          <p:cNvPr id="3" name="Content Placeholder 2">
            <a:extLst>
              <a:ext uri="{FF2B5EF4-FFF2-40B4-BE49-F238E27FC236}">
                <a16:creationId xmlns:a16="http://schemas.microsoft.com/office/drawing/2014/main" id="{A6A76933-64D4-8E46-925B-E432DE488A53}"/>
              </a:ext>
            </a:extLst>
          </p:cNvPr>
          <p:cNvSpPr>
            <a:spLocks noGrp="1"/>
          </p:cNvSpPr>
          <p:nvPr>
            <p:ph idx="1"/>
          </p:nvPr>
        </p:nvSpPr>
        <p:spPr>
          <a:xfrm>
            <a:off x="838200" y="1122240"/>
            <a:ext cx="10515600" cy="5735760"/>
          </a:xfrm>
        </p:spPr>
        <p:txBody>
          <a:bodyPr>
            <a:normAutofit lnSpcReduction="10000"/>
          </a:bodyPr>
          <a:lstStyle/>
          <a:p>
            <a:pPr marL="0" indent="0">
              <a:lnSpc>
                <a:spcPct val="100000"/>
              </a:lnSpc>
              <a:buNone/>
            </a:pPr>
            <a:r>
              <a:rPr lang="en-US" altLang="en-BD" sz="2000" u="sng" dirty="0">
                <a:latin typeface="Calibri Light" panose="020F0302020204030204" pitchFamily="34" charset="0"/>
                <a:cs typeface="Calibri Light" panose="020F0302020204030204" pitchFamily="34" charset="0"/>
              </a:rPr>
              <a:t>Key Question</a:t>
            </a:r>
            <a:r>
              <a:rPr lang="en-US" altLang="en-BD" sz="2000" dirty="0">
                <a:latin typeface="Calibri Light" panose="020F0302020204030204" pitchFamily="34" charset="0"/>
                <a:cs typeface="Calibri Light" panose="020F0302020204030204" pitchFamily="34" charset="0"/>
              </a:rPr>
              <a:t>: How long will it take to accumulate a specific amount in the future?</a:t>
            </a:r>
          </a:p>
          <a:p>
            <a:pPr marL="0" indent="0">
              <a:lnSpc>
                <a:spcPct val="100000"/>
              </a:lnSpc>
              <a:buNone/>
            </a:pPr>
            <a:r>
              <a:rPr lang="en-US" altLang="ja-JP" sz="2000" dirty="0">
                <a:latin typeface="Calibri Light" panose="020F0302020204030204" pitchFamily="34" charset="0"/>
                <a:ea typeface="ＭＳ 明朝" panose="02020609040205080304" pitchFamily="49" charset="-128"/>
                <a:cs typeface="Calibri Light" panose="020F0302020204030204" pitchFamily="34" charset="0"/>
              </a:rPr>
              <a:t>FV=PV(1+i)</a:t>
            </a:r>
            <a:r>
              <a:rPr lang="en-US" altLang="ja-JP" sz="2000" baseline="30000" dirty="0">
                <a:latin typeface="Calibri Light" panose="020F0302020204030204" pitchFamily="34" charset="0"/>
                <a:ea typeface="ＭＳ 明朝" panose="02020609040205080304" pitchFamily="49" charset="-128"/>
                <a:cs typeface="Calibri Light" panose="020F0302020204030204" pitchFamily="34" charset="0"/>
              </a:rPr>
              <a:t>n</a:t>
            </a:r>
            <a:endParaRPr lang="en-US" altLang="ja-JP" sz="2000" dirty="0">
              <a:latin typeface="Calibri Light" panose="020F0302020204030204" pitchFamily="34" charset="0"/>
              <a:ea typeface="ＭＳ 明朝" panose="02020609040205080304" pitchFamily="49" charset="-128"/>
              <a:cs typeface="Calibri Light" panose="020F0302020204030204" pitchFamily="34" charset="0"/>
            </a:endParaRPr>
          </a:p>
          <a:p>
            <a:pPr lvl="1">
              <a:lnSpc>
                <a:spcPct val="100000"/>
              </a:lnSpc>
              <a:buFont typeface="Wingdings" pitchFamily="2" charset="2"/>
              <a:buChar char="Ø"/>
            </a:pPr>
            <a:r>
              <a:rPr lang="en-US" altLang="ja-JP" sz="2000" dirty="0">
                <a:latin typeface="Calibri Light" panose="020F0302020204030204" pitchFamily="34" charset="0"/>
                <a:ea typeface="ＭＳ 明朝" panose="02020609040205080304" pitchFamily="49" charset="-128"/>
                <a:cs typeface="Calibri Light" panose="020F0302020204030204" pitchFamily="34" charset="0"/>
              </a:rPr>
              <a:t>(FV/PV)=(1+i)</a:t>
            </a:r>
            <a:r>
              <a:rPr lang="en-US" altLang="ja-JP" sz="2000" baseline="30000" dirty="0">
                <a:latin typeface="Calibri Light" panose="020F0302020204030204" pitchFamily="34" charset="0"/>
                <a:ea typeface="ＭＳ 明朝" panose="02020609040205080304" pitchFamily="49" charset="-128"/>
                <a:cs typeface="Calibri Light" panose="020F0302020204030204" pitchFamily="34" charset="0"/>
              </a:rPr>
              <a:t>n</a:t>
            </a:r>
            <a:r>
              <a:rPr lang="en-US" altLang="ja-JP" sz="2000" dirty="0">
                <a:latin typeface="Calibri Light" panose="020F0302020204030204" pitchFamily="34" charset="0"/>
                <a:ea typeface="ＭＳ 明朝" panose="02020609040205080304" pitchFamily="49" charset="-128"/>
                <a:cs typeface="Calibri Light" panose="020F0302020204030204" pitchFamily="34" charset="0"/>
              </a:rPr>
              <a:t>                  </a:t>
            </a:r>
            <a:r>
              <a:rPr lang="en-US" altLang="ja-JP" sz="2000" dirty="0">
                <a:latin typeface="Calibri Light" panose="020F0302020204030204" pitchFamily="34" charset="0"/>
                <a:ea typeface="ＭＳ 明朝" panose="02020609040205080304" pitchFamily="49" charset="-128"/>
                <a:cs typeface="Calibri Light" panose="020F0302020204030204" pitchFamily="34" charset="0"/>
                <a:sym typeface="Wingdings" pitchFamily="2" charset="2"/>
              </a:rPr>
              <a:t> Move PV to the left.</a:t>
            </a:r>
            <a:endParaRPr lang="en-US" altLang="ja-JP" sz="2000" dirty="0">
              <a:latin typeface="Calibri Light" panose="020F0302020204030204" pitchFamily="34" charset="0"/>
              <a:ea typeface="ＭＳ 明朝" panose="02020609040205080304" pitchFamily="49" charset="-128"/>
              <a:cs typeface="Calibri Light" panose="020F0302020204030204" pitchFamily="34" charset="0"/>
            </a:endParaRPr>
          </a:p>
          <a:p>
            <a:pPr lvl="1">
              <a:lnSpc>
                <a:spcPct val="100000"/>
              </a:lnSpc>
              <a:buFont typeface="Wingdings" pitchFamily="2" charset="2"/>
              <a:buChar char="Ø"/>
            </a:pPr>
            <a:r>
              <a:rPr lang="en-US" altLang="ja-JP" sz="2000" dirty="0">
                <a:latin typeface="Calibri Light" panose="020F0302020204030204" pitchFamily="34" charset="0"/>
                <a:ea typeface="ＭＳ 明朝" panose="02020609040205080304" pitchFamily="49" charset="-128"/>
                <a:cs typeface="Calibri Light" panose="020F0302020204030204" pitchFamily="34" charset="0"/>
              </a:rPr>
              <a:t>ln(FV/PV)=n ln(1+i)         </a:t>
            </a:r>
            <a:r>
              <a:rPr lang="en-US" altLang="ja-JP" sz="2000" dirty="0">
                <a:latin typeface="Calibri Light" panose="020F0302020204030204" pitchFamily="34" charset="0"/>
                <a:ea typeface="ＭＳ 明朝" panose="02020609040205080304" pitchFamily="49" charset="-128"/>
                <a:cs typeface="Calibri Light" panose="020F0302020204030204" pitchFamily="34" charset="0"/>
                <a:sym typeface="Wingdings" pitchFamily="2" charset="2"/>
              </a:rPr>
              <a:t> Take natural logs (ln) on both sides</a:t>
            </a:r>
            <a:endParaRPr lang="en-US" altLang="ja-JP" sz="2000" dirty="0">
              <a:latin typeface="Calibri Light" panose="020F0302020204030204" pitchFamily="34" charset="0"/>
              <a:ea typeface="ＭＳ 明朝" panose="02020609040205080304" pitchFamily="49" charset="-128"/>
              <a:cs typeface="Calibri Light" panose="020F0302020204030204" pitchFamily="34" charset="0"/>
            </a:endParaRPr>
          </a:p>
          <a:p>
            <a:pPr lvl="1">
              <a:lnSpc>
                <a:spcPct val="100000"/>
              </a:lnSpc>
              <a:buFont typeface="Wingdings" pitchFamily="2" charset="2"/>
              <a:buChar char="Ø"/>
            </a:pPr>
            <a:r>
              <a:rPr lang="en-US" altLang="ja-JP" sz="2000" dirty="0">
                <a:latin typeface="Calibri Light" panose="020F0302020204030204" pitchFamily="34" charset="0"/>
                <a:ea typeface="ＭＳ 明朝" panose="02020609040205080304" pitchFamily="49" charset="-128"/>
                <a:cs typeface="Calibri Light" panose="020F0302020204030204" pitchFamily="34" charset="0"/>
              </a:rPr>
              <a:t>n=[ln(FV/PV)]/[ln(1+i)] </a:t>
            </a:r>
            <a:r>
              <a:rPr lang="en-US" altLang="ja-JP" sz="2000" dirty="0">
                <a:latin typeface="Calibri Light" panose="020F0302020204030204" pitchFamily="34" charset="0"/>
                <a:ea typeface="ＭＳ 明朝" panose="02020609040205080304" pitchFamily="49" charset="-128"/>
                <a:cs typeface="Calibri Light" panose="020F0302020204030204" pitchFamily="34" charset="0"/>
                <a:sym typeface="Wingdings" pitchFamily="2" charset="2"/>
              </a:rPr>
              <a:t> Move ln(1+i) to the left, switch sides.</a:t>
            </a:r>
            <a:endParaRPr lang="en-US" altLang="ja-JP" sz="2000" dirty="0">
              <a:latin typeface="Calibri Light" panose="020F0302020204030204" pitchFamily="34" charset="0"/>
              <a:ea typeface="ＭＳ 明朝" panose="02020609040205080304" pitchFamily="49" charset="-128"/>
              <a:cs typeface="Calibri Light" panose="020F0302020204030204" pitchFamily="34" charset="0"/>
            </a:endParaRPr>
          </a:p>
          <a:p>
            <a:pPr marL="0" indent="0">
              <a:lnSpc>
                <a:spcPct val="100000"/>
              </a:lnSpc>
              <a:buClr>
                <a:schemeClr val="tx1">
                  <a:lumMod val="75000"/>
                  <a:lumOff val="25000"/>
                </a:schemeClr>
              </a:buClr>
              <a:buNone/>
              <a:defRPr/>
            </a:pPr>
            <a:endParaRPr lang="en-US" altLang="en-BD" sz="2000" dirty="0">
              <a:latin typeface="Calibri Light" panose="020F0302020204030204" pitchFamily="34" charset="0"/>
              <a:cs typeface="Calibri Light" panose="020F0302020204030204" pitchFamily="34" charset="0"/>
            </a:endParaRPr>
          </a:p>
          <a:p>
            <a:pPr marL="0" indent="0">
              <a:lnSpc>
                <a:spcPct val="100000"/>
              </a:lnSpc>
              <a:buClr>
                <a:schemeClr val="tx1">
                  <a:lumMod val="75000"/>
                  <a:lumOff val="25000"/>
                </a:schemeClr>
              </a:buClr>
              <a:buNone/>
              <a:defRPr/>
            </a:pPr>
            <a:r>
              <a:rPr lang="en-US" altLang="en-BD" sz="2000" dirty="0">
                <a:latin typeface="Calibri Light" panose="020F0302020204030204" pitchFamily="34" charset="0"/>
                <a:cs typeface="Calibri Light" panose="020F0302020204030204" pitchFamily="34" charset="0"/>
              </a:rPr>
              <a:t>Rule of 72: </a:t>
            </a:r>
            <a:r>
              <a:rPr lang="en-US" sz="2000" dirty="0">
                <a:latin typeface="Calibri Light" panose="020F0302020204030204" pitchFamily="34" charset="0"/>
                <a:cs typeface="Calibri Light" panose="020F0302020204030204" pitchFamily="34" charset="0"/>
              </a:rPr>
              <a:t>Rule of 72 is an approximate formula to determine the number of years it will take to double the value of your investment.</a:t>
            </a:r>
          </a:p>
          <a:p>
            <a:pPr marL="0" indent="0">
              <a:lnSpc>
                <a:spcPct val="100000"/>
              </a:lnSpc>
              <a:buClr>
                <a:schemeClr val="tx1">
                  <a:lumMod val="75000"/>
                  <a:lumOff val="25000"/>
                </a:schemeClr>
              </a:buClr>
              <a:buNone/>
              <a:defRPr/>
            </a:pPr>
            <a:r>
              <a:rPr lang="en-US" sz="2000" u="sng" dirty="0">
                <a:latin typeface="Calibri Light" panose="020F0302020204030204" pitchFamily="34" charset="0"/>
                <a:cs typeface="Calibri Light" panose="020F0302020204030204" pitchFamily="34" charset="0"/>
              </a:rPr>
              <a:t>Rule of 72: </a:t>
            </a:r>
            <a:r>
              <a:rPr lang="en-US" sz="2000" dirty="0">
                <a:latin typeface="Calibri Light" panose="020F0302020204030204" pitchFamily="34" charset="0"/>
                <a:cs typeface="Calibri Light" panose="020F0302020204030204" pitchFamily="34" charset="0"/>
              </a:rPr>
              <a:t>	 N = 72/interest rate in percentage </a:t>
            </a:r>
          </a:p>
          <a:p>
            <a:pPr marL="0" indent="0">
              <a:lnSpc>
                <a:spcPct val="100000"/>
              </a:lnSpc>
              <a:buNone/>
            </a:pPr>
            <a:endParaRPr lang="en-US" altLang="en-BD" sz="2000" u="sng" dirty="0">
              <a:latin typeface="Calibri Light" panose="020F0302020204030204" pitchFamily="34" charset="0"/>
              <a:cs typeface="Calibri Light" panose="020F0302020204030204" pitchFamily="34" charset="0"/>
            </a:endParaRPr>
          </a:p>
          <a:p>
            <a:pPr marL="0" indent="0">
              <a:lnSpc>
                <a:spcPct val="100000"/>
              </a:lnSpc>
              <a:buNone/>
            </a:pPr>
            <a:r>
              <a:rPr lang="en-US" altLang="en-BD" sz="2000" u="sng" dirty="0">
                <a:latin typeface="Calibri Light" panose="020F0302020204030204" pitchFamily="34" charset="0"/>
                <a:cs typeface="Calibri Light" panose="020F0302020204030204" pitchFamily="34" charset="0"/>
              </a:rPr>
              <a:t>Key Question</a:t>
            </a:r>
            <a:r>
              <a:rPr lang="en-US" altLang="en-BD" sz="2000" dirty="0">
                <a:latin typeface="Calibri Light" panose="020F0302020204030204" pitchFamily="34" charset="0"/>
                <a:cs typeface="Calibri Light" panose="020F0302020204030204" pitchFamily="34" charset="0"/>
              </a:rPr>
              <a:t>: What rate of interest will allow your investment to grow to a desired future value?</a:t>
            </a:r>
          </a:p>
          <a:p>
            <a:pPr lvl="1">
              <a:lnSpc>
                <a:spcPct val="100000"/>
              </a:lnSpc>
            </a:pPr>
            <a:r>
              <a:rPr lang="en-US" altLang="en-BD" sz="2000" dirty="0">
                <a:latin typeface="Calibri Light" panose="020F0302020204030204" pitchFamily="34" charset="0"/>
                <a:cs typeface="Calibri Light" panose="020F0302020204030204" pitchFamily="34" charset="0"/>
              </a:rPr>
              <a:t>FV=PV(1+i)</a:t>
            </a:r>
            <a:r>
              <a:rPr lang="en-US" altLang="en-BD" sz="2000" baseline="30000" dirty="0">
                <a:latin typeface="Calibri Light" panose="020F0302020204030204" pitchFamily="34" charset="0"/>
                <a:cs typeface="Calibri Light" panose="020F0302020204030204" pitchFamily="34" charset="0"/>
              </a:rPr>
              <a:t>n</a:t>
            </a:r>
            <a:endParaRPr lang="en-US" altLang="en-BD" sz="2000" dirty="0">
              <a:latin typeface="Calibri Light" panose="020F0302020204030204" pitchFamily="34" charset="0"/>
              <a:cs typeface="Calibri Light" panose="020F0302020204030204" pitchFamily="34" charset="0"/>
            </a:endParaRPr>
          </a:p>
          <a:p>
            <a:pPr lvl="1">
              <a:lnSpc>
                <a:spcPct val="100000"/>
              </a:lnSpc>
            </a:pPr>
            <a:r>
              <a:rPr lang="en-US" altLang="en-BD" sz="2000" dirty="0">
                <a:latin typeface="Calibri Light" panose="020F0302020204030204" pitchFamily="34" charset="0"/>
                <a:cs typeface="Calibri Light" panose="020F0302020204030204" pitchFamily="34" charset="0"/>
              </a:rPr>
              <a:t>(FV/PV)=(1+i)</a:t>
            </a:r>
            <a:r>
              <a:rPr lang="en-US" altLang="en-BD" sz="2000" baseline="30000" dirty="0">
                <a:latin typeface="Calibri Light" panose="020F0302020204030204" pitchFamily="34" charset="0"/>
                <a:cs typeface="Calibri Light" panose="020F0302020204030204" pitchFamily="34" charset="0"/>
              </a:rPr>
              <a:t>n               </a:t>
            </a:r>
            <a:r>
              <a:rPr lang="en-US" altLang="en-BD" sz="2000" dirty="0">
                <a:latin typeface="Calibri Light" panose="020F0302020204030204" pitchFamily="34" charset="0"/>
                <a:cs typeface="Calibri Light" panose="020F0302020204030204" pitchFamily="34" charset="0"/>
                <a:sym typeface="Wingdings" pitchFamily="2" charset="2"/>
              </a:rPr>
              <a:t> Move PV to the left</a:t>
            </a:r>
            <a:endParaRPr lang="en-US" altLang="en-BD" sz="2000" dirty="0">
              <a:latin typeface="Calibri Light" panose="020F0302020204030204" pitchFamily="34" charset="0"/>
              <a:cs typeface="Calibri Light" panose="020F0302020204030204" pitchFamily="34" charset="0"/>
            </a:endParaRPr>
          </a:p>
          <a:p>
            <a:pPr lvl="1">
              <a:lnSpc>
                <a:spcPct val="100000"/>
              </a:lnSpc>
            </a:pPr>
            <a:r>
              <a:rPr lang="en-US" altLang="en-BD" sz="2000" dirty="0">
                <a:latin typeface="Calibri Light" panose="020F0302020204030204" pitchFamily="34" charset="0"/>
                <a:cs typeface="Calibri Light" panose="020F0302020204030204" pitchFamily="34" charset="0"/>
              </a:rPr>
              <a:t>(FV/PV)</a:t>
            </a:r>
            <a:r>
              <a:rPr lang="en-US" altLang="en-BD" sz="2000" baseline="30000" dirty="0">
                <a:latin typeface="Calibri Light" panose="020F0302020204030204" pitchFamily="34" charset="0"/>
                <a:cs typeface="Calibri Light" panose="020F0302020204030204" pitchFamily="34" charset="0"/>
              </a:rPr>
              <a:t>(1/n)</a:t>
            </a:r>
            <a:r>
              <a:rPr lang="en-US" altLang="en-BD" sz="2000" dirty="0">
                <a:latin typeface="Calibri Light" panose="020F0302020204030204" pitchFamily="34" charset="0"/>
                <a:cs typeface="Calibri Light" panose="020F0302020204030204" pitchFamily="34" charset="0"/>
              </a:rPr>
              <a:t>=1+i        </a:t>
            </a:r>
            <a:r>
              <a:rPr lang="en-US" altLang="en-BD" sz="2000" dirty="0">
                <a:latin typeface="Calibri Light" panose="020F0302020204030204" pitchFamily="34" charset="0"/>
                <a:cs typeface="Calibri Light" panose="020F0302020204030204" pitchFamily="34" charset="0"/>
                <a:sym typeface="Wingdings" pitchFamily="2" charset="2"/>
              </a:rPr>
              <a:t> Take (1/n) root on both sides</a:t>
            </a:r>
            <a:endParaRPr lang="en-US" altLang="en-BD" sz="2000" dirty="0">
              <a:latin typeface="Calibri Light" panose="020F0302020204030204" pitchFamily="34" charset="0"/>
              <a:cs typeface="Calibri Light" panose="020F0302020204030204" pitchFamily="34" charset="0"/>
            </a:endParaRPr>
          </a:p>
          <a:p>
            <a:pPr lvl="1">
              <a:lnSpc>
                <a:spcPct val="100000"/>
              </a:lnSpc>
            </a:pPr>
            <a:r>
              <a:rPr lang="en-US" altLang="en-BD" sz="2000" dirty="0" err="1">
                <a:latin typeface="Calibri Light" panose="020F0302020204030204" pitchFamily="34" charset="0"/>
                <a:cs typeface="Calibri Light" panose="020F0302020204030204" pitchFamily="34" charset="0"/>
              </a:rPr>
              <a:t>i</a:t>
            </a:r>
            <a:r>
              <a:rPr lang="en-US" altLang="en-BD" sz="2000" dirty="0">
                <a:latin typeface="Calibri Light" panose="020F0302020204030204" pitchFamily="34" charset="0"/>
                <a:cs typeface="Calibri Light" panose="020F0302020204030204" pitchFamily="34" charset="0"/>
              </a:rPr>
              <a:t>=(FV/P)</a:t>
            </a:r>
            <a:r>
              <a:rPr lang="en-US" altLang="en-BD" sz="2000" baseline="30000" dirty="0">
                <a:latin typeface="Calibri Light" panose="020F0302020204030204" pitchFamily="34" charset="0"/>
                <a:cs typeface="Calibri Light" panose="020F0302020204030204" pitchFamily="34" charset="0"/>
              </a:rPr>
              <a:t>(1/n)</a:t>
            </a:r>
            <a:r>
              <a:rPr lang="en-US" altLang="en-BD" sz="2000" dirty="0">
                <a:latin typeface="Calibri Light" panose="020F0302020204030204" pitchFamily="34" charset="0"/>
                <a:cs typeface="Calibri Light" panose="020F0302020204030204" pitchFamily="34" charset="0"/>
              </a:rPr>
              <a:t>-1.           </a:t>
            </a:r>
            <a:r>
              <a:rPr lang="en-US" altLang="en-BD" sz="2000" dirty="0">
                <a:latin typeface="Calibri Light" panose="020F0302020204030204" pitchFamily="34" charset="0"/>
                <a:cs typeface="Calibri Light" panose="020F0302020204030204" pitchFamily="34" charset="0"/>
                <a:sym typeface="Wingdings" pitchFamily="2" charset="2"/>
              </a:rPr>
              <a:t> Move 1 to the left, switch sides.</a:t>
            </a:r>
            <a:endParaRPr lang="en-US" altLang="en-BD" sz="2000" dirty="0">
              <a:latin typeface="Calibri Light" panose="020F0302020204030204" pitchFamily="34" charset="0"/>
              <a:cs typeface="Calibri Light" panose="020F0302020204030204" pitchFamily="34" charset="0"/>
            </a:endParaRPr>
          </a:p>
          <a:p>
            <a:pPr marL="0" indent="0">
              <a:buClr>
                <a:schemeClr val="tx1">
                  <a:lumMod val="75000"/>
                  <a:lumOff val="25000"/>
                </a:schemeClr>
              </a:buClr>
              <a:buNone/>
              <a:defRPr/>
            </a:pPr>
            <a:endParaRPr lang="en-US" dirty="0">
              <a:solidFill>
                <a:schemeClr val="tx1">
                  <a:lumMod val="75000"/>
                  <a:lumOff val="25000"/>
                </a:schemeClr>
              </a:solidFill>
              <a:latin typeface="Corbel" charset="0"/>
            </a:endParaRPr>
          </a:p>
          <a:p>
            <a:pPr marL="0" indent="0">
              <a:buClr>
                <a:schemeClr val="tx1">
                  <a:lumMod val="75000"/>
                  <a:lumOff val="25000"/>
                </a:schemeClr>
              </a:buClr>
              <a:buNone/>
              <a:defRPr/>
            </a:pPr>
            <a:endParaRPr lang="en-US" dirty="0">
              <a:solidFill>
                <a:schemeClr val="tx1">
                  <a:lumMod val="75000"/>
                  <a:lumOff val="25000"/>
                </a:schemeClr>
              </a:solidFill>
              <a:latin typeface="Corbel" charset="0"/>
            </a:endParaRPr>
          </a:p>
          <a:p>
            <a:pPr marL="0" indent="0">
              <a:buNone/>
            </a:pPr>
            <a:endParaRPr dirty="0"/>
          </a:p>
        </p:txBody>
      </p:sp>
    </p:spTree>
    <p:extLst>
      <p:ext uri="{BB962C8B-B14F-4D97-AF65-F5344CB8AC3E}">
        <p14:creationId xmlns:p14="http://schemas.microsoft.com/office/powerpoint/2010/main" val="1807016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839F4-B8A3-3B4A-B95E-1A1F470ADC8A}"/>
              </a:ext>
            </a:extLst>
          </p:cNvPr>
          <p:cNvSpPr>
            <a:spLocks noGrp="1"/>
          </p:cNvSpPr>
          <p:nvPr>
            <p:ph type="title"/>
          </p:nvPr>
        </p:nvSpPr>
        <p:spPr>
          <a:xfrm>
            <a:off x="498475" y="93663"/>
            <a:ext cx="8147050" cy="1452562"/>
          </a:xfrm>
        </p:spPr>
        <p:txBody>
          <a:bodyPr rtlCol="0">
            <a:normAutofit/>
          </a:bodyPr>
          <a:lstStyle/>
          <a:p>
            <a:pPr eaLnBrk="1" fontAlgn="auto" hangingPunct="1">
              <a:spcAft>
                <a:spcPts val="0"/>
              </a:spcAft>
              <a:defRPr/>
            </a:pPr>
            <a:r>
              <a:rPr lang="en-US">
                <a:latin typeface="Corbel" charset="0"/>
                <a:ea typeface="+mj-ea"/>
                <a:cs typeface="+mj-cs"/>
              </a:rPr>
              <a:t>Present Value and Future Value</a:t>
            </a:r>
          </a:p>
        </p:txBody>
      </p:sp>
      <p:sp>
        <p:nvSpPr>
          <p:cNvPr id="5" name="Content Placeholder 2">
            <a:extLst>
              <a:ext uri="{FF2B5EF4-FFF2-40B4-BE49-F238E27FC236}">
                <a16:creationId xmlns:a16="http://schemas.microsoft.com/office/drawing/2014/main" id="{00DE4816-A60D-EE45-87AB-4EFA7F75B5DF}"/>
              </a:ext>
            </a:extLst>
          </p:cNvPr>
          <p:cNvSpPr>
            <a:spLocks noGrp="1"/>
          </p:cNvSpPr>
          <p:nvPr>
            <p:ph idx="1"/>
          </p:nvPr>
        </p:nvSpPr>
        <p:spPr>
          <a:xfrm>
            <a:off x="498475" y="1762125"/>
            <a:ext cx="10688814" cy="4364038"/>
          </a:xfrm>
        </p:spPr>
        <p:txBody>
          <a:bodyPr rtlCol="0">
            <a:normAutofit fontScale="92500" lnSpcReduction="10000"/>
          </a:bodyPr>
          <a:lstStyle/>
          <a:p>
            <a:pPr eaLnBrk="1" fontAlgn="auto" hangingPunct="1">
              <a:spcAft>
                <a:spcPts val="0"/>
              </a:spcAft>
              <a:buClr>
                <a:schemeClr val="tx1">
                  <a:lumMod val="75000"/>
                  <a:lumOff val="25000"/>
                </a:schemeClr>
              </a:buClr>
              <a:buFont typeface="Wingdings" charset="2"/>
              <a:buChar char="q"/>
              <a:defRPr/>
            </a:pPr>
            <a:r>
              <a:rPr lang="en-US" dirty="0">
                <a:solidFill>
                  <a:schemeClr val="tx1">
                    <a:lumMod val="90000"/>
                    <a:lumOff val="10000"/>
                  </a:schemeClr>
                </a:solidFill>
                <a:ea typeface="+mn-ea"/>
                <a:cs typeface="+mn-cs"/>
              </a:rPr>
              <a:t>Time value of money calculations involve </a:t>
            </a:r>
            <a:r>
              <a:rPr lang="en-US" i="1" dirty="0">
                <a:solidFill>
                  <a:schemeClr val="tx1">
                    <a:lumMod val="90000"/>
                    <a:lumOff val="10000"/>
                  </a:schemeClr>
                </a:solidFill>
                <a:ea typeface="+mn-ea"/>
                <a:cs typeface="+mn-cs"/>
              </a:rPr>
              <a:t>Present value </a:t>
            </a:r>
            <a:r>
              <a:rPr lang="en-US" dirty="0">
                <a:solidFill>
                  <a:schemeClr val="tx1">
                    <a:lumMod val="90000"/>
                    <a:lumOff val="10000"/>
                  </a:schemeClr>
                </a:solidFill>
                <a:ea typeface="+mn-ea"/>
                <a:cs typeface="+mn-cs"/>
              </a:rPr>
              <a:t>(what a cash flow would be worth to you today) and </a:t>
            </a:r>
            <a:r>
              <a:rPr lang="en-US" i="1" dirty="0">
                <a:solidFill>
                  <a:schemeClr val="tx1">
                    <a:lumMod val="90000"/>
                    <a:lumOff val="10000"/>
                  </a:schemeClr>
                </a:solidFill>
                <a:ea typeface="+mn-ea"/>
                <a:cs typeface="+mn-cs"/>
              </a:rPr>
              <a:t>Future value </a:t>
            </a:r>
            <a:r>
              <a:rPr lang="en-US" dirty="0">
                <a:solidFill>
                  <a:schemeClr val="tx1">
                    <a:lumMod val="90000"/>
                    <a:lumOff val="10000"/>
                  </a:schemeClr>
                </a:solidFill>
                <a:ea typeface="+mn-ea"/>
                <a:cs typeface="+mn-cs"/>
              </a:rPr>
              <a:t>(what a cash flow will be worth in the future).</a:t>
            </a:r>
          </a:p>
          <a:p>
            <a:pPr eaLnBrk="1" fontAlgn="auto" hangingPunct="1">
              <a:spcAft>
                <a:spcPts val="0"/>
              </a:spcAft>
              <a:buClr>
                <a:schemeClr val="tx1">
                  <a:lumMod val="75000"/>
                  <a:lumOff val="25000"/>
                </a:schemeClr>
              </a:buClr>
              <a:buFont typeface="Wingdings" charset="2"/>
              <a:buChar char="q"/>
              <a:defRPr/>
            </a:pPr>
            <a:r>
              <a:rPr lang="en-US" dirty="0">
                <a:solidFill>
                  <a:schemeClr val="tx1">
                    <a:lumMod val="90000"/>
                    <a:lumOff val="10000"/>
                  </a:schemeClr>
                </a:solidFill>
                <a:ea typeface="+mn-ea"/>
                <a:cs typeface="+mn-cs"/>
              </a:rPr>
              <a:t>In example 1, Present value is $500 and Future value is $551.25 (if the </a:t>
            </a:r>
            <a:r>
              <a:rPr lang="en-US" i="1" dirty="0">
                <a:solidFill>
                  <a:schemeClr val="tx1">
                    <a:lumMod val="90000"/>
                    <a:lumOff val="10000"/>
                  </a:schemeClr>
                </a:solidFill>
                <a:ea typeface="+mn-ea"/>
                <a:cs typeface="+mn-cs"/>
              </a:rPr>
              <a:t>yearly compounding </a:t>
            </a:r>
            <a:r>
              <a:rPr lang="en-US" dirty="0">
                <a:solidFill>
                  <a:schemeClr val="tx1">
                    <a:lumMod val="90000"/>
                    <a:lumOff val="10000"/>
                  </a:schemeClr>
                </a:solidFill>
                <a:ea typeface="+mn-ea"/>
                <a:cs typeface="+mn-cs"/>
              </a:rPr>
              <a:t>rate is 5%).</a:t>
            </a:r>
          </a:p>
          <a:p>
            <a:pPr eaLnBrk="1" fontAlgn="auto" hangingPunct="1">
              <a:spcAft>
                <a:spcPts val="0"/>
              </a:spcAft>
              <a:buClr>
                <a:schemeClr val="tx1">
                  <a:lumMod val="75000"/>
                  <a:lumOff val="25000"/>
                </a:schemeClr>
              </a:buClr>
              <a:buFont typeface="Wingdings" charset="2"/>
              <a:buChar char="q"/>
              <a:defRPr/>
            </a:pPr>
            <a:r>
              <a:rPr lang="en-US" dirty="0">
                <a:solidFill>
                  <a:schemeClr val="tx1">
                    <a:lumMod val="90000"/>
                    <a:lumOff val="10000"/>
                  </a:schemeClr>
                </a:solidFill>
                <a:ea typeface="+mn-ea"/>
                <a:cs typeface="+mn-cs"/>
              </a:rPr>
              <a:t>The linkage between present value and future value is:</a:t>
            </a:r>
          </a:p>
          <a:p>
            <a:pPr marL="0" indent="0" eaLnBrk="1" fontAlgn="auto" hangingPunct="1">
              <a:spcAft>
                <a:spcPts val="0"/>
              </a:spcAft>
              <a:buClr>
                <a:schemeClr val="tx1">
                  <a:lumMod val="75000"/>
                  <a:lumOff val="25000"/>
                </a:schemeClr>
              </a:buClr>
              <a:buFont typeface="Wingdings 2" pitchFamily="18" charset="2"/>
              <a:buNone/>
              <a:defRPr/>
            </a:pPr>
            <a:r>
              <a:rPr lang="en-US" i="1" dirty="0">
                <a:solidFill>
                  <a:srgbClr val="FF0000"/>
                </a:solidFill>
                <a:ea typeface="+mn-ea"/>
                <a:cs typeface="+mn-cs"/>
              </a:rPr>
              <a:t>Future Value = Present Value x (1+Interest Rate per period)</a:t>
            </a:r>
            <a:r>
              <a:rPr lang="en-US" i="1" baseline="30000" dirty="0">
                <a:solidFill>
                  <a:srgbClr val="FF0000"/>
                </a:solidFill>
                <a:ea typeface="+mn-ea"/>
                <a:cs typeface="+mn-cs"/>
              </a:rPr>
              <a:t>Number of periods</a:t>
            </a:r>
          </a:p>
          <a:p>
            <a:pPr eaLnBrk="1" fontAlgn="auto" hangingPunct="1">
              <a:spcAft>
                <a:spcPts val="0"/>
              </a:spcAft>
              <a:buClr>
                <a:schemeClr val="tx1">
                  <a:lumMod val="75000"/>
                  <a:lumOff val="25000"/>
                </a:schemeClr>
              </a:buClr>
              <a:buFont typeface="Wingdings" charset="2"/>
              <a:buChar char="q"/>
              <a:defRPr/>
            </a:pPr>
            <a:r>
              <a:rPr lang="en-US" sz="2400" dirty="0">
                <a:solidFill>
                  <a:schemeClr val="tx1">
                    <a:lumMod val="90000"/>
                    <a:lumOff val="10000"/>
                  </a:schemeClr>
                </a:solidFill>
                <a:ea typeface="+mn-ea"/>
                <a:cs typeface="+mn-cs"/>
              </a:rPr>
              <a:t>For annual compounding (compounding once a year),</a:t>
            </a:r>
          </a:p>
          <a:p>
            <a:pPr marL="0" indent="0" eaLnBrk="1" fontAlgn="auto" hangingPunct="1">
              <a:spcAft>
                <a:spcPts val="0"/>
              </a:spcAft>
              <a:buClr>
                <a:schemeClr val="tx1">
                  <a:lumMod val="75000"/>
                  <a:lumOff val="25000"/>
                </a:schemeClr>
              </a:buClr>
              <a:buFont typeface="Wingdings 2" pitchFamily="18" charset="2"/>
              <a:buNone/>
              <a:defRPr/>
            </a:pPr>
            <a:r>
              <a:rPr lang="en-US" i="1" dirty="0">
                <a:solidFill>
                  <a:srgbClr val="FF0000"/>
                </a:solidFill>
                <a:ea typeface="+mn-ea"/>
                <a:cs typeface="+mn-cs"/>
              </a:rPr>
              <a:t>Future Value = Present Value x (1+Annual Interest Rate)</a:t>
            </a:r>
            <a:r>
              <a:rPr lang="en-US" i="1" baseline="30000" dirty="0">
                <a:solidFill>
                  <a:srgbClr val="FF0000"/>
                </a:solidFill>
                <a:ea typeface="+mn-ea"/>
                <a:cs typeface="+mn-cs"/>
              </a:rPr>
              <a:t>Number of years</a:t>
            </a:r>
          </a:p>
          <a:p>
            <a:pPr marL="0" indent="0" eaLnBrk="1" fontAlgn="auto" hangingPunct="1">
              <a:spcAft>
                <a:spcPts val="0"/>
              </a:spcAft>
              <a:buClr>
                <a:schemeClr val="tx1">
                  <a:lumMod val="75000"/>
                  <a:lumOff val="25000"/>
                </a:schemeClr>
              </a:buClr>
              <a:buFont typeface="Wingdings 2" pitchFamily="18" charset="2"/>
              <a:buNone/>
              <a:defRPr/>
            </a:pPr>
            <a:r>
              <a:rPr lang="en-US" i="1" dirty="0">
                <a:solidFill>
                  <a:srgbClr val="0000FF"/>
                </a:solidFill>
                <a:ea typeface="+mn-ea"/>
                <a:cs typeface="+mn-cs"/>
              </a:rPr>
              <a:t>If nothing is said, assume annual compounding.</a:t>
            </a:r>
          </a:p>
          <a:p>
            <a:pPr eaLnBrk="1" fontAlgn="auto" hangingPunct="1">
              <a:spcAft>
                <a:spcPts val="0"/>
              </a:spcAft>
              <a:buClr>
                <a:schemeClr val="tx1">
                  <a:lumMod val="75000"/>
                  <a:lumOff val="25000"/>
                </a:schemeClr>
              </a:buClr>
              <a:buFont typeface="Wingdings 2" pitchFamily="18" charset="2"/>
              <a:buChar char=""/>
              <a:defRPr/>
            </a:pPr>
            <a:endParaRPr lang="en-US" dirty="0">
              <a:solidFill>
                <a:schemeClr val="tx1">
                  <a:lumMod val="90000"/>
                  <a:lumOff val="10000"/>
                </a:schemeClr>
              </a:solidFill>
              <a:ea typeface="+mn-ea"/>
              <a:cs typeface="+mn-cs"/>
            </a:endParaRPr>
          </a:p>
          <a:p>
            <a:pPr eaLnBrk="1" fontAlgn="auto" hangingPunct="1">
              <a:spcAft>
                <a:spcPts val="0"/>
              </a:spcAft>
              <a:buClr>
                <a:schemeClr val="tx1">
                  <a:lumMod val="75000"/>
                  <a:lumOff val="25000"/>
                </a:schemeClr>
              </a:buClr>
              <a:buFont typeface="Wingdings 2" pitchFamily="18" charset="2"/>
              <a:buChar char=""/>
              <a:defRPr/>
            </a:pPr>
            <a:endParaRPr lang="en-US" dirty="0">
              <a:solidFill>
                <a:schemeClr val="tx1">
                  <a:lumMod val="90000"/>
                  <a:lumOff val="10000"/>
                </a:schemeClr>
              </a:solidFill>
              <a:ea typeface="+mn-ea"/>
              <a:cs typeface="+mn-cs"/>
            </a:endParaRPr>
          </a:p>
        </p:txBody>
      </p:sp>
      <p:sp>
        <p:nvSpPr>
          <p:cNvPr id="6" name="Slide Number Placeholder 2">
            <a:extLst>
              <a:ext uri="{FF2B5EF4-FFF2-40B4-BE49-F238E27FC236}">
                <a16:creationId xmlns:a16="http://schemas.microsoft.com/office/drawing/2014/main" id="{32A403BC-8658-9D46-B2C6-5B73282710B6}"/>
              </a:ext>
            </a:extLst>
          </p:cNvPr>
          <p:cNvSpPr>
            <a:spLocks noGrp="1" noChangeArrowheads="1"/>
          </p:cNvSpPr>
          <p:nvPr>
            <p:ph type="sldNum" sz="quarter" idx="12"/>
          </p:nvPr>
        </p:nvSpPr>
        <p:spPr bwMode="auto">
          <a:xfrm>
            <a:off x="6818313"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D6452"/>
              </a:buClr>
              <a:buSzPct val="75000"/>
              <a:buFont typeface="Wingdings 2" pitchFamily="2" charset="2"/>
              <a:buChar char=""/>
              <a:defRPr sz="2200">
                <a:solidFill>
                  <a:srgbClr val="6D6452"/>
                </a:solidFill>
                <a:latin typeface="Book Antiqua" panose="02040602050305030304" pitchFamily="18" charset="0"/>
                <a:ea typeface="MS PGothic" panose="020B0600070205080204" pitchFamily="34" charset="-128"/>
              </a:defRPr>
            </a:lvl1pPr>
            <a:lvl2pPr marL="742950" indent="-285750">
              <a:spcBef>
                <a:spcPts val="600"/>
              </a:spcBef>
              <a:buClr>
                <a:srgbClr val="A49A85"/>
              </a:buClr>
              <a:buSzPct val="75000"/>
              <a:buFont typeface="Wingdings 2" pitchFamily="2" charset="2"/>
              <a:buChar char=""/>
              <a:defRPr sz="2000">
                <a:solidFill>
                  <a:srgbClr val="6D6452"/>
                </a:solidFill>
                <a:latin typeface="Book Antiqua" panose="02040602050305030304" pitchFamily="18" charset="0"/>
                <a:ea typeface="MS PGothic" panose="020B0600070205080204" pitchFamily="34" charset="-128"/>
              </a:defRPr>
            </a:lvl2pPr>
            <a:lvl3pPr marL="1143000" indent="-228600">
              <a:spcBef>
                <a:spcPts val="600"/>
              </a:spcBef>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3pPr>
            <a:lvl4pPr marL="1600200" indent="-228600">
              <a:spcBef>
                <a:spcPts val="600"/>
              </a:spcBef>
              <a:buClr>
                <a:srgbClr val="A49A85"/>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4pPr>
            <a:lvl5pPr marL="2057400" indent="-228600">
              <a:spcBef>
                <a:spcPts val="600"/>
              </a:spcBef>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5pPr>
            <a:lvl6pPr marL="2514600" indent="-228600" eaLnBrk="0" fontAlgn="base" hangingPunct="0">
              <a:spcBef>
                <a:spcPts val="600"/>
              </a:spcBef>
              <a:spcAft>
                <a:spcPct val="0"/>
              </a:spcAft>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6pPr>
            <a:lvl7pPr marL="2971800" indent="-228600" eaLnBrk="0" fontAlgn="base" hangingPunct="0">
              <a:spcBef>
                <a:spcPts val="600"/>
              </a:spcBef>
              <a:spcAft>
                <a:spcPct val="0"/>
              </a:spcAft>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7pPr>
            <a:lvl8pPr marL="3429000" indent="-228600" eaLnBrk="0" fontAlgn="base" hangingPunct="0">
              <a:spcBef>
                <a:spcPts val="600"/>
              </a:spcBef>
              <a:spcAft>
                <a:spcPct val="0"/>
              </a:spcAft>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8pPr>
            <a:lvl9pPr marL="3886200" indent="-228600" eaLnBrk="0" fontAlgn="base" hangingPunct="0">
              <a:spcBef>
                <a:spcPts val="600"/>
              </a:spcBef>
              <a:spcAft>
                <a:spcPct val="0"/>
              </a:spcAft>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9pPr>
          </a:lstStyle>
          <a:p>
            <a:pPr>
              <a:spcBef>
                <a:spcPct val="0"/>
              </a:spcBef>
              <a:buClrTx/>
              <a:buSzTx/>
              <a:buFontTx/>
              <a:buNone/>
            </a:pPr>
            <a:fld id="{8692F25F-8DC0-E043-B796-BDCB93E927E4}" type="slidenum">
              <a:rPr lang="en-US" altLang="en-BD" sz="1100" smtClean="0">
                <a:latin typeface="Tahoma" panose="020B0604030504040204" pitchFamily="34" charset="0"/>
              </a:rPr>
              <a:pPr>
                <a:spcBef>
                  <a:spcPct val="0"/>
                </a:spcBef>
                <a:buClrTx/>
                <a:buSzTx/>
                <a:buFontTx/>
                <a:buNone/>
              </a:pPr>
              <a:t>28</a:t>
            </a:fld>
            <a:endParaRPr lang="en-US" altLang="en-BD" sz="1100">
              <a:latin typeface="Tahoma" panose="020B0604030504040204" pitchFamily="34" charset="0"/>
            </a:endParaRPr>
          </a:p>
        </p:txBody>
      </p:sp>
    </p:spTree>
    <p:extLst>
      <p:ext uri="{BB962C8B-B14F-4D97-AF65-F5344CB8AC3E}">
        <p14:creationId xmlns:p14="http://schemas.microsoft.com/office/powerpoint/2010/main" val="2622203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11B951-D771-7343-A70E-20C325867058}"/>
              </a:ext>
            </a:extLst>
          </p:cNvPr>
          <p:cNvSpPr>
            <a:spLocks noGrp="1"/>
          </p:cNvSpPr>
          <p:nvPr>
            <p:ph type="title"/>
          </p:nvPr>
        </p:nvSpPr>
        <p:spPr>
          <a:xfrm>
            <a:off x="498474" y="93663"/>
            <a:ext cx="10417881" cy="1452562"/>
          </a:xfrm>
        </p:spPr>
        <p:txBody>
          <a:bodyPr/>
          <a:lstStyle/>
          <a:p>
            <a:pPr eaLnBrk="1" hangingPunct="1"/>
            <a:r>
              <a:rPr lang="en-US" altLang="en-BD" dirty="0">
                <a:latin typeface="Corbel" panose="020B0503020204020204" pitchFamily="34" charset="0"/>
              </a:rPr>
              <a:t>Discounting and Present Value</a:t>
            </a:r>
          </a:p>
        </p:txBody>
      </p:sp>
      <p:sp>
        <p:nvSpPr>
          <p:cNvPr id="5" name="Content Placeholder 2">
            <a:extLst>
              <a:ext uri="{FF2B5EF4-FFF2-40B4-BE49-F238E27FC236}">
                <a16:creationId xmlns:a16="http://schemas.microsoft.com/office/drawing/2014/main" id="{963308D3-6E70-2149-8378-C0F83FEF8D50}"/>
              </a:ext>
            </a:extLst>
          </p:cNvPr>
          <p:cNvSpPr>
            <a:spLocks noGrp="1"/>
          </p:cNvSpPr>
          <p:nvPr>
            <p:ph idx="1"/>
          </p:nvPr>
        </p:nvSpPr>
        <p:spPr>
          <a:xfrm>
            <a:off x="498474" y="1762125"/>
            <a:ext cx="10417881" cy="4774142"/>
          </a:xfrm>
        </p:spPr>
        <p:txBody>
          <a:bodyPr rtlCol="0">
            <a:normAutofit/>
          </a:bodyPr>
          <a:lstStyle/>
          <a:p>
            <a:pPr eaLnBrk="1" fontAlgn="auto" hangingPunct="1">
              <a:spcAft>
                <a:spcPts val="0"/>
              </a:spcAft>
              <a:buClr>
                <a:schemeClr val="tx1">
                  <a:lumMod val="75000"/>
                  <a:lumOff val="25000"/>
                </a:schemeClr>
              </a:buClr>
              <a:buFont typeface="Wingdings" charset="2"/>
              <a:buChar char="q"/>
              <a:defRPr/>
            </a:pPr>
            <a:r>
              <a:rPr lang="en-US" dirty="0">
                <a:solidFill>
                  <a:schemeClr val="tx1">
                    <a:lumMod val="75000"/>
                    <a:lumOff val="25000"/>
                  </a:schemeClr>
                </a:solidFill>
                <a:latin typeface="Corbel" charset="0"/>
                <a:ea typeface="+mn-ea"/>
                <a:cs typeface="+mn-cs"/>
              </a:rPr>
              <a:t>What is value today of cash flow to be received in the future?</a:t>
            </a:r>
          </a:p>
          <a:p>
            <a:pPr lvl="1" eaLnBrk="1" fontAlgn="auto" hangingPunct="1">
              <a:spcAft>
                <a:spcPts val="0"/>
              </a:spcAft>
              <a:buClr>
                <a:schemeClr val="tx1">
                  <a:lumMod val="50000"/>
                  <a:lumOff val="50000"/>
                </a:schemeClr>
              </a:buClr>
              <a:buFont typeface="Wingdings" charset="2"/>
              <a:buChar char="q"/>
              <a:defRPr/>
            </a:pPr>
            <a:r>
              <a:rPr lang="en-US" dirty="0">
                <a:solidFill>
                  <a:schemeClr val="tx1">
                    <a:lumMod val="75000"/>
                    <a:lumOff val="25000"/>
                  </a:schemeClr>
                </a:solidFill>
                <a:latin typeface="Corbel" charset="0"/>
                <a:ea typeface="+mn-ea"/>
              </a:rPr>
              <a:t>The answer to this question requires computing the </a:t>
            </a:r>
            <a:r>
              <a:rPr lang="en-US" b="1" dirty="0">
                <a:solidFill>
                  <a:schemeClr val="tx1">
                    <a:lumMod val="75000"/>
                    <a:lumOff val="25000"/>
                  </a:schemeClr>
                </a:solidFill>
                <a:latin typeface="Corbel" charset="0"/>
                <a:ea typeface="+mn-ea"/>
              </a:rPr>
              <a:t>present value, </a:t>
            </a:r>
            <a:r>
              <a:rPr lang="en-US" dirty="0">
                <a:solidFill>
                  <a:schemeClr val="tx1">
                    <a:lumMod val="75000"/>
                    <a:lumOff val="25000"/>
                  </a:schemeClr>
                </a:solidFill>
                <a:latin typeface="Corbel" charset="0"/>
                <a:ea typeface="+mn-ea"/>
              </a:rPr>
              <a:t>i.e., the value today of a future cash flow, and the process of </a:t>
            </a:r>
            <a:r>
              <a:rPr lang="en-US" b="1" dirty="0">
                <a:solidFill>
                  <a:schemeClr val="tx1">
                    <a:lumMod val="75000"/>
                    <a:lumOff val="25000"/>
                  </a:schemeClr>
                </a:solidFill>
                <a:latin typeface="Corbel" charset="0"/>
                <a:ea typeface="+mn-ea"/>
              </a:rPr>
              <a:t>discounting, </a:t>
            </a:r>
            <a:r>
              <a:rPr lang="en-US" dirty="0">
                <a:solidFill>
                  <a:schemeClr val="tx1">
                    <a:lumMod val="75000"/>
                    <a:lumOff val="25000"/>
                  </a:schemeClr>
                </a:solidFill>
                <a:latin typeface="Corbel" charset="0"/>
                <a:ea typeface="+mn-ea"/>
              </a:rPr>
              <a:t>determining the present value of an expected future cash flow.</a:t>
            </a:r>
          </a:p>
          <a:p>
            <a:pPr lvl="1" eaLnBrk="1" fontAlgn="auto" hangingPunct="1">
              <a:spcAft>
                <a:spcPts val="0"/>
              </a:spcAft>
              <a:buClr>
                <a:schemeClr val="tx1">
                  <a:lumMod val="50000"/>
                  <a:lumOff val="50000"/>
                </a:schemeClr>
              </a:buClr>
              <a:buFont typeface="Wingdings" charset="2"/>
              <a:buChar char="Ø"/>
              <a:defRPr/>
            </a:pPr>
            <a:r>
              <a:rPr lang="en-US" dirty="0">
                <a:solidFill>
                  <a:schemeClr val="tx1">
                    <a:lumMod val="75000"/>
                    <a:lumOff val="25000"/>
                  </a:schemeClr>
                </a:solidFill>
                <a:latin typeface="Corbel" charset="0"/>
                <a:ea typeface="+mn-ea"/>
              </a:rPr>
              <a:t>Since we know how to compound to get future value:</a:t>
            </a:r>
          </a:p>
          <a:p>
            <a:pPr marL="349250" lvl="1" indent="0" eaLnBrk="1" fontAlgn="auto" hangingPunct="1">
              <a:spcAft>
                <a:spcPts val="0"/>
              </a:spcAft>
              <a:buClr>
                <a:schemeClr val="tx1">
                  <a:lumMod val="50000"/>
                  <a:lumOff val="50000"/>
                </a:schemeClr>
              </a:buClr>
              <a:buFont typeface="Wingdings 2" charset="0"/>
              <a:buNone/>
              <a:defRPr/>
            </a:pPr>
            <a:r>
              <a:rPr lang="en-US" dirty="0">
                <a:solidFill>
                  <a:schemeClr val="tx1">
                    <a:lumMod val="75000"/>
                    <a:lumOff val="25000"/>
                  </a:schemeClr>
                </a:solidFill>
                <a:latin typeface="Corbel" charset="0"/>
                <a:ea typeface="+mn-ea"/>
              </a:rPr>
              <a:t>	 </a:t>
            </a:r>
            <a:r>
              <a:rPr lang="en-US" dirty="0" err="1">
                <a:solidFill>
                  <a:schemeClr val="tx1">
                    <a:lumMod val="75000"/>
                    <a:lumOff val="25000"/>
                  </a:schemeClr>
                </a:solidFill>
                <a:latin typeface="Corbel" charset="0"/>
                <a:ea typeface="+mn-ea"/>
              </a:rPr>
              <a:t>FV</a:t>
            </a:r>
            <a:r>
              <a:rPr lang="en-US" baseline="-25000" dirty="0" err="1">
                <a:solidFill>
                  <a:schemeClr val="tx1">
                    <a:lumMod val="75000"/>
                    <a:lumOff val="25000"/>
                  </a:schemeClr>
                </a:solidFill>
                <a:latin typeface="Corbel" charset="0"/>
                <a:ea typeface="+mn-ea"/>
              </a:rPr>
              <a:t>n</a:t>
            </a:r>
            <a:r>
              <a:rPr lang="en-US" dirty="0">
                <a:solidFill>
                  <a:schemeClr val="tx1">
                    <a:lumMod val="75000"/>
                    <a:lumOff val="25000"/>
                  </a:schemeClr>
                </a:solidFill>
                <a:latin typeface="Corbel" charset="0"/>
                <a:ea typeface="+mn-ea"/>
              </a:rPr>
              <a:t>=PV(1+i)</a:t>
            </a:r>
            <a:r>
              <a:rPr lang="en-US" baseline="30000" dirty="0">
                <a:solidFill>
                  <a:schemeClr val="tx1">
                    <a:lumMod val="75000"/>
                    <a:lumOff val="25000"/>
                  </a:schemeClr>
                </a:solidFill>
                <a:latin typeface="Corbel" charset="0"/>
                <a:ea typeface="+mn-ea"/>
              </a:rPr>
              <a:t>n</a:t>
            </a:r>
          </a:p>
          <a:p>
            <a:pPr lvl="1" eaLnBrk="1" fontAlgn="auto" hangingPunct="1">
              <a:spcAft>
                <a:spcPts val="0"/>
              </a:spcAft>
              <a:buClr>
                <a:schemeClr val="tx1">
                  <a:lumMod val="50000"/>
                  <a:lumOff val="50000"/>
                </a:schemeClr>
              </a:buClr>
              <a:buFont typeface="Wingdings" charset="2"/>
              <a:buChar char="Ø"/>
              <a:defRPr/>
            </a:pPr>
            <a:r>
              <a:rPr lang="en-US" dirty="0">
                <a:solidFill>
                  <a:schemeClr val="tx1">
                    <a:lumMod val="75000"/>
                    <a:lumOff val="25000"/>
                  </a:schemeClr>
                </a:solidFill>
                <a:latin typeface="Corbel" charset="0"/>
                <a:ea typeface="+mn-ea"/>
              </a:rPr>
              <a:t>We can get PV from FV:</a:t>
            </a:r>
          </a:p>
          <a:p>
            <a:pPr marL="349250" lvl="1" indent="0" eaLnBrk="1" fontAlgn="auto" hangingPunct="1">
              <a:spcAft>
                <a:spcPts val="0"/>
              </a:spcAft>
              <a:buClr>
                <a:schemeClr val="tx1">
                  <a:lumMod val="50000"/>
                  <a:lumOff val="50000"/>
                </a:schemeClr>
              </a:buClr>
              <a:buFont typeface="Wingdings 2" charset="0"/>
              <a:buNone/>
              <a:defRPr/>
            </a:pPr>
            <a:r>
              <a:rPr lang="en-US" dirty="0">
                <a:solidFill>
                  <a:schemeClr val="tx1">
                    <a:lumMod val="75000"/>
                    <a:lumOff val="25000"/>
                  </a:schemeClr>
                </a:solidFill>
                <a:latin typeface="Corbel" charset="0"/>
                <a:ea typeface="+mn-ea"/>
              </a:rPr>
              <a:t>	PV=</a:t>
            </a:r>
            <a:r>
              <a:rPr lang="en-US" dirty="0" err="1">
                <a:solidFill>
                  <a:schemeClr val="tx1">
                    <a:lumMod val="75000"/>
                    <a:lumOff val="25000"/>
                  </a:schemeClr>
                </a:solidFill>
                <a:latin typeface="Corbel" charset="0"/>
                <a:ea typeface="+mn-ea"/>
              </a:rPr>
              <a:t>FV</a:t>
            </a:r>
            <a:r>
              <a:rPr lang="en-US" baseline="-25000" dirty="0" err="1">
                <a:solidFill>
                  <a:schemeClr val="tx1">
                    <a:lumMod val="75000"/>
                    <a:lumOff val="25000"/>
                  </a:schemeClr>
                </a:solidFill>
                <a:latin typeface="Corbel" charset="0"/>
                <a:ea typeface="+mn-ea"/>
              </a:rPr>
              <a:t>n</a:t>
            </a:r>
            <a:r>
              <a:rPr lang="en-US" dirty="0">
                <a:solidFill>
                  <a:schemeClr val="tx1">
                    <a:lumMod val="75000"/>
                    <a:lumOff val="25000"/>
                  </a:schemeClr>
                </a:solidFill>
                <a:latin typeface="Corbel" charset="0"/>
                <a:ea typeface="+mn-ea"/>
              </a:rPr>
              <a:t>/(1+i)</a:t>
            </a:r>
            <a:r>
              <a:rPr lang="en-US" baseline="30000" dirty="0">
                <a:solidFill>
                  <a:schemeClr val="tx1">
                    <a:lumMod val="75000"/>
                    <a:lumOff val="25000"/>
                  </a:schemeClr>
                </a:solidFill>
                <a:latin typeface="Corbel" charset="0"/>
                <a:ea typeface="+mn-ea"/>
              </a:rPr>
              <a:t>n</a:t>
            </a:r>
          </a:p>
          <a:p>
            <a:pPr lvl="1" eaLnBrk="1" fontAlgn="auto" hangingPunct="1">
              <a:spcAft>
                <a:spcPts val="0"/>
              </a:spcAft>
              <a:buClr>
                <a:schemeClr val="tx1">
                  <a:lumMod val="50000"/>
                  <a:lumOff val="50000"/>
                </a:schemeClr>
              </a:buClr>
              <a:buFont typeface="Wingdings" charset="2"/>
              <a:buChar char="Ø"/>
              <a:defRPr/>
            </a:pPr>
            <a:r>
              <a:rPr lang="en-US" dirty="0">
                <a:solidFill>
                  <a:schemeClr val="tx1">
                    <a:lumMod val="75000"/>
                    <a:lumOff val="25000"/>
                  </a:schemeClr>
                </a:solidFill>
                <a:latin typeface="Corbel" charset="0"/>
                <a:ea typeface="+mn-ea"/>
              </a:rPr>
              <a:t>Compound (multiply) to get future value; discount (divide) to get present value.</a:t>
            </a:r>
          </a:p>
          <a:p>
            <a:pPr lvl="1" eaLnBrk="1" fontAlgn="auto" hangingPunct="1">
              <a:spcAft>
                <a:spcPts val="0"/>
              </a:spcAft>
              <a:buClr>
                <a:schemeClr val="tx1">
                  <a:lumMod val="50000"/>
                  <a:lumOff val="50000"/>
                </a:schemeClr>
              </a:buClr>
              <a:buFont typeface="Wingdings" charset="2"/>
              <a:buChar char="Ø"/>
              <a:defRPr/>
            </a:pPr>
            <a:r>
              <a:rPr lang="en-US" dirty="0">
                <a:solidFill>
                  <a:schemeClr val="tx1">
                    <a:lumMod val="75000"/>
                    <a:lumOff val="25000"/>
                  </a:schemeClr>
                </a:solidFill>
                <a:latin typeface="Corbel" charset="0"/>
                <a:ea typeface="+mn-ea"/>
              </a:rPr>
              <a:t>Present value is smaller than future value with positive rate.</a:t>
            </a:r>
          </a:p>
        </p:txBody>
      </p:sp>
      <p:sp>
        <p:nvSpPr>
          <p:cNvPr id="6" name="Slide Number Placeholder 2">
            <a:extLst>
              <a:ext uri="{FF2B5EF4-FFF2-40B4-BE49-F238E27FC236}">
                <a16:creationId xmlns:a16="http://schemas.microsoft.com/office/drawing/2014/main" id="{FF1167D9-CCF1-6343-98AD-BB8927E1E62A}"/>
              </a:ext>
            </a:extLst>
          </p:cNvPr>
          <p:cNvSpPr>
            <a:spLocks noGrp="1" noChangeArrowheads="1"/>
          </p:cNvSpPr>
          <p:nvPr>
            <p:ph type="sldNum" sz="quarter" idx="12"/>
          </p:nvPr>
        </p:nvSpPr>
        <p:spPr bwMode="auto">
          <a:xfrm>
            <a:off x="6818312" y="6356350"/>
            <a:ext cx="272829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D6452"/>
              </a:buClr>
              <a:buSzPct val="75000"/>
              <a:buFont typeface="Wingdings 2" pitchFamily="2" charset="2"/>
              <a:buChar char=""/>
              <a:defRPr sz="2200">
                <a:solidFill>
                  <a:srgbClr val="6D6452"/>
                </a:solidFill>
                <a:latin typeface="Book Antiqua" panose="02040602050305030304" pitchFamily="18" charset="0"/>
                <a:ea typeface="MS PGothic" panose="020B0600070205080204" pitchFamily="34" charset="-128"/>
              </a:defRPr>
            </a:lvl1pPr>
            <a:lvl2pPr marL="742950" indent="-285750">
              <a:spcBef>
                <a:spcPts val="600"/>
              </a:spcBef>
              <a:buClr>
                <a:srgbClr val="A49A85"/>
              </a:buClr>
              <a:buSzPct val="75000"/>
              <a:buFont typeface="Wingdings 2" pitchFamily="2" charset="2"/>
              <a:buChar char=""/>
              <a:defRPr sz="2000">
                <a:solidFill>
                  <a:srgbClr val="6D6452"/>
                </a:solidFill>
                <a:latin typeface="Book Antiqua" panose="02040602050305030304" pitchFamily="18" charset="0"/>
                <a:ea typeface="MS PGothic" panose="020B0600070205080204" pitchFamily="34" charset="-128"/>
              </a:defRPr>
            </a:lvl2pPr>
            <a:lvl3pPr marL="1143000" indent="-228600">
              <a:spcBef>
                <a:spcPts val="600"/>
              </a:spcBef>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3pPr>
            <a:lvl4pPr marL="1600200" indent="-228600">
              <a:spcBef>
                <a:spcPts val="600"/>
              </a:spcBef>
              <a:buClr>
                <a:srgbClr val="A49A85"/>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4pPr>
            <a:lvl5pPr marL="2057400" indent="-228600">
              <a:spcBef>
                <a:spcPts val="600"/>
              </a:spcBef>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5pPr>
            <a:lvl6pPr marL="2514600" indent="-228600" eaLnBrk="0" fontAlgn="base" hangingPunct="0">
              <a:spcBef>
                <a:spcPts val="600"/>
              </a:spcBef>
              <a:spcAft>
                <a:spcPct val="0"/>
              </a:spcAft>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6pPr>
            <a:lvl7pPr marL="2971800" indent="-228600" eaLnBrk="0" fontAlgn="base" hangingPunct="0">
              <a:spcBef>
                <a:spcPts val="600"/>
              </a:spcBef>
              <a:spcAft>
                <a:spcPct val="0"/>
              </a:spcAft>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7pPr>
            <a:lvl8pPr marL="3429000" indent="-228600" eaLnBrk="0" fontAlgn="base" hangingPunct="0">
              <a:spcBef>
                <a:spcPts val="600"/>
              </a:spcBef>
              <a:spcAft>
                <a:spcPct val="0"/>
              </a:spcAft>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8pPr>
            <a:lvl9pPr marL="3886200" indent="-228600" eaLnBrk="0" fontAlgn="base" hangingPunct="0">
              <a:spcBef>
                <a:spcPts val="600"/>
              </a:spcBef>
              <a:spcAft>
                <a:spcPct val="0"/>
              </a:spcAft>
              <a:buClr>
                <a:srgbClr val="6D6452"/>
              </a:buClr>
              <a:buSzPct val="75000"/>
              <a:buFont typeface="Wingdings 2" pitchFamily="2" charset="2"/>
              <a:buChar char=""/>
              <a:defRPr>
                <a:solidFill>
                  <a:srgbClr val="6D6452"/>
                </a:solidFill>
                <a:latin typeface="Book Antiqua" panose="02040602050305030304" pitchFamily="18" charset="0"/>
                <a:ea typeface="MS PGothic" panose="020B0600070205080204" pitchFamily="34" charset="-128"/>
              </a:defRPr>
            </a:lvl9pPr>
          </a:lstStyle>
          <a:p>
            <a:pPr>
              <a:spcBef>
                <a:spcPct val="0"/>
              </a:spcBef>
              <a:buClrTx/>
              <a:buSzTx/>
              <a:buFontTx/>
              <a:buNone/>
            </a:pPr>
            <a:fld id="{2CC64DE2-92AC-B749-99EF-CF382930AF9E}" type="slidenum">
              <a:rPr lang="en-US" altLang="en-BD" sz="1100" smtClean="0">
                <a:latin typeface="Tahoma" panose="020B0604030504040204" pitchFamily="34" charset="0"/>
              </a:rPr>
              <a:pPr>
                <a:spcBef>
                  <a:spcPct val="0"/>
                </a:spcBef>
                <a:buClrTx/>
                <a:buSzTx/>
                <a:buFontTx/>
                <a:buNone/>
              </a:pPr>
              <a:t>29</a:t>
            </a:fld>
            <a:endParaRPr lang="en-US" altLang="en-BD" sz="1100">
              <a:latin typeface="Tahoma" panose="020B0604030504040204" pitchFamily="34" charset="0"/>
            </a:endParaRPr>
          </a:p>
        </p:txBody>
      </p:sp>
    </p:spTree>
    <p:extLst>
      <p:ext uri="{BB962C8B-B14F-4D97-AF65-F5344CB8AC3E}">
        <p14:creationId xmlns:p14="http://schemas.microsoft.com/office/powerpoint/2010/main" val="209489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3C38-5445-B146-8F74-ECF1613D119B}"/>
              </a:ext>
            </a:extLst>
          </p:cNvPr>
          <p:cNvSpPr>
            <a:spLocks noGrp="1"/>
          </p:cNvSpPr>
          <p:nvPr>
            <p:ph type="title"/>
          </p:nvPr>
        </p:nvSpPr>
        <p:spPr>
          <a:xfrm>
            <a:off x="838200" y="365125"/>
            <a:ext cx="10515600" cy="783737"/>
          </a:xfrm>
        </p:spPr>
        <p:txBody>
          <a:bodyPr>
            <a:normAutofit/>
          </a:bodyPr>
          <a:lstStyle/>
          <a:p>
            <a:r>
              <a:rPr lang="en-GB" sz="2800" b="1" dirty="0">
                <a:solidFill>
                  <a:srgbClr val="2492FD"/>
                </a:solidFill>
              </a:rPr>
              <a:t>COMMUNICATE INTENSIVELY, DIFFERENTLY</a:t>
            </a:r>
            <a:endParaRPr sz="2800" b="1" dirty="0">
              <a:solidFill>
                <a:srgbClr val="2492FD"/>
              </a:solidFill>
            </a:endParaRPr>
          </a:p>
        </p:txBody>
      </p:sp>
      <p:sp>
        <p:nvSpPr>
          <p:cNvPr id="3" name="Content Placeholder 2">
            <a:extLst>
              <a:ext uri="{FF2B5EF4-FFF2-40B4-BE49-F238E27FC236}">
                <a16:creationId xmlns:a16="http://schemas.microsoft.com/office/drawing/2014/main" id="{39070E4F-25D0-2942-A103-5FFA06651E3F}"/>
              </a:ext>
            </a:extLst>
          </p:cNvPr>
          <p:cNvSpPr>
            <a:spLocks noGrp="1"/>
          </p:cNvSpPr>
          <p:nvPr>
            <p:ph idx="1"/>
          </p:nvPr>
        </p:nvSpPr>
        <p:spPr>
          <a:xfrm>
            <a:off x="838200" y="1148862"/>
            <a:ext cx="10515600" cy="5533292"/>
          </a:xfrm>
        </p:spPr>
        <p:txBody>
          <a:bodyPr>
            <a:normAutofit fontScale="70000" lnSpcReduction="20000"/>
          </a:bodyPr>
          <a:lstStyle/>
          <a:p>
            <a:pPr marL="0" indent="0">
              <a:lnSpc>
                <a:spcPct val="100000"/>
              </a:lnSpc>
              <a:buNone/>
            </a:pPr>
            <a:r>
              <a:rPr lang="en-GB" sz="2900" b="1" dirty="0">
                <a:latin typeface="Calibri Light" panose="020F0302020204030204" pitchFamily="34" charset="0"/>
                <a:cs typeface="Calibri Light" panose="020F0302020204030204" pitchFamily="34" charset="0"/>
              </a:rPr>
              <a:t>Set your goal—</a:t>
            </a:r>
            <a:r>
              <a:rPr lang="en-GB" sz="2900" dirty="0">
                <a:latin typeface="Calibri Light" panose="020F0302020204030204" pitchFamily="34" charset="0"/>
                <a:cs typeface="Calibri Light" panose="020F0302020204030204" pitchFamily="34" charset="0"/>
              </a:rPr>
              <a:t>what to achieve should be spelled out at the outset.</a:t>
            </a:r>
            <a:r>
              <a:rPr lang="en-GB" sz="2900" b="1" dirty="0">
                <a:latin typeface="Calibri Light" panose="020F0302020204030204" pitchFamily="34" charset="0"/>
                <a:cs typeface="Calibri Light" panose="020F0302020204030204" pitchFamily="34" charset="0"/>
              </a:rPr>
              <a:t> </a:t>
            </a:r>
          </a:p>
          <a:p>
            <a:pPr marL="0" indent="0">
              <a:lnSpc>
                <a:spcPct val="100000"/>
              </a:lnSpc>
              <a:buNone/>
            </a:pPr>
            <a:r>
              <a:rPr lang="en-GB" sz="2900" b="1" dirty="0">
                <a:latin typeface="Calibri Light" panose="020F0302020204030204" pitchFamily="34" charset="0"/>
                <a:cs typeface="Calibri Light" panose="020F0302020204030204" pitchFamily="34" charset="0"/>
              </a:rPr>
              <a:t>Shout out loud</a:t>
            </a:r>
            <a:r>
              <a:rPr lang="en-GB" sz="2900" dirty="0">
                <a:latin typeface="Calibri Light" panose="020F0302020204030204" pitchFamily="34" charset="0"/>
                <a:cs typeface="Calibri Light" panose="020F0302020204030204" pitchFamily="34" charset="0"/>
              </a:rPr>
              <a:t>—you're doing something unusual here by asking for new ideas or responding to someone’s ideas. Create your own internal branding and tone of voice that should deliberately differentiate you from your standard corporate communications.  </a:t>
            </a:r>
          </a:p>
          <a:p>
            <a:pPr marL="0" indent="0">
              <a:lnSpc>
                <a:spcPct val="100000"/>
              </a:lnSpc>
              <a:buNone/>
            </a:pPr>
            <a:r>
              <a:rPr lang="en-GB" sz="2900" b="1" dirty="0">
                <a:latin typeface="Calibri Light" panose="020F0302020204030204" pitchFamily="34" charset="0"/>
                <a:cs typeface="Calibri Light" panose="020F0302020204030204" pitchFamily="34" charset="0"/>
              </a:rPr>
              <a:t>Give and receive feedback and review</a:t>
            </a:r>
            <a:r>
              <a:rPr lang="en-GB" sz="2900" dirty="0">
                <a:latin typeface="Calibri Light" panose="020F0302020204030204" pitchFamily="34" charset="0"/>
                <a:cs typeface="Calibri Light" panose="020F0302020204030204" pitchFamily="34" charset="0"/>
              </a:rPr>
              <a:t>— It's critical that you appreciate feedback of others and ask them to elaborate where necessary, and then provide feedback on that again. if you do it right, it's just amazing to see your crowd collaborate and turn those initial hunches into fully fledged solutions!</a:t>
            </a:r>
          </a:p>
          <a:p>
            <a:pPr marL="0" indent="0">
              <a:lnSpc>
                <a:spcPct val="100000"/>
              </a:lnSpc>
              <a:buNone/>
            </a:pPr>
            <a:r>
              <a:rPr lang="en-GB" sz="2900" b="1" dirty="0">
                <a:latin typeface="Calibri Light" panose="020F0302020204030204" pitchFamily="34" charset="0"/>
                <a:cs typeface="Calibri Light" panose="020F0302020204030204" pitchFamily="34" charset="0"/>
              </a:rPr>
              <a:t>Promote collaboration</a:t>
            </a:r>
            <a:r>
              <a:rPr lang="en-GB" sz="2900" dirty="0">
                <a:latin typeface="Calibri Light" panose="020F0302020204030204" pitchFamily="34" charset="0"/>
                <a:cs typeface="Calibri Light" panose="020F0302020204030204" pitchFamily="34" charset="0"/>
              </a:rPr>
              <a:t>—It's not just about submitting ideas but also about commenting on others' ideas or providing feedback on proposed plans. Involve more and more people into the discussion. Promote collaboration instead of competition.   </a:t>
            </a:r>
          </a:p>
          <a:p>
            <a:pPr marL="0" indent="0">
              <a:lnSpc>
                <a:spcPct val="100000"/>
              </a:lnSpc>
              <a:buNone/>
            </a:pPr>
            <a:r>
              <a:rPr lang="en-GB" sz="2900" b="1" dirty="0">
                <a:latin typeface="Calibri Light" panose="020F0302020204030204" pitchFamily="34" charset="0"/>
                <a:cs typeface="Calibri Light" panose="020F0302020204030204" pitchFamily="34" charset="0"/>
              </a:rPr>
              <a:t>Share progress-</a:t>
            </a:r>
            <a:r>
              <a:rPr lang="en-GB" sz="2900" dirty="0">
                <a:latin typeface="Calibri Light" panose="020F0302020204030204" pitchFamily="34" charset="0"/>
                <a:cs typeface="Calibri Light" panose="020F0302020204030204" pitchFamily="34" charset="0"/>
              </a:rPr>
              <a:t>-Build, measure, learn sounds super simple and straightforward. It demands keep communicating about your progress, success and failures. </a:t>
            </a:r>
          </a:p>
          <a:p>
            <a:pPr marL="0" indent="0">
              <a:lnSpc>
                <a:spcPct val="100000"/>
              </a:lnSpc>
              <a:buNone/>
            </a:pPr>
            <a:r>
              <a:rPr lang="en-GB" sz="2900" b="1" dirty="0">
                <a:latin typeface="Calibri Light" panose="020F0302020204030204" pitchFamily="34" charset="0"/>
                <a:cs typeface="Calibri Light" panose="020F0302020204030204" pitchFamily="34" charset="0"/>
              </a:rPr>
              <a:t>Take your crowd to the next level-</a:t>
            </a:r>
            <a:r>
              <a:rPr lang="en-GB" sz="2900" dirty="0">
                <a:latin typeface="Calibri Light" panose="020F0302020204030204" pitchFamily="34" charset="0"/>
                <a:cs typeface="Calibri Light" panose="020F0302020204030204" pitchFamily="34" charset="0"/>
              </a:rPr>
              <a:t>-Over time, you can consider aligning your stakeholders more in-depth on theories like </a:t>
            </a:r>
            <a:r>
              <a:rPr lang="en-GB" sz="2900" dirty="0">
                <a:latin typeface="Calibri Light" panose="020F0302020204030204" pitchFamily="34" charset="0"/>
                <a:cs typeface="Calibri Light" panose="020F0302020204030204" pitchFamily="34" charset="0"/>
                <a:hlinkClick r:id="rId2"/>
              </a:rPr>
              <a:t>Design Thinking</a:t>
            </a:r>
            <a:r>
              <a:rPr lang="en-GB" sz="2900" dirty="0">
                <a:latin typeface="Calibri Light" panose="020F0302020204030204" pitchFamily="34" charset="0"/>
                <a:cs typeface="Calibri Light" panose="020F0302020204030204" pitchFamily="34" charset="0"/>
              </a:rPr>
              <a:t>. </a:t>
            </a:r>
          </a:p>
          <a:p>
            <a:pPr marL="0" indent="0">
              <a:lnSpc>
                <a:spcPct val="100000"/>
              </a:lnSpc>
              <a:buNone/>
            </a:pPr>
            <a:r>
              <a:rPr lang="en-GB" sz="2900" b="1" dirty="0">
                <a:latin typeface="Calibri Light" panose="020F0302020204030204" pitchFamily="34" charset="0"/>
                <a:cs typeface="Calibri Light" panose="020F0302020204030204" pitchFamily="34" charset="0"/>
              </a:rPr>
              <a:t>Build transparent process and reporting structure</a:t>
            </a:r>
            <a:r>
              <a:rPr lang="en-GB" sz="2900" dirty="0">
                <a:latin typeface="Calibri Light" panose="020F0302020204030204" pitchFamily="34" charset="0"/>
                <a:cs typeface="Calibri Light" panose="020F0302020204030204" pitchFamily="34" charset="0"/>
              </a:rPr>
              <a:t>— Focus on key performance indicators (KPIs) to build trust, grow sustainable sponsorship, and engage your audience.  </a:t>
            </a:r>
          </a:p>
          <a:p>
            <a:pPr marL="0" indent="0">
              <a:lnSpc>
                <a:spcPct val="100000"/>
              </a:lnSpc>
              <a:buNone/>
            </a:pPr>
            <a:r>
              <a:rPr lang="en-GB" sz="2900" dirty="0">
                <a:latin typeface="Calibri Light" panose="020F0302020204030204" pitchFamily="34" charset="0"/>
                <a:cs typeface="Calibri Light" panose="020F0302020204030204" pitchFamily="34" charset="0"/>
              </a:rPr>
              <a:t>Articulate and Document with clarity.  </a:t>
            </a:r>
            <a:endParaRPr lang="en-GB" dirty="0"/>
          </a:p>
          <a:p>
            <a:pPr marL="0" indent="0">
              <a:lnSpc>
                <a:spcPct val="100000"/>
              </a:lnSpc>
              <a:buNone/>
            </a:pPr>
            <a:endParaRPr lang="en-GB" b="1" dirty="0"/>
          </a:p>
          <a:p>
            <a:pPr marL="0" indent="0">
              <a:lnSpc>
                <a:spcPct val="100000"/>
              </a:lnSpc>
              <a:buNone/>
            </a:pPr>
            <a:endParaRPr lang="en-GB" sz="2000" dirty="0">
              <a:latin typeface="Calibri Light" panose="020F0302020204030204" pitchFamily="34" charset="0"/>
              <a:cs typeface="Calibri Light" panose="020F0302020204030204" pitchFamily="34" charset="0"/>
            </a:endParaRPr>
          </a:p>
          <a:p>
            <a:pPr marL="0" indent="0">
              <a:lnSpc>
                <a:spcPct val="100000"/>
              </a:lnSpc>
              <a:buNone/>
            </a:pPr>
            <a:endParaRPr lang="en-GB" sz="2000" dirty="0">
              <a:latin typeface="Calibri Light" panose="020F0302020204030204" pitchFamily="34" charset="0"/>
              <a:cs typeface="Calibri Light" panose="020F0302020204030204" pitchFamily="34" charset="0"/>
            </a:endParaRPr>
          </a:p>
          <a:p>
            <a:pPr marL="0" indent="0">
              <a:lnSpc>
                <a:spcPct val="100000"/>
              </a:lnSpc>
              <a:buNone/>
            </a:pPr>
            <a:endParaRPr lang="en-GB"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6924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FDF6-866F-0A4E-A9C9-5788EC8ED914}"/>
              </a:ext>
            </a:extLst>
          </p:cNvPr>
          <p:cNvSpPr>
            <a:spLocks noGrp="1"/>
          </p:cNvSpPr>
          <p:nvPr>
            <p:ph type="title"/>
          </p:nvPr>
        </p:nvSpPr>
        <p:spPr>
          <a:xfrm>
            <a:off x="838200" y="224448"/>
            <a:ext cx="10515600" cy="1325563"/>
          </a:xfrm>
        </p:spPr>
        <p:txBody>
          <a:bodyPr>
            <a:normAutofit/>
          </a:bodyPr>
          <a:lstStyle/>
          <a:p>
            <a:r>
              <a:rPr lang="en-US" altLang="en-BD" sz="2800" dirty="0">
                <a:solidFill>
                  <a:srgbClr val="2492FD"/>
                </a:solidFill>
                <a:latin typeface="Calibri Light" panose="020F0302020204030204" pitchFamily="34" charset="0"/>
                <a:cs typeface="Calibri Light" panose="020F0302020204030204" pitchFamily="34" charset="0"/>
              </a:rPr>
              <a:t>Making Interest Rates Comparable</a:t>
            </a:r>
            <a:endParaRPr sz="2800" dirty="0">
              <a:solidFill>
                <a:srgbClr val="2492FD"/>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4929A24-2C37-C740-A1FA-38655F4527BF}"/>
              </a:ext>
            </a:extLst>
          </p:cNvPr>
          <p:cNvSpPr>
            <a:spLocks noGrp="1"/>
          </p:cNvSpPr>
          <p:nvPr>
            <p:ph idx="1"/>
          </p:nvPr>
        </p:nvSpPr>
        <p:spPr>
          <a:xfrm>
            <a:off x="838200" y="1253330"/>
            <a:ext cx="10193215" cy="5380221"/>
          </a:xfrm>
        </p:spPr>
        <p:txBody>
          <a:bodyPr>
            <a:normAutofit/>
          </a:bodyPr>
          <a:lstStyle/>
          <a:p>
            <a:pPr marL="0" indent="0">
              <a:lnSpc>
                <a:spcPct val="100000"/>
              </a:lnSpc>
              <a:buNone/>
            </a:pPr>
            <a:r>
              <a:rPr lang="en-US" altLang="en-BD" sz="2000" dirty="0">
                <a:latin typeface="Calibri Light" panose="020F0302020204030204" pitchFamily="34" charset="0"/>
                <a:cs typeface="Calibri Light" panose="020F0302020204030204" pitchFamily="34" charset="0"/>
              </a:rPr>
              <a:t>The annual percentage rate (APR) indicates the amount of interest paid or earned in one year without compounding.  APR is also known as the </a:t>
            </a:r>
            <a:r>
              <a:rPr lang="en-US" altLang="en-BD" sz="2000" u="sng" dirty="0">
                <a:latin typeface="Calibri Light" panose="020F0302020204030204" pitchFamily="34" charset="0"/>
                <a:cs typeface="Calibri Light" panose="020F0302020204030204" pitchFamily="34" charset="0"/>
              </a:rPr>
              <a:t>nominal or stated interest rate</a:t>
            </a:r>
            <a:r>
              <a:rPr lang="en-US" altLang="en-BD" sz="2000" dirty="0">
                <a:latin typeface="Calibri Light" panose="020F0302020204030204" pitchFamily="34" charset="0"/>
                <a:cs typeface="Calibri Light" panose="020F0302020204030204" pitchFamily="34" charset="0"/>
              </a:rPr>
              <a:t>. This is the rate required by law.</a:t>
            </a:r>
          </a:p>
          <a:p>
            <a:pPr marL="0" indent="0">
              <a:lnSpc>
                <a:spcPct val="100000"/>
              </a:lnSpc>
              <a:buNone/>
            </a:pPr>
            <a:r>
              <a:rPr lang="en-US" altLang="en-BD" sz="2000" dirty="0">
                <a:latin typeface="Calibri Light" panose="020F0302020204030204" pitchFamily="34" charset="0"/>
                <a:cs typeface="Calibri Light" panose="020F0302020204030204" pitchFamily="34" charset="0"/>
              </a:rPr>
              <a:t>We cannot compare two loans based on APR if they do not have the same compounding period.</a:t>
            </a:r>
          </a:p>
          <a:p>
            <a:pPr marL="0" indent="0">
              <a:lnSpc>
                <a:spcPct val="100000"/>
              </a:lnSpc>
              <a:buNone/>
            </a:pPr>
            <a:r>
              <a:rPr lang="en-US" altLang="en-BD" sz="2000" dirty="0">
                <a:latin typeface="Calibri Light" panose="020F0302020204030204" pitchFamily="34" charset="0"/>
                <a:cs typeface="Calibri Light" panose="020F0302020204030204" pitchFamily="34" charset="0"/>
              </a:rPr>
              <a:t>To make them comparable, we calculate their equivalent rate using an annual compounding period.  We do this by calculating the effective annual rate (EAR).</a:t>
            </a:r>
          </a:p>
          <a:p>
            <a:pPr marL="0" indent="0">
              <a:lnSpc>
                <a:spcPct val="100000"/>
              </a:lnSpc>
              <a:buNone/>
            </a:pPr>
            <a:endParaRPr lang="en-US" altLang="en-BD" sz="2000" dirty="0">
              <a:latin typeface="Calibri Light" panose="020F0302020204030204" pitchFamily="34" charset="0"/>
              <a:cs typeface="Calibri Light" panose="020F0302020204030204" pitchFamily="34" charset="0"/>
            </a:endParaRPr>
          </a:p>
          <a:p>
            <a:pPr marL="0" indent="0">
              <a:buNone/>
            </a:pPr>
            <a:r>
              <a:rPr lang="en-US" altLang="en-BD" sz="2000" dirty="0">
                <a:latin typeface="Calibri Light" panose="020F0302020204030204" pitchFamily="34" charset="0"/>
                <a:cs typeface="Calibri Light" panose="020F0302020204030204" pitchFamily="34" charset="0"/>
              </a:rPr>
              <a:t>APR is the quoted annual rate with a pre-specified compounding frequency. [Let m be the number of compounding periods per year for this APR.]</a:t>
            </a:r>
          </a:p>
          <a:p>
            <a:pPr marL="0" indent="0">
              <a:buNone/>
            </a:pPr>
            <a:r>
              <a:rPr lang="en-US" altLang="en-BD" sz="2000" dirty="0">
                <a:latin typeface="Calibri Light" panose="020F0302020204030204" pitchFamily="34" charset="0"/>
                <a:cs typeface="Calibri Light" panose="020F0302020204030204" pitchFamily="34" charset="0"/>
              </a:rPr>
              <a:t>EAR is the effective annual rate at an annual compounding frequency. [One compounding per year]</a:t>
            </a:r>
          </a:p>
          <a:p>
            <a:pPr marL="0" indent="0">
              <a:buNone/>
            </a:pPr>
            <a:r>
              <a:rPr lang="en-US" altLang="en-BD" sz="2000" dirty="0">
                <a:latin typeface="Calibri Light" panose="020F0302020204030204" pitchFamily="34" charset="0"/>
                <a:cs typeface="Calibri Light" panose="020F0302020204030204" pitchFamily="34" charset="0"/>
              </a:rPr>
              <a:t>The two should generate the same amount of money in one year: </a:t>
            </a:r>
          </a:p>
          <a:p>
            <a:pPr marL="0" indent="0">
              <a:buNone/>
            </a:pPr>
            <a:r>
              <a:rPr lang="en-US" altLang="en-BD" sz="2000" dirty="0">
                <a:latin typeface="Calibri Light" panose="020F0302020204030204" pitchFamily="34" charset="0"/>
                <a:cs typeface="Calibri Light" panose="020F0302020204030204" pitchFamily="34" charset="0"/>
              </a:rPr>
              <a:t>(1+APR/m)</a:t>
            </a:r>
            <a:r>
              <a:rPr lang="en-US" altLang="en-BD" sz="2000" baseline="30000" dirty="0">
                <a:latin typeface="Calibri Light" panose="020F0302020204030204" pitchFamily="34" charset="0"/>
                <a:cs typeface="Calibri Light" panose="020F0302020204030204" pitchFamily="34" charset="0"/>
              </a:rPr>
              <a:t>m</a:t>
            </a:r>
            <a:r>
              <a:rPr lang="en-US" altLang="en-BD" sz="2000" dirty="0">
                <a:latin typeface="Calibri Light" panose="020F0302020204030204" pitchFamily="34" charset="0"/>
                <a:cs typeface="Calibri Light" panose="020F0302020204030204" pitchFamily="34" charset="0"/>
              </a:rPr>
              <a:t>=(1+EAR) </a:t>
            </a:r>
            <a:r>
              <a:rPr lang="en-US" altLang="en-BD" sz="2000" dirty="0">
                <a:latin typeface="Calibri Light" panose="020F0302020204030204" pitchFamily="34" charset="0"/>
                <a:cs typeface="Calibri Light" panose="020F0302020204030204" pitchFamily="34" charset="0"/>
                <a:sym typeface="Wingdings" pitchFamily="2" charset="2"/>
              </a:rPr>
              <a:t> EAR=(1+APR/m)</a:t>
            </a:r>
            <a:r>
              <a:rPr lang="en-US" altLang="en-BD" sz="2000" baseline="30000" dirty="0">
                <a:latin typeface="Calibri Light" panose="020F0302020204030204" pitchFamily="34" charset="0"/>
                <a:cs typeface="Calibri Light" panose="020F0302020204030204" pitchFamily="34" charset="0"/>
                <a:sym typeface="Wingdings" pitchFamily="2" charset="2"/>
              </a:rPr>
              <a:t>m</a:t>
            </a:r>
            <a:r>
              <a:rPr lang="en-US" altLang="en-BD" sz="2000" dirty="0">
                <a:latin typeface="Calibri Light" panose="020F0302020204030204" pitchFamily="34" charset="0"/>
                <a:cs typeface="Calibri Light" panose="020F0302020204030204" pitchFamily="34" charset="0"/>
                <a:sym typeface="Wingdings" pitchFamily="2" charset="2"/>
              </a:rPr>
              <a:t>-1.</a:t>
            </a:r>
            <a:endParaRPr lang="en-US" altLang="en-BD" sz="2000" dirty="0">
              <a:latin typeface="Calibri Light" panose="020F0302020204030204" pitchFamily="34" charset="0"/>
              <a:cs typeface="Calibri Light" panose="020F0302020204030204" pitchFamily="34" charset="0"/>
            </a:endParaRPr>
          </a:p>
          <a:p>
            <a:pPr marL="0" indent="0">
              <a:lnSpc>
                <a:spcPct val="100000"/>
              </a:lnSpc>
              <a:buNone/>
            </a:pPr>
            <a:endParaRPr lang="en-US" altLang="en-BD" sz="2000" dirty="0">
              <a:latin typeface="Calibri Light" panose="020F0302020204030204" pitchFamily="34" charset="0"/>
              <a:cs typeface="Calibri Light" panose="020F0302020204030204" pitchFamily="34" charset="0"/>
            </a:endParaRPr>
          </a:p>
          <a:p>
            <a:pPr marL="0" indent="0">
              <a:buNone/>
            </a:pPr>
            <a:endParaRPr dirty="0"/>
          </a:p>
        </p:txBody>
      </p:sp>
    </p:spTree>
    <p:extLst>
      <p:ext uri="{BB962C8B-B14F-4D97-AF65-F5344CB8AC3E}">
        <p14:creationId xmlns:p14="http://schemas.microsoft.com/office/powerpoint/2010/main" val="2561520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20FA-8EA2-894D-8511-0A9FAA2063B8}"/>
              </a:ext>
            </a:extLst>
          </p:cNvPr>
          <p:cNvSpPr>
            <a:spLocks noGrp="1"/>
          </p:cNvSpPr>
          <p:nvPr>
            <p:ph type="title"/>
          </p:nvPr>
        </p:nvSpPr>
        <p:spPr>
          <a:xfrm>
            <a:off x="838200" y="365125"/>
            <a:ext cx="10515600" cy="631337"/>
          </a:xfrm>
        </p:spPr>
        <p:txBody>
          <a:bodyPr>
            <a:normAutofit/>
          </a:bodyPr>
          <a:lstStyle/>
          <a:p>
            <a:r>
              <a:rPr lang="en-US" altLang="en-BD" sz="2800" dirty="0">
                <a:solidFill>
                  <a:srgbClr val="2492FD"/>
                </a:solidFill>
                <a:latin typeface="Calibri Light" panose="020F0302020204030204" pitchFamily="34" charset="0"/>
                <a:cs typeface="Calibri Light" panose="020F0302020204030204" pitchFamily="34" charset="0"/>
              </a:rPr>
              <a:t>Continuous Compounding</a:t>
            </a:r>
            <a:endParaRPr sz="2800" dirty="0">
              <a:solidFill>
                <a:srgbClr val="2492FD"/>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0581B4F9-A2AF-C74E-8D4C-9259FD8F1E79}"/>
              </a:ext>
            </a:extLst>
          </p:cNvPr>
          <p:cNvSpPr>
            <a:spLocks noGrp="1"/>
          </p:cNvSpPr>
          <p:nvPr>
            <p:ph idx="1"/>
          </p:nvPr>
        </p:nvSpPr>
        <p:spPr>
          <a:xfrm>
            <a:off x="838200" y="902067"/>
            <a:ext cx="10515600" cy="3109790"/>
          </a:xfrm>
        </p:spPr>
        <p:txBody>
          <a:bodyPr/>
          <a:lstStyle/>
          <a:p>
            <a:pPr marL="0" indent="0">
              <a:lnSpc>
                <a:spcPct val="100000"/>
              </a:lnSpc>
              <a:buNone/>
            </a:pPr>
            <a:r>
              <a:rPr lang="en-US" altLang="en-BD" sz="2000" dirty="0">
                <a:latin typeface="Calibri Light" panose="020F0302020204030204" pitchFamily="34" charset="0"/>
                <a:cs typeface="Calibri Light" panose="020F0302020204030204" pitchFamily="34" charset="0"/>
              </a:rPr>
              <a:t>When the time intervals between when interest is paid are infinitely small, we call it continuous compounding. In this case, future value and present value is linked as:</a:t>
            </a:r>
          </a:p>
          <a:p>
            <a:pPr marL="457200" lvl="1" indent="0">
              <a:lnSpc>
                <a:spcPct val="100000"/>
              </a:lnSpc>
              <a:buNone/>
            </a:pPr>
            <a:r>
              <a:rPr lang="en-US" altLang="en-BD" sz="2000" dirty="0">
                <a:latin typeface="Calibri Light" panose="020F0302020204030204" pitchFamily="34" charset="0"/>
                <a:cs typeface="Calibri Light" panose="020F0302020204030204" pitchFamily="34" charset="0"/>
              </a:rPr>
              <a:t>FV=PV e</a:t>
            </a:r>
            <a:r>
              <a:rPr lang="en-US" altLang="en-BD" sz="2000" baseline="30000" dirty="0">
                <a:latin typeface="Calibri Light" panose="020F0302020204030204" pitchFamily="34" charset="0"/>
                <a:cs typeface="Calibri Light" panose="020F0302020204030204" pitchFamily="34" charset="0"/>
              </a:rPr>
              <a:t>r t</a:t>
            </a:r>
          </a:p>
          <a:p>
            <a:pPr marL="457200" lvl="1" indent="0">
              <a:lnSpc>
                <a:spcPct val="100000"/>
              </a:lnSpc>
              <a:buNone/>
            </a:pPr>
            <a:r>
              <a:rPr lang="en-US" altLang="en-BD" sz="2000" dirty="0">
                <a:latin typeface="Calibri Light" panose="020F0302020204030204" pitchFamily="34" charset="0"/>
                <a:cs typeface="Calibri Light" panose="020F0302020204030204" pitchFamily="34" charset="0"/>
              </a:rPr>
              <a:t>r is the continuous compounding rate, t is number of years.</a:t>
            </a:r>
          </a:p>
          <a:p>
            <a:pPr marL="457200" lvl="1" indent="0">
              <a:lnSpc>
                <a:spcPct val="100000"/>
              </a:lnSpc>
              <a:buNone/>
            </a:pPr>
            <a:r>
              <a:rPr lang="en-US" altLang="en-BD" sz="2000" dirty="0">
                <a:latin typeface="Calibri Light" panose="020F0302020204030204" pitchFamily="34" charset="0"/>
                <a:cs typeface="Calibri Light" panose="020F0302020204030204" pitchFamily="34" charset="0"/>
              </a:rPr>
              <a:t>E is the </a:t>
            </a:r>
            <a:r>
              <a:rPr lang="en-US" altLang="en-US" sz="2000" dirty="0">
                <a:latin typeface="Calibri Light" panose="020F0302020204030204" pitchFamily="34" charset="0"/>
                <a:cs typeface="Calibri Light" panose="020F0302020204030204" pitchFamily="34" charset="0"/>
              </a:rPr>
              <a:t>“</a:t>
            </a:r>
            <a:r>
              <a:rPr lang="en-US" altLang="en-BD" sz="2000" dirty="0">
                <a:latin typeface="Calibri Light" panose="020F0302020204030204" pitchFamily="34" charset="0"/>
                <a:cs typeface="Calibri Light" panose="020F0302020204030204" pitchFamily="34" charset="0"/>
              </a:rPr>
              <a:t>natural number</a:t>
            </a:r>
            <a:r>
              <a:rPr lang="en-US" altLang="en-US" sz="2000" dirty="0">
                <a:latin typeface="Calibri Light" panose="020F0302020204030204" pitchFamily="34" charset="0"/>
                <a:cs typeface="Calibri Light" panose="020F0302020204030204" pitchFamily="34" charset="0"/>
              </a:rPr>
              <a:t>”</a:t>
            </a:r>
            <a:r>
              <a:rPr lang="en-US" altLang="en-BD" sz="2000" dirty="0">
                <a:latin typeface="Calibri Light" panose="020F0302020204030204" pitchFamily="34" charset="0"/>
                <a:cs typeface="Calibri Light" panose="020F0302020204030204" pitchFamily="34" charset="0"/>
              </a:rPr>
              <a:t> </a:t>
            </a:r>
            <a:r>
              <a:rPr lang="en-US" altLang="ja-JP" sz="2000" dirty="0">
                <a:latin typeface="Calibri Light" panose="020F0302020204030204" pitchFamily="34" charset="0"/>
                <a:ea typeface="ＭＳ 明朝" panose="02020609040205080304" pitchFamily="49" charset="-128"/>
                <a:cs typeface="Calibri Light" panose="020F0302020204030204" pitchFamily="34" charset="0"/>
              </a:rPr>
              <a:t>2.71828 </a:t>
            </a:r>
            <a:endParaRPr lang="en-US" altLang="en-BD" sz="2000" dirty="0">
              <a:latin typeface="Calibri Light" panose="020F0302020204030204" pitchFamily="34" charset="0"/>
              <a:cs typeface="Calibri Light" panose="020F0302020204030204" pitchFamily="34" charset="0"/>
            </a:endParaRPr>
          </a:p>
          <a:p>
            <a:pPr marL="0" indent="0">
              <a:lnSpc>
                <a:spcPct val="100000"/>
              </a:lnSpc>
              <a:buNone/>
            </a:pPr>
            <a:r>
              <a:rPr lang="en-US" altLang="en-BD" sz="2000" dirty="0">
                <a:latin typeface="Calibri Light" panose="020F0302020204030204" pitchFamily="34" charset="0"/>
                <a:cs typeface="Calibri Light" panose="020F0302020204030204" pitchFamily="34" charset="0"/>
              </a:rPr>
              <a:t>Continuous compounding rate is linked to EAR as</a:t>
            </a:r>
          </a:p>
          <a:p>
            <a:pPr marL="457200" lvl="1" indent="0">
              <a:lnSpc>
                <a:spcPct val="100000"/>
              </a:lnSpc>
              <a:buNone/>
            </a:pPr>
            <a:r>
              <a:rPr lang="en-US" altLang="en-BD" sz="2000" dirty="0">
                <a:latin typeface="Calibri Light" panose="020F0302020204030204" pitchFamily="34" charset="0"/>
                <a:cs typeface="Calibri Light" panose="020F0302020204030204" pitchFamily="34" charset="0"/>
              </a:rPr>
              <a:t>EAR= e</a:t>
            </a:r>
            <a:r>
              <a:rPr lang="en-US" altLang="en-BD" sz="2000" baseline="30000" dirty="0">
                <a:latin typeface="Calibri Light" panose="020F0302020204030204" pitchFamily="34" charset="0"/>
                <a:cs typeface="Calibri Light" panose="020F0302020204030204" pitchFamily="34" charset="0"/>
              </a:rPr>
              <a:t>r </a:t>
            </a:r>
            <a:r>
              <a:rPr lang="en-US" altLang="en-BD" sz="2000" dirty="0">
                <a:latin typeface="Calibri Light" panose="020F0302020204030204" pitchFamily="34" charset="0"/>
                <a:cs typeface="Calibri Light" panose="020F0302020204030204" pitchFamily="34" charset="0"/>
              </a:rPr>
              <a:t> - 1,  again obtained by matching the one-year future value from the two compounding frequencies.</a:t>
            </a:r>
          </a:p>
          <a:p>
            <a:pPr marL="0" indent="0">
              <a:buNone/>
            </a:pPr>
            <a:endParaRPr dirty="0"/>
          </a:p>
        </p:txBody>
      </p:sp>
    </p:spTree>
    <p:extLst>
      <p:ext uri="{BB962C8B-B14F-4D97-AF65-F5344CB8AC3E}">
        <p14:creationId xmlns:p14="http://schemas.microsoft.com/office/powerpoint/2010/main" val="1611741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E84-9070-9E44-8864-031B4C90FBB5}"/>
              </a:ext>
            </a:extLst>
          </p:cNvPr>
          <p:cNvSpPr>
            <a:spLocks noGrp="1"/>
          </p:cNvSpPr>
          <p:nvPr>
            <p:ph type="title"/>
          </p:nvPr>
        </p:nvSpPr>
        <p:spPr>
          <a:xfrm>
            <a:off x="838200" y="365126"/>
            <a:ext cx="10515600" cy="689952"/>
          </a:xfrm>
        </p:spPr>
        <p:txBody>
          <a:bodyPr>
            <a:normAutofit/>
          </a:bodyPr>
          <a:lstStyle/>
          <a:p>
            <a:r>
              <a:rPr lang="en-US" sz="2800" dirty="0">
                <a:solidFill>
                  <a:srgbClr val="2492FD"/>
                </a:solidFill>
                <a:latin typeface="Calibri Light" panose="020F0302020204030204" pitchFamily="34" charset="0"/>
                <a:cs typeface="Calibri Light" panose="020F0302020204030204" pitchFamily="34" charset="0"/>
              </a:rPr>
              <a:t>Beware of </a:t>
            </a:r>
            <a:r>
              <a:rPr lang="en-US" altLang="en-BD" sz="2800" dirty="0">
                <a:solidFill>
                  <a:srgbClr val="2492FD"/>
                </a:solidFill>
                <a:latin typeface="Calibri Light" panose="020F0302020204030204" pitchFamily="34" charset="0"/>
                <a:cs typeface="Calibri Light" panose="020F0302020204030204" pitchFamily="34" charset="0"/>
              </a:rPr>
              <a:t>Power of Time and Compounding</a:t>
            </a:r>
            <a:endParaRPr sz="2800" dirty="0">
              <a:solidFill>
                <a:srgbClr val="2492FD"/>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2FEF70D6-8340-A348-93EA-1F9DA3B7832F}"/>
              </a:ext>
            </a:extLst>
          </p:cNvPr>
          <p:cNvSpPr>
            <a:spLocks noGrp="1"/>
          </p:cNvSpPr>
          <p:nvPr>
            <p:ph idx="1"/>
          </p:nvPr>
        </p:nvSpPr>
        <p:spPr>
          <a:xfrm>
            <a:off x="953084" y="1055077"/>
            <a:ext cx="7065501" cy="5920154"/>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Future value of original investment increases with time, unless interest rate is zero. </a:t>
            </a:r>
          </a:p>
          <a:p>
            <a:pPr marL="0" indent="0">
              <a:lnSpc>
                <a:spcPct val="100000"/>
              </a:lnSpc>
              <a:buNone/>
            </a:pPr>
            <a:r>
              <a:rPr lang="en-US" sz="2000" dirty="0">
                <a:latin typeface="Calibri Light" panose="020F0302020204030204" pitchFamily="34" charset="0"/>
                <a:cs typeface="Calibri Light" panose="020F0302020204030204" pitchFamily="34" charset="0"/>
              </a:rPr>
              <a:t>But does it increase linearly? No, if interest is calculated using compounding. In fact, both time period and interest rate have exponential nature of impact on repayment obligation. It means that repayment obligation keeps exponentially growing with time period and interest rate. </a:t>
            </a:r>
          </a:p>
          <a:p>
            <a:pPr marL="0" indent="0">
              <a:lnSpc>
                <a:spcPct val="100000"/>
              </a:lnSpc>
              <a:buNone/>
            </a:pPr>
            <a:r>
              <a:rPr lang="en-US" sz="2000" dirty="0">
                <a:latin typeface="Calibri Light" panose="020F0302020204030204" pitchFamily="34" charset="0"/>
                <a:cs typeface="Calibri Light" panose="020F0302020204030204" pitchFamily="34" charset="0"/>
              </a:rPr>
              <a:t>The long term effect of exponential nature of growth of repayment obligation significantly influences economic feasibility of an idea or project. Many engineering projects like power plants or cloud platforms have repayment period extended to 25 years. 50% variation in interest rate increases repayment obligation by 300%, and if interest rate doubles, repayment amount increases by 1000%.    </a:t>
            </a:r>
          </a:p>
          <a:p>
            <a:pPr marL="0" indent="0">
              <a:lnSpc>
                <a:spcPct val="100000"/>
              </a:lnSpc>
              <a:buNone/>
            </a:pPr>
            <a:r>
              <a:rPr lang="en-US" sz="2000" dirty="0">
                <a:latin typeface="Calibri Light" panose="020F0302020204030204" pitchFamily="34" charset="0"/>
                <a:cs typeface="Calibri Light" panose="020F0302020204030204" pitchFamily="34" charset="0"/>
              </a:rPr>
              <a:t>Hence, in assessing economic feasibility of an idea or project, effect of interest rate should be seriously taken into consideration, and alternate sources finance should be well investigated. </a:t>
            </a:r>
          </a:p>
        </p:txBody>
      </p:sp>
      <p:pic>
        <p:nvPicPr>
          <p:cNvPr id="4" name="Picture 3">
            <a:extLst>
              <a:ext uri="{FF2B5EF4-FFF2-40B4-BE49-F238E27FC236}">
                <a16:creationId xmlns:a16="http://schemas.microsoft.com/office/drawing/2014/main" id="{BFBAF2A0-C922-5B43-A617-F885F144D280}"/>
              </a:ext>
            </a:extLst>
          </p:cNvPr>
          <p:cNvPicPr>
            <a:picLocks noChangeAspect="1"/>
          </p:cNvPicPr>
          <p:nvPr/>
        </p:nvPicPr>
        <p:blipFill>
          <a:blip r:embed="rId2"/>
          <a:stretch>
            <a:fillRect/>
          </a:stretch>
        </p:blipFill>
        <p:spPr>
          <a:xfrm>
            <a:off x="8463478" y="1"/>
            <a:ext cx="3728521" cy="3429000"/>
          </a:xfrm>
          <a:prstGeom prst="rect">
            <a:avLst/>
          </a:prstGeom>
        </p:spPr>
      </p:pic>
      <p:pic>
        <p:nvPicPr>
          <p:cNvPr id="5" name="Picture 4">
            <a:extLst>
              <a:ext uri="{FF2B5EF4-FFF2-40B4-BE49-F238E27FC236}">
                <a16:creationId xmlns:a16="http://schemas.microsoft.com/office/drawing/2014/main" id="{412C38D4-B05C-CF43-BE0B-299A8E70D8DC}"/>
              </a:ext>
            </a:extLst>
          </p:cNvPr>
          <p:cNvPicPr>
            <a:picLocks noChangeAspect="1"/>
          </p:cNvPicPr>
          <p:nvPr/>
        </p:nvPicPr>
        <p:blipFill>
          <a:blip r:embed="rId3"/>
          <a:stretch>
            <a:fillRect/>
          </a:stretch>
        </p:blipFill>
        <p:spPr>
          <a:xfrm>
            <a:off x="8475785" y="3594118"/>
            <a:ext cx="3716214" cy="3263882"/>
          </a:xfrm>
          <a:prstGeom prst="rect">
            <a:avLst/>
          </a:prstGeom>
        </p:spPr>
      </p:pic>
    </p:spTree>
    <p:extLst>
      <p:ext uri="{BB962C8B-B14F-4D97-AF65-F5344CB8AC3E}">
        <p14:creationId xmlns:p14="http://schemas.microsoft.com/office/powerpoint/2010/main" val="396023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4730-5D8F-B44F-8830-230BDD5E13F3}"/>
              </a:ext>
            </a:extLst>
          </p:cNvPr>
          <p:cNvSpPr>
            <a:spLocks noGrp="1"/>
          </p:cNvSpPr>
          <p:nvPr>
            <p:ph type="title"/>
          </p:nvPr>
        </p:nvSpPr>
        <p:spPr>
          <a:xfrm>
            <a:off x="269631" y="184393"/>
            <a:ext cx="6160477" cy="725121"/>
          </a:xfrm>
        </p:spPr>
        <p:txBody>
          <a:bodyPr>
            <a:normAutofit/>
          </a:bodyPr>
          <a:lstStyle/>
          <a:p>
            <a:r>
              <a:rPr lang="en-US" sz="3600" dirty="0">
                <a:solidFill>
                  <a:srgbClr val="2492FD"/>
                </a:solidFill>
              </a:rPr>
              <a:t>Startup Financing</a:t>
            </a:r>
            <a:endParaRPr sz="3600" dirty="0">
              <a:solidFill>
                <a:srgbClr val="2492FD"/>
              </a:solidFill>
            </a:endParaRPr>
          </a:p>
        </p:txBody>
      </p:sp>
      <p:sp>
        <p:nvSpPr>
          <p:cNvPr id="3" name="Content Placeholder 2">
            <a:extLst>
              <a:ext uri="{FF2B5EF4-FFF2-40B4-BE49-F238E27FC236}">
                <a16:creationId xmlns:a16="http://schemas.microsoft.com/office/drawing/2014/main" id="{1AB095E8-D9FF-8241-A744-85AF4534E609}"/>
              </a:ext>
            </a:extLst>
          </p:cNvPr>
          <p:cNvSpPr>
            <a:spLocks noGrp="1"/>
          </p:cNvSpPr>
          <p:nvPr>
            <p:ph idx="1"/>
          </p:nvPr>
        </p:nvSpPr>
        <p:spPr>
          <a:xfrm>
            <a:off x="269631" y="770546"/>
            <a:ext cx="7010400" cy="6087453"/>
          </a:xfrm>
        </p:spPr>
        <p:txBody>
          <a:bodyPr>
            <a:noAutofit/>
          </a:bodyPr>
          <a:lstStyle/>
          <a:p>
            <a:pPr marL="0" indent="0">
              <a:lnSpc>
                <a:spcPct val="100000"/>
              </a:lnSpc>
              <a:buNone/>
            </a:pPr>
            <a:r>
              <a:rPr lang="en-US" sz="1800" dirty="0">
                <a:latin typeface="Calibri Light" panose="020F0302020204030204" pitchFamily="34" charset="0"/>
                <a:cs typeface="Calibri Light" panose="020F0302020204030204" pitchFamily="34" charset="0"/>
              </a:rPr>
              <a:t>Once entrepreneurs run out of their initial fund provided by themselves, families and friends, often, they approach angel financing.  </a:t>
            </a:r>
            <a:r>
              <a:rPr lang="en-GB" sz="1800" dirty="0">
                <a:latin typeface="Calibri Light" panose="020F0302020204030204" pitchFamily="34" charset="0"/>
                <a:cs typeface="Calibri Light" panose="020F0302020204030204" pitchFamily="34" charset="0"/>
              </a:rPr>
              <a:t>Angel investors are typically individuals who invest in </a:t>
            </a:r>
            <a:r>
              <a:rPr lang="en-GB" sz="1800" dirty="0" err="1">
                <a:latin typeface="Calibri Light" panose="020F0302020204030204" pitchFamily="34" charset="0"/>
                <a:cs typeface="Calibri Light" panose="020F0302020204030204" pitchFamily="34" charset="0"/>
              </a:rPr>
              <a:t>startup</a:t>
            </a:r>
            <a:r>
              <a:rPr lang="en-GB" sz="1800" dirty="0">
                <a:latin typeface="Calibri Light" panose="020F0302020204030204" pitchFamily="34" charset="0"/>
                <a:cs typeface="Calibri Light" panose="020F0302020204030204" pitchFamily="34" charset="0"/>
              </a:rPr>
              <a:t> or early-stage companies in exchange for an equity ownership interest. </a:t>
            </a:r>
          </a:p>
          <a:p>
            <a:pPr marL="0" indent="0">
              <a:lnSpc>
                <a:spcPct val="100000"/>
              </a:lnSpc>
              <a:buNone/>
            </a:pPr>
            <a:r>
              <a:rPr lang="en-GB" sz="1800" dirty="0">
                <a:latin typeface="Calibri Light" panose="020F0302020204030204" pitchFamily="34" charset="0"/>
                <a:cs typeface="Calibri Light" panose="020F0302020204030204" pitchFamily="34" charset="0"/>
              </a:rPr>
              <a:t>Next round of financing, usually, approaches venture capital (VC) funds. In exchange of equity, these VC funds provide capital; strategic assistance; introductions to potential customers, partners, and employees; and much more.</a:t>
            </a:r>
          </a:p>
          <a:p>
            <a:pPr marL="0" indent="0">
              <a:lnSpc>
                <a:spcPct val="100000"/>
              </a:lnSpc>
              <a:buNone/>
            </a:pPr>
            <a:r>
              <a:rPr lang="en-GB" sz="1800" dirty="0">
                <a:latin typeface="Calibri Light" panose="020F0302020204030204" pitchFamily="34" charset="0"/>
                <a:cs typeface="Calibri Light" panose="020F0302020204030204" pitchFamily="34" charset="0"/>
              </a:rPr>
              <a:t>Venture capital financings are not easy to obtain. Venture capitalists typically want to invest in </a:t>
            </a:r>
            <a:r>
              <a:rPr lang="en-GB" sz="1800" dirty="0" err="1">
                <a:latin typeface="Calibri Light" panose="020F0302020204030204" pitchFamily="34" charset="0"/>
                <a:cs typeface="Calibri Light" panose="020F0302020204030204" pitchFamily="34" charset="0"/>
              </a:rPr>
              <a:t>startups</a:t>
            </a:r>
            <a:r>
              <a:rPr lang="en-GB" sz="1800" dirty="0">
                <a:latin typeface="Calibri Light" panose="020F0302020204030204" pitchFamily="34" charset="0"/>
                <a:cs typeface="Calibri Light" panose="020F0302020204030204" pitchFamily="34" charset="0"/>
              </a:rPr>
              <a:t> that are pursuing big opportunities with high growth potential, and that have already shown some traction; for example, they have a working product prototype, early customer adoption, etc.</a:t>
            </a:r>
          </a:p>
          <a:p>
            <a:pPr marL="0" indent="0">
              <a:lnSpc>
                <a:spcPct val="100000"/>
              </a:lnSpc>
              <a:buNone/>
            </a:pPr>
            <a:r>
              <a:rPr lang="en-GB" sz="1800" dirty="0">
                <a:latin typeface="Calibri Light" panose="020F0302020204030204" pitchFamily="34" charset="0"/>
                <a:cs typeface="Calibri Light" panose="020F0302020204030204" pitchFamily="34" charset="0"/>
              </a:rPr>
              <a:t>Venture capitalists typically focus their investment efforts using one or more of the following criteria: (</a:t>
            </a:r>
            <a:r>
              <a:rPr lang="en-GB" sz="1800" dirty="0" err="1">
                <a:latin typeface="Calibri Light" panose="020F0302020204030204" pitchFamily="34" charset="0"/>
                <a:cs typeface="Calibri Light" panose="020F0302020204030204" pitchFamily="34" charset="0"/>
              </a:rPr>
              <a:t>i</a:t>
            </a:r>
            <a:r>
              <a:rPr lang="en-GB" sz="1800" dirty="0">
                <a:latin typeface="Calibri Light" panose="020F0302020204030204" pitchFamily="34" charset="0"/>
                <a:cs typeface="Calibri Light" panose="020F0302020204030204" pitchFamily="34" charset="0"/>
              </a:rPr>
              <a:t>) Specific industry sectors (software, digital media, semiconductor, mobile devices, etc.) (ii) Stage of company (early-stage seed or Series A rounds, or later stage rounds with companies that have achieved meaningful revenues and traction), and (iii) Geography. </a:t>
            </a:r>
          </a:p>
          <a:p>
            <a:pPr marL="0" indent="0">
              <a:lnSpc>
                <a:spcPct val="100000"/>
              </a:lnSpc>
              <a:buNone/>
            </a:pPr>
            <a:endParaRPr lang="en-GB" sz="1800" dirty="0">
              <a:latin typeface="Calibri Light" panose="020F0302020204030204" pitchFamily="34" charset="0"/>
              <a:cs typeface="Calibri Light" panose="020F0302020204030204" pitchFamily="34" charset="0"/>
            </a:endParaRPr>
          </a:p>
          <a:p>
            <a:pPr marL="0" indent="0">
              <a:lnSpc>
                <a:spcPct val="100000"/>
              </a:lnSpc>
              <a:buNone/>
            </a:pPr>
            <a:endParaRPr lang="en-GB" sz="1800" dirty="0">
              <a:latin typeface="Calibri Light" panose="020F0302020204030204" pitchFamily="34" charset="0"/>
              <a:cs typeface="Calibri Light" panose="020F0302020204030204" pitchFamily="34" charset="0"/>
            </a:endParaRPr>
          </a:p>
          <a:p>
            <a:pPr marL="0" indent="0">
              <a:buNone/>
            </a:pPr>
            <a:endParaRPr sz="1800" dirty="0">
              <a:latin typeface="Calibri Light" panose="020F0302020204030204" pitchFamily="34" charset="0"/>
              <a:cs typeface="Calibri Light" panose="020F0302020204030204" pitchFamily="34" charset="0"/>
            </a:endParaRPr>
          </a:p>
        </p:txBody>
      </p:sp>
      <p:pic>
        <p:nvPicPr>
          <p:cNvPr id="6146" name="Picture 2" descr="Startup Financing - PharmExpand">
            <a:extLst>
              <a:ext uri="{FF2B5EF4-FFF2-40B4-BE49-F238E27FC236}">
                <a16:creationId xmlns:a16="http://schemas.microsoft.com/office/drawing/2014/main" id="{D3ECC9B3-3F83-954F-8BB4-826740B55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030" y="184393"/>
            <a:ext cx="4911969" cy="31179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2CD6B8A-ECAC-1142-AB49-606172BB38C4}"/>
              </a:ext>
            </a:extLst>
          </p:cNvPr>
          <p:cNvSpPr/>
          <p:nvPr/>
        </p:nvSpPr>
        <p:spPr>
          <a:xfrm>
            <a:off x="7567244" y="3302342"/>
            <a:ext cx="4337540" cy="2062103"/>
          </a:xfrm>
          <a:prstGeom prst="rect">
            <a:avLst/>
          </a:prstGeom>
        </p:spPr>
        <p:txBody>
          <a:bodyPr wrap="square">
            <a:spAutoFit/>
          </a:bodyPr>
          <a:lstStyle/>
          <a:p>
            <a:r>
              <a:rPr lang="en-GB" sz="1600" dirty="0">
                <a:solidFill>
                  <a:srgbClr val="202124"/>
                </a:solidFill>
                <a:latin typeface="Calibri Light" panose="020F0302020204030204" pitchFamily="34" charset="0"/>
                <a:cs typeface="Calibri Light" panose="020F0302020204030204" pitchFamily="34" charset="0"/>
              </a:rPr>
              <a:t>The Five Stages of </a:t>
            </a:r>
            <a:r>
              <a:rPr lang="en-GB" sz="1600" dirty="0" err="1">
                <a:solidFill>
                  <a:srgbClr val="202124"/>
                </a:solidFill>
                <a:latin typeface="Calibri Light" panose="020F0302020204030204" pitchFamily="34" charset="0"/>
                <a:cs typeface="Calibri Light" panose="020F0302020204030204" pitchFamily="34" charset="0"/>
              </a:rPr>
              <a:t>Startup</a:t>
            </a:r>
            <a:r>
              <a:rPr lang="en-GB" sz="1600" dirty="0">
                <a:solidFill>
                  <a:srgbClr val="202124"/>
                </a:solidFill>
                <a:latin typeface="Calibri Light" panose="020F0302020204030204" pitchFamily="34" charset="0"/>
                <a:cs typeface="Calibri Light" panose="020F0302020204030204" pitchFamily="34" charset="0"/>
              </a:rPr>
              <a:t> Financing</a:t>
            </a:r>
          </a:p>
          <a:p>
            <a:pPr>
              <a:buFont typeface="Arial" panose="020B0604020202020204" pitchFamily="34" charset="0"/>
              <a:buChar char="•"/>
            </a:pPr>
            <a:r>
              <a:rPr lang="en-GB" sz="1600" dirty="0">
                <a:solidFill>
                  <a:srgbClr val="202124"/>
                </a:solidFill>
                <a:latin typeface="Calibri Light" panose="020F0302020204030204" pitchFamily="34" charset="0"/>
                <a:cs typeface="Calibri Light" panose="020F0302020204030204" pitchFamily="34" charset="0"/>
              </a:rPr>
              <a:t>Stage 1: Seed capital. ...</a:t>
            </a:r>
          </a:p>
          <a:p>
            <a:pPr>
              <a:buFont typeface="Arial" panose="020B0604020202020204" pitchFamily="34" charset="0"/>
              <a:buChar char="•"/>
            </a:pPr>
            <a:r>
              <a:rPr lang="en-GB" sz="1600" dirty="0">
                <a:solidFill>
                  <a:srgbClr val="202124"/>
                </a:solidFill>
                <a:latin typeface="Calibri Light" panose="020F0302020204030204" pitchFamily="34" charset="0"/>
                <a:cs typeface="Calibri Light" panose="020F0302020204030204" pitchFamily="34" charset="0"/>
              </a:rPr>
              <a:t>Stage 2: </a:t>
            </a:r>
            <a:r>
              <a:rPr lang="en-GB" sz="1600" dirty="0" err="1">
                <a:solidFill>
                  <a:srgbClr val="202124"/>
                </a:solidFill>
                <a:latin typeface="Calibri Light" panose="020F0302020204030204" pitchFamily="34" charset="0"/>
                <a:cs typeface="Calibri Light" panose="020F0302020204030204" pitchFamily="34" charset="0"/>
              </a:rPr>
              <a:t>Startup</a:t>
            </a:r>
            <a:r>
              <a:rPr lang="en-GB" sz="1600" dirty="0">
                <a:solidFill>
                  <a:srgbClr val="202124"/>
                </a:solidFill>
                <a:latin typeface="Calibri Light" panose="020F0302020204030204" pitchFamily="34" charset="0"/>
                <a:cs typeface="Calibri Light" panose="020F0302020204030204" pitchFamily="34" charset="0"/>
              </a:rPr>
              <a:t> capital. ...</a:t>
            </a:r>
          </a:p>
          <a:p>
            <a:pPr>
              <a:buFont typeface="Arial" panose="020B0604020202020204" pitchFamily="34" charset="0"/>
              <a:buChar char="•"/>
            </a:pPr>
            <a:r>
              <a:rPr lang="en-GB" sz="1600" dirty="0">
                <a:solidFill>
                  <a:srgbClr val="202124"/>
                </a:solidFill>
                <a:latin typeface="Calibri Light" panose="020F0302020204030204" pitchFamily="34" charset="0"/>
                <a:cs typeface="Calibri Light" panose="020F0302020204030204" pitchFamily="34" charset="0"/>
              </a:rPr>
              <a:t>Stage 3: Early stage/first stage/second stage capital. ...</a:t>
            </a:r>
          </a:p>
          <a:p>
            <a:pPr>
              <a:buFont typeface="Arial" panose="020B0604020202020204" pitchFamily="34" charset="0"/>
              <a:buChar char="•"/>
            </a:pPr>
            <a:r>
              <a:rPr lang="en-GB" sz="1600" dirty="0">
                <a:solidFill>
                  <a:srgbClr val="202124"/>
                </a:solidFill>
                <a:latin typeface="Calibri Light" panose="020F0302020204030204" pitchFamily="34" charset="0"/>
                <a:cs typeface="Calibri Light" panose="020F0302020204030204" pitchFamily="34" charset="0"/>
              </a:rPr>
              <a:t>Stage 4: Expansion stage/second stage/third stage capital…</a:t>
            </a:r>
          </a:p>
          <a:p>
            <a:pPr>
              <a:buFont typeface="Arial" panose="020B0604020202020204" pitchFamily="34" charset="0"/>
              <a:buChar char="•"/>
            </a:pPr>
            <a:r>
              <a:rPr lang="en-GB" sz="1600" dirty="0">
                <a:solidFill>
                  <a:srgbClr val="202124"/>
                </a:solidFill>
                <a:latin typeface="Calibri Light" panose="020F0302020204030204" pitchFamily="34" charset="0"/>
                <a:cs typeface="Calibri Light" panose="020F0302020204030204" pitchFamily="34" charset="0"/>
              </a:rPr>
              <a:t>Stage 5: Mezzanine/bridge/pre-public stage.</a:t>
            </a:r>
            <a:endParaRPr lang="en-GB" sz="1600" dirty="0">
              <a:solidFill>
                <a:srgbClr val="202124"/>
              </a:solidFill>
              <a:effectLst/>
              <a:latin typeface="Calibri Light" panose="020F0302020204030204" pitchFamily="34" charset="0"/>
              <a:cs typeface="Calibri Light" panose="020F0302020204030204" pitchFamily="34" charset="0"/>
            </a:endParaRPr>
          </a:p>
        </p:txBody>
      </p:sp>
      <p:sp>
        <p:nvSpPr>
          <p:cNvPr id="5" name="Rectangle 4">
            <a:extLst>
              <a:ext uri="{FF2B5EF4-FFF2-40B4-BE49-F238E27FC236}">
                <a16:creationId xmlns:a16="http://schemas.microsoft.com/office/drawing/2014/main" id="{4083491A-DEDF-EA4F-9A21-81B3ED4DF9D2}"/>
              </a:ext>
            </a:extLst>
          </p:cNvPr>
          <p:cNvSpPr/>
          <p:nvPr/>
        </p:nvSpPr>
        <p:spPr>
          <a:xfrm>
            <a:off x="7719644" y="5379344"/>
            <a:ext cx="4032739" cy="1323439"/>
          </a:xfrm>
          <a:prstGeom prst="rect">
            <a:avLst/>
          </a:prstGeom>
        </p:spPr>
        <p:txBody>
          <a:bodyPr wrap="square">
            <a:spAutoFit/>
          </a:bodyPr>
          <a:lstStyle/>
          <a:p>
            <a:r>
              <a:rPr lang="en-GB" sz="1600" dirty="0">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Venture Funding Rounds</a:t>
            </a:r>
            <a:endParaRPr lang="en-GB" sz="1600" dirty="0">
              <a:latin typeface="Calibri Light" panose="020F0302020204030204" pitchFamily="34" charset="0"/>
              <a:cs typeface="Calibri Light" panose="020F0302020204030204" pitchFamily="34" charset="0"/>
            </a:endParaRPr>
          </a:p>
          <a:p>
            <a:pPr lvl="1"/>
            <a:r>
              <a:rPr lang="en-GB" sz="1600" dirty="0">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Seed Funding</a:t>
            </a:r>
            <a:endParaRPr lang="en-GB" sz="1600" dirty="0">
              <a:latin typeface="Calibri Light" panose="020F0302020204030204" pitchFamily="34" charset="0"/>
              <a:cs typeface="Calibri Light" panose="020F0302020204030204" pitchFamily="34" charset="0"/>
            </a:endParaRPr>
          </a:p>
          <a:p>
            <a:pPr lvl="1"/>
            <a:r>
              <a:rPr lang="en-GB" sz="1600" dirty="0">
                <a:latin typeface="Calibri Light" panose="020F0302020204030204" pitchFamily="34" charset="0"/>
                <a:cs typeface="Calibri Light" panose="020F0302020204030204" pitchFamily="34" charset="0"/>
                <a:hlinkClick r:id="rId5">
                  <a:extLst>
                    <a:ext uri="{A12FA001-AC4F-418D-AE19-62706E023703}">
                      <ahyp:hlinkClr xmlns:ahyp="http://schemas.microsoft.com/office/drawing/2018/hyperlinkcolor" val="tx"/>
                    </a:ext>
                  </a:extLst>
                </a:hlinkClick>
              </a:rPr>
              <a:t>Series A</a:t>
            </a:r>
            <a:endParaRPr lang="en-GB" sz="1600" dirty="0">
              <a:latin typeface="Calibri Light" panose="020F0302020204030204" pitchFamily="34" charset="0"/>
              <a:cs typeface="Calibri Light" panose="020F0302020204030204" pitchFamily="34" charset="0"/>
            </a:endParaRPr>
          </a:p>
          <a:p>
            <a:pPr lvl="1"/>
            <a:r>
              <a:rPr lang="en-GB" sz="1600" dirty="0">
                <a:latin typeface="Calibri Light" panose="020F030202020403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Series B</a:t>
            </a:r>
            <a:endParaRPr lang="en-GB" sz="1600" dirty="0">
              <a:latin typeface="Calibri Light" panose="020F0302020204030204" pitchFamily="34" charset="0"/>
              <a:cs typeface="Calibri Light" panose="020F0302020204030204" pitchFamily="34" charset="0"/>
            </a:endParaRPr>
          </a:p>
          <a:p>
            <a:pPr lvl="1"/>
            <a:r>
              <a:rPr lang="en-GB" sz="1600" dirty="0">
                <a:latin typeface="Calibri Light" panose="020F0302020204030204" pitchFamily="34" charset="0"/>
                <a:cs typeface="Calibri Light" panose="020F0302020204030204" pitchFamily="34" charset="0"/>
                <a:hlinkClick r:id="rId7">
                  <a:extLst>
                    <a:ext uri="{A12FA001-AC4F-418D-AE19-62706E023703}">
                      <ahyp:hlinkClr xmlns:ahyp="http://schemas.microsoft.com/office/drawing/2018/hyperlinkcolor" val="tx"/>
                    </a:ext>
                  </a:extLst>
                </a:hlinkClick>
              </a:rPr>
              <a:t>Series C</a:t>
            </a:r>
            <a:endParaRPr lang="en-GB" sz="1600" dirty="0">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4578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A55D-E43A-834F-A205-9B496FBE2878}"/>
              </a:ext>
            </a:extLst>
          </p:cNvPr>
          <p:cNvSpPr>
            <a:spLocks noGrp="1"/>
          </p:cNvSpPr>
          <p:nvPr>
            <p:ph type="title"/>
          </p:nvPr>
        </p:nvSpPr>
        <p:spPr>
          <a:xfrm>
            <a:off x="404446" y="365126"/>
            <a:ext cx="6160477" cy="607890"/>
          </a:xfrm>
        </p:spPr>
        <p:txBody>
          <a:bodyPr>
            <a:normAutofit/>
          </a:bodyPr>
          <a:lstStyle/>
          <a:p>
            <a:r>
              <a:rPr lang="en-US" sz="2800" dirty="0">
                <a:solidFill>
                  <a:srgbClr val="2492FD"/>
                </a:solidFill>
              </a:rPr>
              <a:t>Startup valuation—linked with financing</a:t>
            </a:r>
            <a:endParaRPr sz="2800" dirty="0">
              <a:solidFill>
                <a:srgbClr val="2492FD"/>
              </a:solidFill>
            </a:endParaRPr>
          </a:p>
        </p:txBody>
      </p:sp>
      <p:sp>
        <p:nvSpPr>
          <p:cNvPr id="3" name="Content Placeholder 2">
            <a:extLst>
              <a:ext uri="{FF2B5EF4-FFF2-40B4-BE49-F238E27FC236}">
                <a16:creationId xmlns:a16="http://schemas.microsoft.com/office/drawing/2014/main" id="{EB3E5E0A-B730-E242-B820-A7CCBB224827}"/>
              </a:ext>
            </a:extLst>
          </p:cNvPr>
          <p:cNvSpPr>
            <a:spLocks noGrp="1"/>
          </p:cNvSpPr>
          <p:nvPr>
            <p:ph idx="1"/>
          </p:nvPr>
        </p:nvSpPr>
        <p:spPr>
          <a:xfrm>
            <a:off x="404446" y="1005010"/>
            <a:ext cx="4237892" cy="5487864"/>
          </a:xfrm>
        </p:spPr>
        <p:txBody>
          <a:bodyPr>
            <a:noAutofit/>
          </a:bodyPr>
          <a:lstStyle/>
          <a:p>
            <a:pPr marL="0" indent="0">
              <a:buNone/>
            </a:pPr>
            <a:r>
              <a:rPr lang="en-GB" sz="1800" dirty="0"/>
              <a:t>Method 1: Berkus Method</a:t>
            </a:r>
          </a:p>
          <a:p>
            <a:pPr marL="0" indent="0">
              <a:buNone/>
            </a:pPr>
            <a:r>
              <a:rPr lang="en-GB" sz="1800" dirty="0">
                <a:latin typeface="Calibri Light" panose="020F0302020204030204" pitchFamily="34" charset="0"/>
                <a:cs typeface="Calibri Light" panose="020F0302020204030204" pitchFamily="34" charset="0"/>
              </a:rPr>
              <a:t>This method assesses five critical aspects of a </a:t>
            </a:r>
            <a:r>
              <a:rPr lang="en-GB" sz="1800" dirty="0" err="1">
                <a:latin typeface="Calibri Light" panose="020F0302020204030204" pitchFamily="34" charset="0"/>
                <a:cs typeface="Calibri Light" panose="020F0302020204030204" pitchFamily="34" charset="0"/>
              </a:rPr>
              <a:t>startup</a:t>
            </a:r>
            <a:r>
              <a:rPr lang="en-GB" sz="1800" dirty="0">
                <a:latin typeface="Calibri Light" panose="020F0302020204030204" pitchFamily="34" charset="0"/>
                <a:cs typeface="Calibri Light" panose="020F0302020204030204" pitchFamily="34" charset="0"/>
              </a:rPr>
              <a:t>:</a:t>
            </a:r>
          </a:p>
          <a:p>
            <a:pPr marL="0" indent="0">
              <a:buNone/>
            </a:pPr>
            <a:r>
              <a:rPr lang="en-GB" sz="1800" b="1" dirty="0">
                <a:latin typeface="Calibri Light" panose="020F0302020204030204" pitchFamily="34" charset="0"/>
                <a:cs typeface="Calibri Light" panose="020F0302020204030204" pitchFamily="34" charset="0"/>
              </a:rPr>
              <a:t>Concept</a:t>
            </a:r>
            <a:r>
              <a:rPr lang="en-GB" sz="1800" dirty="0">
                <a:latin typeface="Calibri Light" panose="020F0302020204030204" pitchFamily="34" charset="0"/>
                <a:cs typeface="Calibri Light" panose="020F0302020204030204" pitchFamily="34" charset="0"/>
              </a:rPr>
              <a:t> – The product offers basic value with acceptable risk.</a:t>
            </a:r>
          </a:p>
          <a:p>
            <a:pPr marL="0" indent="0">
              <a:buNone/>
            </a:pPr>
            <a:r>
              <a:rPr lang="en-GB" sz="1800" b="1" dirty="0">
                <a:latin typeface="Calibri Light" panose="020F0302020204030204" pitchFamily="34" charset="0"/>
                <a:cs typeface="Calibri Light" panose="020F0302020204030204" pitchFamily="34" charset="0"/>
              </a:rPr>
              <a:t>Prototype</a:t>
            </a:r>
            <a:r>
              <a:rPr lang="en-GB" sz="1800" dirty="0">
                <a:latin typeface="Calibri Light" panose="020F0302020204030204" pitchFamily="34" charset="0"/>
                <a:cs typeface="Calibri Light" panose="020F0302020204030204" pitchFamily="34" charset="0"/>
              </a:rPr>
              <a:t> – This reduces technology risk.</a:t>
            </a:r>
          </a:p>
          <a:p>
            <a:pPr marL="0" indent="0">
              <a:buNone/>
            </a:pPr>
            <a:r>
              <a:rPr lang="en-GB" sz="1800" b="1" dirty="0">
                <a:latin typeface="Calibri Light" panose="020F0302020204030204" pitchFamily="34" charset="0"/>
                <a:cs typeface="Calibri Light" panose="020F0302020204030204" pitchFamily="34" charset="0"/>
              </a:rPr>
              <a:t>Quality management </a:t>
            </a:r>
            <a:r>
              <a:rPr lang="en-GB" sz="1800" dirty="0">
                <a:latin typeface="Calibri Light" panose="020F0302020204030204" pitchFamily="34" charset="0"/>
                <a:cs typeface="Calibri Light" panose="020F0302020204030204" pitchFamily="34" charset="0"/>
              </a:rPr>
              <a:t>– If it’s not already there, the </a:t>
            </a:r>
            <a:r>
              <a:rPr lang="en-GB" sz="1800" dirty="0" err="1">
                <a:latin typeface="Calibri Light" panose="020F0302020204030204" pitchFamily="34" charset="0"/>
                <a:cs typeface="Calibri Light" panose="020F0302020204030204" pitchFamily="34" charset="0"/>
              </a:rPr>
              <a:t>startup</a:t>
            </a:r>
            <a:r>
              <a:rPr lang="en-GB" sz="1800" dirty="0">
                <a:latin typeface="Calibri Light" panose="020F0302020204030204" pitchFamily="34" charset="0"/>
                <a:cs typeface="Calibri Light" panose="020F0302020204030204" pitchFamily="34" charset="0"/>
              </a:rPr>
              <a:t> has plans to install a quality management team.</a:t>
            </a:r>
          </a:p>
          <a:p>
            <a:pPr marL="0" indent="0">
              <a:buNone/>
            </a:pPr>
            <a:r>
              <a:rPr lang="en-GB" sz="1800" b="1" dirty="0">
                <a:latin typeface="Calibri Light" panose="020F0302020204030204" pitchFamily="34" charset="0"/>
                <a:cs typeface="Calibri Light" panose="020F0302020204030204" pitchFamily="34" charset="0"/>
              </a:rPr>
              <a:t>Connections</a:t>
            </a:r>
            <a:r>
              <a:rPr lang="en-GB" sz="1800" dirty="0">
                <a:latin typeface="Calibri Light" panose="020F0302020204030204" pitchFamily="34" charset="0"/>
                <a:cs typeface="Calibri Light" panose="020F0302020204030204" pitchFamily="34" charset="0"/>
              </a:rPr>
              <a:t> – There are some strategic relationships in place already, which reduces competitive risks in the market.</a:t>
            </a:r>
          </a:p>
          <a:p>
            <a:pPr marL="0" indent="0">
              <a:buNone/>
            </a:pPr>
            <a:r>
              <a:rPr lang="en-GB" sz="1800" b="1" dirty="0">
                <a:latin typeface="Calibri Light" panose="020F0302020204030204" pitchFamily="34" charset="0"/>
                <a:cs typeface="Calibri Light" panose="020F0302020204030204" pitchFamily="34" charset="0"/>
              </a:rPr>
              <a:t>Launch plan </a:t>
            </a:r>
            <a:r>
              <a:rPr lang="en-GB" sz="1800" dirty="0">
                <a:latin typeface="Calibri Light" panose="020F0302020204030204" pitchFamily="34" charset="0"/>
                <a:cs typeface="Calibri Light" panose="020F0302020204030204" pitchFamily="34" charset="0"/>
              </a:rPr>
              <a:t>– There is some evidence of a sales plan and preparation for product rollout. (This doesn’t apply to all pre-revenue </a:t>
            </a:r>
            <a:r>
              <a:rPr lang="en-GB" sz="1800" dirty="0" err="1">
                <a:latin typeface="Calibri Light" panose="020F0302020204030204" pitchFamily="34" charset="0"/>
                <a:cs typeface="Calibri Light" panose="020F0302020204030204" pitchFamily="34" charset="0"/>
              </a:rPr>
              <a:t>startups</a:t>
            </a:r>
            <a:r>
              <a:rPr lang="en-GB" sz="1800" dirty="0">
                <a:latin typeface="Calibri Light" panose="020F0302020204030204" pitchFamily="34" charset="0"/>
                <a:cs typeface="Calibri Light" panose="020F0302020204030204" pitchFamily="34" charset="0"/>
              </a:rPr>
              <a:t>)</a:t>
            </a:r>
          </a:p>
          <a:p>
            <a:pPr marL="0" indent="0">
              <a:buNone/>
            </a:pPr>
            <a:endParaRPr sz="1800" dirty="0"/>
          </a:p>
        </p:txBody>
      </p:sp>
      <p:sp>
        <p:nvSpPr>
          <p:cNvPr id="4" name="TextBox 3">
            <a:extLst>
              <a:ext uri="{FF2B5EF4-FFF2-40B4-BE49-F238E27FC236}">
                <a16:creationId xmlns:a16="http://schemas.microsoft.com/office/drawing/2014/main" id="{4D091E50-5943-414B-92DF-C77FBAF93CCC}"/>
              </a:ext>
            </a:extLst>
          </p:cNvPr>
          <p:cNvSpPr txBox="1"/>
          <p:nvPr/>
        </p:nvSpPr>
        <p:spPr>
          <a:xfrm>
            <a:off x="4678079" y="1184031"/>
            <a:ext cx="3832302" cy="923330"/>
          </a:xfrm>
          <a:prstGeom prst="rect">
            <a:avLst/>
          </a:prstGeom>
          <a:noFill/>
        </p:spPr>
        <p:txBody>
          <a:bodyPr wrap="square" rtlCol="0">
            <a:spAutoFit/>
          </a:bodyPr>
          <a:lstStyle/>
          <a:p>
            <a:r>
              <a:rPr lang="en-GB" dirty="0">
                <a:latin typeface="Calibri Light" panose="020F0302020204030204" pitchFamily="34" charset="0"/>
                <a:cs typeface="Calibri Light" panose="020F0302020204030204" pitchFamily="34" charset="0"/>
              </a:rPr>
              <a:t>Method 2:  Scorecard Valuation Method</a:t>
            </a:r>
          </a:p>
          <a:p>
            <a:endParaRPr dirty="0">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16201C22-F05A-6149-A797-5A02FBADA534}"/>
              </a:ext>
            </a:extLst>
          </p:cNvPr>
          <p:cNvPicPr>
            <a:picLocks noChangeAspect="1"/>
          </p:cNvPicPr>
          <p:nvPr/>
        </p:nvPicPr>
        <p:blipFill>
          <a:blip r:embed="rId2"/>
          <a:stretch>
            <a:fillRect/>
          </a:stretch>
        </p:blipFill>
        <p:spPr>
          <a:xfrm>
            <a:off x="4678079" y="1773148"/>
            <a:ext cx="3832303" cy="3572576"/>
          </a:xfrm>
          <a:prstGeom prst="rect">
            <a:avLst/>
          </a:prstGeom>
        </p:spPr>
      </p:pic>
      <p:sp>
        <p:nvSpPr>
          <p:cNvPr id="6" name="Rectangle 5">
            <a:extLst>
              <a:ext uri="{FF2B5EF4-FFF2-40B4-BE49-F238E27FC236}">
                <a16:creationId xmlns:a16="http://schemas.microsoft.com/office/drawing/2014/main" id="{B35EACC4-9B08-CC4F-9D82-70C92FCC4D7C}"/>
              </a:ext>
            </a:extLst>
          </p:cNvPr>
          <p:cNvSpPr/>
          <p:nvPr/>
        </p:nvSpPr>
        <p:spPr>
          <a:xfrm>
            <a:off x="8738902" y="1276364"/>
            <a:ext cx="2850011" cy="369332"/>
          </a:xfrm>
          <a:prstGeom prst="rect">
            <a:avLst/>
          </a:prstGeom>
        </p:spPr>
        <p:txBody>
          <a:bodyPr wrap="none">
            <a:spAutoFit/>
          </a:bodyPr>
          <a:lstStyle/>
          <a:p>
            <a:r>
              <a:rPr lang="en-GB" dirty="0">
                <a:solidFill>
                  <a:srgbClr val="5A5C5E"/>
                </a:solidFill>
                <a:latin typeface="Montserrat"/>
              </a:rPr>
              <a:t>Method 3: Cost-to-Duplicate</a:t>
            </a:r>
            <a:endParaRPr lang="en-GB" b="0" i="0" dirty="0">
              <a:solidFill>
                <a:srgbClr val="5A5C5E"/>
              </a:solidFill>
              <a:effectLst/>
              <a:latin typeface="Montserrat"/>
            </a:endParaRPr>
          </a:p>
        </p:txBody>
      </p:sp>
      <p:pic>
        <p:nvPicPr>
          <p:cNvPr id="7" name="Picture 6">
            <a:extLst>
              <a:ext uri="{FF2B5EF4-FFF2-40B4-BE49-F238E27FC236}">
                <a16:creationId xmlns:a16="http://schemas.microsoft.com/office/drawing/2014/main" id="{CE0B8193-7EF6-2C4B-8021-86044381BE86}"/>
              </a:ext>
            </a:extLst>
          </p:cNvPr>
          <p:cNvPicPr>
            <a:picLocks noChangeAspect="1"/>
          </p:cNvPicPr>
          <p:nvPr/>
        </p:nvPicPr>
        <p:blipFill>
          <a:blip r:embed="rId3"/>
          <a:stretch>
            <a:fillRect/>
          </a:stretch>
        </p:blipFill>
        <p:spPr>
          <a:xfrm>
            <a:off x="8546122" y="1773148"/>
            <a:ext cx="3698076" cy="3109546"/>
          </a:xfrm>
          <a:prstGeom prst="rect">
            <a:avLst/>
          </a:prstGeom>
        </p:spPr>
      </p:pic>
    </p:spTree>
    <p:extLst>
      <p:ext uri="{BB962C8B-B14F-4D97-AF65-F5344CB8AC3E}">
        <p14:creationId xmlns:p14="http://schemas.microsoft.com/office/powerpoint/2010/main" val="286313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7C37-7A73-1245-AF35-E5C734BED102}"/>
              </a:ext>
            </a:extLst>
          </p:cNvPr>
          <p:cNvSpPr>
            <a:spLocks noGrp="1"/>
          </p:cNvSpPr>
          <p:nvPr>
            <p:ph type="title"/>
          </p:nvPr>
        </p:nvSpPr>
        <p:spPr>
          <a:xfrm>
            <a:off x="838200" y="365125"/>
            <a:ext cx="10515600" cy="631337"/>
          </a:xfrm>
        </p:spPr>
        <p:txBody>
          <a:bodyPr>
            <a:normAutofit/>
          </a:bodyPr>
          <a:lstStyle/>
          <a:p>
            <a:r>
              <a:rPr lang="en-US" sz="2800" dirty="0">
                <a:solidFill>
                  <a:srgbClr val="2492FD"/>
                </a:solidFill>
                <a:latin typeface="Calibri Light" panose="020F0302020204030204" pitchFamily="34" charset="0"/>
                <a:cs typeface="Calibri Light" panose="020F0302020204030204" pitchFamily="34" charset="0"/>
              </a:rPr>
              <a:t>Do Your Homework </a:t>
            </a:r>
            <a:endParaRPr sz="2800" dirty="0">
              <a:solidFill>
                <a:srgbClr val="2492FD"/>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A725C689-4F3D-AA4C-B5B1-D51F3C0AA459}"/>
              </a:ext>
            </a:extLst>
          </p:cNvPr>
          <p:cNvSpPr>
            <a:spLocks noGrp="1"/>
          </p:cNvSpPr>
          <p:nvPr>
            <p:ph idx="1"/>
          </p:nvPr>
        </p:nvSpPr>
        <p:spPr>
          <a:xfrm>
            <a:off x="838200" y="996462"/>
            <a:ext cx="10515600" cy="5496413"/>
          </a:xfrm>
        </p:spPr>
        <p:txBody>
          <a:bodyPr/>
          <a:lstStyle/>
          <a:p>
            <a:pPr marL="0" indent="0">
              <a:buNone/>
            </a:pPr>
            <a:r>
              <a:rPr lang="en-US" sz="2000" dirty="0"/>
              <a:t>Think Before You Present</a:t>
            </a:r>
          </a:p>
          <a:p>
            <a:pPr marL="457200" lvl="1" indent="0">
              <a:buNone/>
              <a:defRPr/>
            </a:pPr>
            <a:r>
              <a:rPr lang="en-US" sz="1400" dirty="0"/>
              <a:t>Who are your audience, why are they listening?</a:t>
            </a:r>
          </a:p>
          <a:p>
            <a:pPr marL="457200" lvl="1" indent="0">
              <a:buNone/>
              <a:defRPr/>
            </a:pPr>
            <a:r>
              <a:rPr lang="en-US" sz="1400" dirty="0"/>
              <a:t>What is one or two messages you want to leave with your audience?</a:t>
            </a:r>
          </a:p>
          <a:p>
            <a:pPr marL="914400" lvl="2" indent="0">
              <a:buNone/>
              <a:defRPr/>
            </a:pPr>
            <a:r>
              <a:rPr lang="en-US" sz="1400" dirty="0"/>
              <a:t>What is the message for each slide</a:t>
            </a:r>
          </a:p>
          <a:p>
            <a:pPr marL="0" indent="0">
              <a:buNone/>
            </a:pPr>
            <a:r>
              <a:rPr lang="en-US" altLang="en-BD" sz="2000" b="1" dirty="0">
                <a:latin typeface="Calibri Light" panose="020F0302020204030204" pitchFamily="34" charset="0"/>
                <a:cs typeface="Calibri Light" panose="020F0302020204030204" pitchFamily="34" charset="0"/>
              </a:rPr>
              <a:t>Who &amp; where</a:t>
            </a:r>
          </a:p>
          <a:p>
            <a:pPr marL="457200" lvl="1" indent="0">
              <a:buNone/>
            </a:pPr>
            <a:r>
              <a:rPr lang="en-US" altLang="en-BD" sz="2000" dirty="0">
                <a:latin typeface="Calibri Light" panose="020F0302020204030204" pitchFamily="34" charset="0"/>
                <a:cs typeface="Calibri Light" panose="020F0302020204030204" pitchFamily="34" charset="0"/>
              </a:rPr>
              <a:t>Technology and research group of interest</a:t>
            </a:r>
          </a:p>
          <a:p>
            <a:pPr marL="457200" lvl="1" indent="0">
              <a:buNone/>
            </a:pPr>
            <a:r>
              <a:rPr lang="en-US" altLang="en-BD" sz="2000" dirty="0">
                <a:latin typeface="Calibri Light" panose="020F0302020204030204" pitchFamily="34" charset="0"/>
                <a:cs typeface="Calibri Light" panose="020F0302020204030204" pitchFamily="34" charset="0"/>
              </a:rPr>
              <a:t>Specific Professor or research staff</a:t>
            </a:r>
          </a:p>
          <a:p>
            <a:pPr marL="0" indent="0">
              <a:buNone/>
            </a:pPr>
            <a:r>
              <a:rPr lang="en-US" altLang="en-BD" sz="2000" b="1" dirty="0">
                <a:latin typeface="Calibri Light" panose="020F0302020204030204" pitchFamily="34" charset="0"/>
                <a:cs typeface="Calibri Light" panose="020F0302020204030204" pitchFamily="34" charset="0"/>
              </a:rPr>
              <a:t>What</a:t>
            </a:r>
          </a:p>
          <a:p>
            <a:pPr marL="457200" lvl="1" indent="0">
              <a:buNone/>
            </a:pPr>
            <a:r>
              <a:rPr lang="en-US" altLang="en-BD" sz="2000" dirty="0">
                <a:latin typeface="Calibri Light" panose="020F0302020204030204" pitchFamily="34" charset="0"/>
                <a:cs typeface="Calibri Light" panose="020F0302020204030204" pitchFamily="34" charset="0"/>
              </a:rPr>
              <a:t>Specific thesis project idea – some details</a:t>
            </a:r>
          </a:p>
          <a:p>
            <a:pPr marL="0" indent="0">
              <a:buNone/>
            </a:pPr>
            <a:r>
              <a:rPr lang="en-US" altLang="en-BD" sz="2000" b="1" dirty="0">
                <a:latin typeface="Calibri Light" panose="020F0302020204030204" pitchFamily="34" charset="0"/>
                <a:cs typeface="Calibri Light" panose="020F0302020204030204" pitchFamily="34" charset="0"/>
              </a:rPr>
              <a:t>Why</a:t>
            </a:r>
          </a:p>
          <a:p>
            <a:pPr marL="457200" lvl="1" indent="0">
              <a:buNone/>
            </a:pPr>
            <a:r>
              <a:rPr lang="en-US" altLang="en-BD" sz="2000" dirty="0">
                <a:latin typeface="Calibri Light" panose="020F0302020204030204" pitchFamily="34" charset="0"/>
                <a:cs typeface="Calibri Light" panose="020F0302020204030204" pitchFamily="34" charset="0"/>
              </a:rPr>
              <a:t>Personal interest, Future opportunities, Financial support</a:t>
            </a:r>
          </a:p>
          <a:p>
            <a:pPr marL="0" indent="0">
              <a:buNone/>
            </a:pPr>
            <a:r>
              <a:rPr lang="en-US" altLang="en-BD" sz="2000" b="1" dirty="0">
                <a:latin typeface="Calibri Light" panose="020F0302020204030204" pitchFamily="34" charset="0"/>
                <a:cs typeface="Calibri Light" panose="020F0302020204030204" pitchFamily="34" charset="0"/>
              </a:rPr>
              <a:t>When</a:t>
            </a:r>
          </a:p>
          <a:p>
            <a:pPr marL="457200" lvl="1" indent="0">
              <a:buNone/>
            </a:pPr>
            <a:r>
              <a:rPr lang="en-US" altLang="en-BD" sz="2000" dirty="0">
                <a:latin typeface="Calibri Light" panose="020F0302020204030204" pitchFamily="34" charset="0"/>
                <a:cs typeface="Calibri Light" panose="020F0302020204030204" pitchFamily="34" charset="0"/>
              </a:rPr>
              <a:t>Progress and plan – this term and beyond</a:t>
            </a:r>
          </a:p>
          <a:p>
            <a:pPr marL="457200" lvl="1" indent="0">
              <a:buNone/>
            </a:pPr>
            <a:endParaRPr lang="en-US" altLang="en-BD" sz="2000" dirty="0">
              <a:latin typeface="Calibri Light" panose="020F0302020204030204" pitchFamily="34" charset="0"/>
              <a:cs typeface="Calibri Light" panose="020F0302020204030204" pitchFamily="34" charset="0"/>
            </a:endParaRPr>
          </a:p>
          <a:p>
            <a:pPr marL="0" indent="0">
              <a:buNone/>
              <a:defRPr/>
            </a:pPr>
            <a:r>
              <a:rPr lang="en-US" sz="2000" dirty="0">
                <a:latin typeface="Calibri Light" panose="020F0302020204030204" pitchFamily="34" charset="0"/>
                <a:cs typeface="Calibri Light" panose="020F0302020204030204" pitchFamily="34" charset="0"/>
              </a:rPr>
              <a:t>Communication is organized around projects—for getting approved, financed, planned, executed, and delivered.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9560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6370-68CF-0A42-BBEF-83544599C688}"/>
              </a:ext>
            </a:extLst>
          </p:cNvPr>
          <p:cNvSpPr>
            <a:spLocks noGrp="1"/>
          </p:cNvSpPr>
          <p:nvPr>
            <p:ph type="title"/>
          </p:nvPr>
        </p:nvSpPr>
        <p:spPr>
          <a:xfrm>
            <a:off x="838200" y="365126"/>
            <a:ext cx="10515600" cy="607890"/>
          </a:xfrm>
        </p:spPr>
        <p:txBody>
          <a:bodyPr>
            <a:normAutofit fontScale="90000"/>
          </a:bodyPr>
          <a:lstStyle/>
          <a:p>
            <a:r>
              <a:rPr lang="en-US" dirty="0">
                <a:solidFill>
                  <a:srgbClr val="2492FD"/>
                </a:solidFill>
                <a:latin typeface="Calibri Light" panose="020F0302020204030204" pitchFamily="34" charset="0"/>
                <a:cs typeface="Calibri Light" panose="020F0302020204030204" pitchFamily="34" charset="0"/>
              </a:rPr>
              <a:t>Projects</a:t>
            </a:r>
            <a:endParaRPr dirty="0">
              <a:solidFill>
                <a:srgbClr val="2492FD"/>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FED77D9F-D063-7D4A-91DA-4886A37C335F}"/>
              </a:ext>
            </a:extLst>
          </p:cNvPr>
          <p:cNvSpPr>
            <a:spLocks noGrp="1"/>
          </p:cNvSpPr>
          <p:nvPr>
            <p:ph idx="1"/>
          </p:nvPr>
        </p:nvSpPr>
        <p:spPr>
          <a:xfrm>
            <a:off x="838200" y="973015"/>
            <a:ext cx="9208477" cy="5697415"/>
          </a:xfrm>
        </p:spPr>
        <p:txBody>
          <a:bodyPr>
            <a:normAutofit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Your career will be organized as a collection of projects—for making a series of unique deliveries. </a:t>
            </a:r>
          </a:p>
          <a:p>
            <a:pPr marL="0" indent="0">
              <a:lnSpc>
                <a:spcPct val="100000"/>
              </a:lnSpc>
              <a:buNone/>
            </a:pPr>
            <a:r>
              <a:rPr lang="en-US" altLang="zh-TW" sz="2000" dirty="0">
                <a:latin typeface="Calibri Light" panose="020F0302020204030204" pitchFamily="34" charset="0"/>
                <a:cs typeface="Calibri Light" panose="020F0302020204030204" pitchFamily="34" charset="0"/>
              </a:rPr>
              <a:t>A project is “a temporary endeavor undertaken to accomplish a unique product or service”</a:t>
            </a:r>
          </a:p>
          <a:p>
            <a:pPr marL="0" indent="0">
              <a:lnSpc>
                <a:spcPct val="100000"/>
              </a:lnSpc>
              <a:buNone/>
            </a:pPr>
            <a:r>
              <a:rPr lang="en-US" altLang="zh-TW" sz="2000" dirty="0">
                <a:latin typeface="Calibri Light" panose="020F0302020204030204" pitchFamily="34" charset="0"/>
                <a:cs typeface="Calibri Light" panose="020F0302020204030204" pitchFamily="34" charset="0"/>
              </a:rPr>
              <a:t>Attributes of projects</a:t>
            </a:r>
          </a:p>
          <a:p>
            <a:pPr lvl="1">
              <a:lnSpc>
                <a:spcPct val="100000"/>
              </a:lnSpc>
            </a:pPr>
            <a:r>
              <a:rPr lang="en-US" altLang="zh-TW" sz="2000" dirty="0">
                <a:latin typeface="Calibri Light" panose="020F0302020204030204" pitchFamily="34" charset="0"/>
                <a:cs typeface="Calibri Light" panose="020F0302020204030204" pitchFamily="34" charset="0"/>
              </a:rPr>
              <a:t>unique purpose</a:t>
            </a:r>
          </a:p>
          <a:p>
            <a:pPr lvl="1">
              <a:lnSpc>
                <a:spcPct val="100000"/>
              </a:lnSpc>
            </a:pPr>
            <a:r>
              <a:rPr lang="en-US" altLang="zh-TW" sz="2000" dirty="0">
                <a:latin typeface="Calibri Light" panose="020F0302020204030204" pitchFamily="34" charset="0"/>
                <a:cs typeface="Calibri Light" panose="020F0302020204030204" pitchFamily="34" charset="0"/>
              </a:rPr>
              <a:t>temporary</a:t>
            </a:r>
          </a:p>
          <a:p>
            <a:pPr lvl="1">
              <a:lnSpc>
                <a:spcPct val="100000"/>
              </a:lnSpc>
            </a:pPr>
            <a:r>
              <a:rPr lang="en-US" altLang="zh-TW" sz="2000" dirty="0">
                <a:latin typeface="Calibri Light" panose="020F0302020204030204" pitchFamily="34" charset="0"/>
                <a:cs typeface="Calibri Light" panose="020F0302020204030204" pitchFamily="34" charset="0"/>
              </a:rPr>
              <a:t>require resources, often from various areas</a:t>
            </a:r>
          </a:p>
          <a:p>
            <a:pPr lvl="1">
              <a:lnSpc>
                <a:spcPct val="100000"/>
              </a:lnSpc>
            </a:pPr>
            <a:r>
              <a:rPr lang="en-US" altLang="zh-TW" sz="2000" dirty="0">
                <a:latin typeface="Calibri Light" panose="020F0302020204030204" pitchFamily="34" charset="0"/>
                <a:cs typeface="Calibri Light" panose="020F0302020204030204" pitchFamily="34" charset="0"/>
              </a:rPr>
              <a:t>should have a primary sponsor and/or customer</a:t>
            </a:r>
          </a:p>
          <a:p>
            <a:pPr lvl="1">
              <a:lnSpc>
                <a:spcPct val="100000"/>
              </a:lnSpc>
            </a:pPr>
            <a:r>
              <a:rPr lang="en-US" altLang="zh-TW" sz="2000" dirty="0">
                <a:latin typeface="Calibri Light" panose="020F0302020204030204" pitchFamily="34" charset="0"/>
                <a:cs typeface="Calibri Light" panose="020F0302020204030204" pitchFamily="34" charset="0"/>
              </a:rPr>
              <a:t>involve uncertainty</a:t>
            </a:r>
          </a:p>
          <a:p>
            <a:pPr marL="457200" lvl="1" indent="0">
              <a:lnSpc>
                <a:spcPct val="100000"/>
              </a:lnSpc>
              <a:buNone/>
            </a:pPr>
            <a:endParaRPr lang="en-US" altLang="zh-TW" sz="800" dirty="0">
              <a:latin typeface="Calibri Light" panose="020F0302020204030204" pitchFamily="34" charset="0"/>
              <a:cs typeface="Calibri Light" panose="020F0302020204030204" pitchFamily="34" charset="0"/>
            </a:endParaRPr>
          </a:p>
          <a:p>
            <a:pPr marL="0" indent="0">
              <a:buNone/>
              <a:defRPr/>
            </a:pPr>
            <a:r>
              <a:rPr lang="en-US" sz="2000" dirty="0">
                <a:latin typeface="Calibri Light" panose="020F0302020204030204" pitchFamily="34" charset="0"/>
                <a:cs typeface="Calibri Light" panose="020F0302020204030204" pitchFamily="34" charset="0"/>
              </a:rPr>
              <a:t>Diverse career opportunities</a:t>
            </a:r>
          </a:p>
          <a:p>
            <a:pPr lvl="1">
              <a:defRPr/>
            </a:pPr>
            <a:r>
              <a:rPr lang="en-US" sz="2000" dirty="0">
                <a:latin typeface="Calibri Light" panose="020F0302020204030204" pitchFamily="34" charset="0"/>
                <a:cs typeface="Calibri Light" panose="020F0302020204030204" pitchFamily="34" charset="0"/>
              </a:rPr>
              <a:t>Leadership role</a:t>
            </a:r>
          </a:p>
          <a:p>
            <a:pPr marL="0" indent="0">
              <a:buNone/>
              <a:defRPr/>
            </a:pPr>
            <a:r>
              <a:rPr lang="en-US" sz="2000" dirty="0">
                <a:latin typeface="Calibri Light" panose="020F0302020204030204" pitchFamily="34" charset="0"/>
                <a:cs typeface="Calibri Light" panose="020F0302020204030204" pitchFamily="34" charset="0"/>
              </a:rPr>
              <a:t>Most future activities are team and/or multi-organization oriented</a:t>
            </a:r>
          </a:p>
          <a:p>
            <a:pPr lvl="1">
              <a:defRPr/>
            </a:pPr>
            <a:r>
              <a:rPr lang="en-US" sz="2000" dirty="0">
                <a:latin typeface="Calibri Light" panose="020F0302020204030204" pitchFamily="34" charset="0"/>
                <a:cs typeface="Calibri Light" panose="020F0302020204030204" pitchFamily="34" charset="0"/>
              </a:rPr>
              <a:t>How to help teams to work together</a:t>
            </a:r>
          </a:p>
          <a:p>
            <a:pPr lvl="1">
              <a:defRPr/>
            </a:pPr>
            <a:r>
              <a:rPr lang="en-US" sz="2000" dirty="0">
                <a:latin typeface="Calibri Light" panose="020F0302020204030204" pitchFamily="34" charset="0"/>
                <a:cs typeface="Calibri Light" panose="020F0302020204030204" pitchFamily="34" charset="0"/>
              </a:rPr>
              <a:t>Startup business plans</a:t>
            </a:r>
          </a:p>
          <a:p>
            <a:pPr marL="0" indent="0">
              <a:buNone/>
            </a:pPr>
            <a:endParaRPr dirty="0"/>
          </a:p>
        </p:txBody>
      </p:sp>
      <p:sp>
        <p:nvSpPr>
          <p:cNvPr id="4" name="Rectangle 3">
            <a:extLst>
              <a:ext uri="{FF2B5EF4-FFF2-40B4-BE49-F238E27FC236}">
                <a16:creationId xmlns:a16="http://schemas.microsoft.com/office/drawing/2014/main" id="{7E0C6947-57B4-E141-802E-30CA2248A7A5}"/>
              </a:ext>
            </a:extLst>
          </p:cNvPr>
          <p:cNvSpPr/>
          <p:nvPr/>
        </p:nvSpPr>
        <p:spPr>
          <a:xfrm>
            <a:off x="7877908" y="2438961"/>
            <a:ext cx="4314092" cy="4031873"/>
          </a:xfrm>
          <a:prstGeom prst="rect">
            <a:avLst/>
          </a:prstGeom>
        </p:spPr>
        <p:txBody>
          <a:bodyPr wrap="square">
            <a:spAutoFit/>
          </a:bodyPr>
          <a:lstStyle/>
          <a:p>
            <a:r>
              <a:rPr lang="en-US" altLang="zh-TW" sz="2000" dirty="0">
                <a:latin typeface="Calibri Light" panose="020F0302020204030204" pitchFamily="34" charset="0"/>
                <a:cs typeface="Calibri Light" panose="020F0302020204030204" pitchFamily="34" charset="0"/>
              </a:rPr>
              <a:t>At time of Global GDP $40 trillion:</a:t>
            </a:r>
          </a:p>
          <a:p>
            <a:endParaRPr lang="en-US" altLang="zh-TW" sz="2000" dirty="0">
              <a:latin typeface="Calibri Light" panose="020F0302020204030204" pitchFamily="34" charset="0"/>
              <a:cs typeface="Calibri Light" panose="020F0302020204030204" pitchFamily="34" charset="0"/>
            </a:endParaRPr>
          </a:p>
          <a:p>
            <a:r>
              <a:rPr lang="en-US" altLang="zh-TW" dirty="0">
                <a:latin typeface="Calibri Light" panose="020F0302020204030204" pitchFamily="34" charset="0"/>
                <a:cs typeface="Calibri Light" panose="020F0302020204030204" pitchFamily="34" charset="0"/>
              </a:rPr>
              <a:t>The U.S. spends $2.3 trillion on projects every year, an amount equal to one-quarter of the nation’s gross domestic product (GDP).</a:t>
            </a:r>
          </a:p>
          <a:p>
            <a:endParaRPr lang="en-US" altLang="zh-TW" dirty="0">
              <a:latin typeface="Calibri Light" panose="020F0302020204030204" pitchFamily="34" charset="0"/>
              <a:cs typeface="Calibri Light" panose="020F0302020204030204" pitchFamily="34" charset="0"/>
            </a:endParaRPr>
          </a:p>
          <a:p>
            <a:r>
              <a:rPr lang="en-US" altLang="zh-TW" dirty="0">
                <a:latin typeface="Calibri Light" panose="020F0302020204030204" pitchFamily="34" charset="0"/>
                <a:cs typeface="Calibri Light" panose="020F0302020204030204" pitchFamily="34" charset="0"/>
              </a:rPr>
              <a:t>The world as a whole spends nearly $10 trillion of its $40.7 trillion gross product on projects of all kinds.</a:t>
            </a:r>
          </a:p>
          <a:p>
            <a:endParaRPr lang="en-US" altLang="zh-TW" dirty="0">
              <a:latin typeface="Calibri Light" panose="020F0302020204030204" pitchFamily="34" charset="0"/>
              <a:cs typeface="Calibri Light" panose="020F0302020204030204" pitchFamily="34" charset="0"/>
            </a:endParaRPr>
          </a:p>
          <a:p>
            <a:r>
              <a:rPr lang="en-US" altLang="zh-TW" dirty="0">
                <a:latin typeface="Calibri Light" panose="020F0302020204030204" pitchFamily="34" charset="0"/>
                <a:cs typeface="Calibri Light" panose="020F0302020204030204" pitchFamily="34" charset="0"/>
              </a:rPr>
              <a:t>More than sixteen million people regard project management as their profession; on average, a project manager earns more than functional specialists. </a:t>
            </a:r>
          </a:p>
        </p:txBody>
      </p:sp>
    </p:spTree>
    <p:extLst>
      <p:ext uri="{BB962C8B-B14F-4D97-AF65-F5344CB8AC3E}">
        <p14:creationId xmlns:p14="http://schemas.microsoft.com/office/powerpoint/2010/main" val="26056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D496-2B93-6147-8CC5-1A915B55F54D}"/>
              </a:ext>
            </a:extLst>
          </p:cNvPr>
          <p:cNvSpPr>
            <a:spLocks noGrp="1"/>
          </p:cNvSpPr>
          <p:nvPr>
            <p:ph type="title"/>
          </p:nvPr>
        </p:nvSpPr>
        <p:spPr>
          <a:xfrm>
            <a:off x="838200" y="365126"/>
            <a:ext cx="10515600" cy="643060"/>
          </a:xfrm>
        </p:spPr>
        <p:txBody>
          <a:bodyPr>
            <a:normAutofit/>
          </a:bodyPr>
          <a:lstStyle/>
          <a:p>
            <a:r>
              <a:rPr lang="en-US" altLang="zh-TW" sz="2800" dirty="0">
                <a:solidFill>
                  <a:srgbClr val="2492FD"/>
                </a:solidFill>
              </a:rPr>
              <a:t>Advantages of Using Formal Project Management</a:t>
            </a:r>
            <a:endParaRPr sz="2800" dirty="0">
              <a:solidFill>
                <a:srgbClr val="2492FD"/>
              </a:solidFill>
            </a:endParaRPr>
          </a:p>
        </p:txBody>
      </p:sp>
      <p:sp>
        <p:nvSpPr>
          <p:cNvPr id="3" name="Content Placeholder 2">
            <a:extLst>
              <a:ext uri="{FF2B5EF4-FFF2-40B4-BE49-F238E27FC236}">
                <a16:creationId xmlns:a16="http://schemas.microsoft.com/office/drawing/2014/main" id="{65B04595-DF49-F249-81CC-957BD0698643}"/>
              </a:ext>
            </a:extLst>
          </p:cNvPr>
          <p:cNvSpPr>
            <a:spLocks noGrp="1"/>
          </p:cNvSpPr>
          <p:nvPr>
            <p:ph idx="1"/>
          </p:nvPr>
        </p:nvSpPr>
        <p:spPr>
          <a:xfrm>
            <a:off x="838200" y="1008186"/>
            <a:ext cx="10515600" cy="5484688"/>
          </a:xfrm>
        </p:spPr>
        <p:txBody>
          <a:bodyPr>
            <a:normAutofit/>
          </a:bodyPr>
          <a:lstStyle/>
          <a:p>
            <a:r>
              <a:rPr lang="en-US" altLang="zh-TW" sz="2000" dirty="0">
                <a:latin typeface="Calibri Light" panose="020F0302020204030204" pitchFamily="34" charset="0"/>
                <a:cs typeface="Calibri Light" panose="020F0302020204030204" pitchFamily="34" charset="0"/>
              </a:rPr>
              <a:t>Better control of financial, physical, and human resources</a:t>
            </a:r>
          </a:p>
          <a:p>
            <a:r>
              <a:rPr lang="en-US" altLang="zh-TW" sz="2000" dirty="0">
                <a:latin typeface="Calibri Light" panose="020F0302020204030204" pitchFamily="34" charset="0"/>
                <a:cs typeface="Calibri Light" panose="020F0302020204030204" pitchFamily="34" charset="0"/>
              </a:rPr>
              <a:t>Improved customer relations</a:t>
            </a:r>
          </a:p>
          <a:p>
            <a:r>
              <a:rPr lang="en-US" altLang="zh-TW" sz="2000" dirty="0">
                <a:latin typeface="Calibri Light" panose="020F0302020204030204" pitchFamily="34" charset="0"/>
                <a:cs typeface="Calibri Light" panose="020F0302020204030204" pitchFamily="34" charset="0"/>
              </a:rPr>
              <a:t>Shorter development times</a:t>
            </a:r>
          </a:p>
          <a:p>
            <a:r>
              <a:rPr lang="en-US" altLang="zh-TW" sz="2000" dirty="0">
                <a:latin typeface="Calibri Light" panose="020F0302020204030204" pitchFamily="34" charset="0"/>
                <a:cs typeface="Calibri Light" panose="020F0302020204030204" pitchFamily="34" charset="0"/>
              </a:rPr>
              <a:t>Lower costs</a:t>
            </a:r>
          </a:p>
          <a:p>
            <a:r>
              <a:rPr lang="en-US" altLang="zh-TW" sz="2000" dirty="0">
                <a:latin typeface="Calibri Light" panose="020F0302020204030204" pitchFamily="34" charset="0"/>
                <a:cs typeface="Calibri Light" panose="020F0302020204030204" pitchFamily="34" charset="0"/>
              </a:rPr>
              <a:t>Higher quality and increased reliability</a:t>
            </a:r>
          </a:p>
          <a:p>
            <a:r>
              <a:rPr lang="en-US" altLang="zh-TW" sz="2000" dirty="0">
                <a:latin typeface="Calibri Light" panose="020F0302020204030204" pitchFamily="34" charset="0"/>
                <a:cs typeface="Calibri Light" panose="020F0302020204030204" pitchFamily="34" charset="0"/>
              </a:rPr>
              <a:t>Higher profit margins</a:t>
            </a:r>
          </a:p>
          <a:p>
            <a:r>
              <a:rPr lang="en-US" altLang="zh-TW" sz="2000" dirty="0">
                <a:latin typeface="Calibri Light" panose="020F0302020204030204" pitchFamily="34" charset="0"/>
                <a:cs typeface="Calibri Light" panose="020F0302020204030204" pitchFamily="34" charset="0"/>
              </a:rPr>
              <a:t>Improved productivity</a:t>
            </a:r>
          </a:p>
          <a:p>
            <a:r>
              <a:rPr lang="en-US" altLang="zh-TW" sz="2000" dirty="0">
                <a:latin typeface="Calibri Light" panose="020F0302020204030204" pitchFamily="34" charset="0"/>
                <a:cs typeface="Calibri Light" panose="020F0302020204030204" pitchFamily="34" charset="0"/>
              </a:rPr>
              <a:t>Better internal coordination</a:t>
            </a:r>
          </a:p>
          <a:p>
            <a:r>
              <a:rPr lang="en-US" altLang="zh-TW" sz="2000" dirty="0">
                <a:latin typeface="Calibri Light" panose="020F0302020204030204" pitchFamily="34" charset="0"/>
                <a:cs typeface="Calibri Light" panose="020F0302020204030204" pitchFamily="34" charset="0"/>
              </a:rPr>
              <a:t>Higher worker morale</a:t>
            </a:r>
          </a:p>
          <a:p>
            <a:endParaRPr dirty="0"/>
          </a:p>
        </p:txBody>
      </p:sp>
    </p:spTree>
    <p:extLst>
      <p:ext uri="{BB962C8B-B14F-4D97-AF65-F5344CB8AC3E}">
        <p14:creationId xmlns:p14="http://schemas.microsoft.com/office/powerpoint/2010/main" val="284238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E975-6FE1-5E44-A6F2-A14AD996D0AA}"/>
              </a:ext>
            </a:extLst>
          </p:cNvPr>
          <p:cNvSpPr>
            <a:spLocks noGrp="1"/>
          </p:cNvSpPr>
          <p:nvPr>
            <p:ph type="title"/>
          </p:nvPr>
        </p:nvSpPr>
        <p:spPr>
          <a:xfrm>
            <a:off x="838200" y="365125"/>
            <a:ext cx="10515600" cy="467213"/>
          </a:xfrm>
        </p:spPr>
        <p:txBody>
          <a:bodyPr>
            <a:normAutofit fontScale="90000"/>
          </a:bodyPr>
          <a:lstStyle/>
          <a:p>
            <a:r>
              <a:rPr lang="en-US" altLang="zh-TW" sz="2800" b="1" dirty="0">
                <a:solidFill>
                  <a:srgbClr val="2492FD"/>
                </a:solidFill>
              </a:rPr>
              <a:t>The Triple Constraints</a:t>
            </a:r>
            <a:endParaRPr sz="2800" b="1" dirty="0">
              <a:solidFill>
                <a:srgbClr val="2492FD"/>
              </a:solidFill>
            </a:endParaRPr>
          </a:p>
        </p:txBody>
      </p:sp>
      <p:sp>
        <p:nvSpPr>
          <p:cNvPr id="3" name="Content Placeholder 2">
            <a:extLst>
              <a:ext uri="{FF2B5EF4-FFF2-40B4-BE49-F238E27FC236}">
                <a16:creationId xmlns:a16="http://schemas.microsoft.com/office/drawing/2014/main" id="{FB9D15D3-4AF1-9147-8294-90702A751762}"/>
              </a:ext>
            </a:extLst>
          </p:cNvPr>
          <p:cNvSpPr>
            <a:spLocks noGrp="1"/>
          </p:cNvSpPr>
          <p:nvPr>
            <p:ph idx="1"/>
          </p:nvPr>
        </p:nvSpPr>
        <p:spPr>
          <a:xfrm>
            <a:off x="838200" y="832338"/>
            <a:ext cx="10515600" cy="6025662"/>
          </a:xfrm>
        </p:spPr>
        <p:txBody>
          <a:bodyPr>
            <a:normAutofit fontScale="92500"/>
          </a:bodyPr>
          <a:lstStyle/>
          <a:p>
            <a:pPr marL="0" indent="0">
              <a:buNone/>
            </a:pPr>
            <a:r>
              <a:rPr lang="en-US" altLang="zh-TW" sz="2000" dirty="0">
                <a:latin typeface="Calibri Light" panose="020F0302020204030204" pitchFamily="34" charset="0"/>
                <a:cs typeface="Calibri Light" panose="020F0302020204030204" pitchFamily="34" charset="0"/>
              </a:rPr>
              <a:t>Every project is constrained in different ways by its</a:t>
            </a:r>
          </a:p>
          <a:p>
            <a:pPr lvl="1"/>
            <a:r>
              <a:rPr lang="en-US" altLang="zh-TW" sz="2000" dirty="0">
                <a:latin typeface="Calibri Light" panose="020F0302020204030204" pitchFamily="34" charset="0"/>
                <a:cs typeface="Calibri Light" panose="020F0302020204030204" pitchFamily="34" charset="0"/>
              </a:rPr>
              <a:t>Scope goals:  What is the project trying to accomplish?</a:t>
            </a:r>
          </a:p>
          <a:p>
            <a:pPr lvl="1"/>
            <a:r>
              <a:rPr lang="en-US" altLang="zh-TW" sz="2000" dirty="0">
                <a:latin typeface="Calibri Light" panose="020F0302020204030204" pitchFamily="34" charset="0"/>
                <a:cs typeface="Calibri Light" panose="020F0302020204030204" pitchFamily="34" charset="0"/>
              </a:rPr>
              <a:t>Time goals:  How long should it take to complete?</a:t>
            </a:r>
          </a:p>
          <a:p>
            <a:pPr lvl="1"/>
            <a:r>
              <a:rPr lang="en-US" altLang="zh-TW" sz="2000" dirty="0">
                <a:latin typeface="Calibri Light" panose="020F0302020204030204" pitchFamily="34" charset="0"/>
                <a:cs typeface="Calibri Light" panose="020F0302020204030204" pitchFamily="34" charset="0"/>
              </a:rPr>
              <a:t>Cost goals:  What should it cost?</a:t>
            </a:r>
          </a:p>
          <a:p>
            <a:pPr marL="0" indent="0">
              <a:buNone/>
            </a:pPr>
            <a:r>
              <a:rPr lang="en-US" altLang="zh-TW" sz="2000" dirty="0">
                <a:latin typeface="Calibri Light" panose="020F0302020204030204" pitchFamily="34" charset="0"/>
                <a:cs typeface="Calibri Light" panose="020F0302020204030204" pitchFamily="34" charset="0"/>
              </a:rPr>
              <a:t>It is the project manager’s duty to balance these three often competing goals</a:t>
            </a:r>
          </a:p>
          <a:p>
            <a:pPr marL="0" indent="0">
              <a:buNone/>
            </a:pPr>
            <a:endParaRPr lang="en-US" altLang="zh-TW" sz="2000" dirty="0">
              <a:latin typeface="Calibri Light" panose="020F0302020204030204" pitchFamily="34" charset="0"/>
              <a:cs typeface="Calibri Light" panose="020F0302020204030204" pitchFamily="34" charset="0"/>
            </a:endParaRPr>
          </a:p>
          <a:p>
            <a:pPr marL="0" indent="0">
              <a:lnSpc>
                <a:spcPct val="100000"/>
              </a:lnSpc>
              <a:buNone/>
            </a:pPr>
            <a:r>
              <a:rPr lang="en-US" altLang="zh-TW" sz="2000" dirty="0">
                <a:latin typeface="Calibri Light" panose="020F0302020204030204" pitchFamily="34" charset="0"/>
                <a:cs typeface="Calibri Light" panose="020F0302020204030204" pitchFamily="34" charset="0"/>
              </a:rPr>
              <a:t>Project management is “the application of knowledge, skills, tools, and techniques to project activities in order to meet project requirements” for addressing these constraints in an effective and efficient manner. </a:t>
            </a:r>
          </a:p>
          <a:p>
            <a:pPr marL="0" indent="0">
              <a:lnSpc>
                <a:spcPct val="100000"/>
              </a:lnSpc>
              <a:buNone/>
            </a:pPr>
            <a:r>
              <a:rPr lang="en-US" sz="2000" dirty="0">
                <a:latin typeface="Calibri Light" panose="020F0302020204030204" pitchFamily="34" charset="0"/>
                <a:cs typeface="Calibri Light" panose="020F0302020204030204" pitchFamily="34" charset="0"/>
              </a:rPr>
              <a:t>And you have to address them with stakeholders. </a:t>
            </a:r>
            <a:r>
              <a:rPr lang="en-US" altLang="zh-TW" sz="2200" dirty="0">
                <a:latin typeface="Calibri Light" panose="020F0302020204030204" pitchFamily="34" charset="0"/>
                <a:cs typeface="Calibri Light" panose="020F0302020204030204" pitchFamily="34" charset="0"/>
              </a:rPr>
              <a:t>Stakeholders are the people involved in or affected by project activities. </a:t>
            </a:r>
          </a:p>
          <a:p>
            <a:pPr marL="0" indent="0">
              <a:buNone/>
            </a:pPr>
            <a:r>
              <a:rPr lang="en-US" altLang="zh-TW" sz="2200" dirty="0">
                <a:latin typeface="Calibri Light" panose="020F0302020204030204" pitchFamily="34" charset="0"/>
                <a:cs typeface="Calibri Light" panose="020F0302020204030204" pitchFamily="34" charset="0"/>
              </a:rPr>
              <a:t>Stakeholders include</a:t>
            </a:r>
          </a:p>
          <a:p>
            <a:pPr lvl="1"/>
            <a:r>
              <a:rPr lang="en-US" altLang="zh-TW" sz="2200" dirty="0">
                <a:latin typeface="Calibri Light" panose="020F0302020204030204" pitchFamily="34" charset="0"/>
                <a:cs typeface="Calibri Light" panose="020F0302020204030204" pitchFamily="34" charset="0"/>
              </a:rPr>
              <a:t>the project sponsor and project team</a:t>
            </a:r>
          </a:p>
          <a:p>
            <a:pPr lvl="1"/>
            <a:r>
              <a:rPr lang="en-US" altLang="zh-TW" sz="2200" dirty="0">
                <a:latin typeface="Calibri Light" panose="020F0302020204030204" pitchFamily="34" charset="0"/>
                <a:cs typeface="Calibri Light" panose="020F0302020204030204" pitchFamily="34" charset="0"/>
              </a:rPr>
              <a:t>support staff</a:t>
            </a:r>
          </a:p>
          <a:p>
            <a:pPr lvl="1"/>
            <a:r>
              <a:rPr lang="en-US" altLang="zh-TW" sz="2200" dirty="0">
                <a:latin typeface="Calibri Light" panose="020F0302020204030204" pitchFamily="34" charset="0"/>
                <a:cs typeface="Calibri Light" panose="020F0302020204030204" pitchFamily="34" charset="0"/>
              </a:rPr>
              <a:t>customers</a:t>
            </a:r>
          </a:p>
          <a:p>
            <a:pPr lvl="1"/>
            <a:r>
              <a:rPr lang="en-US" altLang="zh-TW" sz="2200" dirty="0">
                <a:latin typeface="Calibri Light" panose="020F0302020204030204" pitchFamily="34" charset="0"/>
                <a:cs typeface="Calibri Light" panose="020F0302020204030204" pitchFamily="34" charset="0"/>
              </a:rPr>
              <a:t>users</a:t>
            </a:r>
          </a:p>
          <a:p>
            <a:pPr lvl="1"/>
            <a:r>
              <a:rPr lang="en-US" altLang="zh-TW" sz="2200" dirty="0">
                <a:latin typeface="Calibri Light" panose="020F0302020204030204" pitchFamily="34" charset="0"/>
                <a:cs typeface="Calibri Light" panose="020F0302020204030204" pitchFamily="34" charset="0"/>
              </a:rPr>
              <a:t>suppliers</a:t>
            </a:r>
          </a:p>
          <a:p>
            <a:pPr lvl="1"/>
            <a:r>
              <a:rPr lang="en-US" altLang="zh-TW" sz="2200" dirty="0">
                <a:latin typeface="Calibri Light" panose="020F0302020204030204" pitchFamily="34" charset="0"/>
                <a:cs typeface="Calibri Light" panose="020F0302020204030204" pitchFamily="34" charset="0"/>
              </a:rPr>
              <a:t>opponents to the project</a:t>
            </a:r>
          </a:p>
        </p:txBody>
      </p:sp>
      <p:sp>
        <p:nvSpPr>
          <p:cNvPr id="4" name="TextBox 3">
            <a:extLst>
              <a:ext uri="{FF2B5EF4-FFF2-40B4-BE49-F238E27FC236}">
                <a16:creationId xmlns:a16="http://schemas.microsoft.com/office/drawing/2014/main" id="{24B40E14-02C6-284D-8396-05B01AB3D877}"/>
              </a:ext>
            </a:extLst>
          </p:cNvPr>
          <p:cNvSpPr txBox="1"/>
          <p:nvPr/>
        </p:nvSpPr>
        <p:spPr>
          <a:xfrm>
            <a:off x="6775938" y="4607169"/>
            <a:ext cx="5205046" cy="1600438"/>
          </a:xfrm>
          <a:prstGeom prst="rect">
            <a:avLst/>
          </a:prstGeom>
          <a:noFill/>
        </p:spPr>
        <p:txBody>
          <a:bodyPr wrap="square" rtlCol="0">
            <a:spAutoFit/>
          </a:bodyPr>
          <a:lstStyle/>
          <a:p>
            <a:r>
              <a:rPr lang="en-US" dirty="0"/>
              <a:t>Example projects: </a:t>
            </a:r>
          </a:p>
          <a:p>
            <a:pPr lvl="1"/>
            <a:r>
              <a:rPr lang="en-US" sz="2000" dirty="0">
                <a:latin typeface="Calibri Light" panose="020F0302020204030204" pitchFamily="34" charset="0"/>
                <a:cs typeface="Calibri Light" panose="020F0302020204030204" pitchFamily="34" charset="0"/>
              </a:rPr>
              <a:t>Setting up a cloud platform</a:t>
            </a:r>
          </a:p>
          <a:p>
            <a:pPr lvl="1"/>
            <a:r>
              <a:rPr lang="en-US" sz="2000" dirty="0">
                <a:latin typeface="Calibri Light" panose="020F0302020204030204" pitchFamily="34" charset="0"/>
                <a:cs typeface="Calibri Light" panose="020F0302020204030204" pitchFamily="34" charset="0"/>
              </a:rPr>
              <a:t>Add a new feature to an existing product</a:t>
            </a:r>
          </a:p>
          <a:p>
            <a:pPr lvl="1"/>
            <a:r>
              <a:rPr lang="en-US" sz="2000" dirty="0">
                <a:latin typeface="Calibri Light" panose="020F0302020204030204" pitchFamily="34" charset="0"/>
                <a:cs typeface="Calibri Light" panose="020F0302020204030204" pitchFamily="34" charset="0"/>
              </a:rPr>
              <a:t>Advancing performance of a technology</a:t>
            </a:r>
          </a:p>
          <a:p>
            <a:pPr lvl="1"/>
            <a:r>
              <a:rPr lang="en-US" sz="2000" dirty="0">
                <a:latin typeface="Calibri Light" panose="020F0302020204030204" pitchFamily="34" charset="0"/>
                <a:cs typeface="Calibri Light" panose="020F0302020204030204" pitchFamily="34" charset="0"/>
              </a:rPr>
              <a:t>and so on.  </a:t>
            </a:r>
          </a:p>
        </p:txBody>
      </p:sp>
    </p:spTree>
    <p:extLst>
      <p:ext uri="{BB962C8B-B14F-4D97-AF65-F5344CB8AC3E}">
        <p14:creationId xmlns:p14="http://schemas.microsoft.com/office/powerpoint/2010/main" val="182898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D80B-76AA-2D4D-850A-E9526B2A03EE}"/>
              </a:ext>
            </a:extLst>
          </p:cNvPr>
          <p:cNvSpPr>
            <a:spLocks noGrp="1"/>
          </p:cNvSpPr>
          <p:nvPr>
            <p:ph type="title"/>
          </p:nvPr>
        </p:nvSpPr>
        <p:spPr>
          <a:xfrm>
            <a:off x="838200" y="365125"/>
            <a:ext cx="10515600" cy="631337"/>
          </a:xfrm>
        </p:spPr>
        <p:txBody>
          <a:bodyPr>
            <a:normAutofit/>
          </a:bodyPr>
          <a:lstStyle/>
          <a:p>
            <a:r>
              <a:rPr lang="en-US" sz="2800" dirty="0">
                <a:solidFill>
                  <a:srgbClr val="2492FD"/>
                </a:solidFill>
                <a:ea typeface="+mj-ea"/>
                <a:cs typeface="+mj-cs"/>
              </a:rPr>
              <a:t>Project Management Objectives:</a:t>
            </a:r>
            <a:endParaRPr sz="2800" dirty="0">
              <a:solidFill>
                <a:srgbClr val="2492FD"/>
              </a:solidFill>
            </a:endParaRPr>
          </a:p>
        </p:txBody>
      </p:sp>
      <p:sp>
        <p:nvSpPr>
          <p:cNvPr id="3" name="Content Placeholder 2">
            <a:extLst>
              <a:ext uri="{FF2B5EF4-FFF2-40B4-BE49-F238E27FC236}">
                <a16:creationId xmlns:a16="http://schemas.microsoft.com/office/drawing/2014/main" id="{E55254FD-E4C8-C947-9167-6CBD290188ED}"/>
              </a:ext>
            </a:extLst>
          </p:cNvPr>
          <p:cNvSpPr>
            <a:spLocks noGrp="1"/>
          </p:cNvSpPr>
          <p:nvPr>
            <p:ph idx="1"/>
          </p:nvPr>
        </p:nvSpPr>
        <p:spPr>
          <a:xfrm>
            <a:off x="838200" y="1087071"/>
            <a:ext cx="5105400" cy="2535360"/>
          </a:xfrm>
        </p:spPr>
        <p:txBody>
          <a:bodyPr>
            <a:normAutofit/>
          </a:bodyPr>
          <a:lstStyle/>
          <a:p>
            <a:r>
              <a:rPr lang="en-US" altLang="en-BD" sz="2000" dirty="0">
                <a:latin typeface="Calibri Light" panose="020F0302020204030204" pitchFamily="34" charset="0"/>
                <a:cs typeface="Calibri Light" panose="020F0302020204030204" pitchFamily="34" charset="0"/>
              </a:rPr>
              <a:t>Achieve the project goal</a:t>
            </a:r>
          </a:p>
          <a:p>
            <a:pPr lvl="1"/>
            <a:r>
              <a:rPr lang="en-US" altLang="en-BD" sz="2000" dirty="0">
                <a:latin typeface="Calibri Light" panose="020F0302020204030204" pitchFamily="34" charset="0"/>
                <a:cs typeface="Calibri Light" panose="020F0302020204030204" pitchFamily="34" charset="0"/>
              </a:rPr>
              <a:t>Do a great thesis – on time</a:t>
            </a:r>
          </a:p>
          <a:p>
            <a:r>
              <a:rPr lang="en-US" altLang="en-BD" sz="2000" dirty="0">
                <a:latin typeface="Calibri Light" panose="020F0302020204030204" pitchFamily="34" charset="0"/>
                <a:cs typeface="Calibri Light" panose="020F0302020204030204" pitchFamily="34" charset="0"/>
              </a:rPr>
              <a:t>Keep customers (e.g., Professors) happy</a:t>
            </a:r>
          </a:p>
          <a:p>
            <a:r>
              <a:rPr lang="en-US" altLang="en-BD" sz="2000" dirty="0">
                <a:latin typeface="Calibri Light" panose="020F0302020204030204" pitchFamily="34" charset="0"/>
                <a:cs typeface="Calibri Light" panose="020F0302020204030204" pitchFamily="34" charset="0"/>
              </a:rPr>
              <a:t>Keep the team focus on the goal </a:t>
            </a:r>
          </a:p>
          <a:p>
            <a:r>
              <a:rPr lang="en-US" altLang="en-BD" sz="2000" dirty="0">
                <a:latin typeface="Calibri Light" panose="020F0302020204030204" pitchFamily="34" charset="0"/>
                <a:cs typeface="Calibri Light" panose="020F0302020204030204" pitchFamily="34" charset="0"/>
              </a:rPr>
              <a:t>Make sure that team members work well</a:t>
            </a:r>
          </a:p>
          <a:p>
            <a:r>
              <a:rPr lang="en-US" altLang="en-BD" sz="2000" dirty="0">
                <a:latin typeface="Calibri Light" panose="020F0302020204030204" pitchFamily="34" charset="0"/>
                <a:cs typeface="Calibri Light" panose="020F0302020204030204" pitchFamily="34" charset="0"/>
              </a:rPr>
              <a:t>Everyone shares the load</a:t>
            </a:r>
          </a:p>
          <a:p>
            <a:pPr marL="0" indent="0">
              <a:buNone/>
            </a:pPr>
            <a:endParaRPr sz="2000" dirty="0">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548C202D-5939-D94F-8874-94C5E54DD348}"/>
              </a:ext>
            </a:extLst>
          </p:cNvPr>
          <p:cNvSpPr/>
          <p:nvPr/>
        </p:nvSpPr>
        <p:spPr>
          <a:xfrm>
            <a:off x="6658153" y="1087071"/>
            <a:ext cx="4982863" cy="5170646"/>
          </a:xfrm>
          <a:prstGeom prst="rect">
            <a:avLst/>
          </a:prstGeom>
        </p:spPr>
        <p:txBody>
          <a:bodyPr wrap="square">
            <a:spAutoFit/>
          </a:bodyPr>
          <a:lstStyle/>
          <a:p>
            <a:r>
              <a:rPr lang="en-US" sz="2000" dirty="0">
                <a:latin typeface="Calibri Light" panose="020F0302020204030204" pitchFamily="34" charset="0"/>
                <a:cs typeface="Calibri Light" panose="020F0302020204030204" pitchFamily="34" charset="0"/>
              </a:rPr>
              <a:t>Concerns about Project Management</a:t>
            </a:r>
          </a:p>
          <a:p>
            <a:endParaRPr lang="en-US" sz="2000" dirty="0">
              <a:latin typeface="Calibri Light" panose="020F0302020204030204" pitchFamily="34" charset="0"/>
              <a:cs typeface="Calibri Light" panose="020F0302020204030204" pitchFamily="34" charset="0"/>
            </a:endParaRPr>
          </a:p>
          <a:p>
            <a:pPr marL="342900" indent="-342900">
              <a:lnSpc>
                <a:spcPct val="150000"/>
              </a:lnSpc>
              <a:buFont typeface="Arial" panose="020B0604020202020204" pitchFamily="34" charset="0"/>
              <a:buChar char="•"/>
            </a:pPr>
            <a:r>
              <a:rPr lang="en-US" altLang="en-BD" sz="2000" dirty="0">
                <a:latin typeface="Calibri Light" panose="020F0302020204030204" pitchFamily="34" charset="0"/>
                <a:cs typeface="Calibri Light" panose="020F0302020204030204" pitchFamily="34" charset="0"/>
              </a:rPr>
              <a:t>My work is research so that I can</a:t>
            </a:r>
            <a:r>
              <a:rPr lang="ja-JP" altLang="en-US" sz="2000">
                <a:latin typeface="Calibri Light" panose="020F0302020204030204" pitchFamily="34" charset="0"/>
                <a:cs typeface="Calibri Light" panose="020F0302020204030204" pitchFamily="34" charset="0"/>
              </a:rPr>
              <a:t>’</a:t>
            </a:r>
            <a:r>
              <a:rPr lang="en-US" altLang="ja-JP" sz="2000" dirty="0">
                <a:latin typeface="Calibri Light" panose="020F0302020204030204" pitchFamily="34" charset="0"/>
                <a:cs typeface="Calibri Light" panose="020F0302020204030204" pitchFamily="34" charset="0"/>
              </a:rPr>
              <a:t>t plan it</a:t>
            </a:r>
          </a:p>
          <a:p>
            <a:pPr marL="342900" indent="-342900">
              <a:lnSpc>
                <a:spcPct val="150000"/>
              </a:lnSpc>
              <a:buFont typeface="Arial" panose="020B0604020202020204" pitchFamily="34" charset="0"/>
              <a:buChar char="•"/>
            </a:pPr>
            <a:r>
              <a:rPr lang="en-US" altLang="en-BD" sz="2000" dirty="0">
                <a:latin typeface="Calibri Light" panose="020F0302020204030204" pitchFamily="34" charset="0"/>
                <a:cs typeface="Calibri Light" panose="020F0302020204030204" pitchFamily="34" charset="0"/>
              </a:rPr>
              <a:t>How can I commit to a schedule if I don</a:t>
            </a:r>
            <a:r>
              <a:rPr lang="ja-JP" altLang="en-US" sz="2000">
                <a:latin typeface="Calibri Light" panose="020F0302020204030204" pitchFamily="34" charset="0"/>
                <a:cs typeface="Calibri Light" panose="020F0302020204030204" pitchFamily="34" charset="0"/>
              </a:rPr>
              <a:t>’</a:t>
            </a:r>
            <a:r>
              <a:rPr lang="en-US" altLang="ja-JP" sz="2000" dirty="0">
                <a:latin typeface="Calibri Light" panose="020F0302020204030204" pitchFamily="34" charset="0"/>
                <a:cs typeface="Calibri Light" panose="020F0302020204030204" pitchFamily="34" charset="0"/>
              </a:rPr>
              <a:t>t know how it will work out</a:t>
            </a:r>
          </a:p>
          <a:p>
            <a:pPr marL="342900" indent="-342900">
              <a:lnSpc>
                <a:spcPct val="150000"/>
              </a:lnSpc>
              <a:buFont typeface="Arial" panose="020B0604020202020204" pitchFamily="34" charset="0"/>
              <a:buChar char="•"/>
            </a:pPr>
            <a:r>
              <a:rPr lang="en-US" altLang="en-BD" sz="2000" dirty="0">
                <a:latin typeface="Calibri Light" panose="020F0302020204030204" pitchFamily="34" charset="0"/>
                <a:cs typeface="Calibri Light" panose="020F0302020204030204" pitchFamily="34" charset="0"/>
              </a:rPr>
              <a:t>I don</a:t>
            </a:r>
            <a:r>
              <a:rPr lang="ja-JP" altLang="en-US" sz="2000">
                <a:latin typeface="Calibri Light" panose="020F0302020204030204" pitchFamily="34" charset="0"/>
                <a:cs typeface="Calibri Light" panose="020F0302020204030204" pitchFamily="34" charset="0"/>
              </a:rPr>
              <a:t>’</a:t>
            </a:r>
            <a:r>
              <a:rPr lang="en-US" altLang="ja-JP" sz="2000" dirty="0">
                <a:latin typeface="Calibri Light" panose="020F0302020204030204" pitchFamily="34" charset="0"/>
                <a:cs typeface="Calibri Light" panose="020F0302020204030204" pitchFamily="34" charset="0"/>
              </a:rPr>
              <a:t>t have time to plan – got to get it done</a:t>
            </a:r>
            <a:endParaRPr lang="en-US" altLang="en-BD" sz="2000" dirty="0">
              <a:latin typeface="Calibri Light" panose="020F0302020204030204" pitchFamily="34" charset="0"/>
              <a:cs typeface="Calibri Light" panose="020F0302020204030204" pitchFamily="34" charset="0"/>
            </a:endParaRPr>
          </a:p>
          <a:p>
            <a:endParaRPr lang="en-US" sz="2000" dirty="0">
              <a:latin typeface="Calibri Light" panose="020F0302020204030204" pitchFamily="34" charset="0"/>
              <a:cs typeface="Calibri Light" panose="020F0302020204030204" pitchFamily="34" charset="0"/>
            </a:endParaRPr>
          </a:p>
          <a:p>
            <a:r>
              <a:rPr lang="en-US" altLang="en-BD" sz="2000" dirty="0">
                <a:latin typeface="Calibri Light" panose="020F0302020204030204" pitchFamily="34" charset="0"/>
                <a:cs typeface="Calibri Light" panose="020F0302020204030204" pitchFamily="34" charset="0"/>
              </a:rPr>
              <a:t>Project plan is a map and a guide</a:t>
            </a:r>
          </a:p>
          <a:p>
            <a:pPr lvl="1">
              <a:buFontTx/>
              <a:buChar char="-"/>
            </a:pPr>
            <a:r>
              <a:rPr lang="en-US" altLang="en-BD" sz="2000" dirty="0">
                <a:latin typeface="Calibri Light" panose="020F0302020204030204" pitchFamily="34" charset="0"/>
                <a:cs typeface="Calibri Light" panose="020F0302020204030204" pitchFamily="34" charset="0"/>
              </a:rPr>
              <a:t>No map, most likely to get lost</a:t>
            </a:r>
          </a:p>
          <a:p>
            <a:pPr lvl="1">
              <a:buFontTx/>
              <a:buChar char="-"/>
            </a:pPr>
            <a:r>
              <a:rPr lang="en-US" altLang="en-BD" sz="2000" dirty="0">
                <a:latin typeface="Calibri Light" panose="020F0302020204030204" pitchFamily="34" charset="0"/>
                <a:cs typeface="Calibri Light" panose="020F0302020204030204" pitchFamily="34" charset="0"/>
              </a:rPr>
              <a:t>Plan: understand risks and trade-offs</a:t>
            </a:r>
          </a:p>
          <a:p>
            <a:pPr lvl="1">
              <a:buFontTx/>
              <a:buChar char="-"/>
            </a:pPr>
            <a:r>
              <a:rPr lang="en-US" altLang="en-BD" sz="2000" dirty="0">
                <a:latin typeface="Calibri Light" panose="020F0302020204030204" pitchFamily="34" charset="0"/>
                <a:cs typeface="Calibri Light" panose="020F0302020204030204" pitchFamily="34" charset="0"/>
              </a:rPr>
              <a:t>Basis for systematic plan modification</a:t>
            </a:r>
          </a:p>
          <a:p>
            <a:pPr lvl="1">
              <a:buFontTx/>
              <a:buChar char="-"/>
            </a:pPr>
            <a:r>
              <a:rPr lang="en-US" altLang="en-BD" sz="2000" dirty="0">
                <a:latin typeface="Calibri Light" panose="020F0302020204030204" pitchFamily="34" charset="0"/>
                <a:cs typeface="Calibri Light" panose="020F0302020204030204" pitchFamily="34" charset="0"/>
              </a:rPr>
              <a:t>Mechanism for efficient communications</a:t>
            </a:r>
          </a:p>
          <a:p>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76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DD11-0349-AE4F-87F9-DDE6E8CDB79A}"/>
              </a:ext>
            </a:extLst>
          </p:cNvPr>
          <p:cNvSpPr>
            <a:spLocks noGrp="1"/>
          </p:cNvSpPr>
          <p:nvPr>
            <p:ph type="title"/>
          </p:nvPr>
        </p:nvSpPr>
        <p:spPr>
          <a:xfrm>
            <a:off x="838200" y="365125"/>
            <a:ext cx="10515600" cy="572721"/>
          </a:xfrm>
        </p:spPr>
        <p:txBody>
          <a:bodyPr>
            <a:normAutofit/>
          </a:bodyPr>
          <a:lstStyle/>
          <a:p>
            <a:r>
              <a:rPr lang="en-US" sz="2800" dirty="0">
                <a:solidFill>
                  <a:srgbClr val="2492FD"/>
                </a:solidFill>
                <a:ea typeface="+mj-ea"/>
                <a:cs typeface="+mj-cs"/>
              </a:rPr>
              <a:t>Framework: Project Cycle</a:t>
            </a:r>
            <a:endParaRPr sz="2800" dirty="0">
              <a:solidFill>
                <a:srgbClr val="2492FD"/>
              </a:solidFill>
            </a:endParaRPr>
          </a:p>
        </p:txBody>
      </p:sp>
      <p:grpSp>
        <p:nvGrpSpPr>
          <p:cNvPr id="4" name="Group 32">
            <a:extLst>
              <a:ext uri="{FF2B5EF4-FFF2-40B4-BE49-F238E27FC236}">
                <a16:creationId xmlns:a16="http://schemas.microsoft.com/office/drawing/2014/main" id="{AF9B085E-C4FC-7E44-9A10-23693FECAAB1}"/>
              </a:ext>
            </a:extLst>
          </p:cNvPr>
          <p:cNvGrpSpPr>
            <a:grpSpLocks/>
          </p:cNvGrpSpPr>
          <p:nvPr/>
        </p:nvGrpSpPr>
        <p:grpSpPr bwMode="auto">
          <a:xfrm>
            <a:off x="381000" y="1676402"/>
            <a:ext cx="8423276" cy="461963"/>
            <a:chOff x="240" y="1056"/>
            <a:chExt cx="5306" cy="291"/>
          </a:xfrm>
        </p:grpSpPr>
        <p:sp>
          <p:nvSpPr>
            <p:cNvPr id="5" name="Text Box 4">
              <a:extLst>
                <a:ext uri="{FF2B5EF4-FFF2-40B4-BE49-F238E27FC236}">
                  <a16:creationId xmlns:a16="http://schemas.microsoft.com/office/drawing/2014/main" id="{8005A42C-0D21-6C44-8037-7E24C201B14F}"/>
                </a:ext>
              </a:extLst>
            </p:cNvPr>
            <p:cNvSpPr txBox="1">
              <a:spLocks noChangeArrowheads="1"/>
            </p:cNvSpPr>
            <p:nvPr/>
          </p:nvSpPr>
          <p:spPr bwMode="auto">
            <a:xfrm>
              <a:off x="240" y="1056"/>
              <a:ext cx="1111" cy="291"/>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400" dirty="0">
                  <a:solidFill>
                    <a:schemeClr val="tx1"/>
                  </a:solidFill>
                </a:rPr>
                <a:t>Project ideas</a:t>
              </a:r>
            </a:p>
          </p:txBody>
        </p:sp>
        <p:sp>
          <p:nvSpPr>
            <p:cNvPr id="6" name="Text Box 5">
              <a:extLst>
                <a:ext uri="{FF2B5EF4-FFF2-40B4-BE49-F238E27FC236}">
                  <a16:creationId xmlns:a16="http://schemas.microsoft.com/office/drawing/2014/main" id="{3037A6C4-5B4F-A94E-9890-D2C528B80D95}"/>
                </a:ext>
              </a:extLst>
            </p:cNvPr>
            <p:cNvSpPr txBox="1">
              <a:spLocks noChangeArrowheads="1"/>
            </p:cNvSpPr>
            <p:nvPr/>
          </p:nvSpPr>
          <p:spPr bwMode="auto">
            <a:xfrm>
              <a:off x="1392" y="1056"/>
              <a:ext cx="1261" cy="291"/>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400" dirty="0">
                  <a:solidFill>
                    <a:schemeClr val="tx1"/>
                  </a:solidFill>
                </a:rPr>
                <a:t>Project Details</a:t>
              </a:r>
            </a:p>
          </p:txBody>
        </p:sp>
        <p:sp>
          <p:nvSpPr>
            <p:cNvPr id="7" name="Text Box 6">
              <a:extLst>
                <a:ext uri="{FF2B5EF4-FFF2-40B4-BE49-F238E27FC236}">
                  <a16:creationId xmlns:a16="http://schemas.microsoft.com/office/drawing/2014/main" id="{9D38E762-0D5A-6E43-91A9-840B56645756}"/>
                </a:ext>
              </a:extLst>
            </p:cNvPr>
            <p:cNvSpPr txBox="1">
              <a:spLocks noChangeArrowheads="1"/>
            </p:cNvSpPr>
            <p:nvPr/>
          </p:nvSpPr>
          <p:spPr bwMode="auto">
            <a:xfrm>
              <a:off x="3984" y="1056"/>
              <a:ext cx="1562" cy="291"/>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400" dirty="0">
                  <a:solidFill>
                    <a:schemeClr val="tx1"/>
                  </a:solidFill>
                </a:rPr>
                <a:t>Project Completed</a:t>
              </a:r>
            </a:p>
          </p:txBody>
        </p:sp>
        <p:sp>
          <p:nvSpPr>
            <p:cNvPr id="8" name="Line 7">
              <a:extLst>
                <a:ext uri="{FF2B5EF4-FFF2-40B4-BE49-F238E27FC236}">
                  <a16:creationId xmlns:a16="http://schemas.microsoft.com/office/drawing/2014/main" id="{D5D3A565-A243-2F4D-8BE2-50B6BE544F3A}"/>
                </a:ext>
              </a:extLst>
            </p:cNvPr>
            <p:cNvSpPr>
              <a:spLocks noChangeShapeType="1"/>
            </p:cNvSpPr>
            <p:nvPr/>
          </p:nvSpPr>
          <p:spPr bwMode="auto">
            <a:xfrm>
              <a:off x="432" y="1344"/>
              <a:ext cx="5040" cy="0"/>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a:lstStyle/>
            <a:p>
              <a:endParaRPr/>
            </a:p>
          </p:txBody>
        </p:sp>
      </p:grpSp>
      <p:grpSp>
        <p:nvGrpSpPr>
          <p:cNvPr id="9" name="Group 33">
            <a:extLst>
              <a:ext uri="{FF2B5EF4-FFF2-40B4-BE49-F238E27FC236}">
                <a16:creationId xmlns:a16="http://schemas.microsoft.com/office/drawing/2014/main" id="{A5DCFEB8-283D-B149-9F2A-A390130B1500}"/>
              </a:ext>
            </a:extLst>
          </p:cNvPr>
          <p:cNvGrpSpPr>
            <a:grpSpLocks/>
          </p:cNvGrpSpPr>
          <p:nvPr/>
        </p:nvGrpSpPr>
        <p:grpSpPr bwMode="auto">
          <a:xfrm>
            <a:off x="470018" y="2409093"/>
            <a:ext cx="8158169" cy="3783014"/>
            <a:chOff x="240" y="1968"/>
            <a:chExt cx="5139" cy="2383"/>
          </a:xfrm>
        </p:grpSpPr>
        <p:sp>
          <p:nvSpPr>
            <p:cNvPr id="10" name="Text Box 8">
              <a:extLst>
                <a:ext uri="{FF2B5EF4-FFF2-40B4-BE49-F238E27FC236}">
                  <a16:creationId xmlns:a16="http://schemas.microsoft.com/office/drawing/2014/main" id="{717BD457-16CB-2D4B-8ADB-1B0D82062A90}"/>
                </a:ext>
              </a:extLst>
            </p:cNvPr>
            <p:cNvSpPr txBox="1">
              <a:spLocks noChangeArrowheads="1"/>
            </p:cNvSpPr>
            <p:nvPr/>
          </p:nvSpPr>
          <p:spPr bwMode="auto">
            <a:xfrm>
              <a:off x="432" y="1968"/>
              <a:ext cx="655" cy="256"/>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000">
                  <a:solidFill>
                    <a:schemeClr val="tx1"/>
                  </a:solidFill>
                </a:rPr>
                <a:t>Concept</a:t>
              </a:r>
            </a:p>
          </p:txBody>
        </p:sp>
        <p:sp>
          <p:nvSpPr>
            <p:cNvPr id="11" name="Text Box 9">
              <a:extLst>
                <a:ext uri="{FF2B5EF4-FFF2-40B4-BE49-F238E27FC236}">
                  <a16:creationId xmlns:a16="http://schemas.microsoft.com/office/drawing/2014/main" id="{06DDCC87-A2FC-7A45-BDD5-A62ADFBD0E63}"/>
                </a:ext>
              </a:extLst>
            </p:cNvPr>
            <p:cNvSpPr txBox="1">
              <a:spLocks noChangeArrowheads="1"/>
            </p:cNvSpPr>
            <p:nvPr/>
          </p:nvSpPr>
          <p:spPr bwMode="auto">
            <a:xfrm>
              <a:off x="1488" y="2256"/>
              <a:ext cx="1085" cy="44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000">
                  <a:solidFill>
                    <a:schemeClr val="tx1"/>
                  </a:solidFill>
                </a:rPr>
                <a:t>System Design</a:t>
              </a:r>
            </a:p>
            <a:p>
              <a:pPr eaLnBrk="1" hangingPunct="1">
                <a:spcBef>
                  <a:spcPct val="0"/>
                </a:spcBef>
                <a:buFontTx/>
                <a:buNone/>
              </a:pPr>
              <a:r>
                <a:rPr lang="en-US" altLang="en-BD" sz="2000">
                  <a:solidFill>
                    <a:schemeClr val="tx1"/>
                  </a:solidFill>
                </a:rPr>
                <a:t>(Architecture)</a:t>
              </a:r>
            </a:p>
          </p:txBody>
        </p:sp>
        <p:sp>
          <p:nvSpPr>
            <p:cNvPr id="12" name="Text Box 10">
              <a:extLst>
                <a:ext uri="{FF2B5EF4-FFF2-40B4-BE49-F238E27FC236}">
                  <a16:creationId xmlns:a16="http://schemas.microsoft.com/office/drawing/2014/main" id="{FEAE279E-E4C6-9C45-8083-DC2484F044F6}"/>
                </a:ext>
              </a:extLst>
            </p:cNvPr>
            <p:cNvSpPr txBox="1">
              <a:spLocks noChangeArrowheads="1"/>
            </p:cNvSpPr>
            <p:nvPr/>
          </p:nvSpPr>
          <p:spPr bwMode="auto">
            <a:xfrm>
              <a:off x="2880" y="2592"/>
              <a:ext cx="1164" cy="44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000">
                  <a:solidFill>
                    <a:schemeClr val="tx1"/>
                  </a:solidFill>
                </a:rPr>
                <a:t>Detailed design/</a:t>
              </a:r>
            </a:p>
            <a:p>
              <a:pPr eaLnBrk="1" hangingPunct="1">
                <a:spcBef>
                  <a:spcPct val="0"/>
                </a:spcBef>
                <a:buFontTx/>
                <a:buNone/>
              </a:pPr>
              <a:r>
                <a:rPr lang="en-US" altLang="en-BD" sz="2000">
                  <a:solidFill>
                    <a:schemeClr val="tx1"/>
                  </a:solidFill>
                </a:rPr>
                <a:t>Implementation</a:t>
              </a:r>
            </a:p>
          </p:txBody>
        </p:sp>
        <p:sp>
          <p:nvSpPr>
            <p:cNvPr id="13" name="Text Box 11">
              <a:extLst>
                <a:ext uri="{FF2B5EF4-FFF2-40B4-BE49-F238E27FC236}">
                  <a16:creationId xmlns:a16="http://schemas.microsoft.com/office/drawing/2014/main" id="{4113E68C-20AF-A64F-AC26-5ADBA12939E0}"/>
                </a:ext>
              </a:extLst>
            </p:cNvPr>
            <p:cNvSpPr txBox="1">
              <a:spLocks noChangeArrowheads="1"/>
            </p:cNvSpPr>
            <p:nvPr/>
          </p:nvSpPr>
          <p:spPr bwMode="auto">
            <a:xfrm>
              <a:off x="4272" y="3072"/>
              <a:ext cx="1107" cy="44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BD" sz="2000">
                  <a:solidFill>
                    <a:schemeClr val="tx1"/>
                  </a:solidFill>
                </a:rPr>
                <a:t>Demo/test/</a:t>
              </a:r>
            </a:p>
            <a:p>
              <a:pPr eaLnBrk="1" hangingPunct="1">
                <a:spcBef>
                  <a:spcPct val="0"/>
                </a:spcBef>
                <a:buFontTx/>
                <a:buNone/>
              </a:pPr>
              <a:r>
                <a:rPr lang="en-US" altLang="en-BD" sz="2000">
                  <a:solidFill>
                    <a:schemeClr val="tx1"/>
                  </a:solidFill>
                </a:rPr>
                <a:t>Documentation</a:t>
              </a:r>
            </a:p>
          </p:txBody>
        </p:sp>
        <p:grpSp>
          <p:nvGrpSpPr>
            <p:cNvPr id="14" name="Group 15">
              <a:extLst>
                <a:ext uri="{FF2B5EF4-FFF2-40B4-BE49-F238E27FC236}">
                  <a16:creationId xmlns:a16="http://schemas.microsoft.com/office/drawing/2014/main" id="{7B2E679B-DC23-C448-AD15-23500C976987}"/>
                </a:ext>
              </a:extLst>
            </p:cNvPr>
            <p:cNvGrpSpPr>
              <a:grpSpLocks/>
            </p:cNvGrpSpPr>
            <p:nvPr/>
          </p:nvGrpSpPr>
          <p:grpSpPr bwMode="auto">
            <a:xfrm>
              <a:off x="1104" y="2112"/>
              <a:ext cx="768" cy="192"/>
              <a:chOff x="1104" y="2880"/>
              <a:chExt cx="768" cy="192"/>
            </a:xfrm>
          </p:grpSpPr>
          <p:sp>
            <p:nvSpPr>
              <p:cNvPr id="31" name="Line 13">
                <a:extLst>
                  <a:ext uri="{FF2B5EF4-FFF2-40B4-BE49-F238E27FC236}">
                    <a16:creationId xmlns:a16="http://schemas.microsoft.com/office/drawing/2014/main" id="{0B7CF467-E0B7-B74D-837C-615D49715133}"/>
                  </a:ext>
                </a:extLst>
              </p:cNvPr>
              <p:cNvSpPr>
                <a:spLocks noChangeShapeType="1"/>
              </p:cNvSpPr>
              <p:nvPr/>
            </p:nvSpPr>
            <p:spPr bwMode="auto">
              <a:xfrm>
                <a:off x="1104" y="2880"/>
                <a:ext cx="768" cy="0"/>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a:lstStyle/>
              <a:p>
                <a:endParaRPr/>
              </a:p>
            </p:txBody>
          </p:sp>
          <p:sp>
            <p:nvSpPr>
              <p:cNvPr id="32" name="Line 14">
                <a:extLst>
                  <a:ext uri="{FF2B5EF4-FFF2-40B4-BE49-F238E27FC236}">
                    <a16:creationId xmlns:a16="http://schemas.microsoft.com/office/drawing/2014/main" id="{F72FB42E-BD3D-E340-B1E6-E8D860CAA964}"/>
                  </a:ext>
                </a:extLst>
              </p:cNvPr>
              <p:cNvSpPr>
                <a:spLocks noChangeShapeType="1"/>
              </p:cNvSpPr>
              <p:nvPr/>
            </p:nvSpPr>
            <p:spPr bwMode="auto">
              <a:xfrm>
                <a:off x="1872" y="2880"/>
                <a:ext cx="0" cy="192"/>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a:lstStyle/>
              <a:p>
                <a:endParaRPr/>
              </a:p>
            </p:txBody>
          </p:sp>
        </p:grpSp>
        <p:grpSp>
          <p:nvGrpSpPr>
            <p:cNvPr id="15" name="Group 16">
              <a:extLst>
                <a:ext uri="{FF2B5EF4-FFF2-40B4-BE49-F238E27FC236}">
                  <a16:creationId xmlns:a16="http://schemas.microsoft.com/office/drawing/2014/main" id="{4E90670F-9E07-3B4B-B443-5D659702B040}"/>
                </a:ext>
              </a:extLst>
            </p:cNvPr>
            <p:cNvGrpSpPr>
              <a:grpSpLocks/>
            </p:cNvGrpSpPr>
            <p:nvPr/>
          </p:nvGrpSpPr>
          <p:grpSpPr bwMode="auto">
            <a:xfrm>
              <a:off x="2592" y="2400"/>
              <a:ext cx="768" cy="192"/>
              <a:chOff x="1104" y="2880"/>
              <a:chExt cx="768" cy="192"/>
            </a:xfrm>
          </p:grpSpPr>
          <p:sp>
            <p:nvSpPr>
              <p:cNvPr id="29" name="Line 17">
                <a:extLst>
                  <a:ext uri="{FF2B5EF4-FFF2-40B4-BE49-F238E27FC236}">
                    <a16:creationId xmlns:a16="http://schemas.microsoft.com/office/drawing/2014/main" id="{84D4EC66-7454-B54C-8175-49BBE5F177A7}"/>
                  </a:ext>
                </a:extLst>
              </p:cNvPr>
              <p:cNvSpPr>
                <a:spLocks noChangeShapeType="1"/>
              </p:cNvSpPr>
              <p:nvPr/>
            </p:nvSpPr>
            <p:spPr bwMode="auto">
              <a:xfrm>
                <a:off x="1104" y="2880"/>
                <a:ext cx="768" cy="0"/>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a:lstStyle/>
              <a:p>
                <a:endParaRPr/>
              </a:p>
            </p:txBody>
          </p:sp>
          <p:sp>
            <p:nvSpPr>
              <p:cNvPr id="30" name="Line 18">
                <a:extLst>
                  <a:ext uri="{FF2B5EF4-FFF2-40B4-BE49-F238E27FC236}">
                    <a16:creationId xmlns:a16="http://schemas.microsoft.com/office/drawing/2014/main" id="{EE934E61-8631-A941-A640-DEE8DA4F7692}"/>
                  </a:ext>
                </a:extLst>
              </p:cNvPr>
              <p:cNvSpPr>
                <a:spLocks noChangeShapeType="1"/>
              </p:cNvSpPr>
              <p:nvPr/>
            </p:nvSpPr>
            <p:spPr bwMode="auto">
              <a:xfrm>
                <a:off x="1872" y="2880"/>
                <a:ext cx="0" cy="192"/>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a:lstStyle/>
              <a:p>
                <a:endParaRPr/>
              </a:p>
            </p:txBody>
          </p:sp>
        </p:grpSp>
        <p:grpSp>
          <p:nvGrpSpPr>
            <p:cNvPr id="16" name="Group 19">
              <a:extLst>
                <a:ext uri="{FF2B5EF4-FFF2-40B4-BE49-F238E27FC236}">
                  <a16:creationId xmlns:a16="http://schemas.microsoft.com/office/drawing/2014/main" id="{0631B031-83CB-BE4B-AE55-D75502E0BD1F}"/>
                </a:ext>
              </a:extLst>
            </p:cNvPr>
            <p:cNvGrpSpPr>
              <a:grpSpLocks/>
            </p:cNvGrpSpPr>
            <p:nvPr/>
          </p:nvGrpSpPr>
          <p:grpSpPr bwMode="auto">
            <a:xfrm>
              <a:off x="4032" y="2880"/>
              <a:ext cx="768" cy="192"/>
              <a:chOff x="1104" y="2880"/>
              <a:chExt cx="768" cy="192"/>
            </a:xfrm>
          </p:grpSpPr>
          <p:sp>
            <p:nvSpPr>
              <p:cNvPr id="27" name="Line 20">
                <a:extLst>
                  <a:ext uri="{FF2B5EF4-FFF2-40B4-BE49-F238E27FC236}">
                    <a16:creationId xmlns:a16="http://schemas.microsoft.com/office/drawing/2014/main" id="{92EB0990-DFC5-4B43-A380-54A43E043537}"/>
                  </a:ext>
                </a:extLst>
              </p:cNvPr>
              <p:cNvSpPr>
                <a:spLocks noChangeShapeType="1"/>
              </p:cNvSpPr>
              <p:nvPr/>
            </p:nvSpPr>
            <p:spPr bwMode="auto">
              <a:xfrm>
                <a:off x="1104" y="2880"/>
                <a:ext cx="768" cy="0"/>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a:lstStyle/>
              <a:p>
                <a:endParaRPr/>
              </a:p>
            </p:txBody>
          </p:sp>
          <p:sp>
            <p:nvSpPr>
              <p:cNvPr id="28" name="Line 21">
                <a:extLst>
                  <a:ext uri="{FF2B5EF4-FFF2-40B4-BE49-F238E27FC236}">
                    <a16:creationId xmlns:a16="http://schemas.microsoft.com/office/drawing/2014/main" id="{DFB5BE33-191D-7B4B-9CDE-BA5E48372A0C}"/>
                  </a:ext>
                </a:extLst>
              </p:cNvPr>
              <p:cNvSpPr>
                <a:spLocks noChangeShapeType="1"/>
              </p:cNvSpPr>
              <p:nvPr/>
            </p:nvSpPr>
            <p:spPr bwMode="auto">
              <a:xfrm>
                <a:off x="1872" y="2880"/>
                <a:ext cx="0" cy="192"/>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txBody>
              <a:bodyPr/>
              <a:lstStyle/>
              <a:p>
                <a:endParaRPr/>
              </a:p>
            </p:txBody>
          </p:sp>
        </p:grpSp>
        <p:sp>
          <p:nvSpPr>
            <p:cNvPr id="17" name="Text Box 22">
              <a:extLst>
                <a:ext uri="{FF2B5EF4-FFF2-40B4-BE49-F238E27FC236}">
                  <a16:creationId xmlns:a16="http://schemas.microsoft.com/office/drawing/2014/main" id="{F82EFF24-863E-7A49-AAA3-209814633147}"/>
                </a:ext>
              </a:extLst>
            </p:cNvPr>
            <p:cNvSpPr txBox="1">
              <a:spLocks noChangeArrowheads="1"/>
            </p:cNvSpPr>
            <p:nvPr/>
          </p:nvSpPr>
          <p:spPr bwMode="auto">
            <a:xfrm>
              <a:off x="240" y="2592"/>
              <a:ext cx="1103" cy="526"/>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BD" sz="1600">
                  <a:solidFill>
                    <a:schemeClr val="tx1"/>
                  </a:solidFill>
                </a:rPr>
                <a:t> Tech. Foundation</a:t>
              </a:r>
            </a:p>
            <a:p>
              <a:pPr eaLnBrk="1" hangingPunct="1">
                <a:spcBef>
                  <a:spcPct val="0"/>
                </a:spcBef>
              </a:pPr>
              <a:r>
                <a:rPr lang="en-US" altLang="en-BD" sz="1600">
                  <a:solidFill>
                    <a:schemeClr val="tx1"/>
                  </a:solidFill>
                </a:rPr>
                <a:t> Capabilities</a:t>
              </a:r>
            </a:p>
            <a:p>
              <a:pPr eaLnBrk="1" hangingPunct="1">
                <a:spcBef>
                  <a:spcPct val="0"/>
                </a:spcBef>
              </a:pPr>
              <a:r>
                <a:rPr lang="en-US" altLang="en-BD" sz="1600">
                  <a:solidFill>
                    <a:schemeClr val="tx1"/>
                  </a:solidFill>
                </a:rPr>
                <a:t> Goal</a:t>
              </a:r>
            </a:p>
          </p:txBody>
        </p:sp>
        <p:sp>
          <p:nvSpPr>
            <p:cNvPr id="18" name="Line 23">
              <a:extLst>
                <a:ext uri="{FF2B5EF4-FFF2-40B4-BE49-F238E27FC236}">
                  <a16:creationId xmlns:a16="http://schemas.microsoft.com/office/drawing/2014/main" id="{5F42A5C9-3BD9-6C43-9562-94FDC7115555}"/>
                </a:ext>
              </a:extLst>
            </p:cNvPr>
            <p:cNvSpPr>
              <a:spLocks noChangeShapeType="1"/>
            </p:cNvSpPr>
            <p:nvPr/>
          </p:nvSpPr>
          <p:spPr bwMode="auto">
            <a:xfrm flipV="1">
              <a:off x="672" y="2208"/>
              <a:ext cx="96" cy="384"/>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19" name="Text Box 24">
              <a:extLst>
                <a:ext uri="{FF2B5EF4-FFF2-40B4-BE49-F238E27FC236}">
                  <a16:creationId xmlns:a16="http://schemas.microsoft.com/office/drawing/2014/main" id="{B2877D70-1D77-5E49-9EE2-D5D9680D0942}"/>
                </a:ext>
              </a:extLst>
            </p:cNvPr>
            <p:cNvSpPr txBox="1">
              <a:spLocks noChangeArrowheads="1"/>
            </p:cNvSpPr>
            <p:nvPr/>
          </p:nvSpPr>
          <p:spPr bwMode="auto">
            <a:xfrm>
              <a:off x="1344" y="3168"/>
              <a:ext cx="1114" cy="68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BD" sz="1600" dirty="0">
                  <a:solidFill>
                    <a:schemeClr val="tx1"/>
                  </a:solidFill>
                </a:rPr>
                <a:t> Systems analysis/</a:t>
              </a:r>
            </a:p>
            <a:p>
              <a:pPr eaLnBrk="1" hangingPunct="1">
                <a:spcBef>
                  <a:spcPct val="0"/>
                </a:spcBef>
                <a:buFontTx/>
                <a:buNone/>
              </a:pPr>
              <a:r>
                <a:rPr lang="en-US" altLang="en-BD" sz="1600" dirty="0">
                  <a:solidFill>
                    <a:schemeClr val="tx1"/>
                  </a:solidFill>
                </a:rPr>
                <a:t>Synthesis</a:t>
              </a:r>
            </a:p>
            <a:p>
              <a:pPr eaLnBrk="1" hangingPunct="1">
                <a:spcBef>
                  <a:spcPct val="0"/>
                </a:spcBef>
              </a:pPr>
              <a:r>
                <a:rPr lang="en-US" altLang="en-BD" sz="1600" b="1" dirty="0">
                  <a:solidFill>
                    <a:schemeClr val="tx1"/>
                  </a:solidFill>
                </a:rPr>
                <a:t> Project planning</a:t>
              </a:r>
            </a:p>
            <a:p>
              <a:pPr eaLnBrk="1" hangingPunct="1">
                <a:spcBef>
                  <a:spcPct val="0"/>
                </a:spcBef>
              </a:pPr>
              <a:r>
                <a:rPr lang="en-US" altLang="en-BD" sz="1600" b="1" dirty="0">
                  <a:solidFill>
                    <a:schemeClr val="tx1"/>
                  </a:solidFill>
                </a:rPr>
                <a:t> Thesis proposal</a:t>
              </a:r>
            </a:p>
          </p:txBody>
        </p:sp>
        <p:sp>
          <p:nvSpPr>
            <p:cNvPr id="20" name="Line 25">
              <a:extLst>
                <a:ext uri="{FF2B5EF4-FFF2-40B4-BE49-F238E27FC236}">
                  <a16:creationId xmlns:a16="http://schemas.microsoft.com/office/drawing/2014/main" id="{99CCB7A6-AEDE-874D-A678-B3460377EA3C}"/>
                </a:ext>
              </a:extLst>
            </p:cNvPr>
            <p:cNvSpPr>
              <a:spLocks noChangeShapeType="1"/>
            </p:cNvSpPr>
            <p:nvPr/>
          </p:nvSpPr>
          <p:spPr bwMode="auto">
            <a:xfrm flipV="1">
              <a:off x="1680" y="2736"/>
              <a:ext cx="192" cy="48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1" name="Oval 26">
              <a:extLst>
                <a:ext uri="{FF2B5EF4-FFF2-40B4-BE49-F238E27FC236}">
                  <a16:creationId xmlns:a16="http://schemas.microsoft.com/office/drawing/2014/main" id="{DC5D4CA1-38C7-774F-97D8-5270624ECEF3}"/>
                </a:ext>
              </a:extLst>
            </p:cNvPr>
            <p:cNvSpPr>
              <a:spLocks noChangeArrowheads="1"/>
            </p:cNvSpPr>
            <p:nvPr/>
          </p:nvSpPr>
          <p:spPr bwMode="auto">
            <a:xfrm>
              <a:off x="4704" y="2784"/>
              <a:ext cx="192" cy="192"/>
            </a:xfrm>
            <a:prstGeom prst="ellipse">
              <a:avLst/>
            </a:prstGeom>
            <a:solidFill>
              <a:schemeClr val="accent1"/>
            </a:solidFill>
            <a:ln w="9525">
              <a:solidFill>
                <a:srgbClr val="00B050"/>
              </a:solidFill>
              <a:round/>
              <a:headEnd/>
              <a:tailEnd/>
            </a:ln>
          </p:spPr>
          <p:txBody>
            <a:bodyPr wrap="none" anchor="ct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BD" altLang="en-BD" sz="2400">
                <a:solidFill>
                  <a:schemeClr val="tx1"/>
                </a:solidFill>
              </a:endParaRPr>
            </a:p>
          </p:txBody>
        </p:sp>
        <p:sp>
          <p:nvSpPr>
            <p:cNvPr id="22" name="Line 27">
              <a:extLst>
                <a:ext uri="{FF2B5EF4-FFF2-40B4-BE49-F238E27FC236}">
                  <a16:creationId xmlns:a16="http://schemas.microsoft.com/office/drawing/2014/main" id="{919FE584-AA10-C541-A4C4-B4C34FED416E}"/>
                </a:ext>
              </a:extLst>
            </p:cNvPr>
            <p:cNvSpPr>
              <a:spLocks noChangeShapeType="1"/>
            </p:cNvSpPr>
            <p:nvPr/>
          </p:nvSpPr>
          <p:spPr bwMode="auto">
            <a:xfrm flipV="1">
              <a:off x="864" y="2496"/>
              <a:ext cx="576" cy="96"/>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3" name="Text Box 28">
              <a:extLst>
                <a:ext uri="{FF2B5EF4-FFF2-40B4-BE49-F238E27FC236}">
                  <a16:creationId xmlns:a16="http://schemas.microsoft.com/office/drawing/2014/main" id="{F43E0760-6ABD-9C4B-A524-AAA8383443E5}"/>
                </a:ext>
              </a:extLst>
            </p:cNvPr>
            <p:cNvSpPr txBox="1">
              <a:spLocks noChangeArrowheads="1"/>
            </p:cNvSpPr>
            <p:nvPr/>
          </p:nvSpPr>
          <p:spPr bwMode="auto">
            <a:xfrm>
              <a:off x="2880" y="3456"/>
              <a:ext cx="1116" cy="526"/>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pPr>
              <a:r>
                <a:rPr lang="en-US" altLang="en-BD" sz="1600">
                  <a:solidFill>
                    <a:schemeClr val="tx1"/>
                  </a:solidFill>
                </a:rPr>
                <a:t> Project tracking</a:t>
              </a:r>
            </a:p>
            <a:p>
              <a:pPr eaLnBrk="1" hangingPunct="1">
                <a:spcBef>
                  <a:spcPct val="0"/>
                </a:spcBef>
              </a:pPr>
              <a:r>
                <a:rPr lang="en-US" altLang="en-BD" sz="1600">
                  <a:solidFill>
                    <a:schemeClr val="tx1"/>
                  </a:solidFill>
                </a:rPr>
                <a:t> Plan modification</a:t>
              </a:r>
            </a:p>
            <a:p>
              <a:pPr eaLnBrk="1" hangingPunct="1">
                <a:spcBef>
                  <a:spcPct val="0"/>
                </a:spcBef>
              </a:pPr>
              <a:r>
                <a:rPr lang="en-US" altLang="en-BD" sz="1600">
                  <a:solidFill>
                    <a:schemeClr val="tx1"/>
                  </a:solidFill>
                </a:rPr>
                <a:t> Communicate</a:t>
              </a:r>
              <a:endParaRPr lang="en-US" altLang="en-BD" sz="1600" b="1">
                <a:solidFill>
                  <a:schemeClr val="tx1"/>
                </a:solidFill>
              </a:endParaRPr>
            </a:p>
          </p:txBody>
        </p:sp>
        <p:sp>
          <p:nvSpPr>
            <p:cNvPr id="24" name="Line 29">
              <a:extLst>
                <a:ext uri="{FF2B5EF4-FFF2-40B4-BE49-F238E27FC236}">
                  <a16:creationId xmlns:a16="http://schemas.microsoft.com/office/drawing/2014/main" id="{43B53111-4114-5B41-9756-D9E83B317E77}"/>
                </a:ext>
              </a:extLst>
            </p:cNvPr>
            <p:cNvSpPr>
              <a:spLocks noChangeShapeType="1"/>
            </p:cNvSpPr>
            <p:nvPr/>
          </p:nvSpPr>
          <p:spPr bwMode="auto">
            <a:xfrm flipV="1">
              <a:off x="3216" y="3024"/>
              <a:ext cx="96" cy="432"/>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sp>
          <p:nvSpPr>
            <p:cNvPr id="25" name="Text Box 30">
              <a:extLst>
                <a:ext uri="{FF2B5EF4-FFF2-40B4-BE49-F238E27FC236}">
                  <a16:creationId xmlns:a16="http://schemas.microsoft.com/office/drawing/2014/main" id="{CB0B0C49-3064-1441-938B-0CCEBE28627F}"/>
                </a:ext>
              </a:extLst>
            </p:cNvPr>
            <p:cNvSpPr txBox="1">
              <a:spLocks noChangeArrowheads="1"/>
            </p:cNvSpPr>
            <p:nvPr/>
          </p:nvSpPr>
          <p:spPr bwMode="auto">
            <a:xfrm>
              <a:off x="4192" y="3828"/>
              <a:ext cx="1187" cy="523"/>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Times New Roman" panose="02020603050405020304" pitchFamily="18" charset="0"/>
                  <a:ea typeface="MS PGothic" panose="020B0600070205080204" pitchFamily="34" charset="-128"/>
                </a:defRPr>
              </a:lvl1pPr>
              <a:lvl2pPr marL="742950" indent="-285750">
                <a:spcBef>
                  <a:spcPct val="20000"/>
                </a:spcBef>
                <a:buChar char="–"/>
                <a:defRPr sz="2400">
                  <a:solidFill>
                    <a:schemeClr val="bg1"/>
                  </a:solidFill>
                  <a:latin typeface="Times New Roman" panose="02020603050405020304" pitchFamily="18" charset="0"/>
                  <a:ea typeface="MS PGothic" panose="020B0600070205080204" pitchFamily="34" charset="-128"/>
                </a:defRPr>
              </a:lvl2pPr>
              <a:lvl3pPr marL="11430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bg1"/>
                  </a:solidFill>
                  <a:latin typeface="Times New Roman" panose="02020603050405020304" pitchFamily="18" charset="0"/>
                  <a:ea typeface="MS PGothic" panose="020B0600070205080204" pitchFamily="34" charset="-128"/>
                </a:defRPr>
              </a:lvl9pPr>
            </a:lstStyle>
            <a:p>
              <a:pPr eaLnBrk="1" hangingPunct="1">
                <a:spcBef>
                  <a:spcPct val="0"/>
                </a:spcBef>
                <a:buNone/>
              </a:pPr>
              <a:r>
                <a:rPr lang="en-US" altLang="en-BD" sz="1600" dirty="0">
                  <a:solidFill>
                    <a:schemeClr val="tx1"/>
                  </a:solidFill>
                  <a:latin typeface="Calibri Light" panose="020F0302020204030204" pitchFamily="34" charset="0"/>
                  <a:cs typeface="Calibri Light" panose="020F0302020204030204" pitchFamily="34" charset="0"/>
                </a:rPr>
                <a:t> Completion report </a:t>
              </a:r>
            </a:p>
            <a:p>
              <a:pPr eaLnBrk="1" hangingPunct="1">
                <a:spcBef>
                  <a:spcPct val="0"/>
                </a:spcBef>
                <a:buNone/>
              </a:pPr>
              <a:r>
                <a:rPr lang="en-US" altLang="en-BD" sz="1600" dirty="0">
                  <a:solidFill>
                    <a:schemeClr val="tx1"/>
                  </a:solidFill>
                  <a:latin typeface="Calibri Light" panose="020F0302020204030204" pitchFamily="34" charset="0"/>
                  <a:cs typeface="Calibri Light" panose="020F0302020204030204" pitchFamily="34" charset="0"/>
                </a:rPr>
                <a:t>prepared, reviewed, </a:t>
              </a:r>
            </a:p>
            <a:p>
              <a:pPr eaLnBrk="1" hangingPunct="1">
                <a:spcBef>
                  <a:spcPct val="0"/>
                </a:spcBef>
                <a:buNone/>
              </a:pPr>
              <a:r>
                <a:rPr lang="en-US" altLang="en-BD" sz="1600" dirty="0">
                  <a:solidFill>
                    <a:schemeClr val="tx1"/>
                  </a:solidFill>
                  <a:latin typeface="Calibri Light" panose="020F0302020204030204" pitchFamily="34" charset="0"/>
                  <a:cs typeface="Calibri Light" panose="020F0302020204030204" pitchFamily="34" charset="0"/>
                </a:rPr>
                <a:t>and approved</a:t>
              </a:r>
            </a:p>
          </p:txBody>
        </p:sp>
        <p:sp>
          <p:nvSpPr>
            <p:cNvPr id="26" name="Line 31">
              <a:extLst>
                <a:ext uri="{FF2B5EF4-FFF2-40B4-BE49-F238E27FC236}">
                  <a16:creationId xmlns:a16="http://schemas.microsoft.com/office/drawing/2014/main" id="{C279E8DD-0B3C-7946-9579-18DBBFCC5D4A}"/>
                </a:ext>
              </a:extLst>
            </p:cNvPr>
            <p:cNvSpPr>
              <a:spLocks noChangeShapeType="1"/>
            </p:cNvSpPr>
            <p:nvPr/>
          </p:nvSpPr>
          <p:spPr bwMode="auto">
            <a:xfrm flipV="1">
              <a:off x="4560" y="3504"/>
              <a:ext cx="144" cy="384"/>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a:p>
          </p:txBody>
        </p:sp>
      </p:grpSp>
    </p:spTree>
    <p:extLst>
      <p:ext uri="{BB962C8B-B14F-4D97-AF65-F5344CB8AC3E}">
        <p14:creationId xmlns:p14="http://schemas.microsoft.com/office/powerpoint/2010/main" val="340576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3987</Words>
  <Application>Microsoft Macintosh PowerPoint</Application>
  <PresentationFormat>Widescreen</PresentationFormat>
  <Paragraphs>429</Paragraphs>
  <Slides>34</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8" baseType="lpstr">
      <vt:lpstr>Arial</vt:lpstr>
      <vt:lpstr>Calibri</vt:lpstr>
      <vt:lpstr>Calibri Light</vt:lpstr>
      <vt:lpstr>Corbel</vt:lpstr>
      <vt:lpstr>Lucida Sans</vt:lpstr>
      <vt:lpstr>Montserrat</vt:lpstr>
      <vt:lpstr>Perpetua</vt:lpstr>
      <vt:lpstr>Tahoma</vt:lpstr>
      <vt:lpstr>Times New Roman</vt:lpstr>
      <vt:lpstr>Wingdings</vt:lpstr>
      <vt:lpstr>Wingdings 2</vt:lpstr>
      <vt:lpstr>Office Theme</vt:lpstr>
      <vt:lpstr>Worksheet</vt:lpstr>
      <vt:lpstr>Project</vt:lpstr>
      <vt:lpstr>Lec 11: Managing Communication and Projects, and Financing the Journey</vt:lpstr>
      <vt:lpstr>Communicate </vt:lpstr>
      <vt:lpstr>COMMUNICATE INTENSIVELY, DIFFERENTLY</vt:lpstr>
      <vt:lpstr>Do Your Homework </vt:lpstr>
      <vt:lpstr>Projects</vt:lpstr>
      <vt:lpstr>Advantages of Using Formal Project Management</vt:lpstr>
      <vt:lpstr>The Triple Constraints</vt:lpstr>
      <vt:lpstr>Project Management Objectives:</vt:lpstr>
      <vt:lpstr>Framework: Project Cycle</vt:lpstr>
      <vt:lpstr>Product Development Lifecycle—a collection of projects</vt:lpstr>
      <vt:lpstr>Project Management Process</vt:lpstr>
      <vt:lpstr>How to Get Started</vt:lpstr>
      <vt:lpstr>Example-- WBS for the Project of Buying A House</vt:lpstr>
      <vt:lpstr>Example Network Diagram and Gant Chart</vt:lpstr>
      <vt:lpstr>Estimation Considerations</vt:lpstr>
      <vt:lpstr>Project Management Framework</vt:lpstr>
      <vt:lpstr>Risk Management</vt:lpstr>
      <vt:lpstr>Change Management</vt:lpstr>
      <vt:lpstr>How will you Communicate to change?</vt:lpstr>
      <vt:lpstr>Resistance and Responses to Resistance</vt:lpstr>
      <vt:lpstr>Closing Summary</vt:lpstr>
      <vt:lpstr>Financing the Journey &amp; Time Value of Money</vt:lpstr>
      <vt:lpstr>Basics of Time Value of Money</vt:lpstr>
      <vt:lpstr>Interest Types—Simple and Compound</vt:lpstr>
      <vt:lpstr>PowerPoint Presentation</vt:lpstr>
      <vt:lpstr>Present Value and Future Value</vt:lpstr>
      <vt:lpstr>Answering Some Time Value Questions</vt:lpstr>
      <vt:lpstr>Present Value and Future Value</vt:lpstr>
      <vt:lpstr>Discounting and Present Value</vt:lpstr>
      <vt:lpstr>Making Interest Rates Comparable</vt:lpstr>
      <vt:lpstr>Continuous Compounding</vt:lpstr>
      <vt:lpstr>Beware of Power of Time and Compounding</vt:lpstr>
      <vt:lpstr>Startup Financing</vt:lpstr>
      <vt:lpstr>Startup valuation—linked with financing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10: Managing Projects, Financing the Journey in Profiting from Ideas </dc:title>
  <dc:creator>Microsoft Office User</dc:creator>
  <cp:lastModifiedBy>Microsoft Office User</cp:lastModifiedBy>
  <cp:revision>33</cp:revision>
  <dcterms:created xsi:type="dcterms:W3CDTF">2021-07-13T01:44:24Z</dcterms:created>
  <dcterms:modified xsi:type="dcterms:W3CDTF">2023-05-29T04:37:04Z</dcterms:modified>
</cp:coreProperties>
</file>