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9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6"/>
  </p:normalViewPr>
  <p:slideViewPr>
    <p:cSldViewPr snapToGrid="0" snapToObjects="1">
      <p:cViewPr varScale="1">
        <p:scale>
          <a:sx n="119" d="100"/>
          <a:sy n="119"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FF453-6490-A745-BB04-75C63756B23D}" type="datetimeFigureOut">
              <a:rPr lang="en-BD" smtClean="0"/>
              <a:t>28/3/23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8E62F-117D-8D4A-B24A-828357EC9511}" type="slidenum">
              <a:rPr lang="en-BD" smtClean="0"/>
              <a:t>‹#›</a:t>
            </a:fld>
            <a:endParaRPr/>
          </a:p>
        </p:txBody>
      </p:sp>
    </p:spTree>
    <p:extLst>
      <p:ext uri="{BB962C8B-B14F-4D97-AF65-F5344CB8AC3E}">
        <p14:creationId xmlns:p14="http://schemas.microsoft.com/office/powerpoint/2010/main" val="1402780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A080-F561-1540-BDCB-EA4BAC014B3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666D0842-B4CF-7540-86BB-E439E4EE5E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9F7AB426-13E1-C648-9F78-1D679D65A699}"/>
              </a:ext>
            </a:extLst>
          </p:cNvPr>
          <p:cNvSpPr>
            <a:spLocks noGrp="1"/>
          </p:cNvSpPr>
          <p:nvPr>
            <p:ph type="dt" sz="half" idx="10"/>
          </p:nvPr>
        </p:nvSpPr>
        <p:spPr/>
        <p:txBody>
          <a:bodyPr/>
          <a:lstStyle/>
          <a:p>
            <a:fld id="{C4E462E9-B5D7-9141-B028-428507DE8771}" type="datetime1">
              <a:rPr lang="en-US" smtClean="0"/>
              <a:t>3/28/23</a:t>
            </a:fld>
            <a:endParaRPr lang="en-BD"/>
          </a:p>
        </p:txBody>
      </p:sp>
      <p:sp>
        <p:nvSpPr>
          <p:cNvPr id="5" name="Footer Placeholder 4">
            <a:extLst>
              <a:ext uri="{FF2B5EF4-FFF2-40B4-BE49-F238E27FC236}">
                <a16:creationId xmlns:a16="http://schemas.microsoft.com/office/drawing/2014/main" id="{4DEDF2C9-DDC8-3A40-87A2-160361BE9324}"/>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AC3F0624-0803-264D-A2B0-70509EF83985}"/>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281499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8908-CF68-AC48-931C-20DF41D8B7CD}"/>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F9985476-EFD4-FC48-9DFF-CFDB330A40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A3F5F21C-15DD-BF49-81E2-7753D983C60A}"/>
              </a:ext>
            </a:extLst>
          </p:cNvPr>
          <p:cNvSpPr>
            <a:spLocks noGrp="1"/>
          </p:cNvSpPr>
          <p:nvPr>
            <p:ph type="dt" sz="half" idx="10"/>
          </p:nvPr>
        </p:nvSpPr>
        <p:spPr/>
        <p:txBody>
          <a:bodyPr/>
          <a:lstStyle/>
          <a:p>
            <a:fld id="{F4D9BE51-1248-5740-85C7-D6E7B9C0B33D}" type="datetime1">
              <a:rPr lang="en-US" smtClean="0"/>
              <a:t>3/28/23</a:t>
            </a:fld>
            <a:endParaRPr lang="en-BD"/>
          </a:p>
        </p:txBody>
      </p:sp>
      <p:sp>
        <p:nvSpPr>
          <p:cNvPr id="5" name="Footer Placeholder 4">
            <a:extLst>
              <a:ext uri="{FF2B5EF4-FFF2-40B4-BE49-F238E27FC236}">
                <a16:creationId xmlns:a16="http://schemas.microsoft.com/office/drawing/2014/main" id="{BE76689A-1BAF-A04D-AF54-1AF6337CB763}"/>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0AC264E8-D762-C04F-917A-AF4734A52718}"/>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168202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D7D12-C537-564A-8B9A-1C30C1CE94E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81E3B7F8-8171-984E-95C1-8A924831ED7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086853DE-AEA5-E641-9FDB-F03ACB1152E3}"/>
              </a:ext>
            </a:extLst>
          </p:cNvPr>
          <p:cNvSpPr>
            <a:spLocks noGrp="1"/>
          </p:cNvSpPr>
          <p:nvPr>
            <p:ph type="dt" sz="half" idx="10"/>
          </p:nvPr>
        </p:nvSpPr>
        <p:spPr/>
        <p:txBody>
          <a:bodyPr/>
          <a:lstStyle/>
          <a:p>
            <a:fld id="{9257C003-6C7A-6248-925E-704327BFF02E}" type="datetime1">
              <a:rPr lang="en-US" smtClean="0"/>
              <a:t>3/28/23</a:t>
            </a:fld>
            <a:endParaRPr lang="en-BD"/>
          </a:p>
        </p:txBody>
      </p:sp>
      <p:sp>
        <p:nvSpPr>
          <p:cNvPr id="5" name="Footer Placeholder 4">
            <a:extLst>
              <a:ext uri="{FF2B5EF4-FFF2-40B4-BE49-F238E27FC236}">
                <a16:creationId xmlns:a16="http://schemas.microsoft.com/office/drawing/2014/main" id="{A7A7DCFA-0CC7-AC4D-9684-C4F461FA39D1}"/>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C73D400A-EE4E-9B48-97B6-93E56D3251A3}"/>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60771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B903-30E6-C641-961F-55AA3CE10489}"/>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CC555512-F3FC-884C-BB44-E5B8316D36C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6590B319-4855-AC4D-9E71-34CD6191369C}"/>
              </a:ext>
            </a:extLst>
          </p:cNvPr>
          <p:cNvSpPr>
            <a:spLocks noGrp="1"/>
          </p:cNvSpPr>
          <p:nvPr>
            <p:ph type="dt" sz="half" idx="10"/>
          </p:nvPr>
        </p:nvSpPr>
        <p:spPr/>
        <p:txBody>
          <a:bodyPr/>
          <a:lstStyle/>
          <a:p>
            <a:fld id="{E228A5C5-585B-1B4A-9819-A5EE68C45D3C}" type="datetime1">
              <a:rPr lang="en-US" smtClean="0"/>
              <a:t>3/28/23</a:t>
            </a:fld>
            <a:endParaRPr lang="en-BD"/>
          </a:p>
        </p:txBody>
      </p:sp>
      <p:sp>
        <p:nvSpPr>
          <p:cNvPr id="5" name="Footer Placeholder 4">
            <a:extLst>
              <a:ext uri="{FF2B5EF4-FFF2-40B4-BE49-F238E27FC236}">
                <a16:creationId xmlns:a16="http://schemas.microsoft.com/office/drawing/2014/main" id="{877E6B30-65CF-5142-BD84-03DE94326280}"/>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DC479708-B98D-4E47-88B0-31B85029CDD4}"/>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84976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96D7-46ED-D14E-BDC9-FE59FBB577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F6F45E6E-E378-8542-AAF7-857BCF073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A9C2424-23F9-4C4F-AC56-4DE71C9997CF}"/>
              </a:ext>
            </a:extLst>
          </p:cNvPr>
          <p:cNvSpPr>
            <a:spLocks noGrp="1"/>
          </p:cNvSpPr>
          <p:nvPr>
            <p:ph type="dt" sz="half" idx="10"/>
          </p:nvPr>
        </p:nvSpPr>
        <p:spPr/>
        <p:txBody>
          <a:bodyPr/>
          <a:lstStyle/>
          <a:p>
            <a:fld id="{B92411A0-9EB6-D943-8F31-4D8E5A550534}" type="datetime1">
              <a:rPr lang="en-US" smtClean="0"/>
              <a:t>3/28/23</a:t>
            </a:fld>
            <a:endParaRPr lang="en-BD"/>
          </a:p>
        </p:txBody>
      </p:sp>
      <p:sp>
        <p:nvSpPr>
          <p:cNvPr id="5" name="Footer Placeholder 4">
            <a:extLst>
              <a:ext uri="{FF2B5EF4-FFF2-40B4-BE49-F238E27FC236}">
                <a16:creationId xmlns:a16="http://schemas.microsoft.com/office/drawing/2014/main" id="{685D5C9B-BA4C-984A-9176-1B7476DFD709}"/>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95EADBB5-9724-034D-98D7-26BA062EF64A}"/>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177677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254B-7894-4246-A1D5-F580BCE90F7C}"/>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4D667515-A5F0-F740-B2AC-FD74CB44E7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DD4BFFA0-78E9-C044-83BA-D1982B5C2D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A5580680-26CC-A94F-B53E-7E4A5487A7DA}"/>
              </a:ext>
            </a:extLst>
          </p:cNvPr>
          <p:cNvSpPr>
            <a:spLocks noGrp="1"/>
          </p:cNvSpPr>
          <p:nvPr>
            <p:ph type="dt" sz="half" idx="10"/>
          </p:nvPr>
        </p:nvSpPr>
        <p:spPr/>
        <p:txBody>
          <a:bodyPr/>
          <a:lstStyle/>
          <a:p>
            <a:fld id="{AE900807-665F-884F-9E21-9B5371BC5AF4}" type="datetime1">
              <a:rPr lang="en-US" smtClean="0"/>
              <a:t>3/28/23</a:t>
            </a:fld>
            <a:endParaRPr lang="en-BD"/>
          </a:p>
        </p:txBody>
      </p:sp>
      <p:sp>
        <p:nvSpPr>
          <p:cNvPr id="6" name="Footer Placeholder 5">
            <a:extLst>
              <a:ext uri="{FF2B5EF4-FFF2-40B4-BE49-F238E27FC236}">
                <a16:creationId xmlns:a16="http://schemas.microsoft.com/office/drawing/2014/main" id="{811DA0B9-BC61-7746-96FC-EE2A58B7EADE}"/>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F5C57C92-68D5-3949-8A8D-37DF9DAFB466}"/>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297931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F109-5FE8-D547-B721-B5ADB61CD8D5}"/>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F96984F0-C420-3349-A798-4D1D1A087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C2E4BC1-1D1D-9042-A11B-54C93AE0976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019D8EEE-D162-2E48-B851-59E5DD724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58CD391-23F8-A74B-BF32-49AB1562CA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52F4FC54-E1AC-D742-83EF-76BE8833B859}"/>
              </a:ext>
            </a:extLst>
          </p:cNvPr>
          <p:cNvSpPr>
            <a:spLocks noGrp="1"/>
          </p:cNvSpPr>
          <p:nvPr>
            <p:ph type="dt" sz="half" idx="10"/>
          </p:nvPr>
        </p:nvSpPr>
        <p:spPr/>
        <p:txBody>
          <a:bodyPr/>
          <a:lstStyle/>
          <a:p>
            <a:fld id="{FD0FA9A8-F970-9544-91BE-CDC2EE68BA2E}" type="datetime1">
              <a:rPr lang="en-US" smtClean="0"/>
              <a:t>3/28/23</a:t>
            </a:fld>
            <a:endParaRPr lang="en-BD"/>
          </a:p>
        </p:txBody>
      </p:sp>
      <p:sp>
        <p:nvSpPr>
          <p:cNvPr id="8" name="Footer Placeholder 7">
            <a:extLst>
              <a:ext uri="{FF2B5EF4-FFF2-40B4-BE49-F238E27FC236}">
                <a16:creationId xmlns:a16="http://schemas.microsoft.com/office/drawing/2014/main" id="{98EFC4A6-FB51-2540-93BE-77C7AD443DB0}"/>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65692CAE-6564-6943-9CE6-22A3A700652D}"/>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351896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1178-5210-A641-8317-A7D0C085E33D}"/>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5883AE7E-DFC4-5D4C-8D17-1B409C58C636}"/>
              </a:ext>
            </a:extLst>
          </p:cNvPr>
          <p:cNvSpPr>
            <a:spLocks noGrp="1"/>
          </p:cNvSpPr>
          <p:nvPr>
            <p:ph type="dt" sz="half" idx="10"/>
          </p:nvPr>
        </p:nvSpPr>
        <p:spPr/>
        <p:txBody>
          <a:bodyPr/>
          <a:lstStyle/>
          <a:p>
            <a:fld id="{B3694EF0-633C-CF4B-885D-3F9BEA3C5D09}" type="datetime1">
              <a:rPr lang="en-US" smtClean="0"/>
              <a:t>3/28/23</a:t>
            </a:fld>
            <a:endParaRPr lang="en-BD"/>
          </a:p>
        </p:txBody>
      </p:sp>
      <p:sp>
        <p:nvSpPr>
          <p:cNvPr id="4" name="Footer Placeholder 3">
            <a:extLst>
              <a:ext uri="{FF2B5EF4-FFF2-40B4-BE49-F238E27FC236}">
                <a16:creationId xmlns:a16="http://schemas.microsoft.com/office/drawing/2014/main" id="{F5C97196-AAD9-284D-876F-ECA59546F1AD}"/>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83E88469-3059-5241-A258-0952DAF48E1D}"/>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389939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B2AB3-BCB2-C845-9798-1E753AB075A7}"/>
              </a:ext>
            </a:extLst>
          </p:cNvPr>
          <p:cNvSpPr>
            <a:spLocks noGrp="1"/>
          </p:cNvSpPr>
          <p:nvPr>
            <p:ph type="dt" sz="half" idx="10"/>
          </p:nvPr>
        </p:nvSpPr>
        <p:spPr/>
        <p:txBody>
          <a:bodyPr/>
          <a:lstStyle/>
          <a:p>
            <a:fld id="{C54AAD73-F251-7643-BE82-06CD8E8007CD}" type="datetime1">
              <a:rPr lang="en-US" smtClean="0"/>
              <a:t>3/28/23</a:t>
            </a:fld>
            <a:endParaRPr lang="en-BD"/>
          </a:p>
        </p:txBody>
      </p:sp>
      <p:sp>
        <p:nvSpPr>
          <p:cNvPr id="3" name="Footer Placeholder 2">
            <a:extLst>
              <a:ext uri="{FF2B5EF4-FFF2-40B4-BE49-F238E27FC236}">
                <a16:creationId xmlns:a16="http://schemas.microsoft.com/office/drawing/2014/main" id="{516F20EE-C761-A349-9FD8-2D6F6629A47D}"/>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CA70895F-8877-C84C-AFB6-F6516E6E4E53}"/>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122493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78C6-AC6E-3F40-A847-BC877EE7F3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90D9BC90-7349-9F46-9FAB-172A7B8AA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EA818032-0E83-154D-85C3-C5C4F0572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0D1B65-6D7F-A240-93DB-1B264C1921B1}"/>
              </a:ext>
            </a:extLst>
          </p:cNvPr>
          <p:cNvSpPr>
            <a:spLocks noGrp="1"/>
          </p:cNvSpPr>
          <p:nvPr>
            <p:ph type="dt" sz="half" idx="10"/>
          </p:nvPr>
        </p:nvSpPr>
        <p:spPr/>
        <p:txBody>
          <a:bodyPr/>
          <a:lstStyle/>
          <a:p>
            <a:fld id="{F1431FC9-4E93-E94E-B2B2-C3CBA96203FD}" type="datetime1">
              <a:rPr lang="en-US" smtClean="0"/>
              <a:t>3/28/23</a:t>
            </a:fld>
            <a:endParaRPr lang="en-BD"/>
          </a:p>
        </p:txBody>
      </p:sp>
      <p:sp>
        <p:nvSpPr>
          <p:cNvPr id="6" name="Footer Placeholder 5">
            <a:extLst>
              <a:ext uri="{FF2B5EF4-FFF2-40B4-BE49-F238E27FC236}">
                <a16:creationId xmlns:a16="http://schemas.microsoft.com/office/drawing/2014/main" id="{A26F763A-9E98-3E41-9997-020381513DDE}"/>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2E57ABAC-D63F-054B-8697-E19FD9FE2D99}"/>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428978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9D01-5FDA-D849-AD79-6A2344ED84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3A2ADF87-59B5-6642-9F3D-3E43A3382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62C94AFA-0499-D54C-9591-C620A37A0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12A4D5-A637-A74A-B0A8-16B21CE635A8}"/>
              </a:ext>
            </a:extLst>
          </p:cNvPr>
          <p:cNvSpPr>
            <a:spLocks noGrp="1"/>
          </p:cNvSpPr>
          <p:nvPr>
            <p:ph type="dt" sz="half" idx="10"/>
          </p:nvPr>
        </p:nvSpPr>
        <p:spPr/>
        <p:txBody>
          <a:bodyPr/>
          <a:lstStyle/>
          <a:p>
            <a:fld id="{6536549A-FD69-D244-87C6-963B10F0A1FE}" type="datetime1">
              <a:rPr lang="en-US" smtClean="0"/>
              <a:t>3/28/23</a:t>
            </a:fld>
            <a:endParaRPr lang="en-BD"/>
          </a:p>
        </p:txBody>
      </p:sp>
      <p:sp>
        <p:nvSpPr>
          <p:cNvPr id="6" name="Footer Placeholder 5">
            <a:extLst>
              <a:ext uri="{FF2B5EF4-FFF2-40B4-BE49-F238E27FC236}">
                <a16:creationId xmlns:a16="http://schemas.microsoft.com/office/drawing/2014/main" id="{80A24370-765D-CF45-8AC6-43C61CA9DC37}"/>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EE7B504B-B02D-C646-A312-AC806AB85138}"/>
              </a:ext>
            </a:extLst>
          </p:cNvPr>
          <p:cNvSpPr>
            <a:spLocks noGrp="1"/>
          </p:cNvSpPr>
          <p:nvPr>
            <p:ph type="sldNum" sz="quarter" idx="12"/>
          </p:nvPr>
        </p:nvSpPr>
        <p:spPr/>
        <p:txBody>
          <a:bodyPr/>
          <a:lstStyle/>
          <a:p>
            <a:fld id="{161F09FA-D7F4-924A-B937-37FC257D7B5D}" type="slidenum">
              <a:rPr lang="en-BD" smtClean="0"/>
              <a:t>‹#›</a:t>
            </a:fld>
            <a:endParaRPr lang="en-BD"/>
          </a:p>
        </p:txBody>
      </p:sp>
    </p:spTree>
    <p:extLst>
      <p:ext uri="{BB962C8B-B14F-4D97-AF65-F5344CB8AC3E}">
        <p14:creationId xmlns:p14="http://schemas.microsoft.com/office/powerpoint/2010/main" val="305782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D5579-05D4-A84B-B62D-23E8E809E7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E895E7A7-FA19-C84C-8EBA-20F0DC761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20219D38-8AA6-F34C-895F-31D3DA607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E7BB9-6163-4F48-B41F-FAA73AB12B19}" type="datetime1">
              <a:rPr lang="en-US" smtClean="0"/>
              <a:t>3/28/23</a:t>
            </a:fld>
            <a:endParaRPr/>
          </a:p>
        </p:txBody>
      </p:sp>
      <p:sp>
        <p:nvSpPr>
          <p:cNvPr id="5" name="Footer Placeholder 4">
            <a:extLst>
              <a:ext uri="{FF2B5EF4-FFF2-40B4-BE49-F238E27FC236}">
                <a16:creationId xmlns:a16="http://schemas.microsoft.com/office/drawing/2014/main" id="{96D6FB87-2C0E-0F42-A715-7667628B1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a:extLst>
              <a:ext uri="{FF2B5EF4-FFF2-40B4-BE49-F238E27FC236}">
                <a16:creationId xmlns:a16="http://schemas.microsoft.com/office/drawing/2014/main" id="{93811408-2996-2F4D-98C6-5F2FB3925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F09FA-D7F4-924A-B937-37FC257D7B5D}" type="slidenum">
              <a:rPr lang="en-BD" smtClean="0"/>
              <a:t>‹#›</a:t>
            </a:fld>
            <a:endParaRPr/>
          </a:p>
        </p:txBody>
      </p:sp>
    </p:spTree>
    <p:extLst>
      <p:ext uri="{BB962C8B-B14F-4D97-AF65-F5344CB8AC3E}">
        <p14:creationId xmlns:p14="http://schemas.microsoft.com/office/powerpoint/2010/main" val="346132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waves.org/" TargetMode="External"/><Relationship Id="rId2" Type="http://schemas.openxmlformats.org/officeDocument/2006/relationships/hyperlink" Target="mailto:Zaman.rokon.bd@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Econom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gent_(economics)" TargetMode="External"/><Relationship Id="rId13" Type="http://schemas.openxmlformats.org/officeDocument/2006/relationships/hyperlink" Target="https://en.wikipedia.org/wiki/Inflation" TargetMode="External"/><Relationship Id="rId3" Type="http://schemas.openxmlformats.org/officeDocument/2006/relationships/hyperlink" Target="https://en.wikipedia.org/wiki/Value_(economics)" TargetMode="External"/><Relationship Id="rId7" Type="http://schemas.openxmlformats.org/officeDocument/2006/relationships/hyperlink" Target="https://en.wikipedia.org/wiki/Goods_and_services" TargetMode="External"/><Relationship Id="rId12" Type="http://schemas.openxmlformats.org/officeDocument/2006/relationships/hyperlink" Target="https://en.wikipedia.org/wiki/Macroeconomics" TargetMode="External"/><Relationship Id="rId2" Type="http://schemas.openxmlformats.org/officeDocument/2006/relationships/hyperlink" Target="https://en.wikipedia.org/wiki/Social_science" TargetMode="External"/><Relationship Id="rId1" Type="http://schemas.openxmlformats.org/officeDocument/2006/relationships/slideLayout" Target="../slideLayouts/slideLayout2.xml"/><Relationship Id="rId6" Type="http://schemas.openxmlformats.org/officeDocument/2006/relationships/hyperlink" Target="https://en.wikipedia.org/wiki/Consumption_(economics)" TargetMode="External"/><Relationship Id="rId11" Type="http://schemas.openxmlformats.org/officeDocument/2006/relationships/hyperlink" Target="https://en.wikipedia.org/wiki/Market_(economics)" TargetMode="External"/><Relationship Id="rId5" Type="http://schemas.openxmlformats.org/officeDocument/2006/relationships/hyperlink" Target="https://en.wikipedia.org/wiki/Distribution_(economics)" TargetMode="External"/><Relationship Id="rId15" Type="http://schemas.openxmlformats.org/officeDocument/2006/relationships/hyperlink" Target="https://en.wikipedia.org/wiki/Glossary_of_economics" TargetMode="External"/><Relationship Id="rId10" Type="http://schemas.openxmlformats.org/officeDocument/2006/relationships/hyperlink" Target="https://en.wikipedia.org/wiki/Microeconomics" TargetMode="External"/><Relationship Id="rId4" Type="http://schemas.openxmlformats.org/officeDocument/2006/relationships/hyperlink" Target="https://en.wikipedia.org/wiki/Production_(economics)" TargetMode="External"/><Relationship Id="rId9" Type="http://schemas.openxmlformats.org/officeDocument/2006/relationships/hyperlink" Target="https://en.wikipedia.org/wiki/Economy" TargetMode="External"/><Relationship Id="rId14" Type="http://schemas.openxmlformats.org/officeDocument/2006/relationships/hyperlink" Target="https://en.wikipedia.org/wiki/Economic_growth"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Economi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B401CD-F3A8-9944-85E6-C5DA28730AAC}"/>
              </a:ext>
            </a:extLst>
          </p:cNvPr>
          <p:cNvSpPr>
            <a:spLocks noGrp="1"/>
          </p:cNvSpPr>
          <p:nvPr>
            <p:ph type="ctrTitle"/>
          </p:nvPr>
        </p:nvSpPr>
        <p:spPr>
          <a:xfrm>
            <a:off x="1524000" y="1122363"/>
            <a:ext cx="9144000" cy="1749791"/>
          </a:xfrm>
        </p:spPr>
        <p:txBody>
          <a:bodyPr>
            <a:normAutofit/>
          </a:bodyPr>
          <a:lstStyle/>
          <a:p>
            <a:r>
              <a:rPr lang="en-US" sz="3600" dirty="0" err="1">
                <a:solidFill>
                  <a:srgbClr val="3597F0"/>
                </a:solidFill>
              </a:rPr>
              <a:t>Lec</a:t>
            </a:r>
            <a:r>
              <a:rPr lang="en-US" sz="3600" dirty="0">
                <a:solidFill>
                  <a:srgbClr val="3597F0"/>
                </a:solidFill>
              </a:rPr>
              <a:t> 05: Basics of Economics within the </a:t>
            </a:r>
            <a:r>
              <a:rPr lang="en-US" sz="3600">
                <a:solidFill>
                  <a:srgbClr val="3597F0"/>
                </a:solidFill>
              </a:rPr>
              <a:t>Context of </a:t>
            </a:r>
            <a:r>
              <a:rPr lang="en-US" sz="3600" dirty="0">
                <a:solidFill>
                  <a:srgbClr val="3597F0"/>
                </a:solidFill>
              </a:rPr>
              <a:t>Science, Technology, and Engineering</a:t>
            </a:r>
            <a:endParaRPr sz="3600" dirty="0">
              <a:solidFill>
                <a:srgbClr val="3597F0"/>
              </a:solidFill>
            </a:endParaRPr>
          </a:p>
        </p:txBody>
      </p:sp>
      <p:sp>
        <p:nvSpPr>
          <p:cNvPr id="5" name="Subtitle 2">
            <a:extLst>
              <a:ext uri="{FF2B5EF4-FFF2-40B4-BE49-F238E27FC236}">
                <a16:creationId xmlns:a16="http://schemas.microsoft.com/office/drawing/2014/main" id="{C7D686FA-0DA2-0546-B850-0D15FFB4E1ED}"/>
              </a:ext>
            </a:extLst>
          </p:cNvPr>
          <p:cNvSpPr>
            <a:spLocks noGrp="1"/>
          </p:cNvSpPr>
          <p:nvPr>
            <p:ph type="subTitle" idx="1"/>
          </p:nvPr>
        </p:nvSpPr>
        <p:spPr>
          <a:xfrm>
            <a:off x="1524000" y="3602038"/>
            <a:ext cx="9144000" cy="2564300"/>
          </a:xfrm>
        </p:spPr>
        <p:txBody>
          <a:bodyPr>
            <a:normAutofit fontScale="92500" lnSpcReduction="10000"/>
          </a:bodyPr>
          <a:lstStyle/>
          <a:p>
            <a:r>
              <a:rPr lang="en-US" sz="2800" dirty="0"/>
              <a:t>EEE 452: Engineering Economics and Management</a:t>
            </a:r>
          </a:p>
          <a:p>
            <a:endParaRPr lang="en-US" dirty="0"/>
          </a:p>
          <a:p>
            <a:r>
              <a:rPr lang="en-US" i="1" dirty="0"/>
              <a:t>M. Rokonuzzaman, PhD</a:t>
            </a:r>
          </a:p>
          <a:p>
            <a:r>
              <a:rPr lang="en-US" sz="1500" dirty="0">
                <a:hlinkClick r:id="rId2"/>
              </a:rPr>
              <a:t>Zaman.rokon.bd@gmail.com</a:t>
            </a:r>
            <a:endParaRPr lang="en-US" sz="1500" dirty="0"/>
          </a:p>
          <a:p>
            <a:r>
              <a:rPr lang="en-US" sz="1500" dirty="0">
                <a:hlinkClick r:id="rId3"/>
              </a:rPr>
              <a:t>www.the-waves.org</a:t>
            </a:r>
            <a:endParaRPr lang="en-US" sz="1500" dirty="0"/>
          </a:p>
          <a:p>
            <a:pPr algn="l"/>
            <a:r>
              <a:rPr lang="en-US" sz="1500" i="1" dirty="0"/>
              <a:t>©️Rokonuzzaman</a:t>
            </a:r>
          </a:p>
          <a:p>
            <a:pPr algn="l"/>
            <a:r>
              <a:rPr lang="en-US" sz="1500" i="1" dirty="0"/>
              <a:t>--use is permitted only for the purpose of EEE 452 (sections 1,2, 3, 4 &amp; 10 offered at NSU in Spring 2023);no consumption and distribution is allowed for any other purpose </a:t>
            </a:r>
          </a:p>
          <a:p>
            <a:endParaRPr sz="1500" dirty="0"/>
          </a:p>
        </p:txBody>
      </p:sp>
      <p:sp>
        <p:nvSpPr>
          <p:cNvPr id="8" name="Slide Number Placeholder 7">
            <a:extLst>
              <a:ext uri="{FF2B5EF4-FFF2-40B4-BE49-F238E27FC236}">
                <a16:creationId xmlns:a16="http://schemas.microsoft.com/office/drawing/2014/main" id="{4B577C60-195E-7241-A9A5-33A9F69330D1}"/>
              </a:ext>
            </a:extLst>
          </p:cNvPr>
          <p:cNvSpPr>
            <a:spLocks noGrp="1"/>
          </p:cNvSpPr>
          <p:nvPr>
            <p:ph type="sldNum" sz="quarter" idx="12"/>
          </p:nvPr>
        </p:nvSpPr>
        <p:spPr/>
        <p:txBody>
          <a:bodyPr/>
          <a:lstStyle/>
          <a:p>
            <a:fld id="{161F09FA-D7F4-924A-B937-37FC257D7B5D}" type="slidenum">
              <a:rPr lang="en-BD" smtClean="0"/>
              <a:t>1</a:t>
            </a:fld>
            <a:endParaRPr lang="en-BD"/>
          </a:p>
        </p:txBody>
      </p:sp>
    </p:spTree>
    <p:extLst>
      <p:ext uri="{BB962C8B-B14F-4D97-AF65-F5344CB8AC3E}">
        <p14:creationId xmlns:p14="http://schemas.microsoft.com/office/powerpoint/2010/main" val="2718353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D7A3-0940-D24B-BEB2-52B04D799CB9}"/>
              </a:ext>
            </a:extLst>
          </p:cNvPr>
          <p:cNvSpPr>
            <a:spLocks noGrp="1"/>
          </p:cNvSpPr>
          <p:nvPr>
            <p:ph type="title"/>
          </p:nvPr>
        </p:nvSpPr>
        <p:spPr>
          <a:xfrm>
            <a:off x="592016" y="-47140"/>
            <a:ext cx="11506200" cy="1325563"/>
          </a:xfrm>
        </p:spPr>
        <p:txBody>
          <a:bodyPr>
            <a:normAutofit/>
          </a:bodyPr>
          <a:lstStyle/>
          <a:p>
            <a:r>
              <a:rPr lang="en-US" sz="2800" dirty="0">
                <a:solidFill>
                  <a:srgbClr val="3366FF"/>
                </a:solidFill>
                <a:latin typeface="Calibri Light" panose="020F0302020204030204" pitchFamily="34" charset="0"/>
                <a:cs typeface="Calibri Light" panose="020F0302020204030204" pitchFamily="34" charset="0"/>
              </a:rPr>
              <a:t>Principle #6: Markets Are Usually a Good Way to Organize Economic Activity</a:t>
            </a:r>
            <a:endParaRPr sz="28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BB3B9B1B-81AF-9847-812C-0C4DEB734405}"/>
              </a:ext>
            </a:extLst>
          </p:cNvPr>
          <p:cNvSpPr>
            <a:spLocks noGrp="1"/>
          </p:cNvSpPr>
          <p:nvPr>
            <p:ph idx="1"/>
          </p:nvPr>
        </p:nvSpPr>
        <p:spPr>
          <a:xfrm>
            <a:off x="606669" y="922947"/>
            <a:ext cx="8610600" cy="5184775"/>
          </a:xfrm>
        </p:spPr>
        <p:txBody>
          <a:bodyPr>
            <a:normAutofit fontScale="92500" lnSpcReduction="10000"/>
          </a:bodyPr>
          <a:lstStyle/>
          <a:p>
            <a:pPr marL="0" indent="0">
              <a:lnSpc>
                <a:spcPct val="110000"/>
              </a:lnSpc>
              <a:buNone/>
            </a:pPr>
            <a:r>
              <a:rPr lang="en-US" sz="2000" dirty="0">
                <a:latin typeface="Calibri Light" panose="020F0302020204030204" pitchFamily="34" charset="0"/>
                <a:cs typeface="Calibri Light" panose="020F0302020204030204" pitchFamily="34" charset="0"/>
              </a:rPr>
              <a:t>A </a:t>
            </a:r>
            <a:r>
              <a:rPr lang="en-US" sz="2000" dirty="0">
                <a:solidFill>
                  <a:srgbClr val="25A9A6"/>
                </a:solidFill>
                <a:latin typeface="Calibri Light" panose="020F0302020204030204" pitchFamily="34" charset="0"/>
                <a:cs typeface="Calibri Light" panose="020F0302020204030204" pitchFamily="34" charset="0"/>
              </a:rPr>
              <a:t>market economy</a:t>
            </a:r>
            <a:r>
              <a:rPr lang="en-US" sz="2000" dirty="0">
                <a:latin typeface="Calibri Light" panose="020F0302020204030204" pitchFamily="34" charset="0"/>
                <a:cs typeface="Calibri Light" panose="020F0302020204030204" pitchFamily="34" charset="0"/>
              </a:rPr>
              <a:t> is an economy that allocates resources through the decentralized decisions of many firms and households as they interact in markets for goods and services.</a:t>
            </a:r>
          </a:p>
          <a:p>
            <a:pPr lvl="1">
              <a:lnSpc>
                <a:spcPct val="110000"/>
              </a:lnSpc>
            </a:pPr>
            <a:r>
              <a:rPr lang="en-US" sz="2000" dirty="0">
                <a:latin typeface="Calibri Light" panose="020F0302020204030204" pitchFamily="34" charset="0"/>
                <a:cs typeface="Calibri Light" panose="020F0302020204030204" pitchFamily="34" charset="0"/>
              </a:rPr>
              <a:t>Households decide what to buy and who to work for.</a:t>
            </a:r>
          </a:p>
          <a:p>
            <a:pPr lvl="1">
              <a:lnSpc>
                <a:spcPct val="110000"/>
              </a:lnSpc>
            </a:pPr>
            <a:r>
              <a:rPr lang="en-US" sz="2000" dirty="0">
                <a:latin typeface="Calibri Light" panose="020F0302020204030204" pitchFamily="34" charset="0"/>
                <a:cs typeface="Calibri Light" panose="020F0302020204030204" pitchFamily="34" charset="0"/>
              </a:rPr>
              <a:t>Firms decide who to hire and what to produce.  </a:t>
            </a:r>
          </a:p>
          <a:p>
            <a:pPr marL="0" indent="0">
              <a:lnSpc>
                <a:spcPct val="110000"/>
              </a:lnSpc>
              <a:buNone/>
            </a:pPr>
            <a:r>
              <a:rPr lang="en-US" sz="2000" dirty="0">
                <a:latin typeface="Calibri Light" panose="020F0302020204030204" pitchFamily="34" charset="0"/>
                <a:cs typeface="Calibri Light" panose="020F0302020204030204" pitchFamily="34" charset="0"/>
              </a:rPr>
              <a:t>To leverage ideas for creating economic value, market economy adopted some favorable principles. </a:t>
            </a:r>
          </a:p>
          <a:p>
            <a:pPr marL="0" indent="0">
              <a:lnSpc>
                <a:spcPct val="110000"/>
              </a:lnSpc>
              <a:buNone/>
            </a:pPr>
            <a:r>
              <a:rPr lang="en-US" sz="2000" dirty="0">
                <a:latin typeface="Calibri Light" panose="020F0302020204030204" pitchFamily="34" charset="0"/>
                <a:cs typeface="Calibri Light" panose="020F0302020204030204" pitchFamily="34" charset="0"/>
              </a:rPr>
              <a:t>Ownership of capital and freedom of competition appear to be highly beneficial to foster wealth creation out of science and technology.  Yes, market economy principles are in favor of intensifying competition to exploit profit making opportunity from technology ideas. The scalability of ideas, however, leads to price setting capability. Smart firm emerges with the capability of offering the highest quality at the lowest cost. This is the outcome of consistent exploitation of science in scaling up ideas. As a result, the competition force of market economy slows down. The competition, however, is vital to nurture ideas through a flow of incremental ideas.    </a:t>
            </a:r>
          </a:p>
          <a:p>
            <a:pPr marL="0" indent="0">
              <a:buNone/>
            </a:pPr>
            <a:endParaRPr dirty="0"/>
          </a:p>
        </p:txBody>
      </p:sp>
      <p:sp>
        <p:nvSpPr>
          <p:cNvPr id="4" name="Slide Number Placeholder 3">
            <a:extLst>
              <a:ext uri="{FF2B5EF4-FFF2-40B4-BE49-F238E27FC236}">
                <a16:creationId xmlns:a16="http://schemas.microsoft.com/office/drawing/2014/main" id="{0B356078-1702-8A41-8B7F-E2D826C63616}"/>
              </a:ext>
            </a:extLst>
          </p:cNvPr>
          <p:cNvSpPr>
            <a:spLocks noGrp="1"/>
          </p:cNvSpPr>
          <p:nvPr>
            <p:ph type="sldNum" sz="quarter" idx="12"/>
          </p:nvPr>
        </p:nvSpPr>
        <p:spPr/>
        <p:txBody>
          <a:bodyPr/>
          <a:lstStyle/>
          <a:p>
            <a:fld id="{161F09FA-D7F4-924A-B937-37FC257D7B5D}" type="slidenum">
              <a:rPr lang="en-BD" smtClean="0"/>
              <a:t>10</a:t>
            </a:fld>
            <a:endParaRPr lang="en-BD" dirty="0"/>
          </a:p>
        </p:txBody>
      </p:sp>
      <p:sp>
        <p:nvSpPr>
          <p:cNvPr id="5" name="Rectangle 4">
            <a:extLst>
              <a:ext uri="{FF2B5EF4-FFF2-40B4-BE49-F238E27FC236}">
                <a16:creationId xmlns:a16="http://schemas.microsoft.com/office/drawing/2014/main" id="{52F8ED9C-9885-EE42-9660-653FF2B596D3}"/>
              </a:ext>
            </a:extLst>
          </p:cNvPr>
          <p:cNvSpPr/>
          <p:nvPr/>
        </p:nvSpPr>
        <p:spPr>
          <a:xfrm>
            <a:off x="9366739" y="1341452"/>
            <a:ext cx="2743200" cy="1477328"/>
          </a:xfrm>
          <a:prstGeom prst="rect">
            <a:avLst/>
          </a:prstGeom>
        </p:spPr>
        <p:txBody>
          <a:bodyPr wrap="square">
            <a:spAutoFit/>
          </a:bodyPr>
          <a:lstStyle/>
          <a:p>
            <a:r>
              <a:rPr lang="en-US" dirty="0">
                <a:latin typeface="Garamond" charset="0"/>
              </a:rPr>
              <a:t>Adam Smith made the observation that households and firms interacting in markets act as if guided by an </a:t>
            </a:r>
            <a:r>
              <a:rPr lang="ja-JP" altLang="en-US">
                <a:latin typeface="Arial" charset="0"/>
                <a:ea typeface="ヒラギノ明朝 Pro W3" charset="0"/>
                <a:cs typeface="ヒラギノ明朝 Pro W3" charset="0"/>
              </a:rPr>
              <a:t>“</a:t>
            </a:r>
            <a:r>
              <a:rPr lang="en-US" dirty="0">
                <a:latin typeface="Garamond" charset="0"/>
              </a:rPr>
              <a:t>invisible hand.</a:t>
            </a:r>
            <a:r>
              <a:rPr lang="ja-JP" altLang="en-US">
                <a:latin typeface="Arial" charset="0"/>
                <a:ea typeface="ヒラギノ明朝 Pro W3" charset="0"/>
                <a:cs typeface="ヒラギノ明朝 Pro W3" charset="0"/>
              </a:rPr>
              <a:t>”</a:t>
            </a:r>
            <a:endParaRPr lang="en-US" dirty="0">
              <a:latin typeface="Garamond" charset="0"/>
            </a:endParaRPr>
          </a:p>
        </p:txBody>
      </p:sp>
      <p:sp>
        <p:nvSpPr>
          <p:cNvPr id="6" name="TextBox 5">
            <a:extLst>
              <a:ext uri="{FF2B5EF4-FFF2-40B4-BE49-F238E27FC236}">
                <a16:creationId xmlns:a16="http://schemas.microsoft.com/office/drawing/2014/main" id="{85775AD8-7509-BA4D-BE3F-9789CD9C9759}"/>
              </a:ext>
            </a:extLst>
          </p:cNvPr>
          <p:cNvSpPr txBox="1"/>
          <p:nvPr/>
        </p:nvSpPr>
        <p:spPr>
          <a:xfrm>
            <a:off x="9366739" y="2881809"/>
            <a:ext cx="2555630" cy="3139321"/>
          </a:xfrm>
          <a:prstGeom prst="rect">
            <a:avLst/>
          </a:prstGeom>
          <a:noFill/>
        </p:spPr>
        <p:txBody>
          <a:bodyPr wrap="square" rtlCol="0">
            <a:spAutoFit/>
          </a:bodyPr>
          <a:lstStyle/>
          <a:p>
            <a:r>
              <a:rPr lang="en-US" i="1" dirty="0">
                <a:latin typeface="Calibri Light" panose="020F0302020204030204" pitchFamily="34" charset="0"/>
                <a:cs typeface="Calibri Light" panose="020F0302020204030204" pitchFamily="34" charset="0"/>
              </a:rPr>
              <a:t>Despite the fact that economic value creation out of S&amp;T benefits from profit making competition in nurturing ideas, progression of S&amp;T has a natural tendency of weakening competition, and empowering the accumulation of  market power.  </a:t>
            </a:r>
            <a:endParaRPr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4840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3708-E65F-CF4B-A8B8-4FEB7105A27E}"/>
              </a:ext>
            </a:extLst>
          </p:cNvPr>
          <p:cNvSpPr>
            <a:spLocks noGrp="1"/>
          </p:cNvSpPr>
          <p:nvPr>
            <p:ph type="title"/>
          </p:nvPr>
        </p:nvSpPr>
        <p:spPr>
          <a:xfrm>
            <a:off x="404446" y="1"/>
            <a:ext cx="10515600" cy="844062"/>
          </a:xfrm>
        </p:spPr>
        <p:txBody>
          <a:bodyPr>
            <a:normAutofit/>
          </a:bodyPr>
          <a:lstStyle/>
          <a:p>
            <a:r>
              <a:rPr lang="en-US" sz="2800" dirty="0">
                <a:solidFill>
                  <a:srgbClr val="3366FF"/>
                </a:solidFill>
                <a:latin typeface="Calibri Light" panose="020F0302020204030204" pitchFamily="34" charset="0"/>
                <a:cs typeface="Calibri Light" panose="020F0302020204030204" pitchFamily="34" charset="0"/>
              </a:rPr>
              <a:t>Principle #7: Governments Can Sometimes Improve Market Outcomes</a:t>
            </a:r>
            <a:endParaRPr sz="28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3E8B7BC6-D566-2D49-88CF-EC56C906DEC3}"/>
              </a:ext>
            </a:extLst>
          </p:cNvPr>
          <p:cNvSpPr>
            <a:spLocks noGrp="1"/>
          </p:cNvSpPr>
          <p:nvPr>
            <p:ph idx="1"/>
          </p:nvPr>
        </p:nvSpPr>
        <p:spPr>
          <a:xfrm>
            <a:off x="498231" y="665038"/>
            <a:ext cx="8821615" cy="6192961"/>
          </a:xfrm>
        </p:spPr>
        <p:txBody>
          <a:bodyPr>
            <a:normAutofit fontScale="92500" lnSpcReduction="20000"/>
          </a:bodyPr>
          <a:lstStyle/>
          <a:p>
            <a:pPr>
              <a:lnSpc>
                <a:spcPct val="110000"/>
              </a:lnSpc>
              <a:buClr>
                <a:schemeClr val="tx1"/>
              </a:buClr>
            </a:pPr>
            <a:r>
              <a:rPr lang="en-US" sz="2000" dirty="0">
                <a:solidFill>
                  <a:srgbClr val="25A9A6"/>
                </a:solidFill>
                <a:latin typeface="Calibri Light" panose="020F0302020204030204" pitchFamily="34" charset="0"/>
                <a:cs typeface="Calibri Light" panose="020F0302020204030204" pitchFamily="34" charset="0"/>
              </a:rPr>
              <a:t>Market failure</a:t>
            </a:r>
            <a:r>
              <a:rPr lang="en-US" sz="2000" dirty="0">
                <a:latin typeface="Calibri Light" panose="020F0302020204030204" pitchFamily="34" charset="0"/>
                <a:cs typeface="Calibri Light" panose="020F0302020204030204" pitchFamily="34" charset="0"/>
              </a:rPr>
              <a:t> occurs when the market fails to allocate resources efficiently. When the market fails (breaks down) government can intervene to promote efficiency and equity.</a:t>
            </a:r>
          </a:p>
          <a:p>
            <a:pPr>
              <a:lnSpc>
                <a:spcPct val="110000"/>
              </a:lnSpc>
            </a:pPr>
            <a:r>
              <a:rPr lang="en-US" sz="2000" dirty="0">
                <a:latin typeface="Calibri Light" panose="020F0302020204030204" pitchFamily="34" charset="0"/>
                <a:cs typeface="Calibri Light" panose="020F0302020204030204" pitchFamily="34" charset="0"/>
              </a:rPr>
              <a:t>Market failure may be caused by </a:t>
            </a:r>
          </a:p>
          <a:p>
            <a:pPr lvl="1">
              <a:lnSpc>
                <a:spcPct val="110000"/>
              </a:lnSpc>
            </a:pPr>
            <a:r>
              <a:rPr lang="en-US" sz="2000" dirty="0">
                <a:latin typeface="Calibri Light" panose="020F0302020204030204" pitchFamily="34" charset="0"/>
                <a:cs typeface="Calibri Light" panose="020F0302020204030204" pitchFamily="34" charset="0"/>
              </a:rPr>
              <a:t>an </a:t>
            </a:r>
            <a:r>
              <a:rPr lang="en-US" sz="2000" dirty="0">
                <a:solidFill>
                  <a:srgbClr val="25A9A6"/>
                </a:solidFill>
                <a:latin typeface="Calibri Light" panose="020F0302020204030204" pitchFamily="34" charset="0"/>
                <a:cs typeface="Calibri Light" panose="020F0302020204030204" pitchFamily="34" charset="0"/>
              </a:rPr>
              <a:t>externality</a:t>
            </a:r>
            <a:r>
              <a:rPr lang="en-US" sz="2000" dirty="0">
                <a:latin typeface="Calibri Light" panose="020F0302020204030204" pitchFamily="34" charset="0"/>
                <a:cs typeface="Calibri Light" panose="020F0302020204030204" pitchFamily="34" charset="0"/>
              </a:rPr>
              <a:t>, which is the impact of one person or firm</a:t>
            </a:r>
            <a:r>
              <a:rPr lang="ja-JP" altLang="en-US" sz="2000">
                <a:latin typeface="Calibri Light" panose="020F0302020204030204" pitchFamily="34" charset="0"/>
                <a:ea typeface="ヒラギノ明朝 Pro W3" charset="0"/>
                <a:cs typeface="Calibri Light" panose="020F0302020204030204" pitchFamily="34" charset="0"/>
              </a:rPr>
              <a:t>’</a:t>
            </a:r>
            <a:r>
              <a:rPr lang="en-US" sz="2000" dirty="0">
                <a:latin typeface="Calibri Light" panose="020F0302020204030204" pitchFamily="34" charset="0"/>
                <a:cs typeface="Calibri Light" panose="020F0302020204030204" pitchFamily="34" charset="0"/>
              </a:rPr>
              <a:t>s actions on the well-being of a bystander.</a:t>
            </a:r>
          </a:p>
          <a:p>
            <a:pPr lvl="1">
              <a:lnSpc>
                <a:spcPct val="110000"/>
              </a:lnSpc>
              <a:buClr>
                <a:schemeClr val="tx1"/>
              </a:buClr>
            </a:pPr>
            <a:r>
              <a:rPr lang="en-US" sz="2000" dirty="0">
                <a:solidFill>
                  <a:srgbClr val="25A9A6"/>
                </a:solidFill>
                <a:latin typeface="Calibri Light" panose="020F0302020204030204" pitchFamily="34" charset="0"/>
                <a:cs typeface="Calibri Light" panose="020F0302020204030204" pitchFamily="34" charset="0"/>
              </a:rPr>
              <a:t>market power</a:t>
            </a:r>
            <a:r>
              <a:rPr lang="en-US" sz="2000" dirty="0">
                <a:latin typeface="Calibri Light" panose="020F0302020204030204" pitchFamily="34" charset="0"/>
                <a:cs typeface="Calibri Light" panose="020F0302020204030204" pitchFamily="34" charset="0"/>
              </a:rPr>
              <a:t>, which is the ability of a single person or firm to unduly influence market prices. </a:t>
            </a:r>
          </a:p>
          <a:p>
            <a:pPr marL="0" indent="0">
              <a:lnSpc>
                <a:spcPct val="110000"/>
              </a:lnSpc>
              <a:buClr>
                <a:schemeClr val="tx1"/>
              </a:buClr>
              <a:buNone/>
            </a:pPr>
            <a:r>
              <a:rPr lang="en-US" sz="2000" dirty="0">
                <a:latin typeface="Calibri Light" panose="020F0302020204030204" pitchFamily="34" charset="0"/>
                <a:cs typeface="Calibri Light" panose="020F0302020204030204" pitchFamily="34" charset="0"/>
              </a:rPr>
              <a:t>Particularly, technology innovation market suffers from market failure. The necessity of a long journey in creating profitable willingness to pay discourage private investment. Furthermore, such a journey is fraught with pervasive uncertainties. On top of it, overall economic policies affect both the supply and demand creation of economic value creation out of local production of technology innovations. Hence, there has been prevailing market failure in unlocking technology possibilities—particularly in less developed countries. Therefore, the Government has a strong role to prime the innovation pump.    </a:t>
            </a:r>
          </a:p>
          <a:p>
            <a:pPr marL="0" indent="0">
              <a:lnSpc>
                <a:spcPct val="110000"/>
              </a:lnSpc>
              <a:buClr>
                <a:schemeClr val="tx1"/>
              </a:buClr>
              <a:buNone/>
            </a:pPr>
            <a:r>
              <a:rPr lang="en-US" sz="2000" dirty="0">
                <a:latin typeface="Calibri Light" panose="020F0302020204030204" pitchFamily="34" charset="0"/>
                <a:cs typeface="Calibri Light" panose="020F0302020204030204" pitchFamily="34" charset="0"/>
              </a:rPr>
              <a:t>For example, there is a possibility of reducing farming inputs by harnessing the potential of precision farming. But in the absence of it, farmers remain deprived from getting benefit from the possibility. On the other hand, growing number of science and  engineering graduates have been failing to get quality jobs for developing and deploying technology ideas. This is a typical example of market failure in exploiting prevailing possibilities.  </a:t>
            </a:r>
            <a:endParaRPr sz="2000" dirty="0">
              <a:latin typeface="Calibri Light" panose="020F0302020204030204" pitchFamily="34" charset="0"/>
              <a:cs typeface="Calibri Light" panose="020F0302020204030204" pitchFamily="34" charset="0"/>
            </a:endParaRPr>
          </a:p>
        </p:txBody>
      </p:sp>
      <p:pic>
        <p:nvPicPr>
          <p:cNvPr id="1026" name="Picture 2" descr="Smart agriculture , farm , precision farming concept. Drone and NIR images  application screen used to create field health maps for normalize differenc  Stock Photo - Alamy">
            <a:extLst>
              <a:ext uri="{FF2B5EF4-FFF2-40B4-BE49-F238E27FC236}">
                <a16:creationId xmlns:a16="http://schemas.microsoft.com/office/drawing/2014/main" id="{CE9ED120-3102-B94B-9039-7FA64788B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631" y="1119553"/>
            <a:ext cx="2743506" cy="20105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n on drone">
            <a:extLst>
              <a:ext uri="{FF2B5EF4-FFF2-40B4-BE49-F238E27FC236}">
                <a16:creationId xmlns:a16="http://schemas.microsoft.com/office/drawing/2014/main" id="{7E3429D8-C524-DA42-BBB5-C680EF533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7862" y="3287346"/>
            <a:ext cx="2879275" cy="16480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5EC682-0668-A140-8628-2239CF1FF750}"/>
              </a:ext>
            </a:extLst>
          </p:cNvPr>
          <p:cNvSpPr txBox="1"/>
          <p:nvPr/>
        </p:nvSpPr>
        <p:spPr>
          <a:xfrm>
            <a:off x="9319846" y="5087815"/>
            <a:ext cx="2837291" cy="1569660"/>
          </a:xfrm>
          <a:prstGeom prst="rect">
            <a:avLst/>
          </a:prstGeom>
          <a:noFill/>
        </p:spPr>
        <p:txBody>
          <a:bodyPr wrap="square" rtlCol="0">
            <a:spAutoFit/>
          </a:bodyPr>
          <a:lstStyle/>
          <a:p>
            <a:r>
              <a:rPr lang="en-US" sz="1600" dirty="0">
                <a:latin typeface="Calibri Light" panose="020F0302020204030204" pitchFamily="34" charset="0"/>
                <a:cs typeface="Calibri Light" panose="020F0302020204030204" pitchFamily="34" charset="0"/>
              </a:rPr>
              <a:t>Government can address precision farming market failure by investing in R&amp;D, and giving incentives for adopting innovation for reducing farming input wastage.</a:t>
            </a:r>
            <a:endParaRPr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2215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A3742-9B29-8741-98B1-AE859D0996E3}"/>
              </a:ext>
            </a:extLst>
          </p:cNvPr>
          <p:cNvSpPr>
            <a:spLocks noGrp="1"/>
          </p:cNvSpPr>
          <p:nvPr>
            <p:ph idx="1"/>
          </p:nvPr>
        </p:nvSpPr>
        <p:spPr>
          <a:xfrm>
            <a:off x="199294" y="48968"/>
            <a:ext cx="10550770" cy="5032375"/>
          </a:xfrm>
        </p:spPr>
        <p:txBody>
          <a:bodyPr>
            <a:noAutofit/>
          </a:bodyPr>
          <a:lstStyle/>
          <a:p>
            <a:pPr marL="0" indent="0">
              <a:lnSpc>
                <a:spcPct val="100000"/>
              </a:lnSpc>
              <a:buNone/>
            </a:pPr>
            <a:r>
              <a:rPr lang="en-US" sz="1900" b="1" dirty="0">
                <a:latin typeface="Calibri Light" panose="020F0302020204030204" pitchFamily="34" charset="0"/>
                <a:cs typeface="Calibri Light" panose="020F0302020204030204" pitchFamily="34" charset="0"/>
              </a:rPr>
              <a:t>Externalities: </a:t>
            </a:r>
            <a:r>
              <a:rPr lang="en-US" sz="1900" dirty="0">
                <a:latin typeface="Calibri Light" panose="020F0302020204030204" pitchFamily="34" charset="0"/>
                <a:cs typeface="Calibri Light" panose="020F0302020204030204" pitchFamily="34" charset="0"/>
              </a:rPr>
              <a:t>Technologies create both negative and positive externalities. </a:t>
            </a:r>
          </a:p>
          <a:p>
            <a:pPr marL="0" indent="0">
              <a:lnSpc>
                <a:spcPct val="100000"/>
              </a:lnSpc>
              <a:buNone/>
            </a:pPr>
            <a:r>
              <a:rPr lang="en-US" sz="1900" dirty="0">
                <a:latin typeface="Calibri Light" panose="020F0302020204030204" pitchFamily="34" charset="0"/>
                <a:cs typeface="Calibri Light" panose="020F0302020204030204" pitchFamily="34" charset="0"/>
              </a:rPr>
              <a:t>Technology innovation creates externality effects. For example, emission from vehicles or radiation from cellphone towers affect the health of citizens. It’s beyond the capacity of an individual citizen to reduce such negative externality effects. Hence, there has been a role for the Government—through policies and regulation.</a:t>
            </a:r>
          </a:p>
          <a:p>
            <a:pPr marL="0" indent="0">
              <a:lnSpc>
                <a:spcPct val="100000"/>
              </a:lnSpc>
              <a:buNone/>
            </a:pPr>
            <a:r>
              <a:rPr lang="en-US" sz="1900" dirty="0">
                <a:latin typeface="Calibri Light" panose="020F0302020204030204" pitchFamily="34" charset="0"/>
                <a:cs typeface="Calibri Light" panose="020F0302020204030204" pitchFamily="34" charset="0"/>
              </a:rPr>
              <a:t>On the other hand, some technology decisions create positive externality effect. For example,   the adoption of standards and the facilitation of infrastructure roll out create positive externality effects. For example, stimulation of charging station infrastructure in compliance with common standards will have positive externality effect on environment. </a:t>
            </a:r>
          </a:p>
          <a:p>
            <a:pPr marL="0" indent="0">
              <a:lnSpc>
                <a:spcPct val="100000"/>
              </a:lnSpc>
              <a:buNone/>
            </a:pPr>
            <a:r>
              <a:rPr lang="en-US" sz="1900" b="1" dirty="0">
                <a:latin typeface="Calibri Light" panose="020F0302020204030204" pitchFamily="34" charset="0"/>
                <a:cs typeface="Calibri Light" panose="020F0302020204030204" pitchFamily="34" charset="0"/>
              </a:rPr>
              <a:t>Market Power: </a:t>
            </a:r>
            <a:r>
              <a:rPr lang="en-US" sz="1900" dirty="0">
                <a:latin typeface="Calibri Light" panose="020F0302020204030204" pitchFamily="34" charset="0"/>
                <a:cs typeface="Calibri Light" panose="020F0302020204030204" pitchFamily="34" charset="0"/>
              </a:rPr>
              <a:t>By exploiting the technology possibilities, smart firms can attain price setting capability—known as market power. Differentiation, and economies of scale, scope and network externality effects are among common factors for attaining market power. On the other hand, through outperforming competitors in offering higher quality at lower cost by taking the advantage of technology possibilities, smart providers can gain market power even in homogeneous products. But should the government prevent it, as it’s anti-competitive. It depends. It’s not always a good intervention to prevent the accumulation of market power out of technology possibilities. In many cases, it’s highly beneficial for the customers.  It’s worth noting that technology possibilities have natural tendency of monopoly—and the challenge is how to harness it without giving up to monopoly</a:t>
            </a:r>
          </a:p>
          <a:p>
            <a:pPr marL="0" indent="0">
              <a:lnSpc>
                <a:spcPct val="100000"/>
              </a:lnSpc>
              <a:buNone/>
            </a:pPr>
            <a:r>
              <a:rPr lang="en-US" sz="1900" dirty="0">
                <a:latin typeface="Calibri Light" panose="020F0302020204030204" pitchFamily="34" charset="0"/>
                <a:cs typeface="Calibri Light" panose="020F0302020204030204" pitchFamily="34" charset="0"/>
              </a:rPr>
              <a:t>Well, how to restore competition. As opposed to clipping the wings of a smart performer, Government should intervene to fuel the growth of the next wave of reinvention. Lesson should be drawn from the disappearance of market power of Nokia or Microsoft’s Internet browser. </a:t>
            </a:r>
          </a:p>
        </p:txBody>
      </p:sp>
      <p:sp>
        <p:nvSpPr>
          <p:cNvPr id="5" name="Rectangle 4">
            <a:extLst>
              <a:ext uri="{FF2B5EF4-FFF2-40B4-BE49-F238E27FC236}">
                <a16:creationId xmlns:a16="http://schemas.microsoft.com/office/drawing/2014/main" id="{591E9875-177D-F74A-A037-89B913578713}"/>
              </a:ext>
            </a:extLst>
          </p:cNvPr>
          <p:cNvSpPr/>
          <p:nvPr/>
        </p:nvSpPr>
        <p:spPr>
          <a:xfrm>
            <a:off x="10539046" y="4899466"/>
            <a:ext cx="1770184" cy="2062103"/>
          </a:xfrm>
          <a:prstGeom prst="rect">
            <a:avLst/>
          </a:prstGeom>
        </p:spPr>
        <p:txBody>
          <a:bodyPr wrap="square">
            <a:spAutoFit/>
          </a:bodyPr>
          <a:lstStyle/>
          <a:p>
            <a:r>
              <a:rPr lang="en-GB" sz="1600" dirty="0"/>
              <a:t>https://</a:t>
            </a:r>
            <a:r>
              <a:rPr lang="en-GB" sz="1600" dirty="0" err="1"/>
              <a:t>www.cato.org</a:t>
            </a:r>
            <a:r>
              <a:rPr lang="en-GB" sz="1600" dirty="0"/>
              <a:t>/publications/policy-analysis/time-different-</a:t>
            </a:r>
            <a:r>
              <a:rPr lang="en-GB" sz="1600" dirty="0" err="1"/>
              <a:t>schumpeter</a:t>
            </a:r>
            <a:r>
              <a:rPr lang="en-GB" sz="1600" dirty="0"/>
              <a:t>-tech-giants-monopoly-fatalism</a:t>
            </a:r>
            <a:endParaRPr sz="1600" dirty="0"/>
          </a:p>
        </p:txBody>
      </p:sp>
      <p:pic>
        <p:nvPicPr>
          <p:cNvPr id="6" name="Picture 5">
            <a:extLst>
              <a:ext uri="{FF2B5EF4-FFF2-40B4-BE49-F238E27FC236}">
                <a16:creationId xmlns:a16="http://schemas.microsoft.com/office/drawing/2014/main" id="{056CB071-F8A6-3841-BC98-B7FB82D9849F}"/>
              </a:ext>
            </a:extLst>
          </p:cNvPr>
          <p:cNvPicPr>
            <a:picLocks noChangeAspect="1"/>
          </p:cNvPicPr>
          <p:nvPr/>
        </p:nvPicPr>
        <p:blipFill>
          <a:blip r:embed="rId2"/>
          <a:stretch>
            <a:fillRect/>
          </a:stretch>
        </p:blipFill>
        <p:spPr>
          <a:xfrm rot="16200000">
            <a:off x="9126825" y="1854085"/>
            <a:ext cx="4668620" cy="1422141"/>
          </a:xfrm>
          <a:prstGeom prst="rect">
            <a:avLst/>
          </a:prstGeom>
        </p:spPr>
      </p:pic>
    </p:spTree>
    <p:extLst>
      <p:ext uri="{BB962C8B-B14F-4D97-AF65-F5344CB8AC3E}">
        <p14:creationId xmlns:p14="http://schemas.microsoft.com/office/powerpoint/2010/main" val="364952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590B-30B0-4748-83AA-C279D023DDC6}"/>
              </a:ext>
            </a:extLst>
          </p:cNvPr>
          <p:cNvSpPr>
            <a:spLocks noGrp="1"/>
          </p:cNvSpPr>
          <p:nvPr>
            <p:ph type="title"/>
          </p:nvPr>
        </p:nvSpPr>
        <p:spPr>
          <a:xfrm>
            <a:off x="381304" y="252940"/>
            <a:ext cx="10515600" cy="478937"/>
          </a:xfrm>
        </p:spPr>
        <p:txBody>
          <a:bodyPr>
            <a:normAutofit fontScale="90000"/>
          </a:bodyPr>
          <a:lstStyle/>
          <a:p>
            <a:r>
              <a:rPr lang="en-US" sz="2800" dirty="0">
                <a:solidFill>
                  <a:srgbClr val="3366FF"/>
                </a:solidFill>
                <a:latin typeface="Garamond" charset="0"/>
              </a:rPr>
              <a:t>Principle #8: </a:t>
            </a:r>
            <a:r>
              <a:rPr lang="en-GB" sz="2700" dirty="0"/>
              <a:t>A country's standard of living depends on its ability to produce goods and services</a:t>
            </a:r>
            <a:br>
              <a:rPr lang="en-US" sz="2800" dirty="0">
                <a:solidFill>
                  <a:srgbClr val="3366FF"/>
                </a:solidFill>
                <a:latin typeface="Garamond" charset="0"/>
              </a:rPr>
            </a:br>
            <a:r>
              <a:rPr lang="en-US" sz="2800" dirty="0">
                <a:solidFill>
                  <a:srgbClr val="3366FF"/>
                </a:solidFill>
                <a:latin typeface="Garamond" charset="0"/>
              </a:rPr>
              <a:t>The Standard of Living Depends on a Country</a:t>
            </a:r>
            <a:r>
              <a:rPr lang="ja-JP" altLang="en-US" sz="2800">
                <a:solidFill>
                  <a:srgbClr val="3366FF"/>
                </a:solidFill>
                <a:latin typeface="Arial" charset="0"/>
                <a:ea typeface="ヒラギノ明朝 Pro W3" charset="0"/>
                <a:cs typeface="ヒラギノ明朝 Pro W3" charset="0"/>
              </a:rPr>
              <a:t>’</a:t>
            </a:r>
            <a:r>
              <a:rPr lang="en-US" sz="2800" dirty="0">
                <a:solidFill>
                  <a:srgbClr val="3366FF"/>
                </a:solidFill>
                <a:latin typeface="Garamond" charset="0"/>
              </a:rPr>
              <a:t>s Production &amp; Better Ideas</a:t>
            </a:r>
            <a:endParaRPr sz="2800" dirty="0"/>
          </a:p>
        </p:txBody>
      </p:sp>
      <p:sp>
        <p:nvSpPr>
          <p:cNvPr id="3" name="Content Placeholder 2">
            <a:extLst>
              <a:ext uri="{FF2B5EF4-FFF2-40B4-BE49-F238E27FC236}">
                <a16:creationId xmlns:a16="http://schemas.microsoft.com/office/drawing/2014/main" id="{106536F8-935A-D241-9ABE-7B64B1984C69}"/>
              </a:ext>
            </a:extLst>
          </p:cNvPr>
          <p:cNvSpPr>
            <a:spLocks noGrp="1"/>
          </p:cNvSpPr>
          <p:nvPr>
            <p:ph idx="1"/>
          </p:nvPr>
        </p:nvSpPr>
        <p:spPr>
          <a:xfrm>
            <a:off x="545123" y="1005010"/>
            <a:ext cx="10515600" cy="5852990"/>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Standard of living may be measured in different ways:</a:t>
            </a:r>
          </a:p>
          <a:p>
            <a:pPr lvl="1">
              <a:lnSpc>
                <a:spcPct val="100000"/>
              </a:lnSpc>
            </a:pPr>
            <a:r>
              <a:rPr lang="en-US" sz="2000" dirty="0">
                <a:latin typeface="Calibri Light" panose="020F0302020204030204" pitchFamily="34" charset="0"/>
                <a:cs typeface="Calibri Light" panose="020F0302020204030204" pitchFamily="34" charset="0"/>
              </a:rPr>
              <a:t>By comparing personal incomes.</a:t>
            </a:r>
          </a:p>
          <a:p>
            <a:pPr lvl="1">
              <a:lnSpc>
                <a:spcPct val="100000"/>
              </a:lnSpc>
            </a:pPr>
            <a:r>
              <a:rPr lang="en-US" sz="2000" dirty="0">
                <a:latin typeface="Calibri Light" panose="020F0302020204030204" pitchFamily="34" charset="0"/>
                <a:cs typeface="Calibri Light" panose="020F0302020204030204" pitchFamily="34" charset="0"/>
              </a:rPr>
              <a:t>By comparing the total market value of a nation</a:t>
            </a:r>
            <a:r>
              <a:rPr lang="ja-JP" altLang="en-US" sz="2000">
                <a:latin typeface="Calibri Light" panose="020F0302020204030204" pitchFamily="34" charset="0"/>
                <a:ea typeface="ヒラギノ明朝 Pro W3" charset="0"/>
                <a:cs typeface="Calibri Light" panose="020F0302020204030204" pitchFamily="34" charset="0"/>
              </a:rPr>
              <a:t>’</a:t>
            </a:r>
            <a:r>
              <a:rPr lang="en-US" sz="2000" dirty="0">
                <a:latin typeface="Calibri Light" panose="020F0302020204030204" pitchFamily="34" charset="0"/>
                <a:cs typeface="Calibri Light" panose="020F0302020204030204" pitchFamily="34" charset="0"/>
              </a:rPr>
              <a:t>s production.</a:t>
            </a:r>
          </a:p>
          <a:p>
            <a:pPr>
              <a:lnSpc>
                <a:spcPct val="100000"/>
              </a:lnSpc>
            </a:pPr>
            <a:r>
              <a:rPr lang="en-US" sz="2000" dirty="0">
                <a:latin typeface="Calibri Light" panose="020F0302020204030204" pitchFamily="34" charset="0"/>
                <a:cs typeface="Calibri Light" panose="020F0302020204030204" pitchFamily="34" charset="0"/>
              </a:rPr>
              <a:t>Almost all variations in living standards are explained by differences in countries</a:t>
            </a:r>
            <a:r>
              <a:rPr lang="ja-JP" altLang="en-US" sz="2000">
                <a:latin typeface="Calibri Light" panose="020F0302020204030204" pitchFamily="34" charset="0"/>
                <a:ea typeface="ヒラギノ明朝 Pro W3" charset="0"/>
                <a:cs typeface="Calibri Light" panose="020F0302020204030204" pitchFamily="34" charset="0"/>
              </a:rPr>
              <a:t>’</a:t>
            </a:r>
            <a:r>
              <a:rPr lang="en-US" sz="2000" dirty="0">
                <a:latin typeface="Calibri Light" panose="020F0302020204030204" pitchFamily="34" charset="0"/>
                <a:cs typeface="Calibri Light" panose="020F0302020204030204" pitchFamily="34" charset="0"/>
              </a:rPr>
              <a:t> productivities.</a:t>
            </a:r>
          </a:p>
          <a:p>
            <a:pPr>
              <a:lnSpc>
                <a:spcPct val="100000"/>
              </a:lnSpc>
            </a:pPr>
            <a:r>
              <a:rPr lang="en-US" sz="2000" dirty="0">
                <a:solidFill>
                  <a:srgbClr val="25A9A6"/>
                </a:solidFill>
                <a:latin typeface="Calibri Light" panose="020F0302020204030204" pitchFamily="34" charset="0"/>
                <a:cs typeface="Calibri Light" panose="020F0302020204030204" pitchFamily="34" charset="0"/>
              </a:rPr>
              <a:t>Productivity</a:t>
            </a:r>
            <a:r>
              <a:rPr lang="en-US" sz="2000" dirty="0">
                <a:latin typeface="Calibri Light" panose="020F0302020204030204" pitchFamily="34" charset="0"/>
                <a:cs typeface="Calibri Light" panose="020F0302020204030204" pitchFamily="34" charset="0"/>
              </a:rPr>
              <a:t> is the amount of goods and services produced from each hour of a worker</a:t>
            </a:r>
            <a:r>
              <a:rPr lang="ja-JP" altLang="en-US" sz="2000">
                <a:latin typeface="Calibri Light" panose="020F0302020204030204" pitchFamily="34" charset="0"/>
                <a:ea typeface="ヒラギノ明朝 Pro W3" charset="0"/>
                <a:cs typeface="Calibri Light" panose="020F0302020204030204" pitchFamily="34" charset="0"/>
              </a:rPr>
              <a:t>’</a:t>
            </a:r>
            <a:r>
              <a:rPr lang="en-US" sz="2000" dirty="0">
                <a:latin typeface="Calibri Light" panose="020F0302020204030204" pitchFamily="34" charset="0"/>
                <a:cs typeface="Calibri Light" panose="020F0302020204030204" pitchFamily="34" charset="0"/>
              </a:rPr>
              <a:t>s time.</a:t>
            </a:r>
            <a:endParaRPr lang="en-US" sz="2000" u="sng" dirty="0">
              <a:latin typeface="Calibri Light" panose="020F0302020204030204" pitchFamily="34" charset="0"/>
              <a:cs typeface="Calibri Light" panose="020F0302020204030204" pitchFamily="34" charset="0"/>
            </a:endParaRPr>
          </a:p>
          <a:p>
            <a:pPr marL="0" indent="0">
              <a:lnSpc>
                <a:spcPct val="100000"/>
              </a:lnSpc>
              <a:buNone/>
            </a:pPr>
            <a:r>
              <a:rPr lang="en-US" sz="2000" dirty="0">
                <a:latin typeface="Calibri Light" panose="020F0302020204030204" pitchFamily="34" charset="0"/>
                <a:cs typeface="Calibri Light" panose="020F0302020204030204" pitchFamily="34" charset="0"/>
              </a:rPr>
              <a:t>At the end of the day, standard of living largely depends on how much utility someone derives in getting jobs done over certain period of time –say a day, week, month or year. This utility extraction depends of the quality and cost of products, and how they are deployed in getting numerous jobs done. </a:t>
            </a:r>
          </a:p>
          <a:p>
            <a:pPr marL="0" indent="0">
              <a:lnSpc>
                <a:spcPct val="100000"/>
              </a:lnSpc>
              <a:buNone/>
            </a:pPr>
            <a:r>
              <a:rPr lang="en-US" sz="2000" dirty="0">
                <a:latin typeface="Calibri Light" panose="020F0302020204030204" pitchFamily="34" charset="0"/>
                <a:cs typeface="Calibri Light" panose="020F0302020204030204" pitchFamily="34" charset="0"/>
              </a:rPr>
              <a:t>Technology possibilities are at the root in increasing the equality and reducing cost. Due to its power of increasing both consumer and producer surpluses by opening the door of offering higher quality at lower cost, technology has been playing a vital role in increasing our quality of living standards. </a:t>
            </a:r>
          </a:p>
          <a:p>
            <a:pPr marL="0" indent="0">
              <a:lnSpc>
                <a:spcPct val="100000"/>
              </a:lnSpc>
              <a:buNone/>
            </a:pPr>
            <a:r>
              <a:rPr lang="en-US" sz="2000" dirty="0">
                <a:latin typeface="Calibri Light" panose="020F0302020204030204" pitchFamily="34" charset="0"/>
                <a:cs typeface="Calibri Light" panose="020F0302020204030204" pitchFamily="34" charset="0"/>
              </a:rPr>
              <a:t>As we know, economic value creation, Y=F(natural resource, labor, ideas), by focusing on technology ideas, economic actors can keep expanding the supply of economic value—leading to growing consumption. Hence, harnessing technology possibilities is at the center of addressing our quality of living standards.    </a:t>
            </a:r>
            <a:endParaRPr sz="20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A9D0990E-7810-D34D-B270-AE17B3FD7941}"/>
              </a:ext>
            </a:extLst>
          </p:cNvPr>
          <p:cNvSpPr>
            <a:spLocks noGrp="1"/>
          </p:cNvSpPr>
          <p:nvPr>
            <p:ph type="sldNum" sz="quarter" idx="12"/>
          </p:nvPr>
        </p:nvSpPr>
        <p:spPr/>
        <p:txBody>
          <a:bodyPr/>
          <a:lstStyle/>
          <a:p>
            <a:fld id="{161F09FA-D7F4-924A-B937-37FC257D7B5D}" type="slidenum">
              <a:rPr lang="en-BD" smtClean="0"/>
              <a:t>13</a:t>
            </a:fld>
            <a:endParaRPr lang="en-BD"/>
          </a:p>
        </p:txBody>
      </p:sp>
    </p:spTree>
    <p:extLst>
      <p:ext uri="{BB962C8B-B14F-4D97-AF65-F5344CB8AC3E}">
        <p14:creationId xmlns:p14="http://schemas.microsoft.com/office/powerpoint/2010/main" val="276974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8182-868B-FB41-B45F-A3830471BDC2}"/>
              </a:ext>
            </a:extLst>
          </p:cNvPr>
          <p:cNvSpPr>
            <a:spLocks noGrp="1"/>
          </p:cNvSpPr>
          <p:nvPr>
            <p:ph type="title"/>
          </p:nvPr>
        </p:nvSpPr>
        <p:spPr>
          <a:xfrm>
            <a:off x="609600" y="365126"/>
            <a:ext cx="10744200" cy="584444"/>
          </a:xfrm>
        </p:spPr>
        <p:txBody>
          <a:bodyPr>
            <a:normAutofit/>
          </a:bodyPr>
          <a:lstStyle/>
          <a:p>
            <a:r>
              <a:rPr lang="en-US" sz="2800" dirty="0">
                <a:solidFill>
                  <a:srgbClr val="3366FF"/>
                </a:solidFill>
                <a:latin typeface="Garamond" charset="0"/>
              </a:rPr>
              <a:t>Principle #9: Prices Rise When the Government Prints Too Much Money</a:t>
            </a:r>
            <a:endParaRPr sz="2800" dirty="0"/>
          </a:p>
        </p:txBody>
      </p:sp>
      <p:sp>
        <p:nvSpPr>
          <p:cNvPr id="3" name="Content Placeholder 2">
            <a:extLst>
              <a:ext uri="{FF2B5EF4-FFF2-40B4-BE49-F238E27FC236}">
                <a16:creationId xmlns:a16="http://schemas.microsoft.com/office/drawing/2014/main" id="{7EE031C9-12F7-E14C-BB85-92CF1D5C6B63}"/>
              </a:ext>
            </a:extLst>
          </p:cNvPr>
          <p:cNvSpPr>
            <a:spLocks noGrp="1"/>
          </p:cNvSpPr>
          <p:nvPr>
            <p:ph idx="1"/>
          </p:nvPr>
        </p:nvSpPr>
        <p:spPr>
          <a:xfrm>
            <a:off x="723900" y="949570"/>
            <a:ext cx="9697915" cy="4994030"/>
          </a:xfrm>
        </p:spPr>
        <p:txBody>
          <a:bodyPr>
            <a:normAutofit/>
          </a:bodyPr>
          <a:lstStyle/>
          <a:p>
            <a:pPr>
              <a:lnSpc>
                <a:spcPct val="100000"/>
              </a:lnSpc>
            </a:pPr>
            <a:r>
              <a:rPr lang="en-GB" sz="2000" dirty="0">
                <a:latin typeface="Calibri Light" panose="020F0302020204030204" pitchFamily="34" charset="0"/>
                <a:cs typeface="Calibri Light" panose="020F0302020204030204" pitchFamily="34" charset="0"/>
              </a:rPr>
              <a:t>In economics, inflation is a general rise in the price level of an economy over a period of time. When the general price level rises, each unit of currency buys fewer goods and services</a:t>
            </a:r>
            <a:endParaRPr lang="en-US" sz="2000" dirty="0">
              <a:latin typeface="Calibri Light" panose="020F0302020204030204" pitchFamily="34" charset="0"/>
              <a:cs typeface="Calibri Light" panose="020F0302020204030204" pitchFamily="34" charset="0"/>
            </a:endParaRPr>
          </a:p>
          <a:p>
            <a:pPr>
              <a:lnSpc>
                <a:spcPct val="100000"/>
              </a:lnSpc>
            </a:pPr>
            <a:r>
              <a:rPr lang="en-US" sz="2000" dirty="0">
                <a:latin typeface="Calibri Light" panose="020F0302020204030204" pitchFamily="34" charset="0"/>
                <a:cs typeface="Calibri Light" panose="020F0302020204030204" pitchFamily="34" charset="0"/>
              </a:rPr>
              <a:t>One cause of inflation is the growth in the quantity of money.</a:t>
            </a:r>
          </a:p>
          <a:p>
            <a:pPr>
              <a:lnSpc>
                <a:spcPct val="100000"/>
              </a:lnSpc>
            </a:pPr>
            <a:r>
              <a:rPr lang="en-US" sz="2000" dirty="0">
                <a:latin typeface="Calibri Light" panose="020F0302020204030204" pitchFamily="34" charset="0"/>
                <a:cs typeface="Calibri Light" panose="020F0302020204030204" pitchFamily="34" charset="0"/>
              </a:rPr>
              <a:t>When the government creates large quantities of money, the value of the money falls—as it outstrips the growth of economic value creation. </a:t>
            </a:r>
          </a:p>
          <a:p>
            <a:pPr>
              <a:lnSpc>
                <a:spcPct val="100000"/>
              </a:lnSpc>
            </a:pPr>
            <a:r>
              <a:rPr lang="en-US" sz="2000" dirty="0">
                <a:latin typeface="Calibri Light" panose="020F0302020204030204" pitchFamily="34" charset="0"/>
                <a:cs typeface="Calibri Light" panose="020F0302020204030204" pitchFamily="34" charset="0"/>
              </a:rPr>
              <a:t>Hence, Government should focus on additional wealth creation for creating scope of printing money without causing inflation. </a:t>
            </a:r>
          </a:p>
          <a:p>
            <a:pPr>
              <a:lnSpc>
                <a:spcPct val="100000"/>
              </a:lnSpc>
            </a:pPr>
            <a:r>
              <a:rPr lang="en-US" sz="2000" dirty="0">
                <a:latin typeface="Calibri Light" panose="020F0302020204030204" pitchFamily="34" charset="0"/>
                <a:cs typeface="Calibri Light" panose="020F0302020204030204" pitchFamily="34" charset="0"/>
              </a:rPr>
              <a:t>Y =F(K,L ,A)</a:t>
            </a:r>
          </a:p>
          <a:p>
            <a:pPr>
              <a:lnSpc>
                <a:spcPct val="100000"/>
              </a:lnSpc>
            </a:pPr>
            <a:r>
              <a:rPr lang="en-US" sz="2000" dirty="0">
                <a:latin typeface="Calibri Light" panose="020F0302020204030204" pitchFamily="34" charset="0"/>
                <a:cs typeface="Calibri Light" panose="020F0302020204030204" pitchFamily="34" charset="0"/>
              </a:rPr>
              <a:t>As we know, the growth of economic value creation faces the limit set by the scarcity of natural resources and labor. But technology ideas offer us endless frontier of wealth creation. But to tap into it, Government should take a series of measures, including addressing market failure,  for opening and expanding the door of creating economic value out of production and trading of technology ideas. </a:t>
            </a:r>
          </a:p>
        </p:txBody>
      </p:sp>
      <p:sp>
        <p:nvSpPr>
          <p:cNvPr id="4" name="Slide Number Placeholder 3">
            <a:extLst>
              <a:ext uri="{FF2B5EF4-FFF2-40B4-BE49-F238E27FC236}">
                <a16:creationId xmlns:a16="http://schemas.microsoft.com/office/drawing/2014/main" id="{94664CD7-EC6A-1043-947B-D82AAE9DE033}"/>
              </a:ext>
            </a:extLst>
          </p:cNvPr>
          <p:cNvSpPr>
            <a:spLocks noGrp="1"/>
          </p:cNvSpPr>
          <p:nvPr>
            <p:ph type="sldNum" sz="quarter" idx="12"/>
          </p:nvPr>
        </p:nvSpPr>
        <p:spPr/>
        <p:txBody>
          <a:bodyPr/>
          <a:lstStyle/>
          <a:p>
            <a:fld id="{161F09FA-D7F4-924A-B937-37FC257D7B5D}" type="slidenum">
              <a:rPr lang="en-BD" smtClean="0"/>
              <a:t>14</a:t>
            </a:fld>
            <a:endParaRPr lang="en-BD"/>
          </a:p>
        </p:txBody>
      </p:sp>
    </p:spTree>
    <p:extLst>
      <p:ext uri="{BB962C8B-B14F-4D97-AF65-F5344CB8AC3E}">
        <p14:creationId xmlns:p14="http://schemas.microsoft.com/office/powerpoint/2010/main" val="271879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2043-14CA-1E45-B28D-C873B1468979}"/>
              </a:ext>
            </a:extLst>
          </p:cNvPr>
          <p:cNvSpPr>
            <a:spLocks noGrp="1"/>
          </p:cNvSpPr>
          <p:nvPr>
            <p:ph type="title"/>
          </p:nvPr>
        </p:nvSpPr>
        <p:spPr/>
        <p:txBody>
          <a:bodyPr>
            <a:normAutofit/>
          </a:bodyPr>
          <a:lstStyle/>
          <a:p>
            <a:r>
              <a:rPr lang="en-US" altLang="en-US" sz="2800" dirty="0">
                <a:solidFill>
                  <a:srgbClr val="3366FF"/>
                </a:solidFill>
              </a:rPr>
              <a:t>Principle #10: Society Faces a Short-run Tradeoff Between Inflation and Unemployment</a:t>
            </a:r>
            <a:endParaRPr sz="2800" dirty="0"/>
          </a:p>
        </p:txBody>
      </p:sp>
      <p:sp>
        <p:nvSpPr>
          <p:cNvPr id="3" name="Content Placeholder 2">
            <a:extLst>
              <a:ext uri="{FF2B5EF4-FFF2-40B4-BE49-F238E27FC236}">
                <a16:creationId xmlns:a16="http://schemas.microsoft.com/office/drawing/2014/main" id="{12048AEF-C679-E643-87F3-84A342700B59}"/>
              </a:ext>
            </a:extLst>
          </p:cNvPr>
          <p:cNvSpPr>
            <a:spLocks noGrp="1"/>
          </p:cNvSpPr>
          <p:nvPr>
            <p:ph idx="1"/>
          </p:nvPr>
        </p:nvSpPr>
        <p:spPr>
          <a:xfrm>
            <a:off x="838200" y="1509102"/>
            <a:ext cx="9700846" cy="4351338"/>
          </a:xfrm>
        </p:spPr>
        <p:txBody>
          <a:bodyPr>
            <a:normAutofit/>
          </a:bodyPr>
          <a:lstStyle/>
          <a:p>
            <a:pPr marL="0" indent="0">
              <a:lnSpc>
                <a:spcPct val="100000"/>
              </a:lnSpc>
              <a:buNone/>
            </a:pPr>
            <a:r>
              <a:rPr lang="en-GB" sz="2000" dirty="0">
                <a:latin typeface="Calibri Light" panose="020F0302020204030204" pitchFamily="34" charset="0"/>
                <a:cs typeface="Calibri Light" panose="020F0302020204030204" pitchFamily="34" charset="0"/>
              </a:rPr>
              <a:t>Society faces a short-run trade-off between unemployment and inflation. If policymakers expand aggregate demand, they can lower unemployment, but only at the cost of higher inflation. If they contract aggregate demand, they can lower inflation, but at the cost of temporarily higher unemployment.</a:t>
            </a:r>
          </a:p>
          <a:p>
            <a:pPr marL="0" indent="0">
              <a:lnSpc>
                <a:spcPct val="100000"/>
              </a:lnSpc>
              <a:buNone/>
            </a:pPr>
            <a:r>
              <a:rPr lang="en-GB" sz="2000" dirty="0">
                <a:latin typeface="Calibri Light" panose="020F0302020204030204" pitchFamily="34" charset="0"/>
                <a:cs typeface="Calibri Light" panose="020F0302020204030204" pitchFamily="34" charset="0"/>
              </a:rPr>
              <a:t>But can technology change this apparent law—particularly, in the long-run? Yes, it can. It can increase demand and employment and lower inflation simultaneously. Technology has the possibility of increasing the demand and supply by improving quality and lowering the cost of production. It has the possibility of lowering inflation and increasing employment too. By increasing the value creation from each unit of labour and human capital, technology possibility can increase both the economic value, employment and demand. Hence, in the long run, technology can help the society to avoid trade-off between unemployment and inflation     </a:t>
            </a:r>
            <a:endParaRPr sz="20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E0136765-0B4B-7444-A941-B3E87CC4E889}"/>
              </a:ext>
            </a:extLst>
          </p:cNvPr>
          <p:cNvSpPr>
            <a:spLocks noGrp="1"/>
          </p:cNvSpPr>
          <p:nvPr>
            <p:ph type="sldNum" sz="quarter" idx="12"/>
          </p:nvPr>
        </p:nvSpPr>
        <p:spPr/>
        <p:txBody>
          <a:bodyPr/>
          <a:lstStyle/>
          <a:p>
            <a:fld id="{161F09FA-D7F4-924A-B937-37FC257D7B5D}" type="slidenum">
              <a:rPr lang="en-BD" smtClean="0"/>
              <a:t>15</a:t>
            </a:fld>
            <a:endParaRPr lang="en-BD"/>
          </a:p>
        </p:txBody>
      </p:sp>
    </p:spTree>
    <p:extLst>
      <p:ext uri="{BB962C8B-B14F-4D97-AF65-F5344CB8AC3E}">
        <p14:creationId xmlns:p14="http://schemas.microsoft.com/office/powerpoint/2010/main" val="350198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42B8-9336-D74A-B27B-C9BB11B72FEE}"/>
              </a:ext>
            </a:extLst>
          </p:cNvPr>
          <p:cNvSpPr>
            <a:spLocks noGrp="1"/>
          </p:cNvSpPr>
          <p:nvPr>
            <p:ph type="title"/>
          </p:nvPr>
        </p:nvSpPr>
        <p:spPr/>
        <p:txBody>
          <a:bodyPr>
            <a:normAutofit/>
          </a:bodyPr>
          <a:lstStyle/>
          <a:p>
            <a:r>
              <a:rPr lang="en-US" sz="4000" dirty="0">
                <a:solidFill>
                  <a:srgbClr val="2294F5"/>
                </a:solidFill>
              </a:rPr>
              <a:t>Definitions…</a:t>
            </a:r>
            <a:endParaRPr sz="4000" dirty="0">
              <a:solidFill>
                <a:srgbClr val="2294F5"/>
              </a:solidFill>
            </a:endParaRPr>
          </a:p>
        </p:txBody>
      </p:sp>
      <p:sp>
        <p:nvSpPr>
          <p:cNvPr id="3" name="Content Placeholder 2">
            <a:extLst>
              <a:ext uri="{FF2B5EF4-FFF2-40B4-BE49-F238E27FC236}">
                <a16:creationId xmlns:a16="http://schemas.microsoft.com/office/drawing/2014/main" id="{7EF6CCF0-D9D9-C94F-876D-A78A43004158}"/>
              </a:ext>
            </a:extLst>
          </p:cNvPr>
          <p:cNvSpPr>
            <a:spLocks noGrp="1"/>
          </p:cNvSpPr>
          <p:nvPr>
            <p:ph idx="1"/>
          </p:nvPr>
        </p:nvSpPr>
        <p:spPr>
          <a:xfrm>
            <a:off x="838200" y="1358839"/>
            <a:ext cx="10515600" cy="4351338"/>
          </a:xfrm>
        </p:spPr>
        <p:txBody>
          <a:bodyPr/>
          <a:lstStyle/>
          <a:p>
            <a:pPr marL="0" indent="0">
              <a:lnSpc>
                <a:spcPct val="100000"/>
              </a:lnSpc>
              <a:buNone/>
            </a:pPr>
            <a:r>
              <a:rPr lang="en-US" sz="2000" b="1" dirty="0">
                <a:latin typeface="Calibri Light" panose="020F0302020204030204" pitchFamily="34" charset="0"/>
                <a:cs typeface="Calibri Light" panose="020F0302020204030204" pitchFamily="34" charset="0"/>
              </a:rPr>
              <a:t>Science</a:t>
            </a:r>
            <a:r>
              <a:rPr lang="en-US" sz="2000" dirty="0">
                <a:latin typeface="Calibri Light" panose="020F0302020204030204" pitchFamily="34" charset="0"/>
                <a:cs typeface="Calibri Light" panose="020F0302020204030204" pitchFamily="34" charset="0"/>
              </a:rPr>
              <a:t> is about identifying variables and establishing quantitative (or at least, logically very strong) relations among them to interpret and scale up art. </a:t>
            </a:r>
            <a:r>
              <a:rPr lang="en-US" sz="2000" b="1" dirty="0">
                <a:latin typeface="Calibri Light" panose="020F0302020204030204" pitchFamily="34" charset="0"/>
                <a:cs typeface="Calibri Light" panose="020F0302020204030204" pitchFamily="34" charset="0"/>
              </a:rPr>
              <a:t>Technology </a:t>
            </a:r>
            <a:r>
              <a:rPr lang="en-US" sz="2000" dirty="0">
                <a:latin typeface="Calibri Light" panose="020F0302020204030204" pitchFamily="34" charset="0"/>
                <a:cs typeface="Calibri Light" panose="020F0302020204030204" pitchFamily="34" charset="0"/>
              </a:rPr>
              <a:t>is about intentional manipulation of those variables to invent or </a:t>
            </a:r>
            <a:r>
              <a:rPr lang="en-US" sz="2000" i="1" dirty="0">
                <a:latin typeface="Calibri Light" panose="020F0302020204030204" pitchFamily="34" charset="0"/>
                <a:cs typeface="Calibri Light" panose="020F0302020204030204" pitchFamily="34" charset="0"/>
              </a:rPr>
              <a:t>advance means for getting jobs done better</a:t>
            </a:r>
            <a:r>
              <a:rPr lang="en-US" sz="2000" dirty="0">
                <a:latin typeface="Calibri Light" panose="020F0302020204030204" pitchFamily="34" charset="0"/>
                <a:cs typeface="Calibri Light" panose="020F0302020204030204" pitchFamily="34" charset="0"/>
              </a:rPr>
              <a:t>.  </a:t>
            </a:r>
            <a:endParaRPr lang="en-GB" sz="2000" dirty="0">
              <a:latin typeface="Calibri Light" panose="020F0302020204030204" pitchFamily="34" charset="0"/>
              <a:cs typeface="Calibri Light" panose="020F0302020204030204" pitchFamily="34" charset="0"/>
            </a:endParaRPr>
          </a:p>
          <a:p>
            <a:pPr marL="0" indent="0">
              <a:lnSpc>
                <a:spcPct val="100000"/>
              </a:lnSpc>
              <a:buNone/>
            </a:pPr>
            <a:r>
              <a:rPr lang="en-GB" sz="2000" dirty="0">
                <a:latin typeface="Calibri Light" panose="020F0302020204030204" pitchFamily="34" charset="0"/>
                <a:cs typeface="Calibri Light" panose="020F0302020204030204" pitchFamily="34" charset="0"/>
              </a:rPr>
              <a:t>Engineering is the use of scientific principles to design and build machines through optimum allocation of resources; cost-effective technology solution of an economic problem (how to make the best use of limited, or scarce resources).</a:t>
            </a:r>
          </a:p>
          <a:p>
            <a:pPr marL="0" indent="0">
              <a:lnSpc>
                <a:spcPct val="100000"/>
              </a:lnSpc>
              <a:buNone/>
            </a:pPr>
            <a:r>
              <a:rPr lang="en-GB" sz="2000" dirty="0">
                <a:latin typeface="Calibri Light" panose="020F0302020204030204" pitchFamily="34" charset="0"/>
                <a:cs typeface="Calibri Light" panose="020F0302020204030204" pitchFamily="34" charset="0"/>
              </a:rPr>
              <a:t>Engineering economics, previously known as engineering economy, is a subset of </a:t>
            </a:r>
            <a:r>
              <a:rPr lang="en-GB" sz="2000" dirty="0">
                <a:latin typeface="Calibri Light" panose="020F0302020204030204" pitchFamily="34" charset="0"/>
                <a:cs typeface="Calibri Light" panose="020F0302020204030204" pitchFamily="34" charset="0"/>
                <a:hlinkClick r:id="rId2" tooltip="Economics"/>
              </a:rPr>
              <a:t>economics</a:t>
            </a:r>
            <a:r>
              <a:rPr lang="en-GB" sz="2000" dirty="0">
                <a:latin typeface="Calibri Light" panose="020F0302020204030204" pitchFamily="34" charset="0"/>
                <a:cs typeface="Calibri Light" panose="020F0302020204030204" pitchFamily="34" charset="0"/>
              </a:rPr>
              <a:t> concerned with the use and "...application of economic principles”</a:t>
            </a:r>
            <a:r>
              <a:rPr lang="en-GB" sz="2000" baseline="30000" dirty="0">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rPr>
              <a:t>in the analysis of engineering decisions—</a:t>
            </a:r>
            <a:r>
              <a:rPr lang="en-GB" sz="2000" i="1" dirty="0">
                <a:latin typeface="Calibri Light" panose="020F0302020204030204" pitchFamily="34" charset="0"/>
                <a:cs typeface="Calibri Light" panose="020F0302020204030204" pitchFamily="34" charset="0"/>
              </a:rPr>
              <a:t>for exploiting unfolding technology possibilities in market economy</a:t>
            </a:r>
            <a:r>
              <a:rPr lang="en-GB" sz="2000" dirty="0">
                <a:latin typeface="Calibri Light" panose="020F0302020204030204" pitchFamily="34" charset="0"/>
                <a:cs typeface="Calibri Light" panose="020F0302020204030204" pitchFamily="34" charset="0"/>
              </a:rPr>
              <a:t>.</a:t>
            </a:r>
          </a:p>
          <a:p>
            <a:pPr marL="0" indent="0">
              <a:lnSpc>
                <a:spcPct val="100000"/>
              </a:lnSpc>
              <a:buNone/>
            </a:pPr>
            <a:r>
              <a:rPr lang="en-GB" sz="2000" dirty="0">
                <a:latin typeface="Calibri Light" panose="020F0302020204030204" pitchFamily="34" charset="0"/>
                <a:cs typeface="Calibri Light" panose="020F0302020204030204" pitchFamily="34" charset="0"/>
              </a:rPr>
              <a:t>It focuses on the decision making process, its context and environment.</a:t>
            </a:r>
            <a:r>
              <a:rPr lang="en-GB" sz="2000" baseline="30000" dirty="0">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rPr>
              <a:t>It is pragmatic by nature, integrating economic theory with engineering practice.</a:t>
            </a:r>
          </a:p>
          <a:p>
            <a:endParaRPr dirty="0"/>
          </a:p>
        </p:txBody>
      </p:sp>
      <p:sp>
        <p:nvSpPr>
          <p:cNvPr id="4" name="Slide Number Placeholder 3">
            <a:extLst>
              <a:ext uri="{FF2B5EF4-FFF2-40B4-BE49-F238E27FC236}">
                <a16:creationId xmlns:a16="http://schemas.microsoft.com/office/drawing/2014/main" id="{110ED80C-EE8E-4E4D-80B6-8B2CB33C5267}"/>
              </a:ext>
            </a:extLst>
          </p:cNvPr>
          <p:cNvSpPr>
            <a:spLocks noGrp="1"/>
          </p:cNvSpPr>
          <p:nvPr>
            <p:ph type="sldNum" sz="quarter" idx="12"/>
          </p:nvPr>
        </p:nvSpPr>
        <p:spPr/>
        <p:txBody>
          <a:bodyPr/>
          <a:lstStyle/>
          <a:p>
            <a:fld id="{161F09FA-D7F4-924A-B937-37FC257D7B5D}" type="slidenum">
              <a:rPr lang="en-BD" smtClean="0"/>
              <a:t>2</a:t>
            </a:fld>
            <a:endParaRPr lang="en-BD" dirty="0"/>
          </a:p>
        </p:txBody>
      </p:sp>
    </p:spTree>
    <p:extLst>
      <p:ext uri="{BB962C8B-B14F-4D97-AF65-F5344CB8AC3E}">
        <p14:creationId xmlns:p14="http://schemas.microsoft.com/office/powerpoint/2010/main" val="161801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CF75-7A7D-E642-A81F-8C8C9BB62B66}"/>
              </a:ext>
            </a:extLst>
          </p:cNvPr>
          <p:cNvSpPr>
            <a:spLocks noGrp="1"/>
          </p:cNvSpPr>
          <p:nvPr>
            <p:ph type="title"/>
          </p:nvPr>
        </p:nvSpPr>
        <p:spPr>
          <a:xfrm>
            <a:off x="334107" y="334459"/>
            <a:ext cx="5984632" cy="865798"/>
          </a:xfrm>
        </p:spPr>
        <p:txBody>
          <a:bodyPr>
            <a:normAutofit/>
          </a:bodyPr>
          <a:lstStyle/>
          <a:p>
            <a:r>
              <a:rPr lang="en-US" sz="3600" dirty="0">
                <a:solidFill>
                  <a:srgbClr val="2294F5"/>
                </a:solidFill>
              </a:rPr>
              <a:t>What is Economics? </a:t>
            </a:r>
            <a:endParaRPr sz="3600" dirty="0">
              <a:solidFill>
                <a:srgbClr val="2294F5"/>
              </a:solidFill>
            </a:endParaRPr>
          </a:p>
        </p:txBody>
      </p:sp>
      <p:sp>
        <p:nvSpPr>
          <p:cNvPr id="3" name="Content Placeholder 2">
            <a:extLst>
              <a:ext uri="{FF2B5EF4-FFF2-40B4-BE49-F238E27FC236}">
                <a16:creationId xmlns:a16="http://schemas.microsoft.com/office/drawing/2014/main" id="{5E9258CF-8E43-EA41-AB2B-0C2D57FA8161}"/>
              </a:ext>
            </a:extLst>
          </p:cNvPr>
          <p:cNvSpPr>
            <a:spLocks noGrp="1"/>
          </p:cNvSpPr>
          <p:nvPr>
            <p:ph idx="1"/>
          </p:nvPr>
        </p:nvSpPr>
        <p:spPr>
          <a:xfrm>
            <a:off x="105510" y="990270"/>
            <a:ext cx="6330459" cy="5325451"/>
          </a:xfrm>
        </p:spPr>
        <p:txBody>
          <a:bodyPr>
            <a:noAutofit/>
          </a:bodyPr>
          <a:lstStyle/>
          <a:p>
            <a:pPr>
              <a:lnSpc>
                <a:spcPct val="100000"/>
              </a:lnSpc>
            </a:pPr>
            <a:r>
              <a:rPr lang="en-GB" sz="2000" dirty="0">
                <a:latin typeface="Calibri Light" panose="020F0302020204030204" pitchFamily="34" charset="0"/>
                <a:cs typeface="Calibri Light" panose="020F0302020204030204" pitchFamily="34" charset="0"/>
              </a:rPr>
              <a:t>Economics is the </a:t>
            </a:r>
            <a:r>
              <a:rPr lang="en-GB" sz="2000" dirty="0">
                <a:latin typeface="Calibri Light" panose="020F0302020204030204" pitchFamily="34" charset="0"/>
                <a:cs typeface="Calibri Light" panose="020F0302020204030204" pitchFamily="34" charset="0"/>
                <a:hlinkClick r:id="rId2" tooltip="Social science"/>
              </a:rPr>
              <a:t>social science</a:t>
            </a:r>
            <a:r>
              <a:rPr lang="en-GB" sz="2000" dirty="0">
                <a:latin typeface="Calibri Light" panose="020F0302020204030204" pitchFamily="34" charset="0"/>
                <a:cs typeface="Calibri Light" panose="020F0302020204030204" pitchFamily="34" charset="0"/>
              </a:rPr>
              <a:t> that studies how people interact with </a:t>
            </a:r>
            <a:r>
              <a:rPr lang="en-GB" sz="2000" dirty="0">
                <a:latin typeface="Calibri Light" panose="020F0302020204030204" pitchFamily="34" charset="0"/>
                <a:cs typeface="Calibri Light" panose="020F0302020204030204" pitchFamily="34" charset="0"/>
                <a:hlinkClick r:id="rId3" tooltip="Value (economics)"/>
              </a:rPr>
              <a:t>value</a:t>
            </a:r>
            <a:r>
              <a:rPr lang="en-GB" sz="2000" dirty="0">
                <a:latin typeface="Calibri Light" panose="020F0302020204030204" pitchFamily="34" charset="0"/>
                <a:cs typeface="Calibri Light" panose="020F0302020204030204" pitchFamily="34" charset="0"/>
              </a:rPr>
              <a:t>; in particular, the </a:t>
            </a:r>
            <a:r>
              <a:rPr lang="en-GB" sz="2000" dirty="0">
                <a:latin typeface="Calibri Light" panose="020F0302020204030204" pitchFamily="34" charset="0"/>
                <a:cs typeface="Calibri Light" panose="020F0302020204030204" pitchFamily="34" charset="0"/>
                <a:hlinkClick r:id="rId4" tooltip="Production (economics)"/>
              </a:rPr>
              <a:t>production</a:t>
            </a:r>
            <a:r>
              <a:rPr lang="en-GB" sz="2000" dirty="0">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hlinkClick r:id="rId5" tooltip="Distribution (economics)"/>
              </a:rPr>
              <a:t>distribution</a:t>
            </a:r>
            <a:r>
              <a:rPr lang="en-GB" sz="2000" dirty="0">
                <a:latin typeface="Calibri Light" panose="020F0302020204030204" pitchFamily="34" charset="0"/>
                <a:cs typeface="Calibri Light" panose="020F0302020204030204" pitchFamily="34" charset="0"/>
              </a:rPr>
              <a:t>, and </a:t>
            </a:r>
            <a:r>
              <a:rPr lang="en-GB" sz="2000" dirty="0">
                <a:latin typeface="Calibri Light" panose="020F0302020204030204" pitchFamily="34" charset="0"/>
                <a:cs typeface="Calibri Light" panose="020F0302020204030204" pitchFamily="34" charset="0"/>
                <a:hlinkClick r:id="rId6"/>
              </a:rPr>
              <a:t>consumption</a:t>
            </a:r>
            <a:r>
              <a:rPr lang="en-GB" sz="2000" dirty="0">
                <a:latin typeface="Calibri Light" panose="020F0302020204030204" pitchFamily="34" charset="0"/>
                <a:cs typeface="Calibri Light" panose="020F0302020204030204" pitchFamily="34" charset="0"/>
              </a:rPr>
              <a:t> of </a:t>
            </a:r>
            <a:r>
              <a:rPr lang="en-GB" sz="2000" dirty="0">
                <a:latin typeface="Calibri Light" panose="020F0302020204030204" pitchFamily="34" charset="0"/>
                <a:cs typeface="Calibri Light" panose="020F0302020204030204" pitchFamily="34" charset="0"/>
                <a:hlinkClick r:id="rId7" tooltip="Macroeconomics"/>
              </a:rPr>
              <a:t>goods and services</a:t>
            </a:r>
            <a:r>
              <a:rPr lang="en-GB" sz="2000" dirty="0">
                <a:latin typeface="Calibri Light" panose="020F0302020204030204" pitchFamily="34" charset="0"/>
                <a:cs typeface="Calibri Light" panose="020F0302020204030204" pitchFamily="34" charset="0"/>
              </a:rPr>
              <a:t>.</a:t>
            </a:r>
          </a:p>
          <a:p>
            <a:pPr>
              <a:lnSpc>
                <a:spcPct val="100000"/>
              </a:lnSpc>
            </a:pPr>
            <a:r>
              <a:rPr lang="en-GB" sz="2000" dirty="0">
                <a:latin typeface="Calibri Light" panose="020F0302020204030204" pitchFamily="34" charset="0"/>
                <a:cs typeface="Calibri Light" panose="020F0302020204030204" pitchFamily="34" charset="0"/>
              </a:rPr>
              <a:t>Economics focuses on the behaviour and interactions of </a:t>
            </a:r>
            <a:r>
              <a:rPr lang="en-GB" sz="2000" dirty="0">
                <a:latin typeface="Calibri Light" panose="020F0302020204030204" pitchFamily="34" charset="0"/>
                <a:cs typeface="Calibri Light" panose="020F0302020204030204" pitchFamily="34" charset="0"/>
                <a:hlinkClick r:id="rId8" tooltip="Applied economics"/>
              </a:rPr>
              <a:t>economic agents</a:t>
            </a:r>
            <a:r>
              <a:rPr lang="en-GB" sz="2000" dirty="0">
                <a:latin typeface="Calibri Light" panose="020F0302020204030204" pitchFamily="34" charset="0"/>
                <a:cs typeface="Calibri Light" panose="020F0302020204030204" pitchFamily="34" charset="0"/>
              </a:rPr>
              <a:t> and how </a:t>
            </a:r>
            <a:r>
              <a:rPr lang="en-GB" sz="2000" dirty="0">
                <a:latin typeface="Calibri Light" panose="020F0302020204030204" pitchFamily="34" charset="0"/>
                <a:cs typeface="Calibri Light" panose="020F0302020204030204" pitchFamily="34" charset="0"/>
                <a:hlinkClick r:id="rId9" tooltip="Economy"/>
              </a:rPr>
              <a:t>economies</a:t>
            </a:r>
            <a:r>
              <a:rPr lang="en-GB" sz="2000" dirty="0">
                <a:latin typeface="Calibri Light" panose="020F0302020204030204" pitchFamily="34" charset="0"/>
                <a:cs typeface="Calibri Light" panose="020F0302020204030204" pitchFamily="34" charset="0"/>
              </a:rPr>
              <a:t> work. </a:t>
            </a:r>
          </a:p>
          <a:p>
            <a:pPr>
              <a:lnSpc>
                <a:spcPct val="100000"/>
              </a:lnSpc>
            </a:pPr>
            <a:r>
              <a:rPr lang="en-GB" sz="2000" dirty="0">
                <a:latin typeface="Calibri Light" panose="020F0302020204030204" pitchFamily="34" charset="0"/>
                <a:cs typeface="Calibri Light" panose="020F0302020204030204" pitchFamily="34" charset="0"/>
                <a:hlinkClick r:id="rId10" tooltip="Microeconomics"/>
              </a:rPr>
              <a:t>Microeconomics</a:t>
            </a:r>
            <a:r>
              <a:rPr lang="en-GB" sz="2000" dirty="0">
                <a:latin typeface="Calibri Light" panose="020F0302020204030204" pitchFamily="34" charset="0"/>
                <a:cs typeface="Calibri Light" panose="020F0302020204030204" pitchFamily="34" charset="0"/>
              </a:rPr>
              <a:t> analyses basic elements in the economy, including individual agents and </a:t>
            </a:r>
            <a:r>
              <a:rPr lang="en-GB" sz="2000" dirty="0">
                <a:latin typeface="Calibri Light" panose="020F0302020204030204" pitchFamily="34" charset="0"/>
                <a:cs typeface="Calibri Light" panose="020F0302020204030204" pitchFamily="34" charset="0"/>
                <a:hlinkClick r:id="rId11" tooltip="Market (economics)"/>
              </a:rPr>
              <a:t>markets</a:t>
            </a:r>
            <a:r>
              <a:rPr lang="en-GB" sz="2000" dirty="0">
                <a:latin typeface="Calibri Light" panose="020F0302020204030204" pitchFamily="34" charset="0"/>
                <a:cs typeface="Calibri Light" panose="020F0302020204030204" pitchFamily="34" charset="0"/>
              </a:rPr>
              <a:t>, their interactions, and the outcomes of interactions. </a:t>
            </a:r>
          </a:p>
          <a:p>
            <a:pPr>
              <a:lnSpc>
                <a:spcPct val="100000"/>
              </a:lnSpc>
            </a:pPr>
            <a:r>
              <a:rPr lang="en-GB" sz="2000" dirty="0">
                <a:latin typeface="Calibri Light" panose="020F0302020204030204" pitchFamily="34" charset="0"/>
                <a:cs typeface="Calibri Light" panose="020F0302020204030204" pitchFamily="34" charset="0"/>
              </a:rPr>
              <a:t>Individual agents may include, for example, households, firms, buyers, and sellers. </a:t>
            </a:r>
          </a:p>
          <a:p>
            <a:pPr>
              <a:lnSpc>
                <a:spcPct val="100000"/>
              </a:lnSpc>
            </a:pPr>
            <a:r>
              <a:rPr lang="en-GB" sz="2000" dirty="0">
                <a:latin typeface="Calibri Light" panose="020F0302020204030204" pitchFamily="34" charset="0"/>
                <a:cs typeface="Calibri Light" panose="020F0302020204030204" pitchFamily="34" charset="0"/>
                <a:hlinkClick r:id="rId12"/>
              </a:rPr>
              <a:t>Macroeconomics</a:t>
            </a:r>
            <a:r>
              <a:rPr lang="en-GB" sz="2000" dirty="0">
                <a:latin typeface="Calibri Light" panose="020F0302020204030204" pitchFamily="34" charset="0"/>
                <a:cs typeface="Calibri Light" panose="020F0302020204030204" pitchFamily="34" charset="0"/>
              </a:rPr>
              <a:t> analyses the economy as a system where production, consumption, saving, and investment interact, and factors affecting it: employment of the resources of labour, capital, and land, currency </a:t>
            </a:r>
            <a:r>
              <a:rPr lang="en-GB" sz="2000" dirty="0">
                <a:latin typeface="Calibri Light" panose="020F0302020204030204" pitchFamily="34" charset="0"/>
                <a:cs typeface="Calibri Light" panose="020F0302020204030204" pitchFamily="34" charset="0"/>
                <a:hlinkClick r:id="rId13" tooltip="Inflation"/>
              </a:rPr>
              <a:t>inflation</a:t>
            </a:r>
            <a:r>
              <a:rPr lang="en-GB" sz="2000" dirty="0">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hlinkClick r:id="rId14" tooltip="Economic growth"/>
              </a:rPr>
              <a:t>economic growth</a:t>
            </a:r>
            <a:r>
              <a:rPr lang="en-GB" sz="2000" dirty="0">
                <a:latin typeface="Calibri Light" panose="020F0302020204030204" pitchFamily="34" charset="0"/>
                <a:cs typeface="Calibri Light" panose="020F0302020204030204" pitchFamily="34" charset="0"/>
              </a:rPr>
              <a:t>, and public policies that have impact on </a:t>
            </a:r>
            <a:r>
              <a:rPr lang="en-GB" sz="2000" dirty="0">
                <a:latin typeface="Calibri Light" panose="020F0302020204030204" pitchFamily="34" charset="0"/>
                <a:cs typeface="Calibri Light" panose="020F0302020204030204" pitchFamily="34" charset="0"/>
                <a:hlinkClick r:id="rId15" tooltip="Glossary of economics"/>
              </a:rPr>
              <a:t>these elements</a:t>
            </a:r>
            <a:r>
              <a:rPr lang="en-GB" sz="2000" dirty="0">
                <a:latin typeface="Calibri Light" panose="020F0302020204030204" pitchFamily="34" charset="0"/>
                <a:cs typeface="Calibri Light" panose="020F0302020204030204" pitchFamily="34" charset="0"/>
              </a:rPr>
              <a:t>.</a:t>
            </a:r>
          </a:p>
          <a:p>
            <a:endParaRPr sz="2000"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C090C7FF-D0FA-9240-B1E0-504964801CD4}"/>
              </a:ext>
            </a:extLst>
          </p:cNvPr>
          <p:cNvSpPr txBox="1"/>
          <p:nvPr/>
        </p:nvSpPr>
        <p:spPr>
          <a:xfrm>
            <a:off x="6435969" y="128955"/>
            <a:ext cx="5756031" cy="6586418"/>
          </a:xfrm>
          <a:prstGeom prst="rect">
            <a:avLst/>
          </a:prstGeom>
          <a:noFill/>
        </p:spPr>
        <p:txBody>
          <a:bodyPr wrap="square" rtlCol="0">
            <a:spAutoFit/>
          </a:bodyPr>
          <a:lstStyle/>
          <a:p>
            <a:r>
              <a:rPr lang="en-US" sz="3200" dirty="0">
                <a:solidFill>
                  <a:srgbClr val="2294F5"/>
                </a:solidFill>
                <a:latin typeface="Calibri Light" panose="020F0302020204030204" pitchFamily="34" charset="0"/>
                <a:cs typeface="Calibri Light" panose="020F0302020204030204" pitchFamily="34" charset="0"/>
              </a:rPr>
              <a:t>How Science and Technology Affect It?</a:t>
            </a:r>
          </a:p>
          <a:p>
            <a:endParaRPr lang="en-US" sz="1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Science and Technology (S&amp;T) affects economic value creation. In addition to increasing value, it also reduces value. For example, Electric vehicle is increasing the value of cobalt, while decreasing the demand for oil. S&amp;T affects  value, production, distribution, and consumption of goods and services. For example, e-book technology  has transformed how we publish, distribute and consume contents of books. </a:t>
            </a:r>
          </a:p>
          <a:p>
            <a:r>
              <a:rPr lang="en-US" sz="2000" dirty="0">
                <a:latin typeface="Calibri Light" panose="020F0302020204030204" pitchFamily="34" charset="0"/>
                <a:cs typeface="Calibri Light" panose="020F0302020204030204" pitchFamily="34" charset="0"/>
              </a:rPr>
              <a:t>  </a:t>
            </a:r>
          </a:p>
          <a:p>
            <a:r>
              <a:rPr lang="en-US" sz="2000" dirty="0">
                <a:latin typeface="Calibri Light" panose="020F0302020204030204" pitchFamily="34" charset="0"/>
                <a:cs typeface="Calibri Light" panose="020F0302020204030204" pitchFamily="34" charset="0"/>
              </a:rPr>
              <a:t>S&amp;T affects economic activities both at micro and macro level. For example, S&amp;T powers price setting capability, creating imperfect market. </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S&amp;T has the capacity to affect employment, value of capital and natural resources, and the economic growth. Public policies play an important role in turning S&amp;T in favor of job creation and growth.  </a:t>
            </a:r>
            <a:endParaRPr sz="20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CC0E79DC-7611-B346-8107-5F16ADE8B938}"/>
              </a:ext>
            </a:extLst>
          </p:cNvPr>
          <p:cNvSpPr>
            <a:spLocks noGrp="1"/>
          </p:cNvSpPr>
          <p:nvPr>
            <p:ph type="sldNum" sz="quarter" idx="12"/>
          </p:nvPr>
        </p:nvSpPr>
        <p:spPr/>
        <p:txBody>
          <a:bodyPr/>
          <a:lstStyle/>
          <a:p>
            <a:fld id="{161F09FA-D7F4-924A-B937-37FC257D7B5D}" type="slidenum">
              <a:rPr lang="en-BD" smtClean="0"/>
              <a:t>3</a:t>
            </a:fld>
            <a:endParaRPr lang="en-BD"/>
          </a:p>
        </p:txBody>
      </p:sp>
    </p:spTree>
    <p:extLst>
      <p:ext uri="{BB962C8B-B14F-4D97-AF65-F5344CB8AC3E}">
        <p14:creationId xmlns:p14="http://schemas.microsoft.com/office/powerpoint/2010/main" val="257988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EE34-8D19-B940-B6C7-7D75F4463533}"/>
              </a:ext>
            </a:extLst>
          </p:cNvPr>
          <p:cNvSpPr>
            <a:spLocks noGrp="1"/>
          </p:cNvSpPr>
          <p:nvPr>
            <p:ph type="title"/>
          </p:nvPr>
        </p:nvSpPr>
        <p:spPr>
          <a:xfrm>
            <a:off x="181708" y="-116439"/>
            <a:ext cx="10515600" cy="1325563"/>
          </a:xfrm>
        </p:spPr>
        <p:txBody>
          <a:bodyPr>
            <a:normAutofit/>
          </a:bodyPr>
          <a:lstStyle/>
          <a:p>
            <a:r>
              <a:rPr lang="en-US" sz="3600" dirty="0">
                <a:solidFill>
                  <a:srgbClr val="2294F5"/>
                </a:solidFill>
              </a:rPr>
              <a:t>Scarcity and Unlimited Wants</a:t>
            </a:r>
            <a:endParaRPr sz="3600" dirty="0">
              <a:solidFill>
                <a:srgbClr val="2294F5"/>
              </a:solidFill>
            </a:endParaRPr>
          </a:p>
        </p:txBody>
      </p:sp>
      <p:sp>
        <p:nvSpPr>
          <p:cNvPr id="3" name="Content Placeholder 2">
            <a:extLst>
              <a:ext uri="{FF2B5EF4-FFF2-40B4-BE49-F238E27FC236}">
                <a16:creationId xmlns:a16="http://schemas.microsoft.com/office/drawing/2014/main" id="{0E18732A-E4F6-D44E-8FD2-43662EE01EE0}"/>
              </a:ext>
            </a:extLst>
          </p:cNvPr>
          <p:cNvSpPr>
            <a:spLocks noGrp="1"/>
          </p:cNvSpPr>
          <p:nvPr>
            <p:ph idx="1"/>
          </p:nvPr>
        </p:nvSpPr>
        <p:spPr>
          <a:xfrm>
            <a:off x="275493" y="779065"/>
            <a:ext cx="8692661" cy="5299869"/>
          </a:xfrm>
        </p:spPr>
        <p:txBody>
          <a:bodyPr>
            <a:noAutofit/>
          </a:bodyPr>
          <a:lstStyle/>
          <a:p>
            <a:pPr>
              <a:lnSpc>
                <a:spcPct val="100000"/>
              </a:lnSpc>
            </a:pPr>
            <a:r>
              <a:rPr lang="en-GB" sz="2000" dirty="0">
                <a:latin typeface="Calibri Light" panose="020F0302020204030204" pitchFamily="34" charset="0"/>
                <a:cs typeface="Calibri Light" panose="020F0302020204030204" pitchFamily="34" charset="0"/>
              </a:rPr>
              <a:t>Scarcity: the limited nature of society’s resources</a:t>
            </a:r>
          </a:p>
          <a:p>
            <a:pPr>
              <a:lnSpc>
                <a:spcPct val="100000"/>
              </a:lnSpc>
            </a:pPr>
            <a:r>
              <a:rPr lang="en-GB" sz="2000" dirty="0">
                <a:latin typeface="Calibri Light" panose="020F0302020204030204" pitchFamily="34" charset="0"/>
                <a:cs typeface="Calibri Light" panose="020F0302020204030204" pitchFamily="34" charset="0"/>
              </a:rPr>
              <a:t>Economics: the study of how society manages its scarce resources, e.g. how people decide what to buy, how much to work, save, and spend how firms decide how much to produce, how many workers to hire how society decides how to divide its resources between national </a:t>
            </a:r>
            <a:r>
              <a:rPr lang="en-GB" sz="2000" dirty="0" err="1">
                <a:latin typeface="Calibri Light" panose="020F0302020204030204" pitchFamily="34" charset="0"/>
                <a:cs typeface="Calibri Light" panose="020F0302020204030204" pitchFamily="34" charset="0"/>
              </a:rPr>
              <a:t>defense</a:t>
            </a:r>
            <a:r>
              <a:rPr lang="en-GB" sz="2000" dirty="0">
                <a:latin typeface="Calibri Light" panose="020F0302020204030204" pitchFamily="34" charset="0"/>
                <a:cs typeface="Calibri Light" panose="020F0302020204030204" pitchFamily="34" charset="0"/>
              </a:rPr>
              <a:t>, consumer goods, protecting the environment, and other needs</a:t>
            </a:r>
          </a:p>
          <a:p>
            <a:pPr>
              <a:lnSpc>
                <a:spcPct val="100000"/>
              </a:lnSpc>
            </a:pPr>
            <a:r>
              <a:rPr lang="en-GB" sz="2000" dirty="0">
                <a:latin typeface="Calibri Light" panose="020F0302020204030204" pitchFamily="34" charset="0"/>
                <a:cs typeface="Calibri Light" panose="020F0302020204030204" pitchFamily="34" charset="0"/>
              </a:rPr>
              <a:t>But the society has been facing growing demand for wealth to meet increasing consumption. Hence, optimum distribution of scarce resource is not good enough to face the reality of increasing quality of living standards to growing number of people with scarce resource.  </a:t>
            </a:r>
          </a:p>
          <a:p>
            <a:pPr>
              <a:lnSpc>
                <a:spcPct val="100000"/>
              </a:lnSpc>
            </a:pPr>
            <a:r>
              <a:rPr lang="en-GB" sz="2000" dirty="0">
                <a:latin typeface="Calibri Light" panose="020F0302020204030204" pitchFamily="34" charset="0"/>
                <a:cs typeface="Calibri Light" panose="020F0302020204030204" pitchFamily="34" charset="0"/>
              </a:rPr>
              <a:t>Yes, we have scarcity in natural resources and labour. In the short-run, we cannot increase economic value creation from the same amount of labour and natural resources. But in the long run, S&amp;T offers us means to extract increasingly more value from the same amount of other production factors. Hence, S&amp;T has been a great help to produce increasing value from scarce resources to meet our growing consumption. </a:t>
            </a:r>
          </a:p>
          <a:p>
            <a:pPr>
              <a:lnSpc>
                <a:spcPct val="100000"/>
              </a:lnSpc>
            </a:pPr>
            <a:r>
              <a:rPr lang="en-GB" sz="2000" dirty="0">
                <a:latin typeface="Calibri Light" panose="020F0302020204030204" pitchFamily="34" charset="0"/>
                <a:cs typeface="Calibri Light" panose="020F0302020204030204" pitchFamily="34" charset="0"/>
              </a:rPr>
              <a:t>S&amp;T has the potential to improve both products and production processes in deriving increasing economic value. However, it does not keep doing it linearly. </a:t>
            </a:r>
            <a:endParaRPr sz="2000" dirty="0">
              <a:latin typeface="Calibri Light" panose="020F0302020204030204" pitchFamily="34" charset="0"/>
              <a:cs typeface="Calibri Light" panose="020F0302020204030204" pitchFamily="34" charset="0"/>
            </a:endParaRPr>
          </a:p>
        </p:txBody>
      </p:sp>
      <p:pic>
        <p:nvPicPr>
          <p:cNvPr id="1026" name="Picture 2" descr="The economic problem | Economics Online | Economics Online">
            <a:extLst>
              <a:ext uri="{FF2B5EF4-FFF2-40B4-BE49-F238E27FC236}">
                <a16:creationId xmlns:a16="http://schemas.microsoft.com/office/drawing/2014/main" id="{46760CFF-1B72-F84C-A14D-AC62A4A18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997" y="130586"/>
            <a:ext cx="3286311" cy="15045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9479179-B02F-5C4B-96E0-603411732DA5}"/>
              </a:ext>
            </a:extLst>
          </p:cNvPr>
          <p:cNvSpPr/>
          <p:nvPr/>
        </p:nvSpPr>
        <p:spPr>
          <a:xfrm>
            <a:off x="8861410" y="2283641"/>
            <a:ext cx="3330590" cy="3539430"/>
          </a:xfrm>
          <a:prstGeom prst="rect">
            <a:avLst/>
          </a:prstGeom>
        </p:spPr>
        <p:txBody>
          <a:bodyPr wrap="square">
            <a:spAutoFit/>
          </a:bodyPr>
          <a:lstStyle/>
          <a:p>
            <a:r>
              <a:rPr lang="en-GB" sz="1600" dirty="0">
                <a:solidFill>
                  <a:srgbClr val="333333"/>
                </a:solidFill>
                <a:effectLst/>
                <a:latin typeface="Calibri Light" panose="020F0302020204030204" pitchFamily="34" charset="0"/>
                <a:cs typeface="Calibri Light" panose="020F0302020204030204" pitchFamily="34" charset="0"/>
              </a:rPr>
              <a:t>“If economic growth could be achieved only by doing more and more of the same kind of cooking, we would eventually run out of raw materials and suffer from unacceptable levels of pollution and nuisance. Human history teaches us, however, that economic growth springs from better recipes, not just from more cooking. New recipes generally produce fewer unpleasant side effects and generate more economic value per unit of raw material”—</a:t>
            </a:r>
            <a:r>
              <a:rPr lang="en-GB" sz="1600" i="1" dirty="0">
                <a:solidFill>
                  <a:srgbClr val="333333"/>
                </a:solidFill>
                <a:effectLst/>
                <a:latin typeface="Calibri Light" panose="020F0302020204030204" pitchFamily="34" charset="0"/>
                <a:cs typeface="Calibri Light" panose="020F0302020204030204" pitchFamily="34" charset="0"/>
              </a:rPr>
              <a:t>Paul Romer </a:t>
            </a:r>
            <a:endParaRPr sz="1600" i="1" dirty="0">
              <a:latin typeface="Calibri Light" panose="020F0302020204030204" pitchFamily="34" charset="0"/>
              <a:cs typeface="Calibri Light" panose="020F0302020204030204" pitchFamily="34" charset="0"/>
            </a:endParaRPr>
          </a:p>
        </p:txBody>
      </p:sp>
      <p:sp>
        <p:nvSpPr>
          <p:cNvPr id="9" name="Slide Number Placeholder 8">
            <a:extLst>
              <a:ext uri="{FF2B5EF4-FFF2-40B4-BE49-F238E27FC236}">
                <a16:creationId xmlns:a16="http://schemas.microsoft.com/office/drawing/2014/main" id="{59851152-F01A-FF4C-9A85-004F63A49849}"/>
              </a:ext>
            </a:extLst>
          </p:cNvPr>
          <p:cNvSpPr>
            <a:spLocks noGrp="1"/>
          </p:cNvSpPr>
          <p:nvPr>
            <p:ph type="sldNum" sz="quarter" idx="12"/>
          </p:nvPr>
        </p:nvSpPr>
        <p:spPr/>
        <p:txBody>
          <a:bodyPr/>
          <a:lstStyle/>
          <a:p>
            <a:fld id="{161F09FA-D7F4-924A-B937-37FC257D7B5D}" type="slidenum">
              <a:rPr lang="en-BD" smtClean="0"/>
              <a:t>4</a:t>
            </a:fld>
            <a:endParaRPr lang="en-BD"/>
          </a:p>
        </p:txBody>
      </p:sp>
    </p:spTree>
    <p:extLst>
      <p:ext uri="{BB962C8B-B14F-4D97-AF65-F5344CB8AC3E}">
        <p14:creationId xmlns:p14="http://schemas.microsoft.com/office/powerpoint/2010/main" val="188623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58B9-77D5-A94C-A8E5-9C50C4C3AE6B}"/>
              </a:ext>
            </a:extLst>
          </p:cNvPr>
          <p:cNvSpPr>
            <a:spLocks noGrp="1"/>
          </p:cNvSpPr>
          <p:nvPr>
            <p:ph type="title"/>
          </p:nvPr>
        </p:nvSpPr>
        <p:spPr>
          <a:xfrm>
            <a:off x="498231" y="259617"/>
            <a:ext cx="10515600" cy="912691"/>
          </a:xfrm>
        </p:spPr>
        <p:txBody>
          <a:bodyPr>
            <a:normAutofit/>
          </a:bodyPr>
          <a:lstStyle/>
          <a:p>
            <a:r>
              <a:rPr lang="en-US" sz="2800" dirty="0">
                <a:solidFill>
                  <a:srgbClr val="3366FF"/>
                </a:solidFill>
                <a:latin typeface="Calibri Light" panose="020F0302020204030204" pitchFamily="34" charset="0"/>
                <a:cs typeface="Calibri Light" panose="020F0302020204030204" pitchFamily="34" charset="0"/>
              </a:rPr>
              <a:t>Principle #1: People Face Trade-offs</a:t>
            </a:r>
            <a:endParaRPr sz="28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2B67D6CA-1F8C-B54B-945C-9A1C2EE8A8B0}"/>
              </a:ext>
            </a:extLst>
          </p:cNvPr>
          <p:cNvSpPr>
            <a:spLocks noGrp="1"/>
          </p:cNvSpPr>
          <p:nvPr>
            <p:ph idx="1"/>
          </p:nvPr>
        </p:nvSpPr>
        <p:spPr>
          <a:xfrm>
            <a:off x="498231" y="1172308"/>
            <a:ext cx="8751277" cy="5685692"/>
          </a:xfrm>
        </p:spPr>
        <p:txBody>
          <a:bodyPr>
            <a:normAutofit fontScale="85000" lnSpcReduction="20000"/>
          </a:bodyPr>
          <a:lstStyle/>
          <a:p>
            <a:pPr marL="0" indent="0">
              <a:lnSpc>
                <a:spcPct val="120000"/>
              </a:lnSpc>
              <a:buNone/>
            </a:pPr>
            <a:r>
              <a:rPr lang="en-GB" sz="2000" dirty="0">
                <a:latin typeface="Calibri Light" panose="020F0302020204030204" pitchFamily="34" charset="0"/>
                <a:cs typeface="Calibri Light" panose="020F0302020204030204" pitchFamily="34" charset="0"/>
              </a:rPr>
              <a:t>All decisions involve trade-offs. Examples: having more money to buy stuff requires working longer hours, which leaves less time for leisure. Protecting the environment requires resources that could otherwise be used to produce consumer goods.</a:t>
            </a:r>
          </a:p>
          <a:p>
            <a:pPr marL="0" indent="0">
              <a:lnSpc>
                <a:spcPct val="120000"/>
              </a:lnSpc>
              <a:buNone/>
            </a:pPr>
            <a:r>
              <a:rPr lang="en-GB" sz="2000" dirty="0">
                <a:latin typeface="Calibri Light" panose="020F0302020204030204" pitchFamily="34" charset="0"/>
                <a:cs typeface="Calibri Light" panose="020F0302020204030204" pitchFamily="34" charset="0"/>
              </a:rPr>
              <a:t>Such reality compels firms making value-cost trade offs – either creating greater value for customers at a higher cost or creating reasonable value at a lower cost. </a:t>
            </a:r>
          </a:p>
          <a:p>
            <a:pPr marL="0" indent="0">
              <a:lnSpc>
                <a:spcPct val="120000"/>
              </a:lnSpc>
              <a:buNone/>
            </a:pPr>
            <a:r>
              <a:rPr lang="en-GB" sz="2000" dirty="0">
                <a:latin typeface="Calibri Light" panose="020F0302020204030204" pitchFamily="34" charset="0"/>
                <a:cs typeface="Calibri Light" panose="020F0302020204030204" pitchFamily="34" charset="0"/>
              </a:rPr>
              <a:t>In the long-run, however, S&amp;T keeps diminishing the necessity of making such trade-offs. For example, the use of robots in painting cars increases the quality of painting and reduces the cost simultaneously. This is due to the fact that robot painting work requires less rework. Furthermore, it also reduces wastage of paints. In fact, robots are being used in painting furniture in Bangladesh for improving the quality and reducing the cost.  </a:t>
            </a:r>
          </a:p>
          <a:p>
            <a:pPr marL="0" indent="0">
              <a:lnSpc>
                <a:spcPct val="120000"/>
              </a:lnSpc>
              <a:buNone/>
            </a:pPr>
            <a:r>
              <a:rPr lang="en-GB" sz="2000" dirty="0">
                <a:latin typeface="Calibri Light" panose="020F0302020204030204" pitchFamily="34" charset="0"/>
                <a:cs typeface="Calibri Light" panose="020F0302020204030204" pitchFamily="34" charset="0"/>
              </a:rPr>
              <a:t>Similarly, precision farming practice in using UAV for adaptively spraying pesticides and fertilizers offers the opportunity to get rid off quality-cost trade-off—increasing the quality and reducing the cost simultaneously. </a:t>
            </a:r>
          </a:p>
          <a:p>
            <a:pPr marL="0" indent="0">
              <a:lnSpc>
                <a:spcPct val="120000"/>
              </a:lnSpc>
              <a:buNone/>
            </a:pPr>
            <a:r>
              <a:rPr lang="en-GB" sz="2000" dirty="0">
                <a:latin typeface="Calibri Light" panose="020F0302020204030204" pitchFamily="34" charset="0"/>
                <a:cs typeface="Calibri Light" panose="020F0302020204030204" pitchFamily="34" charset="0"/>
              </a:rPr>
              <a:t>Exploitation of this the capability of S&amp;T has been changing competition strategy. As opposed to being provider of inferior quality products at lower cost, smarter producers are after offering higher quality at lower cost.   </a:t>
            </a:r>
          </a:p>
          <a:p>
            <a:pPr marL="0" indent="0">
              <a:lnSpc>
                <a:spcPct val="120000"/>
              </a:lnSpc>
              <a:buNone/>
            </a:pPr>
            <a:r>
              <a:rPr lang="en-GB" sz="2000" dirty="0">
                <a:latin typeface="Calibri Light" panose="020F0302020204030204" pitchFamily="34" charset="0"/>
                <a:cs typeface="Calibri Light" panose="020F0302020204030204" pitchFamily="34" charset="0"/>
              </a:rPr>
              <a:t>Furthermore, S&amp;T has also been empowering individuals to extract more utility in less time and cost, resulting in decreasing need for making trade offs.  </a:t>
            </a:r>
          </a:p>
          <a:p>
            <a:pPr marL="0" indent="0">
              <a:lnSpc>
                <a:spcPct val="100000"/>
              </a:lnSpc>
              <a:buNone/>
            </a:pPr>
            <a:endParaRPr lang="en-GB" sz="2000" dirty="0">
              <a:latin typeface="Calibri Light" panose="020F0302020204030204" pitchFamily="34" charset="0"/>
              <a:cs typeface="Calibri Light" panose="020F0302020204030204" pitchFamily="34" charset="0"/>
            </a:endParaRPr>
          </a:p>
        </p:txBody>
      </p:sp>
      <p:pic>
        <p:nvPicPr>
          <p:cNvPr id="2050" name="Picture 2" descr="Smart agriculture , farm , precision farming concept. Drone and NIR images  application screen used to create field health maps for normalize differenc  Stock Photo - Alamy">
            <a:extLst>
              <a:ext uri="{FF2B5EF4-FFF2-40B4-BE49-F238E27FC236}">
                <a16:creationId xmlns:a16="http://schemas.microsoft.com/office/drawing/2014/main" id="{71DBDB88-F649-CC4D-BFAC-CEBE7BEA0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0015" y="1049326"/>
            <a:ext cx="2891985" cy="23109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E481D82-3921-6142-9F7C-0CB9C23CDD8E}"/>
              </a:ext>
            </a:extLst>
          </p:cNvPr>
          <p:cNvSpPr>
            <a:spLocks noGrp="1"/>
          </p:cNvSpPr>
          <p:nvPr>
            <p:ph type="sldNum" sz="quarter" idx="12"/>
          </p:nvPr>
        </p:nvSpPr>
        <p:spPr/>
        <p:txBody>
          <a:bodyPr/>
          <a:lstStyle/>
          <a:p>
            <a:fld id="{161F09FA-D7F4-924A-B937-37FC257D7B5D}" type="slidenum">
              <a:rPr lang="en-BD" smtClean="0"/>
              <a:t>5</a:t>
            </a:fld>
            <a:endParaRPr lang="en-BD"/>
          </a:p>
        </p:txBody>
      </p:sp>
      <p:pic>
        <p:nvPicPr>
          <p:cNvPr id="2052" name="Picture 4" descr="Finance News: Latest Financial News, Finance News today in Bangladesh">
            <a:extLst>
              <a:ext uri="{FF2B5EF4-FFF2-40B4-BE49-F238E27FC236}">
                <a16:creationId xmlns:a16="http://schemas.microsoft.com/office/drawing/2014/main" id="{B982C274-8EAD-E243-9BF2-CEBAC2C61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5312" y="4561242"/>
            <a:ext cx="2938852" cy="2160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75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3449-C5FD-0F42-A702-3AAB96F25573}"/>
              </a:ext>
            </a:extLst>
          </p:cNvPr>
          <p:cNvSpPr>
            <a:spLocks noGrp="1"/>
          </p:cNvSpPr>
          <p:nvPr>
            <p:ph type="title"/>
          </p:nvPr>
        </p:nvSpPr>
        <p:spPr>
          <a:xfrm>
            <a:off x="732692" y="320676"/>
            <a:ext cx="10931770" cy="710956"/>
          </a:xfrm>
        </p:spPr>
        <p:txBody>
          <a:bodyPr>
            <a:normAutofit/>
          </a:bodyPr>
          <a:lstStyle/>
          <a:p>
            <a:r>
              <a:rPr lang="en-US" sz="2800" dirty="0">
                <a:solidFill>
                  <a:srgbClr val="3366FF"/>
                </a:solidFill>
                <a:latin typeface="Calibri Light" panose="020F0302020204030204" pitchFamily="34" charset="0"/>
                <a:cs typeface="Calibri Light" panose="020F0302020204030204" pitchFamily="34" charset="0"/>
              </a:rPr>
              <a:t>Principle #2: The Cost of Something Is What You Give Up to Get It</a:t>
            </a:r>
            <a:endParaRPr sz="28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72E0B19F-8FC1-834B-B318-EBEE9E3E0A8A}"/>
              </a:ext>
            </a:extLst>
          </p:cNvPr>
          <p:cNvSpPr>
            <a:spLocks noGrp="1"/>
          </p:cNvSpPr>
          <p:nvPr>
            <p:ph idx="1"/>
          </p:nvPr>
        </p:nvSpPr>
        <p:spPr>
          <a:xfrm>
            <a:off x="838200" y="1031631"/>
            <a:ext cx="9478108" cy="5689843"/>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Decisions require comparing costs and benefits of alternatives.</a:t>
            </a:r>
          </a:p>
          <a:p>
            <a:pPr lvl="1">
              <a:lnSpc>
                <a:spcPct val="100000"/>
              </a:lnSpc>
            </a:pPr>
            <a:r>
              <a:rPr lang="en-US" sz="2000" dirty="0">
                <a:latin typeface="Calibri Light" panose="020F0302020204030204" pitchFamily="34" charset="0"/>
                <a:cs typeface="Calibri Light" panose="020F0302020204030204" pitchFamily="34" charset="0"/>
              </a:rPr>
              <a:t>Whether to go to college or to work?</a:t>
            </a:r>
          </a:p>
          <a:p>
            <a:pPr lvl="1">
              <a:lnSpc>
                <a:spcPct val="100000"/>
              </a:lnSpc>
            </a:pPr>
            <a:r>
              <a:rPr lang="en-US" sz="2000" dirty="0">
                <a:latin typeface="Calibri Light" panose="020F0302020204030204" pitchFamily="34" charset="0"/>
                <a:cs typeface="Calibri Light" panose="020F0302020204030204" pitchFamily="34" charset="0"/>
                <a:sym typeface="Monotype Sorts" charset="0"/>
              </a:rPr>
              <a:t>Whether to go to class or sleep in?</a:t>
            </a:r>
          </a:p>
          <a:p>
            <a:pPr marL="0" indent="0">
              <a:lnSpc>
                <a:spcPct val="100000"/>
              </a:lnSpc>
              <a:buNone/>
            </a:pPr>
            <a:r>
              <a:rPr lang="en-GB" sz="2000" dirty="0">
                <a:latin typeface="Calibri Light" panose="020F0302020204030204" pitchFamily="34" charset="0"/>
                <a:cs typeface="Calibri Light" panose="020F0302020204030204" pitchFamily="34" charset="0"/>
              </a:rPr>
              <a:t>Economic cost is the combination of losses of any goods that have a value attached to them by any one individual.</a:t>
            </a:r>
            <a:r>
              <a:rPr lang="en-GB" sz="2000" baseline="30000" dirty="0">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rPr>
              <a:t>Economic cost is used mainly by </a:t>
            </a:r>
            <a:r>
              <a:rPr lang="en-GB" sz="2000" dirty="0">
                <a:latin typeface="Calibri Light" panose="020F0302020204030204" pitchFamily="34" charset="0"/>
                <a:cs typeface="Calibri Light" panose="020F0302020204030204" pitchFamily="34" charset="0"/>
                <a:hlinkClick r:id="rId2"/>
              </a:rPr>
              <a:t>economists</a:t>
            </a:r>
            <a:r>
              <a:rPr lang="en-GB" sz="2000" dirty="0">
                <a:latin typeface="Calibri Light" panose="020F0302020204030204" pitchFamily="34" charset="0"/>
                <a:cs typeface="Calibri Light" panose="020F0302020204030204" pitchFamily="34" charset="0"/>
              </a:rPr>
              <a:t> as means to compare the prudence of one course of action with that of another. The factors to be taken into consideration are money, time, and other resources; cost is the sum of explicit costs.</a:t>
            </a:r>
            <a:endParaRPr lang="en-US" sz="2000" dirty="0">
              <a:latin typeface="Calibri Light" panose="020F0302020204030204" pitchFamily="34" charset="0"/>
              <a:cs typeface="Calibri Light" panose="020F0302020204030204" pitchFamily="34" charset="0"/>
              <a:sym typeface="Monotype Sorts" charset="0"/>
            </a:endParaRPr>
          </a:p>
          <a:p>
            <a:pPr marL="0" indent="0">
              <a:lnSpc>
                <a:spcPct val="100000"/>
              </a:lnSpc>
              <a:spcBef>
                <a:spcPct val="50000"/>
              </a:spcBef>
              <a:buNone/>
            </a:pPr>
            <a:r>
              <a:rPr lang="en-US" sz="2000" dirty="0">
                <a:latin typeface="Calibri Light" panose="020F0302020204030204" pitchFamily="34" charset="0"/>
                <a:cs typeface="Calibri Light" panose="020F0302020204030204" pitchFamily="34" charset="0"/>
              </a:rPr>
              <a:t>The </a:t>
            </a:r>
            <a:r>
              <a:rPr lang="en-US" sz="2000" dirty="0">
                <a:solidFill>
                  <a:srgbClr val="25A9A6"/>
                </a:solidFill>
                <a:latin typeface="Calibri Light" panose="020F0302020204030204" pitchFamily="34" charset="0"/>
                <a:cs typeface="Calibri Light" panose="020F0302020204030204" pitchFamily="34" charset="0"/>
              </a:rPr>
              <a:t>opportunity cost</a:t>
            </a:r>
            <a:r>
              <a:rPr lang="en-US" sz="2000" dirty="0">
                <a:latin typeface="Calibri Light" panose="020F0302020204030204" pitchFamily="34" charset="0"/>
                <a:cs typeface="Calibri Light" panose="020F0302020204030204" pitchFamily="34" charset="0"/>
              </a:rPr>
              <a:t> of an item is what you give up to obtain that item. </a:t>
            </a:r>
            <a:r>
              <a:rPr lang="en-GB" sz="2000" dirty="0">
                <a:latin typeface="Calibri Light" panose="020F0302020204030204" pitchFamily="34" charset="0"/>
                <a:cs typeface="Calibri Light" panose="020F0302020204030204" pitchFamily="34" charset="0"/>
              </a:rPr>
              <a:t>It is the relevant cost for decision making. Decision is not taken in favour of an investment until return from the investment selected is more than the return from the most profitable alternate investment opportunity. </a:t>
            </a:r>
          </a:p>
          <a:p>
            <a:pPr marL="0" indent="0">
              <a:lnSpc>
                <a:spcPct val="100000"/>
              </a:lnSpc>
              <a:spcBef>
                <a:spcPct val="50000"/>
              </a:spcBef>
              <a:buNone/>
            </a:pPr>
            <a:r>
              <a:rPr lang="en-GB" sz="2000" dirty="0">
                <a:latin typeface="Calibri Light" panose="020F0302020204030204" pitchFamily="34" charset="0"/>
                <a:cs typeface="Calibri Light" panose="020F0302020204030204" pitchFamily="34" charset="0"/>
                <a:sym typeface="Monotype Sorts" charset="0"/>
              </a:rPr>
              <a:t>Economic cost is very easy to estimate. In exploiting economic value, however, opportunity cost is extremely difficult to estimate. This is due to pervasive uncertainties sustaining over a prolonged period of time. In fact, lack of inaccuracy of estimating opportunity cost is one of the primary reasons behind the failure of incumbent firms to dive into self-destruction for recreation.     </a:t>
            </a:r>
            <a:endParaRPr lang="en-US" sz="2000" dirty="0">
              <a:latin typeface="Calibri Light" panose="020F0302020204030204" pitchFamily="34" charset="0"/>
              <a:cs typeface="Calibri Light" panose="020F0302020204030204" pitchFamily="34" charset="0"/>
              <a:sym typeface="Monotype Sorts" charset="0"/>
            </a:endParaRPr>
          </a:p>
          <a:p>
            <a:pPr marL="0" indent="0">
              <a:buNone/>
            </a:pPr>
            <a:endParaRPr dirty="0"/>
          </a:p>
        </p:txBody>
      </p:sp>
      <p:sp>
        <p:nvSpPr>
          <p:cNvPr id="4" name="Slide Number Placeholder 3">
            <a:extLst>
              <a:ext uri="{FF2B5EF4-FFF2-40B4-BE49-F238E27FC236}">
                <a16:creationId xmlns:a16="http://schemas.microsoft.com/office/drawing/2014/main" id="{986C3203-5CEF-4147-9B2F-905D4794884E}"/>
              </a:ext>
            </a:extLst>
          </p:cNvPr>
          <p:cNvSpPr>
            <a:spLocks noGrp="1"/>
          </p:cNvSpPr>
          <p:nvPr>
            <p:ph type="sldNum" sz="quarter" idx="12"/>
          </p:nvPr>
        </p:nvSpPr>
        <p:spPr/>
        <p:txBody>
          <a:bodyPr/>
          <a:lstStyle/>
          <a:p>
            <a:fld id="{161F09FA-D7F4-924A-B937-37FC257D7B5D}" type="slidenum">
              <a:rPr lang="en-BD" smtClean="0"/>
              <a:t>6</a:t>
            </a:fld>
            <a:endParaRPr lang="en-BD"/>
          </a:p>
        </p:txBody>
      </p:sp>
      <p:pic>
        <p:nvPicPr>
          <p:cNvPr id="3074" name="Picture 2" descr="Opportunity Cost - | Formula | Example | Analysis - Accountinguide">
            <a:extLst>
              <a:ext uri="{FF2B5EF4-FFF2-40B4-BE49-F238E27FC236}">
                <a16:creationId xmlns:a16="http://schemas.microsoft.com/office/drawing/2014/main" id="{FC95A2C5-F8C6-B148-A2CF-216DE0BBA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9110449" y="3021961"/>
            <a:ext cx="4819042" cy="1344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78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451E-5D6F-D646-9E18-E5E30090E9F1}"/>
              </a:ext>
            </a:extLst>
          </p:cNvPr>
          <p:cNvSpPr>
            <a:spLocks noGrp="1"/>
          </p:cNvSpPr>
          <p:nvPr>
            <p:ph type="title"/>
          </p:nvPr>
        </p:nvSpPr>
        <p:spPr>
          <a:xfrm>
            <a:off x="217125" y="202925"/>
            <a:ext cx="10515600" cy="830629"/>
          </a:xfrm>
        </p:spPr>
        <p:txBody>
          <a:bodyPr>
            <a:normAutofit/>
          </a:bodyPr>
          <a:lstStyle/>
          <a:p>
            <a:r>
              <a:rPr lang="en-US" sz="2800" dirty="0">
                <a:solidFill>
                  <a:srgbClr val="3366FF"/>
                </a:solidFill>
                <a:latin typeface="Calibri Light" panose="020F0302020204030204" pitchFamily="34" charset="0"/>
                <a:cs typeface="Calibri Light" panose="020F0302020204030204" pitchFamily="34" charset="0"/>
              </a:rPr>
              <a:t>Principle #3: Rational People Think at the Margin</a:t>
            </a:r>
            <a:endParaRPr sz="28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2F711A89-9250-254B-98AE-B1A36C84520E}"/>
              </a:ext>
            </a:extLst>
          </p:cNvPr>
          <p:cNvSpPr>
            <a:spLocks noGrp="1"/>
          </p:cNvSpPr>
          <p:nvPr>
            <p:ph idx="1"/>
          </p:nvPr>
        </p:nvSpPr>
        <p:spPr>
          <a:xfrm>
            <a:off x="52301" y="967154"/>
            <a:ext cx="9290992" cy="5890846"/>
          </a:xfrm>
        </p:spPr>
        <p:txBody>
          <a:bodyPr>
            <a:normAutofit fontScale="85000" lnSpcReduction="20000"/>
          </a:bodyPr>
          <a:lstStyle/>
          <a:p>
            <a:pPr marL="0" indent="0">
              <a:lnSpc>
                <a:spcPct val="120000"/>
              </a:lnSpc>
              <a:buNone/>
            </a:pPr>
            <a:r>
              <a:rPr lang="en-US" sz="2000" dirty="0">
                <a:solidFill>
                  <a:srgbClr val="25A9A6"/>
                </a:solidFill>
                <a:latin typeface="Calibri Light" panose="020F0302020204030204" pitchFamily="34" charset="0"/>
                <a:cs typeface="Calibri Light" panose="020F0302020204030204" pitchFamily="34" charset="0"/>
              </a:rPr>
              <a:t>Marginal changes</a:t>
            </a:r>
            <a:r>
              <a:rPr lang="en-US" sz="2000" dirty="0">
                <a:latin typeface="Calibri Light" panose="020F0302020204030204" pitchFamily="34" charset="0"/>
                <a:cs typeface="Calibri Light" panose="020F0302020204030204" pitchFamily="34" charset="0"/>
              </a:rPr>
              <a:t> are small, incremental adjustments to an existing plan of action.</a:t>
            </a:r>
          </a:p>
          <a:p>
            <a:pPr marL="0" indent="0">
              <a:lnSpc>
                <a:spcPct val="120000"/>
              </a:lnSpc>
              <a:buNone/>
            </a:pPr>
            <a:r>
              <a:rPr lang="en-GB" sz="2000" dirty="0">
                <a:latin typeface="Calibri Light" panose="020F0302020204030204" pitchFamily="34" charset="0"/>
                <a:cs typeface="Calibri Light" panose="020F0302020204030204" pitchFamily="34" charset="0"/>
              </a:rPr>
              <a:t>Systematically and purposefully do the best they can to achieve their objectives. They make decisions by evaluating costs and benefits of marginal changes – incremental adjustments to an existing plan.</a:t>
            </a:r>
          </a:p>
          <a:p>
            <a:pPr marL="0" indent="0">
              <a:lnSpc>
                <a:spcPct val="120000"/>
              </a:lnSpc>
              <a:buNone/>
            </a:pPr>
            <a:r>
              <a:rPr lang="en-GB" sz="2000" dirty="0">
                <a:latin typeface="Calibri Light" panose="020F0302020204030204" pitchFamily="34" charset="0"/>
                <a:cs typeface="Calibri Light" panose="020F0302020204030204" pitchFamily="34" charset="0"/>
              </a:rPr>
              <a:t>This marginal cost-benefit analysis based thinking is extremely inappropriate for justifying the act in favour of loss making uncertain alternative by taking away resources from profit making incumbent opportunities.  </a:t>
            </a:r>
          </a:p>
          <a:p>
            <a:pPr marL="0" indent="0">
              <a:lnSpc>
                <a:spcPct val="120000"/>
              </a:lnSpc>
              <a:buNone/>
            </a:pPr>
            <a:r>
              <a:rPr lang="en-GB" sz="2000" dirty="0">
                <a:latin typeface="Calibri Light" panose="020F0302020204030204" pitchFamily="34" charset="0"/>
                <a:cs typeface="Calibri Light" panose="020F0302020204030204" pitchFamily="34" charset="0"/>
              </a:rPr>
              <a:t>For example, iPod was the life saviour for Apple—saving Apple from imminent bankruptcy. While both revenue and profit of iPod kept growing, Steve Jobs took a decision to kill iPod. Certainly, this decision was not justified by marginal cost-benefit analysis. In fact, thinking at the margin was suggesting otherwise—keep increasing resource for incremental advancement of iPod for extending the profit making life of  this cash cow. </a:t>
            </a:r>
          </a:p>
          <a:p>
            <a:pPr marL="0" indent="0">
              <a:lnSpc>
                <a:spcPct val="120000"/>
              </a:lnSpc>
              <a:buNone/>
            </a:pPr>
            <a:r>
              <a:rPr lang="en-GB" sz="2000" dirty="0">
                <a:latin typeface="Calibri Light" panose="020F0302020204030204" pitchFamily="34" charset="0"/>
                <a:cs typeface="Calibri Light" panose="020F0302020204030204" pitchFamily="34" charset="0"/>
              </a:rPr>
              <a:t>Steve Jobs went against the marginal cost-benefit analysis to counter the unfolding threat--invasion of smartphone in taking the business of iPod. Hence, Steve Jobs plunged into the dive of reinventing smartphone to kill iPod—far before someone else did. End result, we all know.  </a:t>
            </a:r>
          </a:p>
          <a:p>
            <a:pPr marL="0" indent="0">
              <a:lnSpc>
                <a:spcPct val="120000"/>
              </a:lnSpc>
              <a:buNone/>
            </a:pPr>
            <a:r>
              <a:rPr lang="en-GB" sz="2000" dirty="0">
                <a:latin typeface="Calibri Light" panose="020F0302020204030204" pitchFamily="34" charset="0"/>
                <a:cs typeface="Calibri Light" panose="020F0302020204030204" pitchFamily="34" charset="0"/>
              </a:rPr>
              <a:t>If Steve were guided by marginal cost-benefit analysis, Apple’s history could have been different. In fact, marginal cost-benefit analysis based decision making culture is highly detrimental to succeed at the the intersection between two waves of the episodic journey of rolling waves of invention. However, such a  marginal-cost benefit analysis is quite useful during the metamorphosis phase—for creating the flywheel effect out of cumulative effect of incremental flow of ideas.      </a:t>
            </a:r>
            <a:endParaRPr sz="2000" dirty="0">
              <a:latin typeface="Calibri Light" panose="020F0302020204030204" pitchFamily="34" charset="0"/>
              <a:cs typeface="Calibri Light" panose="020F0302020204030204" pitchFamily="34" charset="0"/>
            </a:endParaRPr>
          </a:p>
        </p:txBody>
      </p:sp>
      <p:pic>
        <p:nvPicPr>
          <p:cNvPr id="4100" name="Picture 4" descr="The progress of the i th generation line occurs with a step-by-step mechanism that may be &quot;averaged&quot; with a continuous function, corresponding to a continuous variation of the generation time τ i . For the whole population stemming from the starting inoculum of N 0 cells, the resultant picture is an array of duplication trees, each with its own τ I (t).">
            <a:extLst>
              <a:ext uri="{FF2B5EF4-FFF2-40B4-BE49-F238E27FC236}">
                <a16:creationId xmlns:a16="http://schemas.microsoft.com/office/drawing/2014/main" id="{5D300B5B-2000-0D4E-8E6B-485C87FF7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373" y="1930582"/>
            <a:ext cx="3038627" cy="22200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AB41FE-C18A-2447-891D-A02642779AEF}"/>
              </a:ext>
            </a:extLst>
          </p:cNvPr>
          <p:cNvSpPr txBox="1"/>
          <p:nvPr/>
        </p:nvSpPr>
        <p:spPr>
          <a:xfrm rot="18427282">
            <a:off x="9020286" y="2281915"/>
            <a:ext cx="1875692"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Thinking at the margin justifies this path</a:t>
            </a:r>
            <a:endParaRPr sz="1400" dirty="0">
              <a:latin typeface="Calibri Light" panose="020F0302020204030204" pitchFamily="34" charset="0"/>
              <a:cs typeface="Calibri Light" panose="020F0302020204030204" pitchFamily="34" charset="0"/>
            </a:endParaRPr>
          </a:p>
        </p:txBody>
      </p:sp>
      <p:cxnSp>
        <p:nvCxnSpPr>
          <p:cNvPr id="7" name="Straight Arrow Connector 6">
            <a:extLst>
              <a:ext uri="{FF2B5EF4-FFF2-40B4-BE49-F238E27FC236}">
                <a16:creationId xmlns:a16="http://schemas.microsoft.com/office/drawing/2014/main" id="{9D476B0B-6123-2847-B0A6-C5C6E994E960}"/>
              </a:ext>
            </a:extLst>
          </p:cNvPr>
          <p:cNvCxnSpPr/>
          <p:nvPr/>
        </p:nvCxnSpPr>
        <p:spPr>
          <a:xfrm>
            <a:off x="10943493" y="2543525"/>
            <a:ext cx="0" cy="6217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0A6AEF8-AF42-DE4E-AAF0-B90D59AC03F8}"/>
              </a:ext>
            </a:extLst>
          </p:cNvPr>
          <p:cNvSpPr txBox="1"/>
          <p:nvPr/>
        </p:nvSpPr>
        <p:spPr>
          <a:xfrm>
            <a:off x="10040816" y="4323151"/>
            <a:ext cx="1805354" cy="1323439"/>
          </a:xfrm>
          <a:prstGeom prst="rect">
            <a:avLst/>
          </a:prstGeom>
          <a:noFill/>
        </p:spPr>
        <p:txBody>
          <a:bodyPr wrap="square" rtlCol="0">
            <a:spAutoFit/>
          </a:bodyPr>
          <a:lstStyle/>
          <a:p>
            <a:r>
              <a:rPr lang="en-US" sz="1600" dirty="0"/>
              <a:t>Natural tendency of failing to this decision of self-destruction for recreation</a:t>
            </a:r>
            <a:endParaRPr sz="1600" dirty="0"/>
          </a:p>
        </p:txBody>
      </p:sp>
      <p:sp>
        <p:nvSpPr>
          <p:cNvPr id="9" name="Freeform 8">
            <a:extLst>
              <a:ext uri="{FF2B5EF4-FFF2-40B4-BE49-F238E27FC236}">
                <a16:creationId xmlns:a16="http://schemas.microsoft.com/office/drawing/2014/main" id="{8531E611-C04B-A847-B1E7-C1F8EF1D096B}"/>
              </a:ext>
            </a:extLst>
          </p:cNvPr>
          <p:cNvSpPr/>
          <p:nvPr/>
        </p:nvSpPr>
        <p:spPr>
          <a:xfrm>
            <a:off x="10216072" y="2790092"/>
            <a:ext cx="674666" cy="1477108"/>
          </a:xfrm>
          <a:custGeom>
            <a:avLst/>
            <a:gdLst>
              <a:gd name="connsiteX0" fmla="*/ 393313 w 674666"/>
              <a:gd name="connsiteY0" fmla="*/ 1477108 h 1477108"/>
              <a:gd name="connsiteX1" fmla="*/ 6451 w 674666"/>
              <a:gd name="connsiteY1" fmla="*/ 621323 h 1477108"/>
              <a:gd name="connsiteX2" fmla="*/ 674666 w 674666"/>
              <a:gd name="connsiteY2" fmla="*/ 0 h 1477108"/>
            </a:gdLst>
            <a:ahLst/>
            <a:cxnLst>
              <a:cxn ang="0">
                <a:pos x="connsiteX0" y="connsiteY0"/>
              </a:cxn>
              <a:cxn ang="0">
                <a:pos x="connsiteX1" y="connsiteY1"/>
              </a:cxn>
              <a:cxn ang="0">
                <a:pos x="connsiteX2" y="connsiteY2"/>
              </a:cxn>
            </a:cxnLst>
            <a:rect l="l" t="t" r="r" b="b"/>
            <a:pathLst>
              <a:path w="674666" h="1477108">
                <a:moveTo>
                  <a:pt x="393313" y="1477108"/>
                </a:moveTo>
                <a:cubicBezTo>
                  <a:pt x="176436" y="1172308"/>
                  <a:pt x="-40441" y="867508"/>
                  <a:pt x="6451" y="621323"/>
                </a:cubicBezTo>
                <a:cubicBezTo>
                  <a:pt x="53343" y="375138"/>
                  <a:pt x="364004" y="187569"/>
                  <a:pt x="674666" y="0"/>
                </a:cubicBezTo>
              </a:path>
            </a:pathLst>
          </a:custGeom>
          <a:noFill/>
          <a:ln>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87725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9CDF-E602-E04C-A713-FECDB0E843F7}"/>
              </a:ext>
            </a:extLst>
          </p:cNvPr>
          <p:cNvSpPr>
            <a:spLocks noGrp="1"/>
          </p:cNvSpPr>
          <p:nvPr>
            <p:ph type="title"/>
          </p:nvPr>
        </p:nvSpPr>
        <p:spPr>
          <a:xfrm>
            <a:off x="732692" y="136525"/>
            <a:ext cx="10515600" cy="1325563"/>
          </a:xfrm>
        </p:spPr>
        <p:txBody>
          <a:bodyPr>
            <a:normAutofit/>
          </a:bodyPr>
          <a:lstStyle/>
          <a:p>
            <a:r>
              <a:rPr lang="en-US" sz="2800" dirty="0">
                <a:solidFill>
                  <a:srgbClr val="3366FF"/>
                </a:solidFill>
                <a:latin typeface="Calibri Light" panose="020F0302020204030204" pitchFamily="34" charset="0"/>
                <a:cs typeface="Calibri Light" panose="020F0302020204030204" pitchFamily="34" charset="0"/>
              </a:rPr>
              <a:t>Principle #4: People Respond to Incentives</a:t>
            </a:r>
            <a:endParaRPr sz="28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4716D82D-C9F4-7B4F-A666-BEC16F3168AF}"/>
              </a:ext>
            </a:extLst>
          </p:cNvPr>
          <p:cNvSpPr>
            <a:spLocks noGrp="1"/>
          </p:cNvSpPr>
          <p:nvPr>
            <p:ph idx="1"/>
          </p:nvPr>
        </p:nvSpPr>
        <p:spPr>
          <a:xfrm>
            <a:off x="838200" y="1087070"/>
            <a:ext cx="11353800" cy="5442683"/>
          </a:xfrm>
        </p:spPr>
        <p:txBody>
          <a:bodyPr>
            <a:noAutofit/>
          </a:bodyPr>
          <a:lstStyle/>
          <a:p>
            <a:pPr>
              <a:lnSpc>
                <a:spcPct val="100000"/>
              </a:lnSpc>
            </a:pPr>
            <a:r>
              <a:rPr lang="en-GB" sz="1800" dirty="0">
                <a:latin typeface="Calibri Light" panose="020F0302020204030204" pitchFamily="34" charset="0"/>
                <a:cs typeface="Calibri Light" panose="020F0302020204030204" pitchFamily="34" charset="0"/>
              </a:rPr>
              <a:t>Economic incentives are what motivates you to behave in a certain way, while preferences are your needs, wants and desires. Economic incentives provide you the motivation to pursue your preferences.</a:t>
            </a:r>
          </a:p>
          <a:p>
            <a:pPr>
              <a:lnSpc>
                <a:spcPct val="100000"/>
              </a:lnSpc>
            </a:pPr>
            <a:r>
              <a:rPr lang="en-GB" sz="1800" dirty="0">
                <a:latin typeface="Calibri Light" panose="020F0302020204030204" pitchFamily="34" charset="0"/>
                <a:cs typeface="Calibri Light" panose="020F0302020204030204" pitchFamily="34" charset="0"/>
              </a:rPr>
              <a:t>For examples, customers are after higher quality product at less price. Producers are after more profit. On the other hand, input providers are after higher price, and the Government is asking for more taxes and less harm on the environment. </a:t>
            </a:r>
            <a:endParaRPr lang="en-US" sz="1800" dirty="0">
              <a:latin typeface="Calibri Light" panose="020F0302020204030204" pitchFamily="34" charset="0"/>
              <a:cs typeface="Calibri Light" panose="020F0302020204030204" pitchFamily="34" charset="0"/>
            </a:endParaRPr>
          </a:p>
          <a:p>
            <a:pPr>
              <a:lnSpc>
                <a:spcPct val="100000"/>
              </a:lnSpc>
            </a:pPr>
            <a:r>
              <a:rPr lang="en-US" sz="1800" dirty="0">
                <a:latin typeface="Calibri Light" panose="020F0302020204030204" pitchFamily="34" charset="0"/>
                <a:cs typeface="Calibri Light" panose="020F0302020204030204" pitchFamily="34" charset="0"/>
              </a:rPr>
              <a:t>Human beings are driven by economic incentive.</a:t>
            </a:r>
          </a:p>
          <a:p>
            <a:pPr>
              <a:lnSpc>
                <a:spcPct val="100000"/>
              </a:lnSpc>
            </a:pPr>
            <a:r>
              <a:rPr lang="en-US" sz="1800" dirty="0">
                <a:latin typeface="Calibri Light" panose="020F0302020204030204" pitchFamily="34" charset="0"/>
                <a:cs typeface="Calibri Light" panose="020F0302020204030204" pitchFamily="34" charset="0"/>
              </a:rPr>
              <a:t>Marginal changes in costs or benefits motivate people to respond.</a:t>
            </a:r>
          </a:p>
          <a:p>
            <a:pPr>
              <a:lnSpc>
                <a:spcPct val="100000"/>
              </a:lnSpc>
            </a:pPr>
            <a:r>
              <a:rPr lang="en-US" sz="1800" dirty="0">
                <a:latin typeface="Calibri Light" panose="020F0302020204030204" pitchFamily="34" charset="0"/>
                <a:cs typeface="Calibri Light" panose="020F0302020204030204" pitchFamily="34" charset="0"/>
              </a:rPr>
              <a:t>The decision to choose one alternative over another occurs when that alternative</a:t>
            </a:r>
            <a:r>
              <a:rPr lang="ja-JP" altLang="en-US" sz="1800">
                <a:latin typeface="Calibri Light" panose="020F0302020204030204" pitchFamily="34" charset="0"/>
                <a:ea typeface="ヒラギノ明朝 Pro W3" charset="0"/>
                <a:cs typeface="Calibri Light" panose="020F0302020204030204" pitchFamily="34" charset="0"/>
              </a:rPr>
              <a:t>’</a:t>
            </a:r>
            <a:r>
              <a:rPr lang="en-US" sz="1800" dirty="0">
                <a:latin typeface="Calibri Light" panose="020F0302020204030204" pitchFamily="34" charset="0"/>
                <a:cs typeface="Calibri Light" panose="020F0302020204030204" pitchFamily="34" charset="0"/>
              </a:rPr>
              <a:t>s marginal benefits exceed its marginal costs!</a:t>
            </a:r>
          </a:p>
          <a:p>
            <a:pPr>
              <a:lnSpc>
                <a:spcPct val="100000"/>
              </a:lnSpc>
            </a:pPr>
            <a:r>
              <a:rPr lang="en-US" sz="1800" dirty="0">
                <a:latin typeface="Calibri Light" panose="020F0302020204030204" pitchFamily="34" charset="0"/>
                <a:cs typeface="Calibri Light" panose="020F0302020204030204" pitchFamily="34" charset="0"/>
              </a:rPr>
              <a:t>How can firms produce profit for investors by offering higher quality at less price for the customers and paying more to input providers?  </a:t>
            </a:r>
          </a:p>
          <a:p>
            <a:pPr>
              <a:lnSpc>
                <a:spcPct val="100000"/>
              </a:lnSpc>
            </a:pPr>
            <a:r>
              <a:rPr lang="en-US" sz="1800" dirty="0">
                <a:latin typeface="Calibri Light" panose="020F0302020204030204" pitchFamily="34" charset="0"/>
                <a:cs typeface="Calibri Light" panose="020F0302020204030204" pitchFamily="34" charset="0"/>
              </a:rPr>
              <a:t>Such a conflicting situation demands tradeoffs. </a:t>
            </a:r>
          </a:p>
          <a:p>
            <a:pPr>
              <a:lnSpc>
                <a:spcPct val="100000"/>
              </a:lnSpc>
            </a:pPr>
            <a:r>
              <a:rPr lang="en-US" sz="1800" dirty="0">
                <a:latin typeface="Calibri Light" panose="020F0302020204030204" pitchFamily="34" charset="0"/>
                <a:cs typeface="Calibri Light" panose="020F0302020204030204" pitchFamily="34" charset="0"/>
              </a:rPr>
              <a:t>However, S&amp;T offers the opportunity of addressing conflicting incentives simultaneously.  </a:t>
            </a:r>
          </a:p>
          <a:p>
            <a:pPr>
              <a:lnSpc>
                <a:spcPct val="100000"/>
              </a:lnSpc>
            </a:pPr>
            <a:r>
              <a:rPr lang="en-US" sz="1800" dirty="0">
                <a:latin typeface="Calibri Light" panose="020F0302020204030204" pitchFamily="34" charset="0"/>
                <a:cs typeface="Calibri Light" panose="020F0302020204030204" pitchFamily="34" charset="0"/>
              </a:rPr>
              <a:t>To create increasing value from same inputs, smart firms keep focusing on scaling up ideas out of science and technology for creating incentives for all—often, highly conflicting.  </a:t>
            </a:r>
          </a:p>
          <a:p>
            <a:pPr>
              <a:lnSpc>
                <a:spcPct val="100000"/>
              </a:lnSpc>
            </a:pPr>
            <a:r>
              <a:rPr lang="en-US" sz="1800" dirty="0">
                <a:latin typeface="Calibri Light" panose="020F0302020204030204" pitchFamily="34" charset="0"/>
                <a:cs typeface="Calibri Light" panose="020F0302020204030204" pitchFamily="34" charset="0"/>
              </a:rPr>
              <a:t>Success of creating incentives for all leads to price setting capability. </a:t>
            </a:r>
          </a:p>
        </p:txBody>
      </p:sp>
      <p:sp>
        <p:nvSpPr>
          <p:cNvPr id="4" name="Slide Number Placeholder 3">
            <a:extLst>
              <a:ext uri="{FF2B5EF4-FFF2-40B4-BE49-F238E27FC236}">
                <a16:creationId xmlns:a16="http://schemas.microsoft.com/office/drawing/2014/main" id="{871C445F-5686-1B49-A3E7-C415D8959646}"/>
              </a:ext>
            </a:extLst>
          </p:cNvPr>
          <p:cNvSpPr>
            <a:spLocks noGrp="1"/>
          </p:cNvSpPr>
          <p:nvPr>
            <p:ph type="sldNum" sz="quarter" idx="12"/>
          </p:nvPr>
        </p:nvSpPr>
        <p:spPr/>
        <p:txBody>
          <a:bodyPr/>
          <a:lstStyle/>
          <a:p>
            <a:fld id="{161F09FA-D7F4-924A-B937-37FC257D7B5D}" type="slidenum">
              <a:rPr lang="en-BD" smtClean="0"/>
              <a:t>8</a:t>
            </a:fld>
            <a:endParaRPr lang="en-BD"/>
          </a:p>
        </p:txBody>
      </p:sp>
    </p:spTree>
    <p:extLst>
      <p:ext uri="{BB962C8B-B14F-4D97-AF65-F5344CB8AC3E}">
        <p14:creationId xmlns:p14="http://schemas.microsoft.com/office/powerpoint/2010/main" val="177001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DC-6CC7-924D-940D-3913F579BF3A}"/>
              </a:ext>
            </a:extLst>
          </p:cNvPr>
          <p:cNvSpPr>
            <a:spLocks noGrp="1"/>
          </p:cNvSpPr>
          <p:nvPr>
            <p:ph type="title"/>
          </p:nvPr>
        </p:nvSpPr>
        <p:spPr>
          <a:xfrm>
            <a:off x="269631" y="257908"/>
            <a:ext cx="10515600" cy="596167"/>
          </a:xfrm>
        </p:spPr>
        <p:txBody>
          <a:bodyPr>
            <a:normAutofit/>
          </a:bodyPr>
          <a:lstStyle/>
          <a:p>
            <a:r>
              <a:rPr lang="en-US" sz="2800" dirty="0">
                <a:solidFill>
                  <a:srgbClr val="3366FF"/>
                </a:solidFill>
                <a:latin typeface="Calibri Light" panose="020F0302020204030204" pitchFamily="34" charset="0"/>
                <a:cs typeface="Calibri Light" panose="020F0302020204030204" pitchFamily="34" charset="0"/>
              </a:rPr>
              <a:t>Principle #5: Trade Can Make Everyone Better Off</a:t>
            </a:r>
            <a:endParaRPr sz="28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86B17F33-5A31-DF48-9083-5E48F5AE4818}"/>
              </a:ext>
            </a:extLst>
          </p:cNvPr>
          <p:cNvSpPr>
            <a:spLocks noGrp="1"/>
          </p:cNvSpPr>
          <p:nvPr>
            <p:ph idx="1"/>
          </p:nvPr>
        </p:nvSpPr>
        <p:spPr>
          <a:xfrm>
            <a:off x="269631" y="717550"/>
            <a:ext cx="9081097" cy="5638800"/>
          </a:xfrm>
        </p:spPr>
        <p:txBody>
          <a:bodyPr>
            <a:noAutofit/>
          </a:bodyPr>
          <a:lstStyle/>
          <a:p>
            <a:pPr>
              <a:lnSpc>
                <a:spcPct val="100000"/>
              </a:lnSpc>
            </a:pPr>
            <a:r>
              <a:rPr lang="en-US" sz="1700" dirty="0">
                <a:latin typeface="Calibri Light" panose="020F0302020204030204" pitchFamily="34" charset="0"/>
                <a:cs typeface="Calibri Light" panose="020F0302020204030204" pitchFamily="34" charset="0"/>
              </a:rPr>
              <a:t>People gain from their ability to trade with one another.</a:t>
            </a:r>
          </a:p>
          <a:p>
            <a:pPr>
              <a:lnSpc>
                <a:spcPct val="100000"/>
              </a:lnSpc>
            </a:pPr>
            <a:r>
              <a:rPr lang="en-US" sz="1700" dirty="0">
                <a:latin typeface="Calibri Light" panose="020F0302020204030204" pitchFamily="34" charset="0"/>
                <a:cs typeface="Calibri Light" panose="020F0302020204030204" pitchFamily="34" charset="0"/>
              </a:rPr>
              <a:t>Competition results in gains from trading.</a:t>
            </a:r>
          </a:p>
          <a:p>
            <a:pPr>
              <a:lnSpc>
                <a:spcPct val="100000"/>
              </a:lnSpc>
            </a:pPr>
            <a:r>
              <a:rPr lang="en-US" sz="1700" dirty="0">
                <a:latin typeface="Calibri Light" panose="020F0302020204030204" pitchFamily="34" charset="0"/>
                <a:cs typeface="Calibri Light" panose="020F0302020204030204" pitchFamily="34" charset="0"/>
              </a:rPr>
              <a:t>Trade allows people to specialize in what they do best.</a:t>
            </a:r>
          </a:p>
          <a:p>
            <a:pPr marL="0" indent="0">
              <a:lnSpc>
                <a:spcPct val="100000"/>
              </a:lnSpc>
              <a:buNone/>
            </a:pPr>
            <a:r>
              <a:rPr lang="en-GB" sz="1700" dirty="0">
                <a:latin typeface="Calibri Light" panose="020F0302020204030204" pitchFamily="34" charset="0"/>
                <a:cs typeface="Calibri Light" panose="020F0302020204030204" pitchFamily="34" charset="0"/>
              </a:rPr>
              <a:t>Rather than being self-sufficient, people can specialize in producing one good or service and exchange it for other goods. Countries also benefit from trade &amp; specialization: Get a better price abroad for goods they produce and buy other goods more cheaply from abroad than could be produced at home. </a:t>
            </a:r>
          </a:p>
          <a:p>
            <a:pPr marL="0" indent="0">
              <a:lnSpc>
                <a:spcPct val="100000"/>
              </a:lnSpc>
              <a:buNone/>
            </a:pPr>
            <a:r>
              <a:rPr lang="en-GB" sz="1700" dirty="0">
                <a:latin typeface="Calibri Light" panose="020F0302020204030204" pitchFamily="34" charset="0"/>
                <a:cs typeface="Calibri Light" panose="020F0302020204030204" pitchFamily="34" charset="0"/>
              </a:rPr>
              <a:t>S&amp;T has been contributing to expand trade. For example, many less developed countries had chronic high unemployment among un-skilled workforce in the 1960s. The technology of dividing the factory work into small pieces, engineering process for performing each of those pieces in a certain sequency following some simple rules, and automating knowledge and skill intensive tasks has led to enabling low skilled workforce of less developed countries to add value in factory work. This technology has led to the globalization of manufacturing—expanding the global </a:t>
            </a:r>
            <a:r>
              <a:rPr lang="en-GB" sz="1700" dirty="0" err="1">
                <a:latin typeface="Calibri Light" panose="020F0302020204030204" pitchFamily="34" charset="0"/>
                <a:cs typeface="Calibri Light" panose="020F0302020204030204" pitchFamily="34" charset="0"/>
              </a:rPr>
              <a:t>labor</a:t>
            </a:r>
            <a:r>
              <a:rPr lang="en-GB" sz="1700" dirty="0">
                <a:latin typeface="Calibri Light" panose="020F0302020204030204" pitchFamily="34" charset="0"/>
                <a:cs typeface="Calibri Light" panose="020F0302020204030204" pitchFamily="34" charset="0"/>
              </a:rPr>
              <a:t> trade. </a:t>
            </a:r>
          </a:p>
          <a:p>
            <a:pPr marL="0" indent="0">
              <a:lnSpc>
                <a:spcPct val="100000"/>
              </a:lnSpc>
              <a:buNone/>
            </a:pPr>
            <a:r>
              <a:rPr lang="en-GB" sz="1700" dirty="0">
                <a:latin typeface="Calibri Light" panose="020F0302020204030204" pitchFamily="34" charset="0"/>
                <a:cs typeface="Calibri Light" panose="020F0302020204030204" pitchFamily="34" charset="0"/>
              </a:rPr>
              <a:t>Similarly, technology progression has created the trade of petroleum, making many countries of the middle east prosperous. </a:t>
            </a:r>
          </a:p>
          <a:p>
            <a:pPr marL="0" indent="0">
              <a:lnSpc>
                <a:spcPct val="100000"/>
              </a:lnSpc>
              <a:buNone/>
            </a:pPr>
            <a:r>
              <a:rPr lang="en-GB" sz="1700" dirty="0">
                <a:latin typeface="Calibri Light" panose="020F0302020204030204" pitchFamily="34" charset="0"/>
                <a:cs typeface="Calibri Light" panose="020F0302020204030204" pitchFamily="34" charset="0"/>
              </a:rPr>
              <a:t>However, technology progression has the tendency of reducing the trade of </a:t>
            </a:r>
            <a:r>
              <a:rPr lang="en-GB" sz="1700" dirty="0" err="1">
                <a:latin typeface="Calibri Light" panose="020F0302020204030204" pitchFamily="34" charset="0"/>
                <a:cs typeface="Calibri Light" panose="020F0302020204030204" pitchFamily="34" charset="0"/>
              </a:rPr>
              <a:t>labor</a:t>
            </a:r>
            <a:r>
              <a:rPr lang="en-GB" sz="1700" dirty="0">
                <a:latin typeface="Calibri Light" panose="020F0302020204030204" pitchFamily="34" charset="0"/>
                <a:cs typeface="Calibri Light" panose="020F0302020204030204" pitchFamily="34" charset="0"/>
              </a:rPr>
              <a:t> and natural resources. For example, automation has been negatively affecting market value of labour. But technology has a natural tendency of increasing both consumer and producer surpluses—thereby, expanding the trade. Furthermore, international trade has been showing price setting characteristics due to technology progression.      </a:t>
            </a:r>
          </a:p>
          <a:p>
            <a:pPr marL="0" indent="0">
              <a:lnSpc>
                <a:spcPct val="100000"/>
              </a:lnSpc>
              <a:buNone/>
            </a:pPr>
            <a:r>
              <a:rPr lang="en-GB" sz="1700" dirty="0">
                <a:latin typeface="Calibri Light" panose="020F0302020204030204" pitchFamily="34" charset="0"/>
                <a:cs typeface="Calibri Light" panose="020F0302020204030204" pitchFamily="34" charset="0"/>
              </a:rPr>
              <a:t>https://</a:t>
            </a:r>
            <a:r>
              <a:rPr lang="en-GB" sz="1700" dirty="0" err="1">
                <a:latin typeface="Calibri Light" panose="020F0302020204030204" pitchFamily="34" charset="0"/>
                <a:cs typeface="Calibri Light" panose="020F0302020204030204" pitchFamily="34" charset="0"/>
              </a:rPr>
              <a:t>en.wikipedia.org</a:t>
            </a:r>
            <a:r>
              <a:rPr lang="en-GB" sz="1700" dirty="0">
                <a:latin typeface="Calibri Light" panose="020F0302020204030204" pitchFamily="34" charset="0"/>
                <a:cs typeface="Calibri Light" panose="020F0302020204030204" pitchFamily="34" charset="0"/>
              </a:rPr>
              <a:t>/wiki/</a:t>
            </a:r>
            <a:r>
              <a:rPr lang="en-GB" sz="1700" dirty="0" err="1">
                <a:latin typeface="Calibri Light" panose="020F0302020204030204" pitchFamily="34" charset="0"/>
                <a:cs typeface="Calibri Light" panose="020F0302020204030204" pitchFamily="34" charset="0"/>
              </a:rPr>
              <a:t>Paul_Krugman</a:t>
            </a:r>
            <a:endParaRPr sz="17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D00577E7-3EC7-5A4A-A66D-D6DF24BE2C1B}"/>
              </a:ext>
            </a:extLst>
          </p:cNvPr>
          <p:cNvSpPr>
            <a:spLocks noGrp="1"/>
          </p:cNvSpPr>
          <p:nvPr>
            <p:ph type="sldNum" sz="quarter" idx="12"/>
          </p:nvPr>
        </p:nvSpPr>
        <p:spPr/>
        <p:txBody>
          <a:bodyPr/>
          <a:lstStyle/>
          <a:p>
            <a:fld id="{161F09FA-D7F4-924A-B937-37FC257D7B5D}" type="slidenum">
              <a:rPr lang="en-BD" smtClean="0"/>
              <a:t>9</a:t>
            </a:fld>
            <a:endParaRPr lang="en-BD"/>
          </a:p>
        </p:txBody>
      </p:sp>
      <p:sp>
        <p:nvSpPr>
          <p:cNvPr id="5" name="Freeform 4">
            <a:extLst>
              <a:ext uri="{FF2B5EF4-FFF2-40B4-BE49-F238E27FC236}">
                <a16:creationId xmlns:a16="http://schemas.microsoft.com/office/drawing/2014/main" id="{1645AC2B-03DB-6B45-9F72-DDF50EFBDD86}"/>
              </a:ext>
            </a:extLst>
          </p:cNvPr>
          <p:cNvSpPr/>
          <p:nvPr/>
        </p:nvSpPr>
        <p:spPr>
          <a:xfrm>
            <a:off x="9906000" y="2274277"/>
            <a:ext cx="2192215" cy="2672861"/>
          </a:xfrm>
          <a:custGeom>
            <a:avLst/>
            <a:gdLst>
              <a:gd name="connsiteX0" fmla="*/ 0 w 2192215"/>
              <a:gd name="connsiteY0" fmla="*/ 0 h 2672861"/>
              <a:gd name="connsiteX1" fmla="*/ 11723 w 2192215"/>
              <a:gd name="connsiteY1" fmla="*/ 2661138 h 2672861"/>
              <a:gd name="connsiteX2" fmla="*/ 2192215 w 2192215"/>
              <a:gd name="connsiteY2" fmla="*/ 2672861 h 2672861"/>
            </a:gdLst>
            <a:ahLst/>
            <a:cxnLst>
              <a:cxn ang="0">
                <a:pos x="connsiteX0" y="connsiteY0"/>
              </a:cxn>
              <a:cxn ang="0">
                <a:pos x="connsiteX1" y="connsiteY1"/>
              </a:cxn>
              <a:cxn ang="0">
                <a:pos x="connsiteX2" y="connsiteY2"/>
              </a:cxn>
            </a:cxnLst>
            <a:rect l="l" t="t" r="r" b="b"/>
            <a:pathLst>
              <a:path w="2192215" h="2672861">
                <a:moveTo>
                  <a:pt x="0" y="0"/>
                </a:moveTo>
                <a:cubicBezTo>
                  <a:pt x="3908" y="887046"/>
                  <a:pt x="7815" y="1774092"/>
                  <a:pt x="11723" y="2661138"/>
                </a:cubicBezTo>
                <a:lnTo>
                  <a:pt x="2192215" y="2672861"/>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TextBox 5">
            <a:extLst>
              <a:ext uri="{FF2B5EF4-FFF2-40B4-BE49-F238E27FC236}">
                <a16:creationId xmlns:a16="http://schemas.microsoft.com/office/drawing/2014/main" id="{BC20D01D-E945-EE4E-AD61-621D4D53931D}"/>
              </a:ext>
            </a:extLst>
          </p:cNvPr>
          <p:cNvSpPr txBox="1"/>
          <p:nvPr/>
        </p:nvSpPr>
        <p:spPr>
          <a:xfrm>
            <a:off x="9982200" y="4900247"/>
            <a:ext cx="2209800" cy="307777"/>
          </a:xfrm>
          <a:prstGeom prst="rect">
            <a:avLst/>
          </a:prstGeom>
          <a:noFill/>
        </p:spPr>
        <p:txBody>
          <a:bodyPr wrap="square" rtlCol="0">
            <a:spAutoFit/>
          </a:bodyPr>
          <a:lstStyle/>
          <a:p>
            <a:pPr algn="ctr"/>
            <a:r>
              <a:rPr lang="en-US" sz="1400" i="1" dirty="0"/>
              <a:t>Technology</a:t>
            </a:r>
            <a:endParaRPr sz="1400" i="1" dirty="0"/>
          </a:p>
        </p:txBody>
      </p:sp>
      <p:sp>
        <p:nvSpPr>
          <p:cNvPr id="7" name="TextBox 6">
            <a:extLst>
              <a:ext uri="{FF2B5EF4-FFF2-40B4-BE49-F238E27FC236}">
                <a16:creationId xmlns:a16="http://schemas.microsoft.com/office/drawing/2014/main" id="{06A6BE36-2114-A44C-90FC-F34DECBCD835}"/>
              </a:ext>
            </a:extLst>
          </p:cNvPr>
          <p:cNvSpPr txBox="1"/>
          <p:nvPr/>
        </p:nvSpPr>
        <p:spPr>
          <a:xfrm rot="16200000">
            <a:off x="8359784" y="3375496"/>
            <a:ext cx="2743200" cy="292388"/>
          </a:xfrm>
          <a:prstGeom prst="rect">
            <a:avLst/>
          </a:prstGeom>
          <a:noFill/>
        </p:spPr>
        <p:txBody>
          <a:bodyPr wrap="square" rtlCol="0">
            <a:spAutoFit/>
          </a:bodyPr>
          <a:lstStyle/>
          <a:p>
            <a:r>
              <a:rPr lang="en-US" sz="1300" dirty="0"/>
              <a:t>Market value of labor and material</a:t>
            </a:r>
            <a:endParaRPr sz="1300" dirty="0"/>
          </a:p>
        </p:txBody>
      </p:sp>
      <p:sp>
        <p:nvSpPr>
          <p:cNvPr id="8" name="Freeform 7">
            <a:extLst>
              <a:ext uri="{FF2B5EF4-FFF2-40B4-BE49-F238E27FC236}">
                <a16:creationId xmlns:a16="http://schemas.microsoft.com/office/drawing/2014/main" id="{39996010-0874-9040-A270-9D68CFAC2D35}"/>
              </a:ext>
            </a:extLst>
          </p:cNvPr>
          <p:cNvSpPr/>
          <p:nvPr/>
        </p:nvSpPr>
        <p:spPr>
          <a:xfrm>
            <a:off x="10140460" y="3491035"/>
            <a:ext cx="1723293" cy="938502"/>
          </a:xfrm>
          <a:custGeom>
            <a:avLst/>
            <a:gdLst>
              <a:gd name="connsiteX0" fmla="*/ 0 w 1723293"/>
              <a:gd name="connsiteY0" fmla="*/ 938502 h 938502"/>
              <a:gd name="connsiteX1" fmla="*/ 773723 w 1723293"/>
              <a:gd name="connsiteY1" fmla="*/ 656 h 938502"/>
              <a:gd name="connsiteX2" fmla="*/ 1723293 w 1723293"/>
              <a:gd name="connsiteY2" fmla="*/ 821271 h 938502"/>
            </a:gdLst>
            <a:ahLst/>
            <a:cxnLst>
              <a:cxn ang="0">
                <a:pos x="connsiteX0" y="connsiteY0"/>
              </a:cxn>
              <a:cxn ang="0">
                <a:pos x="connsiteX1" y="connsiteY1"/>
              </a:cxn>
              <a:cxn ang="0">
                <a:pos x="connsiteX2" y="connsiteY2"/>
              </a:cxn>
            </a:cxnLst>
            <a:rect l="l" t="t" r="r" b="b"/>
            <a:pathLst>
              <a:path w="1723293" h="938502">
                <a:moveTo>
                  <a:pt x="0" y="938502"/>
                </a:moveTo>
                <a:cubicBezTo>
                  <a:pt x="243254" y="479348"/>
                  <a:pt x="486508" y="20194"/>
                  <a:pt x="773723" y="656"/>
                </a:cubicBezTo>
                <a:cubicBezTo>
                  <a:pt x="1060939" y="-18883"/>
                  <a:pt x="1392116" y="401194"/>
                  <a:pt x="1723293" y="8212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478278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3659</Words>
  <Application>Microsoft Macintosh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Garamond</vt:lpstr>
      <vt:lpstr>Office Theme</vt:lpstr>
      <vt:lpstr>Lec 05: Basics of Economics within the Context of Science, Technology, and Engineering</vt:lpstr>
      <vt:lpstr>Definitions…</vt:lpstr>
      <vt:lpstr>What is Economics? </vt:lpstr>
      <vt:lpstr>Scarcity and Unlimited Wants</vt:lpstr>
      <vt:lpstr>Principle #1: People Face Trade-offs</vt:lpstr>
      <vt:lpstr>Principle #2: The Cost of Something Is What You Give Up to Get It</vt:lpstr>
      <vt:lpstr>Principle #3: Rational People Think at the Margin</vt:lpstr>
      <vt:lpstr>Principle #4: People Respond to Incentives</vt:lpstr>
      <vt:lpstr>Principle #5: Trade Can Make Everyone Better Off</vt:lpstr>
      <vt:lpstr>Principle #6: Markets Are Usually a Good Way to Organize Economic Activity</vt:lpstr>
      <vt:lpstr>Principle #7: Governments Can Sometimes Improve Market Outcomes</vt:lpstr>
      <vt:lpstr>PowerPoint Presentation</vt:lpstr>
      <vt:lpstr>Principle #8: A country's standard of living depends on its ability to produce goods and services The Standard of Living Depends on a Country’s Production &amp; Better Ideas</vt:lpstr>
      <vt:lpstr>Principle #9: Prices Rise When the Government Prints Too Much Money</vt:lpstr>
      <vt:lpstr>Principle #10: Society Faces a Short-run Tradeoff Between Inflation and Unemployment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04: Basics of Economics within the Context of Science, Technology, and Engineering</dc:title>
  <dc:creator>Microsoft Office User</dc:creator>
  <cp:lastModifiedBy>Microsoft Office User</cp:lastModifiedBy>
  <cp:revision>52</cp:revision>
  <dcterms:created xsi:type="dcterms:W3CDTF">2021-07-03T09:53:14Z</dcterms:created>
  <dcterms:modified xsi:type="dcterms:W3CDTF">2023-03-28T04:14:58Z</dcterms:modified>
</cp:coreProperties>
</file>