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74" r:id="rId14"/>
    <p:sldId id="267" r:id="rId15"/>
    <p:sldId id="268" r:id="rId16"/>
    <p:sldId id="269" r:id="rId17"/>
    <p:sldId id="270" r:id="rId18"/>
    <p:sldId id="271" r:id="rId19"/>
    <p:sldId id="272" r:id="rId20"/>
    <p:sldId id="273" r:id="rId21"/>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91FE"/>
    <a:srgbClr val="3597F0"/>
    <a:srgbClr val="239EFF"/>
    <a:srgbClr val="209E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snapToObjects="1">
      <p:cViewPr varScale="1">
        <p:scale>
          <a:sx n="119" d="100"/>
          <a:sy n="119"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C8F9E-557C-654C-BA88-335FE3C4F080}" type="datetimeFigureOut">
              <a:rPr lang="en-BD" smtClean="0"/>
              <a:t>4/4/23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C1FE0-0BFB-8640-849C-3CF201915930}" type="slidenum">
              <a:rPr lang="en-BD" smtClean="0"/>
              <a:t>‹#›</a:t>
            </a:fld>
            <a:endParaRPr/>
          </a:p>
        </p:txBody>
      </p:sp>
    </p:spTree>
    <p:extLst>
      <p:ext uri="{BB962C8B-B14F-4D97-AF65-F5344CB8AC3E}">
        <p14:creationId xmlns:p14="http://schemas.microsoft.com/office/powerpoint/2010/main" val="251933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fld id="{0A6C1FE0-0BFB-8640-849C-3CF201915930}" type="slidenum">
              <a:rPr lang="en-BD" smtClean="0"/>
              <a:t>2</a:t>
            </a:fld>
            <a:endParaRPr lang="en-BD"/>
          </a:p>
        </p:txBody>
      </p:sp>
    </p:spTree>
    <p:extLst>
      <p:ext uri="{BB962C8B-B14F-4D97-AF65-F5344CB8AC3E}">
        <p14:creationId xmlns:p14="http://schemas.microsoft.com/office/powerpoint/2010/main" val="166740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fld id="{0A6C1FE0-0BFB-8640-849C-3CF201915930}" type="slidenum">
              <a:rPr lang="en-BD" smtClean="0"/>
              <a:t>4</a:t>
            </a:fld>
            <a:endParaRPr lang="en-BD"/>
          </a:p>
        </p:txBody>
      </p:sp>
    </p:spTree>
    <p:extLst>
      <p:ext uri="{BB962C8B-B14F-4D97-AF65-F5344CB8AC3E}">
        <p14:creationId xmlns:p14="http://schemas.microsoft.com/office/powerpoint/2010/main" val="308849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fld id="{0A6C1FE0-0BFB-8640-849C-3CF201915930}" type="slidenum">
              <a:rPr lang="en-BD" smtClean="0"/>
              <a:t>16</a:t>
            </a:fld>
            <a:endParaRPr lang="en-BD"/>
          </a:p>
        </p:txBody>
      </p:sp>
    </p:spTree>
    <p:extLst>
      <p:ext uri="{BB962C8B-B14F-4D97-AF65-F5344CB8AC3E}">
        <p14:creationId xmlns:p14="http://schemas.microsoft.com/office/powerpoint/2010/main" val="93219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9CD3-BC6F-C444-B9B8-72B6DA010B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EBA87C89-E945-7D42-A82D-90C1666A2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4081EFC7-123C-B94C-952A-6CE07D63B6C7}"/>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5" name="Footer Placeholder 4">
            <a:extLst>
              <a:ext uri="{FF2B5EF4-FFF2-40B4-BE49-F238E27FC236}">
                <a16:creationId xmlns:a16="http://schemas.microsoft.com/office/drawing/2014/main" id="{747B490A-F1B5-1148-8D13-845E8E545ACC}"/>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98936F0C-9C2A-7A4E-BD44-96675744A08E}"/>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312896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706C-E3E2-9A49-87F3-9CD354B0FB4C}"/>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8E86AC82-2A15-DF44-A90B-DC764171F3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A287026-F61F-DD4E-B58A-3DA4EBE8FE3D}"/>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5" name="Footer Placeholder 4">
            <a:extLst>
              <a:ext uri="{FF2B5EF4-FFF2-40B4-BE49-F238E27FC236}">
                <a16:creationId xmlns:a16="http://schemas.microsoft.com/office/drawing/2014/main" id="{F3F9DC46-3B7A-1148-B2FD-475C130CCEDB}"/>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CB7B6B44-FEBB-0949-A2D8-A60C42EFFC8B}"/>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343763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D16696-D8B6-2D46-BA7C-E781790063E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86CCF581-BFCE-8243-8E8C-0A6F407592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8961186-1D2A-9B43-84DE-F227E1BACFC3}"/>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5" name="Footer Placeholder 4">
            <a:extLst>
              <a:ext uri="{FF2B5EF4-FFF2-40B4-BE49-F238E27FC236}">
                <a16:creationId xmlns:a16="http://schemas.microsoft.com/office/drawing/2014/main" id="{3B9602D2-D450-3545-8F38-44BDA01AAEA6}"/>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00583F60-DD64-424F-AFA9-556B8412983D}"/>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345815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F5C0-7118-0645-BCD6-613638FC7A61}"/>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25A5ABF7-DF49-D74A-9B9C-59FB85A9F0D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13EC9FA3-62A8-7F46-9F4C-7B0EC0BAEAF5}"/>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5" name="Footer Placeholder 4">
            <a:extLst>
              <a:ext uri="{FF2B5EF4-FFF2-40B4-BE49-F238E27FC236}">
                <a16:creationId xmlns:a16="http://schemas.microsoft.com/office/drawing/2014/main" id="{312035AF-A1D6-024C-AC15-429CEC9B1B45}"/>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094D53A5-3A87-EC49-9AEF-99D7F3C7138D}"/>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164436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3941-0092-2240-97A0-6825634D59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FDF0DC87-9936-D649-91B6-2D61A2A3C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BBD8D1-B3B4-6243-9ADB-896F864DC768}"/>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5" name="Footer Placeholder 4">
            <a:extLst>
              <a:ext uri="{FF2B5EF4-FFF2-40B4-BE49-F238E27FC236}">
                <a16:creationId xmlns:a16="http://schemas.microsoft.com/office/drawing/2014/main" id="{A8109167-261C-FC44-B6A3-AE56ACDEE92D}"/>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6DEE3FA4-CFF6-304C-8CDF-6DF9E9010549}"/>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66929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66B1-87E6-D944-A0EA-0F4CD46475A7}"/>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827F1A77-7584-7D46-AF04-5320A03076B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937B8698-13D0-584E-9542-D3D4ABCF400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1C6A95EB-BBE2-C646-B41C-080D20FD6EF7}"/>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6" name="Footer Placeholder 5">
            <a:extLst>
              <a:ext uri="{FF2B5EF4-FFF2-40B4-BE49-F238E27FC236}">
                <a16:creationId xmlns:a16="http://schemas.microsoft.com/office/drawing/2014/main" id="{55F78432-43D7-424F-B84D-386E89BCDBA5}"/>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797953EC-EB8A-364F-BA9E-5B1A9FAF3D5E}"/>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384209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3FA9-339C-8346-926A-80A5383CB18D}"/>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098DBAA5-30F8-0143-B351-A317B68E0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20B015-91BF-394C-8065-0F8D838612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26923988-725B-8A46-BE88-181E90086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5D9E830-3E4F-FE41-A599-80122B520FA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6E24B49D-09A2-6D4D-A6DF-48DBDB4D84CA}"/>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8" name="Footer Placeholder 7">
            <a:extLst>
              <a:ext uri="{FF2B5EF4-FFF2-40B4-BE49-F238E27FC236}">
                <a16:creationId xmlns:a16="http://schemas.microsoft.com/office/drawing/2014/main" id="{38525495-0F4E-534C-82C2-122474735274}"/>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49B44050-EB8B-3F45-BAF4-16C6C2DA4DCC}"/>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255873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9BAF-5450-D848-8459-22290324BD86}"/>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65503053-BCF1-8F45-A397-4664CE8C6D4C}"/>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4" name="Footer Placeholder 3">
            <a:extLst>
              <a:ext uri="{FF2B5EF4-FFF2-40B4-BE49-F238E27FC236}">
                <a16:creationId xmlns:a16="http://schemas.microsoft.com/office/drawing/2014/main" id="{300C94BF-7508-6D4D-9145-E5C2E4A2A4F7}"/>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20416726-2EF7-C148-9CC1-1FE17DC6A546}"/>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310077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F06F3-B1DE-3B44-ADC8-55FCC79D0A67}"/>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3" name="Footer Placeholder 2">
            <a:extLst>
              <a:ext uri="{FF2B5EF4-FFF2-40B4-BE49-F238E27FC236}">
                <a16:creationId xmlns:a16="http://schemas.microsoft.com/office/drawing/2014/main" id="{FB3B82C2-6224-104D-ABF3-052932C7D0A9}"/>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FD951B65-018E-5347-BD29-CF2EDFE9D265}"/>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159628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E36E-DCF5-0C46-B3E9-951BEB776C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8BCEAD17-41B5-9B48-B90D-15322C28E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F2EBA2C4-3B17-D64D-8F8A-57E3ACD8D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C1A9A0-32CA-874B-BAB0-11A47D570122}"/>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6" name="Footer Placeholder 5">
            <a:extLst>
              <a:ext uri="{FF2B5EF4-FFF2-40B4-BE49-F238E27FC236}">
                <a16:creationId xmlns:a16="http://schemas.microsoft.com/office/drawing/2014/main" id="{EA08CED4-6A88-A542-97E3-A32C9872F19C}"/>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BF637398-301F-FD43-BD95-87C2782A4C1D}"/>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344898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B6AC-4B59-CC4F-B5CD-CD31723F53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F25C0EEB-83DB-DE41-932B-DA30A4384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B762FEF5-45CB-0A49-ABD9-519963C9A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9B9525-F2CE-5D4A-ADDE-60C0BDA854F4}"/>
              </a:ext>
            </a:extLst>
          </p:cNvPr>
          <p:cNvSpPr>
            <a:spLocks noGrp="1"/>
          </p:cNvSpPr>
          <p:nvPr>
            <p:ph type="dt" sz="half" idx="10"/>
          </p:nvPr>
        </p:nvSpPr>
        <p:spPr/>
        <p:txBody>
          <a:bodyPr/>
          <a:lstStyle/>
          <a:p>
            <a:fld id="{FC59F90C-FB7D-9D43-9782-EC01AADD59CF}" type="datetimeFigureOut">
              <a:rPr lang="en-BD" smtClean="0"/>
              <a:t>4/4/23</a:t>
            </a:fld>
            <a:endParaRPr lang="en-BD"/>
          </a:p>
        </p:txBody>
      </p:sp>
      <p:sp>
        <p:nvSpPr>
          <p:cNvPr id="6" name="Footer Placeholder 5">
            <a:extLst>
              <a:ext uri="{FF2B5EF4-FFF2-40B4-BE49-F238E27FC236}">
                <a16:creationId xmlns:a16="http://schemas.microsoft.com/office/drawing/2014/main" id="{77178E3D-7D9E-DD4F-A869-6D4B14150589}"/>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FCBB4503-C5EE-3B4C-9C72-BE6CBDA08E91}"/>
              </a:ext>
            </a:extLst>
          </p:cNvPr>
          <p:cNvSpPr>
            <a:spLocks noGrp="1"/>
          </p:cNvSpPr>
          <p:nvPr>
            <p:ph type="sldNum" sz="quarter" idx="12"/>
          </p:nvPr>
        </p:nvSpPr>
        <p:spPr/>
        <p:txBody>
          <a:bodyPr/>
          <a:lstStyle/>
          <a:p>
            <a:fld id="{3B0A96E6-B11B-9140-9F21-1FCDFE57131B}" type="slidenum">
              <a:rPr lang="en-BD" smtClean="0"/>
              <a:t>‹#›</a:t>
            </a:fld>
            <a:endParaRPr lang="en-BD"/>
          </a:p>
        </p:txBody>
      </p:sp>
    </p:spTree>
    <p:extLst>
      <p:ext uri="{BB962C8B-B14F-4D97-AF65-F5344CB8AC3E}">
        <p14:creationId xmlns:p14="http://schemas.microsoft.com/office/powerpoint/2010/main" val="74240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01DA8-6D6A-5A45-AE6D-D741A996D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5D7B589F-51E2-5545-9AE8-4377EF341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14EF9D42-7ECE-0A41-9E34-46757093E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9F90C-FB7D-9D43-9782-EC01AADD59CF}" type="datetimeFigureOut">
              <a:rPr lang="en-BD" smtClean="0"/>
              <a:t>4/4/23</a:t>
            </a:fld>
            <a:endParaRPr/>
          </a:p>
        </p:txBody>
      </p:sp>
      <p:sp>
        <p:nvSpPr>
          <p:cNvPr id="5" name="Footer Placeholder 4">
            <a:extLst>
              <a:ext uri="{FF2B5EF4-FFF2-40B4-BE49-F238E27FC236}">
                <a16:creationId xmlns:a16="http://schemas.microsoft.com/office/drawing/2014/main" id="{A03C46C4-2239-7E4A-ADB9-EF7C7DF6F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a:extLst>
              <a:ext uri="{FF2B5EF4-FFF2-40B4-BE49-F238E27FC236}">
                <a16:creationId xmlns:a16="http://schemas.microsoft.com/office/drawing/2014/main" id="{F54FC31B-9573-9F49-B376-821F1B21C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A96E6-B11B-9140-9F21-1FCDFE57131B}" type="slidenum">
              <a:rPr lang="en-BD" smtClean="0"/>
              <a:t>‹#›</a:t>
            </a:fld>
            <a:endParaRPr/>
          </a:p>
        </p:txBody>
      </p:sp>
    </p:spTree>
    <p:extLst>
      <p:ext uri="{BB962C8B-B14F-4D97-AF65-F5344CB8AC3E}">
        <p14:creationId xmlns:p14="http://schemas.microsoft.com/office/powerpoint/2010/main" val="1984547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waves.org/" TargetMode="External"/><Relationship Id="rId2" Type="http://schemas.openxmlformats.org/officeDocument/2006/relationships/hyperlink" Target="mailto:Zaman.rokon.bd@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6BEEFF-158A-7D4F-BF5F-6DABB4E39F85}"/>
              </a:ext>
            </a:extLst>
          </p:cNvPr>
          <p:cNvSpPr>
            <a:spLocks noGrp="1"/>
          </p:cNvSpPr>
          <p:nvPr>
            <p:ph type="ctrTitle"/>
          </p:nvPr>
        </p:nvSpPr>
        <p:spPr>
          <a:xfrm>
            <a:off x="1950720" y="633046"/>
            <a:ext cx="9818146" cy="2387600"/>
          </a:xfrm>
        </p:spPr>
        <p:txBody>
          <a:bodyPr>
            <a:normAutofit/>
          </a:bodyPr>
          <a:lstStyle/>
          <a:p>
            <a:r>
              <a:rPr lang="en-US" sz="4000" dirty="0" err="1">
                <a:solidFill>
                  <a:srgbClr val="2491FE"/>
                </a:solidFill>
              </a:rPr>
              <a:t>Lec</a:t>
            </a:r>
            <a:r>
              <a:rPr lang="en-US" sz="4000" dirty="0">
                <a:solidFill>
                  <a:srgbClr val="2491FE"/>
                </a:solidFill>
              </a:rPr>
              <a:t> 06: Technology Progression and Transformation of Human Role (future of work)</a:t>
            </a:r>
            <a:r>
              <a:rPr lang="en-BD" sz="4000" dirty="0">
                <a:solidFill>
                  <a:srgbClr val="2491FE"/>
                </a:solidFill>
                <a:effectLst/>
              </a:rPr>
              <a:t> </a:t>
            </a:r>
            <a:endParaRPr sz="4000" dirty="0">
              <a:solidFill>
                <a:srgbClr val="2491FE"/>
              </a:solidFill>
            </a:endParaRPr>
          </a:p>
        </p:txBody>
      </p:sp>
      <p:sp>
        <p:nvSpPr>
          <p:cNvPr id="5" name="Subtitle 2">
            <a:extLst>
              <a:ext uri="{FF2B5EF4-FFF2-40B4-BE49-F238E27FC236}">
                <a16:creationId xmlns:a16="http://schemas.microsoft.com/office/drawing/2014/main" id="{623300E8-50A8-E740-AC24-BC35780CD819}"/>
              </a:ext>
            </a:extLst>
          </p:cNvPr>
          <p:cNvSpPr>
            <a:spLocks noGrp="1"/>
          </p:cNvSpPr>
          <p:nvPr>
            <p:ph type="subTitle" idx="1"/>
          </p:nvPr>
        </p:nvSpPr>
        <p:spPr>
          <a:xfrm>
            <a:off x="1524000" y="3602038"/>
            <a:ext cx="9144000" cy="2622916"/>
          </a:xfrm>
        </p:spPr>
        <p:txBody>
          <a:bodyPr>
            <a:normAutofit fontScale="92500" lnSpcReduction="10000"/>
          </a:bodyPr>
          <a:lstStyle/>
          <a:p>
            <a:r>
              <a:rPr lang="en-US" sz="2800" dirty="0"/>
              <a:t>EEE 452: Engineering Economics and Management</a:t>
            </a:r>
          </a:p>
          <a:p>
            <a:endParaRPr lang="en-US" dirty="0"/>
          </a:p>
          <a:p>
            <a:r>
              <a:rPr lang="en-US" i="1" dirty="0"/>
              <a:t>M. Rokonuzzaman, PhD</a:t>
            </a:r>
          </a:p>
          <a:p>
            <a:r>
              <a:rPr lang="en-US" sz="1500" dirty="0">
                <a:hlinkClick r:id="rId2"/>
              </a:rPr>
              <a:t>Zaman.rokon.bd@gmail.com</a:t>
            </a:r>
            <a:endParaRPr lang="en-US" sz="1500" dirty="0"/>
          </a:p>
          <a:p>
            <a:r>
              <a:rPr lang="en-US" sz="1500" dirty="0">
                <a:hlinkClick r:id="rId3"/>
              </a:rPr>
              <a:t>www.the-waves.org</a:t>
            </a:r>
            <a:endParaRPr lang="en-US" sz="1500" dirty="0"/>
          </a:p>
          <a:p>
            <a:pPr algn="l"/>
            <a:r>
              <a:rPr lang="en-US" sz="1500" i="1" dirty="0"/>
              <a:t>©️Rokonuzzaman</a:t>
            </a:r>
          </a:p>
          <a:p>
            <a:pPr algn="l"/>
            <a:r>
              <a:rPr lang="en-US" sz="1500" i="1" dirty="0"/>
              <a:t>--use is permitted only for the purpose of EEE 452 (</a:t>
            </a:r>
            <a:r>
              <a:rPr lang="en-US" sz="1500" i="1"/>
              <a:t>sections 1,2,3, 4 &amp; 6 offered </a:t>
            </a:r>
            <a:r>
              <a:rPr lang="en-US" sz="1500" i="1" dirty="0"/>
              <a:t>at NSU </a:t>
            </a:r>
            <a:r>
              <a:rPr lang="en-US" sz="1500" i="1"/>
              <a:t>in Fall </a:t>
            </a:r>
            <a:r>
              <a:rPr lang="en-US" sz="1500" i="1" dirty="0"/>
              <a:t>2022);no consumption and distribution is allowed for any other purpose </a:t>
            </a:r>
          </a:p>
          <a:p>
            <a:endParaRPr sz="1500" dirty="0"/>
          </a:p>
        </p:txBody>
      </p:sp>
    </p:spTree>
    <p:extLst>
      <p:ext uri="{BB962C8B-B14F-4D97-AF65-F5344CB8AC3E}">
        <p14:creationId xmlns:p14="http://schemas.microsoft.com/office/powerpoint/2010/main" val="384165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AA663F-E515-6349-9004-C0B7E5AAEB05}"/>
              </a:ext>
            </a:extLst>
          </p:cNvPr>
          <p:cNvSpPr>
            <a:spLocks noGrp="1"/>
          </p:cNvSpPr>
          <p:nvPr>
            <p:ph type="title"/>
          </p:nvPr>
        </p:nvSpPr>
        <p:spPr>
          <a:xfrm>
            <a:off x="385446" y="49212"/>
            <a:ext cx="10515600" cy="647794"/>
          </a:xfrm>
        </p:spPr>
        <p:txBody>
          <a:bodyPr>
            <a:normAutofit/>
          </a:bodyPr>
          <a:lstStyle/>
          <a:p>
            <a:r>
              <a:rPr lang="en-US" sz="3600" dirty="0">
                <a:solidFill>
                  <a:srgbClr val="2491FE"/>
                </a:solidFill>
              </a:rPr>
              <a:t>Job Polarization-–at the organization level</a:t>
            </a:r>
            <a:endParaRPr sz="3600" dirty="0">
              <a:solidFill>
                <a:srgbClr val="2491FE"/>
              </a:solidFill>
            </a:endParaRPr>
          </a:p>
        </p:txBody>
      </p:sp>
      <p:sp>
        <p:nvSpPr>
          <p:cNvPr id="5" name="Rectangle 4">
            <a:extLst>
              <a:ext uri="{FF2B5EF4-FFF2-40B4-BE49-F238E27FC236}">
                <a16:creationId xmlns:a16="http://schemas.microsoft.com/office/drawing/2014/main" id="{0474EC6E-D5AF-2B4C-8413-4D058F3F6DB5}"/>
              </a:ext>
            </a:extLst>
          </p:cNvPr>
          <p:cNvSpPr>
            <a:spLocks noChangeArrowheads="1"/>
          </p:cNvSpPr>
          <p:nvPr/>
        </p:nvSpPr>
        <p:spPr bwMode="auto">
          <a:xfrm>
            <a:off x="385446" y="709707"/>
            <a:ext cx="7966075"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BD" sz="2000" dirty="0">
                <a:latin typeface="Calibri Light" panose="020F0302020204030204" pitchFamily="34" charset="0"/>
                <a:cs typeface="Calibri Light" panose="020F0302020204030204" pitchFamily="34" charset="0"/>
              </a:rPr>
              <a:t>It appears that at the bottom layer in firm, tasks require high-level innate (I) ability of human workers, and a small portion of codified (C) capacity. </a:t>
            </a:r>
          </a:p>
          <a:p>
            <a:pPr eaLnBrk="1" hangingPunct="1">
              <a:spcBef>
                <a:spcPct val="0"/>
              </a:spcBef>
              <a:buFontTx/>
              <a:buNone/>
            </a:pPr>
            <a:endParaRPr lang="en-US" altLang="en-BD" sz="2000" dirty="0">
              <a:latin typeface="Calibri Light" panose="020F0302020204030204" pitchFamily="34" charset="0"/>
              <a:cs typeface="Calibri Light" panose="020F0302020204030204" pitchFamily="34" charset="0"/>
            </a:endParaRPr>
          </a:p>
          <a:p>
            <a:pPr eaLnBrk="1" hangingPunct="1">
              <a:spcBef>
                <a:spcPct val="0"/>
              </a:spcBef>
              <a:buFontTx/>
              <a:buNone/>
            </a:pPr>
            <a:r>
              <a:rPr lang="en-US" altLang="en-BD" sz="2000" dirty="0">
                <a:latin typeface="Calibri Light" panose="020F0302020204030204" pitchFamily="34" charset="0"/>
                <a:cs typeface="Calibri Light" panose="020F0302020204030204" pitchFamily="34" charset="0"/>
              </a:rPr>
              <a:t>At the middle, the necessity is being reversed. At the top, both of them are equally required as shown. </a:t>
            </a:r>
          </a:p>
          <a:p>
            <a:pPr>
              <a:spcAft>
                <a:spcPts val="600"/>
              </a:spcAft>
              <a:buFont typeface="Arial"/>
              <a:buChar char="•"/>
              <a:defRPr/>
            </a:pPr>
            <a:r>
              <a:rPr lang="en-US" sz="2000" dirty="0">
                <a:latin typeface="Calibri Light" panose="020F0302020204030204" pitchFamily="34" charset="0"/>
                <a:cs typeface="Calibri Light" panose="020F0302020204030204" pitchFamily="34" charset="0"/>
              </a:rPr>
              <a:t>Information and communication technology (ICT) has been offering increasing scope in building codified capacities like crunching numbers, solving mathematical equations, visualizing data or discerning information from data, which human beings earns through education and training, in machines. </a:t>
            </a:r>
          </a:p>
          <a:p>
            <a:pPr>
              <a:spcAft>
                <a:spcPts val="600"/>
              </a:spcAft>
              <a:buFont typeface="Arial"/>
              <a:buChar char="•"/>
              <a:defRPr/>
            </a:pPr>
            <a:r>
              <a:rPr lang="en-US" sz="2000" dirty="0">
                <a:latin typeface="Calibri Light" panose="020F0302020204030204" pitchFamily="34" charset="0"/>
                <a:cs typeface="Calibri Light" panose="020F0302020204030204" pitchFamily="34" charset="0"/>
              </a:rPr>
              <a:t>As a result, lower level tasks requiring mostly innate ability are being performed by low skilled labor. </a:t>
            </a:r>
          </a:p>
          <a:p>
            <a:pPr>
              <a:spcAft>
                <a:spcPts val="600"/>
              </a:spcAft>
              <a:buFont typeface="Arial"/>
              <a:buChar char="•"/>
              <a:defRPr/>
            </a:pPr>
            <a:r>
              <a:rPr lang="en-US" sz="2000" dirty="0">
                <a:latin typeface="Calibri Light" panose="020F0302020204030204" pitchFamily="34" charset="0"/>
                <a:cs typeface="Calibri Light" panose="020F0302020204030204" pitchFamily="34" charset="0"/>
              </a:rPr>
              <a:t>On the other hand, tasks, which are being performed by highly trained middle layer professionals, are being increasingly delegated to machines. </a:t>
            </a:r>
          </a:p>
          <a:p>
            <a:pPr>
              <a:spcAft>
                <a:spcPts val="600"/>
              </a:spcAft>
              <a:buFont typeface="Arial"/>
              <a:buChar char="•"/>
              <a:defRPr/>
            </a:pPr>
            <a:r>
              <a:rPr lang="en-US" sz="2000" dirty="0">
                <a:latin typeface="Calibri Light" panose="020F0302020204030204" pitchFamily="34" charset="0"/>
                <a:cs typeface="Calibri Light" panose="020F0302020204030204" pitchFamily="34" charset="0"/>
              </a:rPr>
              <a:t>Such reality is causing job polarization effect—hollowing out the middle, while having very little effect at labor-intensive bottom layer. </a:t>
            </a:r>
          </a:p>
        </p:txBody>
      </p:sp>
      <p:grpSp>
        <p:nvGrpSpPr>
          <p:cNvPr id="6" name="Group 5">
            <a:extLst>
              <a:ext uri="{FF2B5EF4-FFF2-40B4-BE49-F238E27FC236}">
                <a16:creationId xmlns:a16="http://schemas.microsoft.com/office/drawing/2014/main" id="{15A8CDC9-7F98-9641-AD3E-2F8E225B5986}"/>
              </a:ext>
            </a:extLst>
          </p:cNvPr>
          <p:cNvGrpSpPr>
            <a:grpSpLocks/>
          </p:cNvGrpSpPr>
          <p:nvPr/>
        </p:nvGrpSpPr>
        <p:grpSpPr bwMode="auto">
          <a:xfrm rot="16200000">
            <a:off x="7224069" y="1976200"/>
            <a:ext cx="6666646" cy="2628900"/>
            <a:chOff x="219994" y="0"/>
            <a:chExt cx="3074010" cy="1657533"/>
          </a:xfrm>
        </p:grpSpPr>
        <p:sp>
          <p:nvSpPr>
            <p:cNvPr id="7" name="Isosceles Triangle 5">
              <a:extLst>
                <a:ext uri="{FF2B5EF4-FFF2-40B4-BE49-F238E27FC236}">
                  <a16:creationId xmlns:a16="http://schemas.microsoft.com/office/drawing/2014/main" id="{C435210E-E88A-244B-B078-3A22E06C6EFD}"/>
                </a:ext>
              </a:extLst>
            </p:cNvPr>
            <p:cNvSpPr/>
            <p:nvPr/>
          </p:nvSpPr>
          <p:spPr>
            <a:xfrm>
              <a:off x="219994" y="118551"/>
              <a:ext cx="1249525" cy="1099016"/>
            </a:xfrm>
            <a:prstGeom prst="triangle">
              <a:avLst/>
            </a:prstGeom>
            <a:noFill/>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600"/>
            </a:p>
          </p:txBody>
        </p:sp>
        <p:cxnSp>
          <p:nvCxnSpPr>
            <p:cNvPr id="8" name="Straight Connector 7">
              <a:extLst>
                <a:ext uri="{FF2B5EF4-FFF2-40B4-BE49-F238E27FC236}">
                  <a16:creationId xmlns:a16="http://schemas.microsoft.com/office/drawing/2014/main" id="{B2774DC5-9E5A-7845-969E-71D7E8A39D4C}"/>
                </a:ext>
              </a:extLst>
            </p:cNvPr>
            <p:cNvCxnSpPr/>
            <p:nvPr/>
          </p:nvCxnSpPr>
          <p:spPr>
            <a:xfrm>
              <a:off x="671273" y="490891"/>
              <a:ext cx="346968" cy="2002"/>
            </a:xfrm>
            <a:prstGeom prst="line">
              <a:avLst/>
            </a:prstGeom>
            <a:ln w="63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1D2FC20-9C87-FC4A-8786-0A5BCCF7AB78}"/>
                </a:ext>
              </a:extLst>
            </p:cNvPr>
            <p:cNvCxnSpPr/>
            <p:nvPr/>
          </p:nvCxnSpPr>
          <p:spPr>
            <a:xfrm>
              <a:off x="452405" y="865102"/>
              <a:ext cx="800077" cy="18017"/>
            </a:xfrm>
            <a:prstGeom prst="line">
              <a:avLst/>
            </a:prstGeom>
            <a:ln w="63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3535ED95-0E01-304F-9CC3-DF0267386CF8}"/>
                </a:ext>
              </a:extLst>
            </p:cNvPr>
            <p:cNvSpPr/>
            <p:nvPr/>
          </p:nvSpPr>
          <p:spPr>
            <a:xfrm>
              <a:off x="1544522" y="248230"/>
              <a:ext cx="190320" cy="94987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600"/>
            </a:p>
          </p:txBody>
        </p:sp>
        <p:sp>
          <p:nvSpPr>
            <p:cNvPr id="11" name="Rectangle 10">
              <a:extLst>
                <a:ext uri="{FF2B5EF4-FFF2-40B4-BE49-F238E27FC236}">
                  <a16:creationId xmlns:a16="http://schemas.microsoft.com/office/drawing/2014/main" id="{677AB883-7580-6A43-AA80-22ACE2638A39}"/>
                </a:ext>
              </a:extLst>
            </p:cNvPr>
            <p:cNvSpPr/>
            <p:nvPr/>
          </p:nvSpPr>
          <p:spPr>
            <a:xfrm>
              <a:off x="1761926" y="992918"/>
              <a:ext cx="191052" cy="20318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600"/>
            </a:p>
          </p:txBody>
        </p:sp>
        <p:sp>
          <p:nvSpPr>
            <p:cNvPr id="12" name="Text Box 39">
              <a:extLst>
                <a:ext uri="{FF2B5EF4-FFF2-40B4-BE49-F238E27FC236}">
                  <a16:creationId xmlns:a16="http://schemas.microsoft.com/office/drawing/2014/main" id="{E064AE55-F193-3144-883F-4047764BA6E2}"/>
                </a:ext>
              </a:extLst>
            </p:cNvPr>
            <p:cNvSpPr txBox="1"/>
            <p:nvPr/>
          </p:nvSpPr>
          <p:spPr>
            <a:xfrm>
              <a:off x="1521830" y="17016"/>
              <a:ext cx="220332" cy="2722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eaLnBrk="1" fontAlgn="auto" hangingPunct="1">
                <a:spcBef>
                  <a:spcPts val="0"/>
                </a:spcBef>
                <a:spcAft>
                  <a:spcPts val="0"/>
                </a:spcAft>
                <a:defRPr/>
              </a:pPr>
              <a:r>
                <a:rPr lang="en-US" sz="1600">
                  <a:solidFill>
                    <a:srgbClr val="000000"/>
                  </a:solidFill>
                  <a:ea typeface="ＭＳ 明朝"/>
                  <a:cs typeface="Times New Roman"/>
                </a:rPr>
                <a:t>I</a:t>
              </a:r>
            </a:p>
          </p:txBody>
        </p:sp>
        <p:sp>
          <p:nvSpPr>
            <p:cNvPr id="13" name="Text Box 40">
              <a:extLst>
                <a:ext uri="{FF2B5EF4-FFF2-40B4-BE49-F238E27FC236}">
                  <a16:creationId xmlns:a16="http://schemas.microsoft.com/office/drawing/2014/main" id="{CB179BF4-A9B2-DF4F-8FFA-D775A373D670}"/>
                </a:ext>
              </a:extLst>
            </p:cNvPr>
            <p:cNvSpPr txBox="1"/>
            <p:nvPr/>
          </p:nvSpPr>
          <p:spPr>
            <a:xfrm>
              <a:off x="1731914" y="777720"/>
              <a:ext cx="221064" cy="2722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eaLnBrk="1" fontAlgn="auto" hangingPunct="1">
                <a:spcBef>
                  <a:spcPts val="0"/>
                </a:spcBef>
                <a:spcAft>
                  <a:spcPts val="0"/>
                </a:spcAft>
                <a:defRPr/>
              </a:pPr>
              <a:r>
                <a:rPr lang="en-US" sz="1600">
                  <a:solidFill>
                    <a:srgbClr val="000000"/>
                  </a:solidFill>
                  <a:ea typeface="ＭＳ 明朝"/>
                  <a:cs typeface="Times New Roman"/>
                </a:rPr>
                <a:t>C</a:t>
              </a:r>
            </a:p>
          </p:txBody>
        </p:sp>
        <p:sp>
          <p:nvSpPr>
            <p:cNvPr id="14" name="Rectangle 13">
              <a:extLst>
                <a:ext uri="{FF2B5EF4-FFF2-40B4-BE49-F238E27FC236}">
                  <a16:creationId xmlns:a16="http://schemas.microsoft.com/office/drawing/2014/main" id="{660EB217-604A-DD47-9DE4-76DD7A8CBA69}"/>
                </a:ext>
              </a:extLst>
            </p:cNvPr>
            <p:cNvSpPr/>
            <p:nvPr/>
          </p:nvSpPr>
          <p:spPr>
            <a:xfrm>
              <a:off x="2161598" y="985912"/>
              <a:ext cx="190320" cy="216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600"/>
            </a:p>
          </p:txBody>
        </p:sp>
        <p:sp>
          <p:nvSpPr>
            <p:cNvPr id="15" name="Rectangle 14">
              <a:extLst>
                <a:ext uri="{FF2B5EF4-FFF2-40B4-BE49-F238E27FC236}">
                  <a16:creationId xmlns:a16="http://schemas.microsoft.com/office/drawing/2014/main" id="{1C1D8482-DD3F-E047-8D9F-D46E57EA2261}"/>
                </a:ext>
              </a:extLst>
            </p:cNvPr>
            <p:cNvSpPr/>
            <p:nvPr/>
          </p:nvSpPr>
          <p:spPr>
            <a:xfrm>
              <a:off x="2379003" y="403373"/>
              <a:ext cx="191052" cy="79573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600"/>
            </a:p>
          </p:txBody>
        </p:sp>
        <p:sp>
          <p:nvSpPr>
            <p:cNvPr id="16" name="Text Box 43">
              <a:extLst>
                <a:ext uri="{FF2B5EF4-FFF2-40B4-BE49-F238E27FC236}">
                  <a16:creationId xmlns:a16="http://schemas.microsoft.com/office/drawing/2014/main" id="{173A55BF-B4C2-F942-9506-2B6E4671A3FB}"/>
                </a:ext>
              </a:extLst>
            </p:cNvPr>
            <p:cNvSpPr txBox="1"/>
            <p:nvPr/>
          </p:nvSpPr>
          <p:spPr>
            <a:xfrm>
              <a:off x="2146227" y="764707"/>
              <a:ext cx="220332" cy="2722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eaLnBrk="1" fontAlgn="auto" hangingPunct="1">
                <a:spcBef>
                  <a:spcPts val="0"/>
                </a:spcBef>
                <a:spcAft>
                  <a:spcPts val="0"/>
                </a:spcAft>
                <a:defRPr/>
              </a:pPr>
              <a:r>
                <a:rPr lang="en-US" sz="1600">
                  <a:solidFill>
                    <a:srgbClr val="000000"/>
                  </a:solidFill>
                  <a:ea typeface="ＭＳ 明朝"/>
                  <a:cs typeface="Times New Roman"/>
                </a:rPr>
                <a:t>I</a:t>
              </a:r>
            </a:p>
          </p:txBody>
        </p:sp>
        <p:sp>
          <p:nvSpPr>
            <p:cNvPr id="17" name="Text Box 44">
              <a:extLst>
                <a:ext uri="{FF2B5EF4-FFF2-40B4-BE49-F238E27FC236}">
                  <a16:creationId xmlns:a16="http://schemas.microsoft.com/office/drawing/2014/main" id="{13C6462C-191E-C240-8664-03A1EA385C20}"/>
                </a:ext>
              </a:extLst>
            </p:cNvPr>
            <p:cNvSpPr txBox="1"/>
            <p:nvPr/>
          </p:nvSpPr>
          <p:spPr>
            <a:xfrm>
              <a:off x="2349723" y="204189"/>
              <a:ext cx="220332" cy="2722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eaLnBrk="1" fontAlgn="auto" hangingPunct="1">
                <a:spcBef>
                  <a:spcPts val="0"/>
                </a:spcBef>
                <a:spcAft>
                  <a:spcPts val="0"/>
                </a:spcAft>
                <a:defRPr/>
              </a:pPr>
              <a:r>
                <a:rPr lang="en-US" sz="1600">
                  <a:solidFill>
                    <a:srgbClr val="000000"/>
                  </a:solidFill>
                  <a:ea typeface="ＭＳ 明朝"/>
                  <a:cs typeface="Times New Roman"/>
                </a:rPr>
                <a:t>C</a:t>
              </a:r>
            </a:p>
          </p:txBody>
        </p:sp>
        <p:sp>
          <p:nvSpPr>
            <p:cNvPr id="18" name="Rectangle 17">
              <a:extLst>
                <a:ext uri="{FF2B5EF4-FFF2-40B4-BE49-F238E27FC236}">
                  <a16:creationId xmlns:a16="http://schemas.microsoft.com/office/drawing/2014/main" id="{A3467791-FE9C-BA48-A9F1-916789DDFABD}"/>
                </a:ext>
              </a:extLst>
            </p:cNvPr>
            <p:cNvSpPr/>
            <p:nvPr/>
          </p:nvSpPr>
          <p:spPr>
            <a:xfrm>
              <a:off x="2846751" y="239222"/>
              <a:ext cx="190320" cy="97189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600"/>
            </a:p>
          </p:txBody>
        </p:sp>
        <p:sp>
          <p:nvSpPr>
            <p:cNvPr id="19" name="Rectangle 18">
              <a:extLst>
                <a:ext uri="{FF2B5EF4-FFF2-40B4-BE49-F238E27FC236}">
                  <a16:creationId xmlns:a16="http://schemas.microsoft.com/office/drawing/2014/main" id="{266551EB-665B-FA42-B20E-1AF426D8A844}"/>
                </a:ext>
              </a:extLst>
            </p:cNvPr>
            <p:cNvSpPr/>
            <p:nvPr/>
          </p:nvSpPr>
          <p:spPr>
            <a:xfrm>
              <a:off x="3064156" y="248230"/>
              <a:ext cx="191052" cy="95988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600"/>
            </a:p>
          </p:txBody>
        </p:sp>
        <p:sp>
          <p:nvSpPr>
            <p:cNvPr id="20" name="Text Box 47">
              <a:extLst>
                <a:ext uri="{FF2B5EF4-FFF2-40B4-BE49-F238E27FC236}">
                  <a16:creationId xmlns:a16="http://schemas.microsoft.com/office/drawing/2014/main" id="{A4D360A4-E592-9548-A2D2-AE7EA93A7D8C}"/>
                </a:ext>
              </a:extLst>
            </p:cNvPr>
            <p:cNvSpPr txBox="1"/>
            <p:nvPr/>
          </p:nvSpPr>
          <p:spPr>
            <a:xfrm>
              <a:off x="2824791" y="29027"/>
              <a:ext cx="220332" cy="2722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eaLnBrk="1" fontAlgn="auto" hangingPunct="1">
                <a:spcBef>
                  <a:spcPts val="0"/>
                </a:spcBef>
                <a:spcAft>
                  <a:spcPts val="0"/>
                </a:spcAft>
                <a:defRPr/>
              </a:pPr>
              <a:r>
                <a:rPr lang="en-US" sz="1600">
                  <a:solidFill>
                    <a:srgbClr val="000000"/>
                  </a:solidFill>
                  <a:ea typeface="ＭＳ 明朝"/>
                  <a:cs typeface="Times New Roman"/>
                </a:rPr>
                <a:t>I</a:t>
              </a:r>
            </a:p>
          </p:txBody>
        </p:sp>
        <p:sp>
          <p:nvSpPr>
            <p:cNvPr id="21" name="Text Box 48">
              <a:extLst>
                <a:ext uri="{FF2B5EF4-FFF2-40B4-BE49-F238E27FC236}">
                  <a16:creationId xmlns:a16="http://schemas.microsoft.com/office/drawing/2014/main" id="{AACE664E-BBF4-AA4C-AEF7-0D6C89D1482C}"/>
                </a:ext>
              </a:extLst>
            </p:cNvPr>
            <p:cNvSpPr txBox="1"/>
            <p:nvPr/>
          </p:nvSpPr>
          <p:spPr>
            <a:xfrm>
              <a:off x="3071476" y="0"/>
              <a:ext cx="220332" cy="27225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eaLnBrk="1" fontAlgn="auto" hangingPunct="1">
                <a:spcBef>
                  <a:spcPts val="0"/>
                </a:spcBef>
                <a:spcAft>
                  <a:spcPts val="0"/>
                </a:spcAft>
                <a:defRPr/>
              </a:pPr>
              <a:r>
                <a:rPr lang="en-US" sz="1600">
                  <a:solidFill>
                    <a:srgbClr val="000000"/>
                  </a:solidFill>
                  <a:ea typeface="ＭＳ 明朝"/>
                  <a:cs typeface="Times New Roman"/>
                </a:rPr>
                <a:t>C</a:t>
              </a:r>
            </a:p>
          </p:txBody>
        </p:sp>
        <p:sp>
          <p:nvSpPr>
            <p:cNvPr id="22" name="Text Box 49">
              <a:extLst>
                <a:ext uri="{FF2B5EF4-FFF2-40B4-BE49-F238E27FC236}">
                  <a16:creationId xmlns:a16="http://schemas.microsoft.com/office/drawing/2014/main" id="{26A15929-995E-FA48-9210-FABBA3A9D0CC}"/>
                </a:ext>
              </a:extLst>
            </p:cNvPr>
            <p:cNvSpPr txBox="1"/>
            <p:nvPr/>
          </p:nvSpPr>
          <p:spPr>
            <a:xfrm>
              <a:off x="1615526" y="1347246"/>
              <a:ext cx="1678478" cy="310287"/>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eaLnBrk="1" fontAlgn="auto" hangingPunct="1">
                <a:spcBef>
                  <a:spcPts val="0"/>
                </a:spcBef>
                <a:spcAft>
                  <a:spcPts val="0"/>
                </a:spcAft>
                <a:defRPr/>
              </a:pPr>
              <a:r>
                <a:rPr lang="en-US" sz="1600" dirty="0">
                  <a:solidFill>
                    <a:srgbClr val="000000"/>
                  </a:solidFill>
                  <a:ea typeface="ＭＳ 明朝"/>
                  <a:cs typeface="Times New Roman"/>
                </a:rPr>
                <a:t>Lower             Middle                   Top</a:t>
              </a:r>
            </a:p>
          </p:txBody>
        </p:sp>
        <p:sp>
          <p:nvSpPr>
            <p:cNvPr id="23" name="Text Box 50">
              <a:extLst>
                <a:ext uri="{FF2B5EF4-FFF2-40B4-BE49-F238E27FC236}">
                  <a16:creationId xmlns:a16="http://schemas.microsoft.com/office/drawing/2014/main" id="{B8572F6F-B8B3-7045-8312-4A169A4E9197}"/>
                </a:ext>
              </a:extLst>
            </p:cNvPr>
            <p:cNvSpPr txBox="1"/>
            <p:nvPr/>
          </p:nvSpPr>
          <p:spPr>
            <a:xfrm>
              <a:off x="235704" y="1228692"/>
              <a:ext cx="1249525" cy="38335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algn="ctr" eaLnBrk="1" fontAlgn="auto" hangingPunct="1">
                <a:spcBef>
                  <a:spcPts val="0"/>
                </a:spcBef>
                <a:spcAft>
                  <a:spcPts val="0"/>
                </a:spcAft>
                <a:defRPr/>
              </a:pPr>
              <a:r>
                <a:rPr lang="en-US" sz="1600" dirty="0">
                  <a:solidFill>
                    <a:srgbClr val="000000"/>
                  </a:solidFill>
                  <a:ea typeface="ＭＳ 明朝"/>
                  <a:cs typeface="Times New Roman"/>
                </a:rPr>
                <a:t>Organizational Pyramid</a:t>
              </a:r>
            </a:p>
          </p:txBody>
        </p:sp>
      </p:grpSp>
    </p:spTree>
    <p:extLst>
      <p:ext uri="{BB962C8B-B14F-4D97-AF65-F5344CB8AC3E}">
        <p14:creationId xmlns:p14="http://schemas.microsoft.com/office/powerpoint/2010/main" val="120015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1D79-1745-F04B-BE3B-B911262AAEE7}"/>
              </a:ext>
            </a:extLst>
          </p:cNvPr>
          <p:cNvSpPr>
            <a:spLocks noGrp="1"/>
          </p:cNvSpPr>
          <p:nvPr>
            <p:ph type="title"/>
          </p:nvPr>
        </p:nvSpPr>
        <p:spPr>
          <a:xfrm>
            <a:off x="838200" y="365125"/>
            <a:ext cx="10515600" cy="706029"/>
          </a:xfrm>
        </p:spPr>
        <p:txBody>
          <a:bodyPr>
            <a:normAutofit/>
          </a:bodyPr>
          <a:lstStyle/>
          <a:p>
            <a:r>
              <a:rPr lang="en-US" sz="3600" dirty="0">
                <a:solidFill>
                  <a:srgbClr val="2491FE"/>
                </a:solidFill>
              </a:rPr>
              <a:t>Decreasing Training Need for Low Skilled Tasks</a:t>
            </a:r>
            <a:endParaRPr sz="3600" dirty="0">
              <a:solidFill>
                <a:srgbClr val="2491FE"/>
              </a:solidFill>
            </a:endParaRPr>
          </a:p>
        </p:txBody>
      </p:sp>
      <p:sp>
        <p:nvSpPr>
          <p:cNvPr id="3" name="Content Placeholder 2">
            <a:extLst>
              <a:ext uri="{FF2B5EF4-FFF2-40B4-BE49-F238E27FC236}">
                <a16:creationId xmlns:a16="http://schemas.microsoft.com/office/drawing/2014/main" id="{1ADB785A-BE78-EB40-A2C4-BEE6934DDDE5}"/>
              </a:ext>
            </a:extLst>
          </p:cNvPr>
          <p:cNvSpPr>
            <a:spLocks noGrp="1"/>
          </p:cNvSpPr>
          <p:nvPr>
            <p:ph idx="1"/>
          </p:nvPr>
        </p:nvSpPr>
        <p:spPr>
          <a:xfrm>
            <a:off x="838200" y="1071154"/>
            <a:ext cx="10515600" cy="4351338"/>
          </a:xfrm>
        </p:spPr>
        <p:txBody>
          <a:bodyPr>
            <a:normAutofit lnSpcReduction="10000"/>
          </a:bodyPr>
          <a:lstStyle/>
          <a:p>
            <a:pPr>
              <a:lnSpc>
                <a:spcPct val="100000"/>
              </a:lnSpc>
              <a:spcAft>
                <a:spcPts val="600"/>
              </a:spcAft>
              <a:buFont typeface="Arial"/>
              <a:buChar char="•"/>
              <a:defRPr/>
            </a:pPr>
            <a:r>
              <a:rPr lang="en-US" sz="2200" dirty="0">
                <a:latin typeface="Calibri Light" panose="020F0302020204030204" pitchFamily="34" charset="0"/>
                <a:cs typeface="Calibri Light" panose="020F0302020204030204" pitchFamily="34" charset="0"/>
              </a:rPr>
              <a:t>Capacity of workers performing tasks could be divided in three components: (</a:t>
            </a:r>
            <a:r>
              <a:rPr lang="en-US" sz="2200" dirty="0" err="1">
                <a:latin typeface="Calibri Light" panose="020F0302020204030204" pitchFamily="34" charset="0"/>
                <a:cs typeface="Calibri Light" panose="020F0302020204030204" pitchFamily="34" charset="0"/>
              </a:rPr>
              <a:t>i</a:t>
            </a:r>
            <a:r>
              <a:rPr lang="en-US" sz="2200" dirty="0">
                <a:latin typeface="Calibri Light" panose="020F0302020204030204" pitchFamily="34" charset="0"/>
                <a:cs typeface="Calibri Light" panose="020F0302020204030204" pitchFamily="34" charset="0"/>
              </a:rPr>
              <a:t>) innate ability, (</a:t>
            </a:r>
            <a:r>
              <a:rPr lang="en-US" sz="2200" dirty="0" err="1">
                <a:latin typeface="Calibri Light" panose="020F0302020204030204" pitchFamily="34" charset="0"/>
                <a:cs typeface="Calibri Light" panose="020F0302020204030204" pitchFamily="34" charset="0"/>
              </a:rPr>
              <a:t>i</a:t>
            </a:r>
            <a:r>
              <a:rPr lang="en-US" sz="2200" dirty="0">
                <a:latin typeface="Calibri Light" panose="020F0302020204030204" pitchFamily="34" charset="0"/>
                <a:cs typeface="Calibri Light" panose="020F0302020204030204" pitchFamily="34" charset="0"/>
              </a:rPr>
              <a:t>) tacit knowledge and skill earned through experience, and (iii) codified capability earned through training. </a:t>
            </a:r>
          </a:p>
          <a:p>
            <a:pPr>
              <a:lnSpc>
                <a:spcPct val="100000"/>
              </a:lnSpc>
              <a:spcAft>
                <a:spcPts val="600"/>
              </a:spcAft>
              <a:buFont typeface="Arial"/>
              <a:buChar char="•"/>
              <a:defRPr/>
            </a:pPr>
            <a:r>
              <a:rPr lang="en-US" sz="2200" dirty="0">
                <a:latin typeface="Calibri Light" panose="020F0302020204030204" pitchFamily="34" charset="0"/>
                <a:cs typeface="Calibri Light" panose="020F0302020204030204" pitchFamily="34" charset="0"/>
              </a:rPr>
              <a:t>Continued technology progression has been supporting the building capability in machines in taking over codified as well as tacit capability of human workers. </a:t>
            </a:r>
          </a:p>
          <a:p>
            <a:pPr>
              <a:lnSpc>
                <a:spcPct val="100000"/>
              </a:lnSpc>
              <a:spcAft>
                <a:spcPts val="600"/>
              </a:spcAft>
              <a:buFont typeface="Arial"/>
              <a:buChar char="•"/>
              <a:defRPr/>
            </a:pPr>
            <a:r>
              <a:rPr lang="en-US" sz="2200" dirty="0">
                <a:latin typeface="Calibri Light" panose="020F0302020204030204" pitchFamily="34" charset="0"/>
                <a:cs typeface="Calibri Light" panose="020F0302020204030204" pitchFamily="34" charset="0"/>
              </a:rPr>
              <a:t>As a result, in one hand training demand for low skilled workers has been falling. On the other hand, variability of skill requirement has been also decreasing, leading to decreasing inequality in pay at the bottom.  </a:t>
            </a:r>
          </a:p>
          <a:p>
            <a:pPr>
              <a:lnSpc>
                <a:spcPct val="100000"/>
              </a:lnSpc>
              <a:spcAft>
                <a:spcPts val="600"/>
              </a:spcAft>
              <a:buFont typeface="Arial"/>
              <a:buChar char="•"/>
              <a:defRPr/>
            </a:pPr>
            <a:r>
              <a:rPr lang="en-US" sz="2200" dirty="0">
                <a:latin typeface="Calibri Light" panose="020F0302020204030204" pitchFamily="34" charset="0"/>
                <a:cs typeface="Calibri Light" panose="020F0302020204030204" pitchFamily="34" charset="0"/>
              </a:rPr>
              <a:t>But many famous organizations have been asking for more training need. </a:t>
            </a:r>
          </a:p>
          <a:p>
            <a:pPr>
              <a:lnSpc>
                <a:spcPct val="100000"/>
              </a:lnSpc>
              <a:spcAft>
                <a:spcPts val="600"/>
              </a:spcAft>
              <a:buFont typeface="Arial"/>
              <a:buChar char="•"/>
              <a:defRPr/>
            </a:pPr>
            <a:r>
              <a:rPr lang="en-US" sz="2200" dirty="0">
                <a:latin typeface="Calibri Light" panose="020F0302020204030204" pitchFamily="34" charset="0"/>
                <a:cs typeface="Calibri Light" panose="020F0302020204030204" pitchFamily="34" charset="0"/>
              </a:rPr>
              <a:t>By the way, the episode of reinvention around a new technology core demands change of skill for production and operation. </a:t>
            </a:r>
          </a:p>
          <a:p>
            <a:endParaRPr dirty="0"/>
          </a:p>
        </p:txBody>
      </p:sp>
    </p:spTree>
    <p:extLst>
      <p:ext uri="{BB962C8B-B14F-4D97-AF65-F5344CB8AC3E}">
        <p14:creationId xmlns:p14="http://schemas.microsoft.com/office/powerpoint/2010/main" val="1414745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8659-151B-074A-B2D3-9B0574EA1A9A}"/>
              </a:ext>
            </a:extLst>
          </p:cNvPr>
          <p:cNvSpPr>
            <a:spLocks noGrp="1"/>
          </p:cNvSpPr>
          <p:nvPr>
            <p:ph type="title"/>
          </p:nvPr>
        </p:nvSpPr>
        <p:spPr/>
        <p:txBody>
          <a:bodyPr>
            <a:normAutofit/>
          </a:bodyPr>
          <a:lstStyle/>
          <a:p>
            <a:r>
              <a:rPr lang="en-US" sz="3600" dirty="0">
                <a:solidFill>
                  <a:srgbClr val="2491FE"/>
                </a:solidFill>
              </a:rPr>
              <a:t>How does job originate and disappear?</a:t>
            </a:r>
            <a:endParaRPr sz="3600" dirty="0">
              <a:solidFill>
                <a:srgbClr val="2491FE"/>
              </a:solidFill>
            </a:endParaRPr>
          </a:p>
        </p:txBody>
      </p:sp>
      <p:sp>
        <p:nvSpPr>
          <p:cNvPr id="3" name="Content Placeholder 2">
            <a:extLst>
              <a:ext uri="{FF2B5EF4-FFF2-40B4-BE49-F238E27FC236}">
                <a16:creationId xmlns:a16="http://schemas.microsoft.com/office/drawing/2014/main" id="{FE7B91CE-DF3B-3E4B-B9C3-59D2D8B0C310}"/>
              </a:ext>
            </a:extLst>
          </p:cNvPr>
          <p:cNvSpPr>
            <a:spLocks noGrp="1"/>
          </p:cNvSpPr>
          <p:nvPr>
            <p:ph idx="1"/>
          </p:nvPr>
        </p:nvSpPr>
        <p:spPr>
          <a:xfrm>
            <a:off x="838200" y="1381486"/>
            <a:ext cx="5902234" cy="5476514"/>
          </a:xfrm>
        </p:spPr>
        <p:txBody>
          <a:bodyPr>
            <a:normAutofit fontScale="55000" lnSpcReduction="20000"/>
          </a:bodyPr>
          <a:lstStyle/>
          <a:p>
            <a:pPr marL="0" indent="0">
              <a:lnSpc>
                <a:spcPct val="120000"/>
              </a:lnSpc>
              <a:buNone/>
              <a:defRPr/>
            </a:pPr>
            <a:r>
              <a:rPr lang="en-US" sz="3200" dirty="0">
                <a:latin typeface="Calibri Light" panose="020F0302020204030204" pitchFamily="34" charset="0"/>
                <a:cs typeface="Calibri Light" panose="020F0302020204030204" pitchFamily="34" charset="0"/>
              </a:rPr>
              <a:t>Technology supports innovation of new products. In producing those products, tasks needs to be executed in producing each feature (component) and assembling them together.</a:t>
            </a:r>
          </a:p>
          <a:p>
            <a:pPr marL="0" indent="0">
              <a:lnSpc>
                <a:spcPct val="120000"/>
              </a:lnSpc>
              <a:buNone/>
              <a:defRPr/>
            </a:pPr>
            <a:endParaRPr lang="en-US" sz="3200" dirty="0">
              <a:latin typeface="Calibri Light" panose="020F0302020204030204" pitchFamily="34" charset="0"/>
              <a:cs typeface="Calibri Light" panose="020F0302020204030204" pitchFamily="34" charset="0"/>
            </a:endParaRPr>
          </a:p>
          <a:p>
            <a:pPr marL="0" indent="0">
              <a:lnSpc>
                <a:spcPct val="120000"/>
              </a:lnSpc>
              <a:spcAft>
                <a:spcPts val="600"/>
              </a:spcAft>
              <a:buNone/>
              <a:defRPr/>
            </a:pPr>
            <a:r>
              <a:rPr lang="en-US" sz="3200" dirty="0">
                <a:latin typeface="Calibri Light" panose="020F0302020204030204" pitchFamily="34" charset="0"/>
                <a:cs typeface="Calibri Light" panose="020F0302020204030204" pitchFamily="34" charset="0"/>
              </a:rPr>
              <a:t>Availability of jobs depends on: </a:t>
            </a:r>
          </a:p>
          <a:p>
            <a:pPr marL="0" indent="0">
              <a:lnSpc>
                <a:spcPct val="120000"/>
              </a:lnSpc>
              <a:spcAft>
                <a:spcPts val="600"/>
              </a:spcAft>
              <a:buNone/>
              <a:defRPr/>
            </a:pPr>
            <a:endParaRPr lang="en-US" sz="3200" dirty="0">
              <a:latin typeface="Calibri Light" panose="020F0302020204030204" pitchFamily="34" charset="0"/>
              <a:cs typeface="Calibri Light" panose="020F0302020204030204" pitchFamily="34" charset="0"/>
            </a:endParaRPr>
          </a:p>
          <a:p>
            <a:pPr marL="400050" lvl="1" indent="0">
              <a:lnSpc>
                <a:spcPct val="120000"/>
              </a:lnSpc>
              <a:spcAft>
                <a:spcPts val="600"/>
              </a:spcAft>
              <a:buNone/>
              <a:defRPr/>
            </a:pPr>
            <a:r>
              <a:rPr lang="en-US" sz="3200" dirty="0">
                <a:latin typeface="Calibri Light" panose="020F0302020204030204" pitchFamily="34" charset="0"/>
                <a:cs typeface="Calibri Light" panose="020F0302020204030204" pitchFamily="34" charset="0"/>
              </a:rPr>
              <a:t>A set of products to be produced: </a:t>
            </a:r>
          </a:p>
          <a:p>
            <a:pPr marL="400050" lvl="1" indent="0" algn="ctr">
              <a:lnSpc>
                <a:spcPct val="120000"/>
              </a:lnSpc>
              <a:spcAft>
                <a:spcPts val="600"/>
              </a:spcAft>
              <a:buNone/>
              <a:defRPr/>
            </a:pPr>
            <a:r>
              <a:rPr lang="en-US" sz="3200" dirty="0">
                <a:latin typeface="Calibri Light" panose="020F0302020204030204" pitchFamily="34" charset="0"/>
                <a:cs typeface="Calibri Light" panose="020F0302020204030204" pitchFamily="34" charset="0"/>
              </a:rPr>
              <a:t>p</a:t>
            </a:r>
            <a:r>
              <a:rPr lang="en-US" sz="3200" baseline="-25000" dirty="0">
                <a:latin typeface="Calibri Light" panose="020F0302020204030204" pitchFamily="34" charset="0"/>
                <a:cs typeface="Calibri Light" panose="020F0302020204030204" pitchFamily="34" charset="0"/>
              </a:rPr>
              <a:t>1</a:t>
            </a:r>
            <a:r>
              <a:rPr lang="en-US" sz="3200" dirty="0">
                <a:latin typeface="Calibri Light" panose="020F0302020204030204" pitchFamily="34" charset="0"/>
                <a:cs typeface="Calibri Light" panose="020F0302020204030204" pitchFamily="34" charset="0"/>
              </a:rPr>
              <a:t>,…</a:t>
            </a:r>
            <a:r>
              <a:rPr lang="en-US" sz="3200" dirty="0" err="1">
                <a:latin typeface="Calibri Light" panose="020F0302020204030204" pitchFamily="34" charset="0"/>
                <a:cs typeface="Calibri Light" panose="020F0302020204030204" pitchFamily="34" charset="0"/>
              </a:rPr>
              <a:t>p</a:t>
            </a:r>
            <a:r>
              <a:rPr lang="en-US" sz="3200" baseline="-25000" dirty="0" err="1">
                <a:latin typeface="Calibri Light" panose="020F0302020204030204" pitchFamily="34" charset="0"/>
                <a:cs typeface="Calibri Light" panose="020F0302020204030204" pitchFamily="34" charset="0"/>
              </a:rPr>
              <a:t>L</a:t>
            </a:r>
            <a:endParaRPr lang="en-US" sz="3200" baseline="-25000" dirty="0">
              <a:latin typeface="Calibri Light" panose="020F0302020204030204" pitchFamily="34" charset="0"/>
              <a:cs typeface="Calibri Light" panose="020F0302020204030204" pitchFamily="34" charset="0"/>
            </a:endParaRPr>
          </a:p>
          <a:p>
            <a:pPr marL="400050" lvl="1" indent="0">
              <a:lnSpc>
                <a:spcPct val="120000"/>
              </a:lnSpc>
              <a:spcAft>
                <a:spcPts val="600"/>
              </a:spcAft>
              <a:buNone/>
              <a:defRPr/>
            </a:pPr>
            <a:r>
              <a:rPr lang="en-US" sz="3200" dirty="0">
                <a:latin typeface="Calibri Light" panose="020F0302020204030204" pitchFamily="34" charset="0"/>
                <a:cs typeface="Calibri Light" panose="020F0302020204030204" pitchFamily="34" charset="0"/>
              </a:rPr>
              <a:t>A set of features to be added in making each product: </a:t>
            </a:r>
          </a:p>
          <a:p>
            <a:pPr marL="400050" lvl="1" indent="0" algn="ctr">
              <a:lnSpc>
                <a:spcPct val="120000"/>
              </a:lnSpc>
              <a:spcAft>
                <a:spcPts val="600"/>
              </a:spcAft>
              <a:buNone/>
              <a:defRPr/>
            </a:pPr>
            <a:r>
              <a:rPr lang="en-US" sz="3200" dirty="0">
                <a:latin typeface="Calibri Light" panose="020F0302020204030204" pitchFamily="34" charset="0"/>
                <a:cs typeface="Calibri Light" panose="020F0302020204030204" pitchFamily="34" charset="0"/>
              </a:rPr>
              <a:t>f</a:t>
            </a:r>
            <a:r>
              <a:rPr lang="en-US" sz="3200" baseline="-25000" dirty="0">
                <a:latin typeface="Calibri Light" panose="020F0302020204030204" pitchFamily="34" charset="0"/>
                <a:cs typeface="Calibri Light" panose="020F0302020204030204" pitchFamily="34" charset="0"/>
              </a:rPr>
              <a:t>1</a:t>
            </a:r>
            <a:r>
              <a:rPr lang="en-US" sz="3200" dirty="0">
                <a:latin typeface="Calibri Light" panose="020F0302020204030204" pitchFamily="34" charset="0"/>
                <a:cs typeface="Calibri Light" panose="020F0302020204030204" pitchFamily="34" charset="0"/>
              </a:rPr>
              <a:t>…</a:t>
            </a:r>
            <a:r>
              <a:rPr lang="en-US" sz="3200" dirty="0" err="1">
                <a:latin typeface="Calibri Light" panose="020F0302020204030204" pitchFamily="34" charset="0"/>
                <a:cs typeface="Calibri Light" panose="020F0302020204030204" pitchFamily="34" charset="0"/>
              </a:rPr>
              <a:t>f</a:t>
            </a:r>
            <a:r>
              <a:rPr lang="en-US" sz="3200" baseline="-25000" dirty="0" err="1">
                <a:latin typeface="Calibri Light" panose="020F0302020204030204" pitchFamily="34" charset="0"/>
                <a:cs typeface="Calibri Light" panose="020F0302020204030204" pitchFamily="34" charset="0"/>
              </a:rPr>
              <a:t>M</a:t>
            </a:r>
            <a:endParaRPr lang="en-US" sz="3200" baseline="-25000" dirty="0">
              <a:latin typeface="Calibri Light" panose="020F0302020204030204" pitchFamily="34" charset="0"/>
              <a:cs typeface="Calibri Light" panose="020F0302020204030204" pitchFamily="34" charset="0"/>
            </a:endParaRPr>
          </a:p>
          <a:p>
            <a:pPr marL="400050" lvl="1" indent="0">
              <a:lnSpc>
                <a:spcPct val="120000"/>
              </a:lnSpc>
              <a:spcAft>
                <a:spcPts val="600"/>
              </a:spcAft>
              <a:buNone/>
              <a:defRPr/>
            </a:pPr>
            <a:r>
              <a:rPr lang="en-US" sz="3200" dirty="0">
                <a:latin typeface="Calibri Light" panose="020F0302020204030204" pitchFamily="34" charset="0"/>
                <a:cs typeface="Calibri Light" panose="020F0302020204030204" pitchFamily="34" charset="0"/>
              </a:rPr>
              <a:t>A set of tasks to be executed to make each feature: </a:t>
            </a:r>
          </a:p>
          <a:p>
            <a:pPr marL="400050" lvl="1" indent="0" algn="ctr">
              <a:lnSpc>
                <a:spcPct val="120000"/>
              </a:lnSpc>
              <a:spcAft>
                <a:spcPts val="600"/>
              </a:spcAft>
              <a:buNone/>
              <a:defRPr/>
            </a:pPr>
            <a:r>
              <a:rPr lang="en-US" sz="3200" dirty="0">
                <a:latin typeface="Calibri Light" panose="020F0302020204030204" pitchFamily="34" charset="0"/>
                <a:cs typeface="Calibri Light" panose="020F0302020204030204" pitchFamily="34" charset="0"/>
              </a:rPr>
              <a:t>task</a:t>
            </a:r>
            <a:r>
              <a:rPr lang="en-US" sz="3200" baseline="-25000" dirty="0">
                <a:latin typeface="Calibri Light" panose="020F0302020204030204" pitchFamily="34" charset="0"/>
                <a:cs typeface="Calibri Light" panose="020F0302020204030204" pitchFamily="34" charset="0"/>
              </a:rPr>
              <a:t>1</a:t>
            </a:r>
            <a:r>
              <a:rPr lang="en-US" sz="3200" dirty="0">
                <a:latin typeface="Calibri Light" panose="020F0302020204030204" pitchFamily="34" charset="0"/>
                <a:cs typeface="Calibri Light" panose="020F0302020204030204" pitchFamily="34" charset="0"/>
              </a:rPr>
              <a:t>,..,task</a:t>
            </a:r>
            <a:r>
              <a:rPr lang="en-US" sz="3200" baseline="-25000" dirty="0">
                <a:latin typeface="Calibri Light" panose="020F0302020204030204" pitchFamily="34" charset="0"/>
                <a:cs typeface="Calibri Light" panose="020F0302020204030204" pitchFamily="34" charset="0"/>
              </a:rPr>
              <a:t>N</a:t>
            </a:r>
            <a:r>
              <a:rPr lang="en-US" sz="3200" dirty="0">
                <a:latin typeface="Calibri Light" panose="020F0302020204030204" pitchFamily="34" charset="0"/>
                <a:cs typeface="Calibri Light" panose="020F0302020204030204" pitchFamily="34" charset="0"/>
              </a:rPr>
              <a:t> </a:t>
            </a:r>
          </a:p>
          <a:p>
            <a:endParaRPr dirty="0"/>
          </a:p>
        </p:txBody>
      </p:sp>
      <p:sp>
        <p:nvSpPr>
          <p:cNvPr id="4" name="Rectangle 3">
            <a:extLst>
              <a:ext uri="{FF2B5EF4-FFF2-40B4-BE49-F238E27FC236}">
                <a16:creationId xmlns:a16="http://schemas.microsoft.com/office/drawing/2014/main" id="{B0F60677-CA0B-0448-87A2-E38B66EDD5E0}"/>
              </a:ext>
            </a:extLst>
          </p:cNvPr>
          <p:cNvSpPr/>
          <p:nvPr/>
        </p:nvSpPr>
        <p:spPr>
          <a:xfrm>
            <a:off x="6693626" y="1630005"/>
            <a:ext cx="5498374" cy="4862870"/>
          </a:xfrm>
          <a:prstGeom prst="rect">
            <a:avLst/>
          </a:prstGeom>
        </p:spPr>
        <p:txBody>
          <a:bodyPr wrap="square">
            <a:spAutoFit/>
          </a:bodyPr>
          <a:lstStyle/>
          <a:p>
            <a:pPr>
              <a:spcBef>
                <a:spcPts val="600"/>
              </a:spcBef>
              <a:spcAft>
                <a:spcPts val="600"/>
              </a:spcAft>
              <a:buFont typeface="Arial"/>
              <a:buChar char="•"/>
              <a:defRPr/>
            </a:pPr>
            <a:r>
              <a:rPr lang="en-US" sz="2000" dirty="0">
                <a:latin typeface="Calibri Light" panose="020F0302020204030204" pitchFamily="34" charset="0"/>
                <a:cs typeface="Calibri Light" panose="020F0302020204030204" pitchFamily="34" charset="0"/>
              </a:rPr>
              <a:t>A firm as well as an industry, also country as a whole, at a certain point in time is producing a set of products P, consisting of N number of products. </a:t>
            </a:r>
          </a:p>
          <a:p>
            <a:pPr>
              <a:spcBef>
                <a:spcPts val="600"/>
              </a:spcBef>
              <a:spcAft>
                <a:spcPts val="600"/>
              </a:spcAft>
              <a:buFont typeface="Arial"/>
              <a:buChar char="•"/>
              <a:defRPr/>
            </a:pPr>
            <a:r>
              <a:rPr lang="en-US" sz="2000" dirty="0">
                <a:latin typeface="Calibri Light" panose="020F0302020204030204" pitchFamily="34" charset="0"/>
                <a:cs typeface="Calibri Light" panose="020F0302020204030204" pitchFamily="34" charset="0"/>
              </a:rPr>
              <a:t>Each product </a:t>
            </a:r>
            <a:r>
              <a:rPr lang="en-US" sz="2000" dirty="0" err="1">
                <a:latin typeface="Calibri Light" panose="020F0302020204030204" pitchFamily="34" charset="0"/>
                <a:cs typeface="Calibri Light" panose="020F0302020204030204" pitchFamily="34" charset="0"/>
              </a:rPr>
              <a:t>p∈P</a:t>
            </a:r>
            <a:r>
              <a:rPr lang="en-US" sz="2000" dirty="0">
                <a:latin typeface="Calibri Light" panose="020F0302020204030204" pitchFamily="34" charset="0"/>
                <a:cs typeface="Calibri Light" panose="020F0302020204030204" pitchFamily="34" charset="0"/>
              </a:rPr>
              <a:t> has a set of F, comprising of M number of features. In order to add each feature to a product, a set of tasks T should be executed. </a:t>
            </a:r>
          </a:p>
          <a:p>
            <a:pPr>
              <a:spcBef>
                <a:spcPts val="600"/>
              </a:spcBef>
              <a:spcAft>
                <a:spcPts val="600"/>
              </a:spcAft>
              <a:buFont typeface="Arial"/>
              <a:buChar char="•"/>
              <a:defRPr/>
            </a:pPr>
            <a:r>
              <a:rPr lang="en-US" sz="2000" dirty="0">
                <a:latin typeface="Calibri Light" panose="020F0302020204030204" pitchFamily="34" charset="0"/>
                <a:cs typeface="Calibri Light" panose="020F0302020204030204" pitchFamily="34" charset="0"/>
              </a:rPr>
              <a:t>Based on the comparative advantage, production factors whether labor or machine (capital) are assigned to a particular task in adding features to produce products. </a:t>
            </a:r>
          </a:p>
          <a:p>
            <a:pPr>
              <a:spcBef>
                <a:spcPts val="600"/>
              </a:spcBef>
              <a:spcAft>
                <a:spcPts val="600"/>
              </a:spcAft>
              <a:buFont typeface="Arial"/>
              <a:buChar char="•"/>
              <a:defRPr/>
            </a:pPr>
            <a:r>
              <a:rPr lang="en-US" sz="2000" dirty="0">
                <a:latin typeface="Calibri Light" panose="020F0302020204030204" pitchFamily="34" charset="0"/>
                <a:cs typeface="Calibri Light" panose="020F0302020204030204" pitchFamily="34" charset="0"/>
              </a:rPr>
              <a:t>The labor requirement in a firm, industry or a country depends on product set, volume of production, and comparative advantage of labor and capital. </a:t>
            </a:r>
          </a:p>
        </p:txBody>
      </p:sp>
    </p:spTree>
    <p:extLst>
      <p:ext uri="{BB962C8B-B14F-4D97-AF65-F5344CB8AC3E}">
        <p14:creationId xmlns:p14="http://schemas.microsoft.com/office/powerpoint/2010/main" val="390559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CDAB-2B05-4C4E-940C-ADA16DA2BB33}"/>
              </a:ext>
            </a:extLst>
          </p:cNvPr>
          <p:cNvSpPr>
            <a:spLocks noGrp="1"/>
          </p:cNvSpPr>
          <p:nvPr>
            <p:ph type="title"/>
          </p:nvPr>
        </p:nvSpPr>
        <p:spPr>
          <a:xfrm>
            <a:off x="563880" y="0"/>
            <a:ext cx="10515600" cy="901337"/>
          </a:xfrm>
        </p:spPr>
        <p:txBody>
          <a:bodyPr>
            <a:normAutofit/>
          </a:bodyPr>
          <a:lstStyle/>
          <a:p>
            <a:r>
              <a:rPr lang="en-US" sz="3600" dirty="0">
                <a:solidFill>
                  <a:srgbClr val="2491FE"/>
                </a:solidFill>
              </a:rPr>
              <a:t>Technology increases the task supply</a:t>
            </a:r>
            <a:endParaRPr sz="3600" dirty="0">
              <a:solidFill>
                <a:srgbClr val="2491FE"/>
              </a:solidFill>
            </a:endParaRPr>
          </a:p>
        </p:txBody>
      </p:sp>
      <p:sp>
        <p:nvSpPr>
          <p:cNvPr id="3" name="Content Placeholder 2">
            <a:extLst>
              <a:ext uri="{FF2B5EF4-FFF2-40B4-BE49-F238E27FC236}">
                <a16:creationId xmlns:a16="http://schemas.microsoft.com/office/drawing/2014/main" id="{31F3ABDA-6D5B-5D4F-9D95-C3D479BAFDFE}"/>
              </a:ext>
            </a:extLst>
          </p:cNvPr>
          <p:cNvSpPr>
            <a:spLocks noGrp="1"/>
          </p:cNvSpPr>
          <p:nvPr>
            <p:ph idx="1"/>
          </p:nvPr>
        </p:nvSpPr>
        <p:spPr>
          <a:xfrm>
            <a:off x="838200" y="787695"/>
            <a:ext cx="10515600" cy="2341427"/>
          </a:xfrm>
        </p:spPr>
        <p:txBody>
          <a:bodyPr>
            <a:normAutofit/>
          </a:bodyPr>
          <a:lstStyle/>
          <a:p>
            <a:pPr marL="0" indent="0">
              <a:buNone/>
              <a:defRPr/>
            </a:pPr>
            <a:r>
              <a:rPr lang="en-US" sz="2000" dirty="0">
                <a:latin typeface="Calibri Light" panose="020F0302020204030204" pitchFamily="34" charset="0"/>
                <a:cs typeface="Calibri Light" panose="020F0302020204030204" pitchFamily="34" charset="0"/>
              </a:rPr>
              <a:t>Technology not only empowers the designer of better machine capability in allowing taking over increasing role from labor. </a:t>
            </a:r>
          </a:p>
          <a:p>
            <a:pPr marL="0" indent="0">
              <a:buNone/>
              <a:defRPr/>
            </a:pPr>
            <a:r>
              <a:rPr lang="en-US" sz="2000" dirty="0">
                <a:latin typeface="Calibri Light" panose="020F0302020204030204" pitchFamily="34" charset="0"/>
                <a:cs typeface="Calibri Light" panose="020F0302020204030204" pitchFamily="34" charset="0"/>
              </a:rPr>
              <a:t>Technology also opens the opportunity of developing new products as well as adding new feature to existing products. </a:t>
            </a:r>
          </a:p>
          <a:p>
            <a:pPr marL="0" indent="0">
              <a:buNone/>
              <a:defRPr/>
            </a:pPr>
            <a:r>
              <a:rPr lang="en-US" sz="2000" dirty="0">
                <a:latin typeface="Calibri Light" panose="020F0302020204030204" pitchFamily="34" charset="0"/>
                <a:cs typeface="Calibri Light" panose="020F0302020204030204" pitchFamily="34" charset="0"/>
              </a:rPr>
              <a:t>As a result, demand for labor also increases for producing additional products as well as features. </a:t>
            </a:r>
          </a:p>
          <a:p>
            <a:pPr marL="0" indent="0">
              <a:buNone/>
              <a:defRPr/>
            </a:pPr>
            <a:r>
              <a:rPr lang="en-US" sz="2000" dirty="0">
                <a:latin typeface="Calibri Light" panose="020F0302020204030204" pitchFamily="34" charset="0"/>
                <a:cs typeface="Calibri Light" panose="020F0302020204030204" pitchFamily="34" charset="0"/>
              </a:rPr>
              <a:t>For example, many of the industrial products what we use today were not in existence 100 years ago. </a:t>
            </a:r>
          </a:p>
        </p:txBody>
      </p:sp>
      <p:grpSp>
        <p:nvGrpSpPr>
          <p:cNvPr id="4" name="Group 3">
            <a:extLst>
              <a:ext uri="{FF2B5EF4-FFF2-40B4-BE49-F238E27FC236}">
                <a16:creationId xmlns:a16="http://schemas.microsoft.com/office/drawing/2014/main" id="{6934A94B-C5EA-2F43-8485-AA2DE6CF01FB}"/>
              </a:ext>
            </a:extLst>
          </p:cNvPr>
          <p:cNvGrpSpPr>
            <a:grpSpLocks/>
          </p:cNvGrpSpPr>
          <p:nvPr/>
        </p:nvGrpSpPr>
        <p:grpSpPr bwMode="auto">
          <a:xfrm>
            <a:off x="2724015" y="3962083"/>
            <a:ext cx="6370637" cy="2713037"/>
            <a:chOff x="118745" y="0"/>
            <a:chExt cx="4453890" cy="1690377"/>
          </a:xfrm>
        </p:grpSpPr>
        <p:sp>
          <p:nvSpPr>
            <p:cNvPr id="5" name="Text Box 61">
              <a:extLst>
                <a:ext uri="{FF2B5EF4-FFF2-40B4-BE49-F238E27FC236}">
                  <a16:creationId xmlns:a16="http://schemas.microsoft.com/office/drawing/2014/main" id="{7FB032CB-5DFB-3E41-9729-0FD3FEF3BA23}"/>
                </a:ext>
              </a:extLst>
            </p:cNvPr>
            <p:cNvSpPr txBox="1"/>
            <p:nvPr/>
          </p:nvSpPr>
          <p:spPr>
            <a:xfrm>
              <a:off x="118745" y="263101"/>
              <a:ext cx="921188" cy="449053"/>
            </a:xfrm>
            <a:prstGeom prst="rect">
              <a:avLst/>
            </a:prstGeom>
            <a:noFill/>
            <a:ln>
              <a:solidFill>
                <a:schemeClr val="tx1"/>
              </a:solidFill>
            </a:ln>
            <a:effectLst/>
          </p:spPr>
          <p:style>
            <a:lnRef idx="0">
              <a:schemeClr val="accent1"/>
            </a:lnRef>
            <a:fillRef idx="0">
              <a:schemeClr val="accent1"/>
            </a:fillRef>
            <a:effectRef idx="0">
              <a:schemeClr val="accent1"/>
            </a:effectRef>
            <a:fontRef idx="minor">
              <a:schemeClr val="dk1"/>
            </a:fontRef>
          </p:style>
          <p:txBody>
            <a:bodyPr/>
            <a:lstStyle/>
            <a:p>
              <a:pPr algn="ctr" eaLnBrk="1" fontAlgn="auto" hangingPunct="1">
                <a:spcBef>
                  <a:spcPts val="0"/>
                </a:spcBef>
                <a:spcAft>
                  <a:spcPts val="0"/>
                </a:spcAft>
                <a:defRPr/>
              </a:pPr>
              <a:r>
                <a:rPr lang="en-US" sz="1600">
                  <a:solidFill>
                    <a:srgbClr val="000000"/>
                  </a:solidFill>
                  <a:ea typeface="ＭＳ 明朝"/>
                  <a:cs typeface="Times New Roman"/>
                </a:rPr>
                <a:t>Technology</a:t>
              </a:r>
            </a:p>
            <a:p>
              <a:pPr algn="ctr" eaLnBrk="1" fontAlgn="auto" hangingPunct="1">
                <a:spcBef>
                  <a:spcPts val="0"/>
                </a:spcBef>
                <a:spcAft>
                  <a:spcPts val="0"/>
                </a:spcAft>
                <a:defRPr/>
              </a:pPr>
              <a:r>
                <a:rPr lang="en-US" sz="1600">
                  <a:solidFill>
                    <a:srgbClr val="000000"/>
                  </a:solidFill>
                  <a:ea typeface="ＭＳ 明朝"/>
                  <a:cs typeface="Times New Roman"/>
                </a:rPr>
                <a:t>progression</a:t>
              </a:r>
            </a:p>
          </p:txBody>
        </p:sp>
        <p:sp>
          <p:nvSpPr>
            <p:cNvPr id="6" name="Text Box 62">
              <a:extLst>
                <a:ext uri="{FF2B5EF4-FFF2-40B4-BE49-F238E27FC236}">
                  <a16:creationId xmlns:a16="http://schemas.microsoft.com/office/drawing/2014/main" id="{5D12CAB5-F88A-B04F-9213-86EAFD229AFA}"/>
                </a:ext>
              </a:extLst>
            </p:cNvPr>
            <p:cNvSpPr txBox="1"/>
            <p:nvPr/>
          </p:nvSpPr>
          <p:spPr>
            <a:xfrm>
              <a:off x="1637041" y="14836"/>
              <a:ext cx="1135392" cy="404544"/>
            </a:xfrm>
            <a:prstGeom prst="rect">
              <a:avLst/>
            </a:prstGeom>
            <a:noFill/>
            <a:ln>
              <a:solidFill>
                <a:schemeClr val="bg2">
                  <a:lumMod val="50000"/>
                </a:schemeClr>
              </a:solidFill>
            </a:ln>
            <a:effectLst/>
          </p:spPr>
          <p:style>
            <a:lnRef idx="0">
              <a:schemeClr val="accent1"/>
            </a:lnRef>
            <a:fillRef idx="0">
              <a:schemeClr val="accent1"/>
            </a:fillRef>
            <a:effectRef idx="0">
              <a:schemeClr val="accent1"/>
            </a:effectRef>
            <a:fontRef idx="minor">
              <a:schemeClr val="dk1"/>
            </a:fontRef>
          </p:style>
          <p:txBody>
            <a:bodyPr/>
            <a:lstStyle/>
            <a:p>
              <a:pPr algn="ctr" eaLnBrk="1" fontAlgn="auto" hangingPunct="1">
                <a:spcBef>
                  <a:spcPts val="0"/>
                </a:spcBef>
                <a:spcAft>
                  <a:spcPts val="0"/>
                </a:spcAft>
                <a:defRPr/>
              </a:pPr>
              <a:r>
                <a:rPr lang="en-US" sz="1600">
                  <a:solidFill>
                    <a:srgbClr val="000000"/>
                  </a:solidFill>
                  <a:ea typeface="ＭＳ 明朝"/>
                  <a:cs typeface="Times New Roman"/>
                </a:rPr>
                <a:t>Introduction of new products</a:t>
              </a:r>
            </a:p>
          </p:txBody>
        </p:sp>
        <p:sp>
          <p:nvSpPr>
            <p:cNvPr id="7" name="Text Box 63">
              <a:extLst>
                <a:ext uri="{FF2B5EF4-FFF2-40B4-BE49-F238E27FC236}">
                  <a16:creationId xmlns:a16="http://schemas.microsoft.com/office/drawing/2014/main" id="{13B7BA82-C23D-FC40-B781-F3DA70916E1D}"/>
                </a:ext>
              </a:extLst>
            </p:cNvPr>
            <p:cNvSpPr txBox="1"/>
            <p:nvPr/>
          </p:nvSpPr>
          <p:spPr>
            <a:xfrm>
              <a:off x="1644810" y="627091"/>
              <a:ext cx="1135393" cy="589505"/>
            </a:xfrm>
            <a:prstGeom prst="rect">
              <a:avLst/>
            </a:prstGeom>
            <a:noFill/>
            <a:ln>
              <a:solidFill>
                <a:srgbClr val="948A54"/>
              </a:solidFill>
            </a:ln>
            <a:effectLst/>
          </p:spPr>
          <p:style>
            <a:lnRef idx="0">
              <a:schemeClr val="accent1"/>
            </a:lnRef>
            <a:fillRef idx="0">
              <a:schemeClr val="accent1"/>
            </a:fillRef>
            <a:effectRef idx="0">
              <a:schemeClr val="accent1"/>
            </a:effectRef>
            <a:fontRef idx="minor">
              <a:schemeClr val="dk1"/>
            </a:fontRef>
          </p:style>
          <p:txBody>
            <a:bodyPr/>
            <a:lstStyle/>
            <a:p>
              <a:pPr eaLnBrk="1" fontAlgn="auto" hangingPunct="1">
                <a:spcBef>
                  <a:spcPts val="0"/>
                </a:spcBef>
                <a:spcAft>
                  <a:spcPts val="0"/>
                </a:spcAft>
                <a:defRPr/>
              </a:pPr>
              <a:r>
                <a:rPr lang="en-US" sz="1600" dirty="0">
                  <a:solidFill>
                    <a:srgbClr val="000000"/>
                  </a:solidFill>
                  <a:ea typeface="ＭＳ 明朝"/>
                  <a:cs typeface="Times New Roman"/>
                </a:rPr>
                <a:t>Introduction of new features to existing products</a:t>
              </a:r>
            </a:p>
          </p:txBody>
        </p:sp>
        <p:cxnSp>
          <p:nvCxnSpPr>
            <p:cNvPr id="8" name="Elbow Connector 7">
              <a:extLst>
                <a:ext uri="{FF2B5EF4-FFF2-40B4-BE49-F238E27FC236}">
                  <a16:creationId xmlns:a16="http://schemas.microsoft.com/office/drawing/2014/main" id="{C42D3981-DFA0-D443-A72A-1B990414ACA4}"/>
                </a:ext>
              </a:extLst>
            </p:cNvPr>
            <p:cNvCxnSpPr/>
            <p:nvPr/>
          </p:nvCxnSpPr>
          <p:spPr>
            <a:xfrm>
              <a:off x="1041043" y="620167"/>
              <a:ext cx="619305" cy="374870"/>
            </a:xfrm>
            <a:prstGeom prst="bentConnector3">
              <a:avLst/>
            </a:prstGeom>
            <a:ln w="3175"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EAA8F311-5A80-874D-BF0E-870936BED50C}"/>
                </a:ext>
              </a:extLst>
            </p:cNvPr>
            <p:cNvCxnSpPr/>
            <p:nvPr/>
          </p:nvCxnSpPr>
          <p:spPr>
            <a:xfrm flipV="1">
              <a:off x="1037714" y="191886"/>
              <a:ext cx="600437" cy="240352"/>
            </a:xfrm>
            <a:prstGeom prst="bentConnector3">
              <a:avLst/>
            </a:prstGeom>
            <a:ln w="3175"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Text Box 68">
              <a:extLst>
                <a:ext uri="{FF2B5EF4-FFF2-40B4-BE49-F238E27FC236}">
                  <a16:creationId xmlns:a16="http://schemas.microsoft.com/office/drawing/2014/main" id="{36FA8504-09C5-9D4E-8BEF-4EA725186A85}"/>
                </a:ext>
              </a:extLst>
            </p:cNvPr>
            <p:cNvSpPr txBox="1"/>
            <p:nvPr/>
          </p:nvSpPr>
          <p:spPr>
            <a:xfrm>
              <a:off x="3237467" y="0"/>
              <a:ext cx="1016637" cy="1231433"/>
            </a:xfrm>
            <a:prstGeom prst="rect">
              <a:avLst/>
            </a:prstGeom>
            <a:noFill/>
            <a:ln>
              <a:solidFill>
                <a:schemeClr val="accent5">
                  <a:lumMod val="75000"/>
                </a:schemeClr>
              </a:solidFill>
            </a:ln>
            <a:effectLst/>
          </p:spPr>
          <p:style>
            <a:lnRef idx="0">
              <a:schemeClr val="accent1"/>
            </a:lnRef>
            <a:fillRef idx="0">
              <a:schemeClr val="accent1"/>
            </a:fillRef>
            <a:effectRef idx="0">
              <a:schemeClr val="accent1"/>
            </a:effectRef>
            <a:fontRef idx="minor">
              <a:schemeClr val="dk1"/>
            </a:fontRef>
          </p:style>
          <p:txBody>
            <a:bodyPr/>
            <a:lstStyle/>
            <a:p>
              <a:pPr algn="ctr" eaLnBrk="1" fontAlgn="auto" hangingPunct="1">
                <a:spcBef>
                  <a:spcPts val="0"/>
                </a:spcBef>
                <a:spcAft>
                  <a:spcPts val="0"/>
                </a:spcAft>
                <a:defRPr/>
              </a:pPr>
              <a:r>
                <a:rPr lang="en-US" sz="1600">
                  <a:solidFill>
                    <a:srgbClr val="000000"/>
                  </a:solidFill>
                  <a:ea typeface="ＭＳ 明朝"/>
                  <a:cs typeface="Times New Roman"/>
                </a:rPr>
                <a:t> </a:t>
              </a:r>
            </a:p>
            <a:p>
              <a:pPr algn="ctr" eaLnBrk="1" fontAlgn="auto" hangingPunct="1">
                <a:spcBef>
                  <a:spcPts val="0"/>
                </a:spcBef>
                <a:spcAft>
                  <a:spcPts val="0"/>
                </a:spcAft>
                <a:defRPr/>
              </a:pPr>
              <a:r>
                <a:rPr lang="en-US" sz="1600">
                  <a:solidFill>
                    <a:srgbClr val="000000"/>
                  </a:solidFill>
                  <a:ea typeface="ＭＳ 明朝"/>
                  <a:cs typeface="Times New Roman"/>
                </a:rPr>
                <a:t>Creating new </a:t>
              </a:r>
              <a:r>
                <a:rPr lang="en-US" sz="1600" b="1">
                  <a:solidFill>
                    <a:srgbClr val="000000"/>
                  </a:solidFill>
                  <a:ea typeface="ＭＳ 明朝"/>
                  <a:cs typeface="Times New Roman"/>
                </a:rPr>
                <a:t>tasks</a:t>
              </a:r>
              <a:r>
                <a:rPr lang="en-US" sz="1600">
                  <a:solidFill>
                    <a:srgbClr val="000000"/>
                  </a:solidFill>
                  <a:ea typeface="ＭＳ 明朝"/>
                  <a:cs typeface="Times New Roman"/>
                </a:rPr>
                <a:t>, and generating new </a:t>
              </a:r>
              <a:r>
                <a:rPr lang="en-US" sz="1600" b="1">
                  <a:solidFill>
                    <a:srgbClr val="000000"/>
                  </a:solidFill>
                  <a:ea typeface="ＭＳ 明朝"/>
                  <a:cs typeface="Times New Roman"/>
                </a:rPr>
                <a:t>demand </a:t>
              </a:r>
              <a:r>
                <a:rPr lang="en-US" sz="1600">
                  <a:solidFill>
                    <a:srgbClr val="000000"/>
                  </a:solidFill>
                  <a:ea typeface="ＭＳ 明朝"/>
                  <a:cs typeface="Times New Roman"/>
                </a:rPr>
                <a:t>for labor</a:t>
              </a:r>
            </a:p>
          </p:txBody>
        </p:sp>
        <p:cxnSp>
          <p:nvCxnSpPr>
            <p:cNvPr id="11" name="Straight Arrow Connector 10">
              <a:extLst>
                <a:ext uri="{FF2B5EF4-FFF2-40B4-BE49-F238E27FC236}">
                  <a16:creationId xmlns:a16="http://schemas.microsoft.com/office/drawing/2014/main" id="{CA55FC32-0432-ED4F-AD36-103F19FBDD3C}"/>
                </a:ext>
              </a:extLst>
            </p:cNvPr>
            <p:cNvCxnSpPr/>
            <p:nvPr/>
          </p:nvCxnSpPr>
          <p:spPr>
            <a:xfrm>
              <a:off x="2773543" y="221559"/>
              <a:ext cx="471692" cy="7913"/>
            </a:xfrm>
            <a:prstGeom prst="straightConnector1">
              <a:avLst/>
            </a:prstGeom>
            <a:ln w="1270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A3B7431-13ED-2546-B406-81BC335247B6}"/>
                </a:ext>
              </a:extLst>
            </p:cNvPr>
            <p:cNvCxnSpPr/>
            <p:nvPr/>
          </p:nvCxnSpPr>
          <p:spPr>
            <a:xfrm>
              <a:off x="2770213" y="948550"/>
              <a:ext cx="472803" cy="6924"/>
            </a:xfrm>
            <a:prstGeom prst="straightConnector1">
              <a:avLst/>
            </a:prstGeom>
            <a:ln w="1270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3" name="Text Box 71">
              <a:extLst>
                <a:ext uri="{FF2B5EF4-FFF2-40B4-BE49-F238E27FC236}">
                  <a16:creationId xmlns:a16="http://schemas.microsoft.com/office/drawing/2014/main" id="{47C5E856-BCBC-4945-BE13-4100F3C99ECE}"/>
                </a:ext>
              </a:extLst>
            </p:cNvPr>
            <p:cNvSpPr txBox="1"/>
            <p:nvPr/>
          </p:nvSpPr>
          <p:spPr>
            <a:xfrm>
              <a:off x="118745" y="1380788"/>
              <a:ext cx="4453890" cy="30958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algn="ctr" eaLnBrk="1" fontAlgn="auto" hangingPunct="1">
                <a:spcBef>
                  <a:spcPts val="0"/>
                </a:spcBef>
                <a:spcAft>
                  <a:spcPts val="0"/>
                </a:spcAft>
                <a:defRPr/>
              </a:pPr>
              <a:r>
                <a:rPr lang="en-US" sz="1600" dirty="0">
                  <a:solidFill>
                    <a:srgbClr val="000000"/>
                  </a:solidFill>
                  <a:ea typeface="ＭＳ 明朝"/>
                  <a:cs typeface="Times New Roman"/>
                </a:rPr>
                <a:t>Figure : Effect of technology progression on creating new demand for labor</a:t>
              </a:r>
            </a:p>
          </p:txBody>
        </p:sp>
      </p:grpSp>
    </p:spTree>
    <p:extLst>
      <p:ext uri="{BB962C8B-B14F-4D97-AF65-F5344CB8AC3E}">
        <p14:creationId xmlns:p14="http://schemas.microsoft.com/office/powerpoint/2010/main" val="256459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9BE0-E369-0041-AF81-6B414911E4D9}"/>
              </a:ext>
            </a:extLst>
          </p:cNvPr>
          <p:cNvSpPr>
            <a:spLocks noGrp="1"/>
          </p:cNvSpPr>
          <p:nvPr>
            <p:ph type="title"/>
          </p:nvPr>
        </p:nvSpPr>
        <p:spPr>
          <a:xfrm>
            <a:off x="328749" y="378188"/>
            <a:ext cx="10515600" cy="457835"/>
          </a:xfrm>
        </p:spPr>
        <p:txBody>
          <a:bodyPr>
            <a:noAutofit/>
          </a:bodyPr>
          <a:lstStyle/>
          <a:p>
            <a:r>
              <a:rPr lang="en-US" altLang="en-BD" sz="3600" dirty="0">
                <a:solidFill>
                  <a:srgbClr val="2491FE"/>
                </a:solidFill>
              </a:rPr>
              <a:t>Fourth Industrial Revolution </a:t>
            </a:r>
            <a:endParaRPr sz="3600" dirty="0">
              <a:solidFill>
                <a:srgbClr val="2491FE"/>
              </a:solidFill>
            </a:endParaRPr>
          </a:p>
        </p:txBody>
      </p:sp>
      <p:sp>
        <p:nvSpPr>
          <p:cNvPr id="3" name="Content Placeholder 2">
            <a:extLst>
              <a:ext uri="{FF2B5EF4-FFF2-40B4-BE49-F238E27FC236}">
                <a16:creationId xmlns:a16="http://schemas.microsoft.com/office/drawing/2014/main" id="{4CFF8B29-BBEA-034B-B4DA-48C99AC8747B}"/>
              </a:ext>
            </a:extLst>
          </p:cNvPr>
          <p:cNvSpPr>
            <a:spLocks noGrp="1"/>
          </p:cNvSpPr>
          <p:nvPr>
            <p:ph idx="1"/>
          </p:nvPr>
        </p:nvSpPr>
        <p:spPr>
          <a:xfrm>
            <a:off x="235131" y="976538"/>
            <a:ext cx="11769635" cy="5881461"/>
          </a:xfrm>
        </p:spPr>
        <p:txBody>
          <a:bodyPr>
            <a:noAutofit/>
          </a:bodyPr>
          <a:lstStyle/>
          <a:p>
            <a:pPr>
              <a:lnSpc>
                <a:spcPct val="120000"/>
              </a:lnSpc>
              <a:spcBef>
                <a:spcPts val="0"/>
              </a:spcBef>
              <a:spcAft>
                <a:spcPts val="600"/>
              </a:spcAft>
              <a:buFont typeface="Arial"/>
              <a:buChar char="•"/>
              <a:defRPr/>
            </a:pPr>
            <a:r>
              <a:rPr lang="en-US" sz="1800" dirty="0">
                <a:latin typeface="Calibri Light" panose="020F0302020204030204" pitchFamily="34" charset="0"/>
                <a:cs typeface="Calibri Light" panose="020F0302020204030204" pitchFamily="34" charset="0"/>
              </a:rPr>
              <a:t>The technology stack driving the fourth industrial revolution has been opening the opportunity of building innate capacity like vision in machines. It appears that progress in building innate capacity in machine will lead to delegation of tasks being performed by low skilled labor, primarily relying on innate ability, will be taken over by capital or machine as well. </a:t>
            </a:r>
          </a:p>
          <a:p>
            <a:pPr>
              <a:lnSpc>
                <a:spcPct val="120000"/>
              </a:lnSpc>
              <a:spcBef>
                <a:spcPts val="0"/>
              </a:spcBef>
              <a:spcAft>
                <a:spcPts val="600"/>
              </a:spcAft>
              <a:buFont typeface="Arial"/>
              <a:buChar char="•"/>
              <a:defRPr/>
            </a:pPr>
            <a:r>
              <a:rPr lang="en-US" sz="1800" dirty="0">
                <a:latin typeface="Calibri Light" panose="020F0302020204030204" pitchFamily="34" charset="0"/>
                <a:cs typeface="Calibri Light" panose="020F0302020204030204" pitchFamily="34" charset="0"/>
              </a:rPr>
              <a:t>For example, aggressive R&amp;D and startup activities are underway to develop autonomous vehicle. </a:t>
            </a:r>
          </a:p>
          <a:p>
            <a:pPr>
              <a:lnSpc>
                <a:spcPct val="120000"/>
              </a:lnSpc>
              <a:spcBef>
                <a:spcPts val="0"/>
              </a:spcBef>
              <a:spcAft>
                <a:spcPts val="600"/>
              </a:spcAft>
              <a:buFont typeface="Arial"/>
              <a:buChar char="•"/>
              <a:defRPr/>
            </a:pPr>
            <a:r>
              <a:rPr lang="en-US" sz="1800" dirty="0">
                <a:latin typeface="Calibri Light" panose="020F0302020204030204" pitchFamily="34" charset="0"/>
                <a:cs typeface="Calibri Light" panose="020F0302020204030204" pitchFamily="34" charset="0"/>
              </a:rPr>
              <a:t>The purpose of such endeavor has been in building tacit as well as innate ability of human drivers into machines. </a:t>
            </a:r>
          </a:p>
          <a:p>
            <a:pPr>
              <a:lnSpc>
                <a:spcPct val="120000"/>
              </a:lnSpc>
              <a:spcBef>
                <a:spcPts val="0"/>
              </a:spcBef>
              <a:spcAft>
                <a:spcPts val="600"/>
              </a:spcAft>
              <a:buFont typeface="Arial"/>
              <a:buChar char="•"/>
              <a:defRPr/>
            </a:pPr>
            <a:r>
              <a:rPr lang="en-US" sz="1800" dirty="0">
                <a:latin typeface="Calibri Light" panose="020F0302020204030204" pitchFamily="34" charset="0"/>
                <a:cs typeface="Calibri Light" panose="020F0302020204030204" pitchFamily="34" charset="0"/>
              </a:rPr>
              <a:t>It appears that such trend will continue in building human workers’ innate ability into machine, making capital as a better choice than labor in performing bottom layer tasks of the manufacturing value chain, which are currently being performed by labor in developing countries.   </a:t>
            </a:r>
          </a:p>
          <a:p>
            <a:pPr>
              <a:lnSpc>
                <a:spcPct val="120000"/>
              </a:lnSpc>
              <a:spcBef>
                <a:spcPts val="0"/>
              </a:spcBef>
              <a:spcAft>
                <a:spcPts val="600"/>
              </a:spcAft>
              <a:buFont typeface="Arial"/>
              <a:buChar char="•"/>
              <a:defRPr/>
            </a:pPr>
            <a:r>
              <a:rPr lang="en-US" sz="1800" strike="sngStrike" dirty="0">
                <a:latin typeface="Calibri Light" panose="020F0302020204030204" pitchFamily="34" charset="0"/>
                <a:cs typeface="Calibri Light" panose="020F0302020204030204" pitchFamily="34" charset="0"/>
              </a:rPr>
              <a:t>The technology stack driving the fourth industrial revolution has been opening the opportunity of building innate capacity like vision in machines. It appears that progress in building innate capacity in machine will lead to delegation of tasks being performed by low skilled labor, primarily relying on innate ability, will be taken over by capital or machine as well. </a:t>
            </a:r>
          </a:p>
          <a:p>
            <a:pPr>
              <a:lnSpc>
                <a:spcPct val="120000"/>
              </a:lnSpc>
              <a:spcBef>
                <a:spcPts val="0"/>
              </a:spcBef>
              <a:spcAft>
                <a:spcPts val="600"/>
              </a:spcAft>
              <a:buFont typeface="Arial"/>
              <a:buChar char="•"/>
              <a:defRPr/>
            </a:pPr>
            <a:r>
              <a:rPr lang="en-US" sz="1800" strike="sngStrike" dirty="0">
                <a:latin typeface="Calibri Light" panose="020F0302020204030204" pitchFamily="34" charset="0"/>
                <a:cs typeface="Calibri Light" panose="020F0302020204030204" pitchFamily="34" charset="0"/>
              </a:rPr>
              <a:t>For example, aggressive R&amp;D and startup activities are underway to develop autonomous vehicle. </a:t>
            </a:r>
          </a:p>
          <a:p>
            <a:pPr>
              <a:lnSpc>
                <a:spcPct val="120000"/>
              </a:lnSpc>
              <a:spcBef>
                <a:spcPts val="0"/>
              </a:spcBef>
              <a:spcAft>
                <a:spcPts val="600"/>
              </a:spcAft>
              <a:buFont typeface="Arial"/>
              <a:buChar char="•"/>
              <a:defRPr/>
            </a:pPr>
            <a:r>
              <a:rPr lang="en-US" sz="1800" strike="sngStrike" dirty="0">
                <a:latin typeface="Calibri Light" panose="020F0302020204030204" pitchFamily="34" charset="0"/>
                <a:cs typeface="Calibri Light" panose="020F0302020204030204" pitchFamily="34" charset="0"/>
              </a:rPr>
              <a:t>The purpose of such endeavor has been in building tacit as well as innate ability of human drivers into machines. </a:t>
            </a:r>
          </a:p>
          <a:p>
            <a:pPr>
              <a:lnSpc>
                <a:spcPct val="120000"/>
              </a:lnSpc>
              <a:spcBef>
                <a:spcPts val="0"/>
              </a:spcBef>
              <a:spcAft>
                <a:spcPts val="600"/>
              </a:spcAft>
              <a:buFont typeface="Arial"/>
              <a:buChar char="•"/>
              <a:defRPr/>
            </a:pPr>
            <a:r>
              <a:rPr lang="en-US" sz="1800" strike="sngStrike" dirty="0">
                <a:latin typeface="Calibri Light" panose="020F0302020204030204" pitchFamily="34" charset="0"/>
                <a:cs typeface="Calibri Light" panose="020F0302020204030204" pitchFamily="34" charset="0"/>
              </a:rPr>
              <a:t>It appears that such trend will continue in building human workers’ innate ability into machine, making capital as a better choice than labor in performing bottom layer tasks of the manufacturing value chain, which are currently being performed by labor in developing countries.   </a:t>
            </a:r>
          </a:p>
        </p:txBody>
      </p:sp>
    </p:spTree>
    <p:extLst>
      <p:ext uri="{BB962C8B-B14F-4D97-AF65-F5344CB8AC3E}">
        <p14:creationId xmlns:p14="http://schemas.microsoft.com/office/powerpoint/2010/main" val="935330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554D-032F-E44B-BEF3-52C244B8CBF2}"/>
              </a:ext>
            </a:extLst>
          </p:cNvPr>
          <p:cNvSpPr>
            <a:spLocks noGrp="1"/>
          </p:cNvSpPr>
          <p:nvPr>
            <p:ph type="title"/>
          </p:nvPr>
        </p:nvSpPr>
        <p:spPr/>
        <p:txBody>
          <a:bodyPr>
            <a:normAutofit/>
          </a:bodyPr>
          <a:lstStyle/>
          <a:p>
            <a:r>
              <a:rPr lang="en-US" sz="3600" dirty="0">
                <a:solidFill>
                  <a:srgbClr val="2491FE"/>
                </a:solidFill>
              </a:rPr>
              <a:t>Country Level Job Polarization Effect</a:t>
            </a:r>
            <a:endParaRPr sz="3600" dirty="0">
              <a:solidFill>
                <a:srgbClr val="2491FE"/>
              </a:solidFill>
            </a:endParaRPr>
          </a:p>
        </p:txBody>
      </p:sp>
      <p:sp>
        <p:nvSpPr>
          <p:cNvPr id="3" name="Content Placeholder 2">
            <a:extLst>
              <a:ext uri="{FF2B5EF4-FFF2-40B4-BE49-F238E27FC236}">
                <a16:creationId xmlns:a16="http://schemas.microsoft.com/office/drawing/2014/main" id="{41230681-AFB8-F944-8FCD-32BDDDEA12E1}"/>
              </a:ext>
            </a:extLst>
          </p:cNvPr>
          <p:cNvSpPr>
            <a:spLocks noGrp="1"/>
          </p:cNvSpPr>
          <p:nvPr>
            <p:ph idx="1"/>
          </p:nvPr>
        </p:nvSpPr>
        <p:spPr>
          <a:xfrm>
            <a:off x="838200" y="1394551"/>
            <a:ext cx="10515600" cy="4351338"/>
          </a:xfrm>
        </p:spPr>
        <p:txBody>
          <a:bodyPr>
            <a:normAutofit/>
          </a:bodyPr>
          <a:lstStyle/>
          <a:p>
            <a:pPr>
              <a:lnSpc>
                <a:spcPct val="100000"/>
              </a:lnSpc>
            </a:pPr>
            <a:r>
              <a:rPr lang="en-US" sz="2200" dirty="0">
                <a:latin typeface="Calibri Light" panose="020F0302020204030204" pitchFamily="34" charset="0"/>
                <a:cs typeface="Calibri Light" panose="020F0302020204030204" pitchFamily="34" charset="0"/>
              </a:rPr>
              <a:t>Advanced countries suffered from technology influenced job loss for two major reasons. The first one is that ICT empowered the transfer of the codified capability of middle layer professionals to machines. On the other had, job division facilitated the transfer of earned capability of labor performing lower level tasks </a:t>
            </a:r>
            <a:r>
              <a:rPr lang="en-US" sz="2200" strike="sngStrike" dirty="0">
                <a:latin typeface="Calibri Light" panose="020F0302020204030204" pitchFamily="34" charset="0"/>
                <a:cs typeface="Calibri Light" panose="020F0302020204030204" pitchFamily="34" charset="0"/>
              </a:rPr>
              <a:t>were transferred </a:t>
            </a:r>
            <a:r>
              <a:rPr lang="en-US" sz="2200" dirty="0">
                <a:latin typeface="Calibri Light" panose="020F0302020204030204" pitchFamily="34" charset="0"/>
                <a:cs typeface="Calibri Light" panose="020F0302020204030204" pitchFamily="34" charset="0"/>
              </a:rPr>
              <a:t>to machines. </a:t>
            </a:r>
          </a:p>
          <a:p>
            <a:pPr>
              <a:lnSpc>
                <a:spcPct val="100000"/>
              </a:lnSpc>
            </a:pPr>
            <a:r>
              <a:rPr lang="en-US" sz="2200" dirty="0">
                <a:latin typeface="Calibri Light" panose="020F0302020204030204" pitchFamily="34" charset="0"/>
                <a:cs typeface="Calibri Light" panose="020F0302020204030204" pitchFamily="34" charset="0"/>
              </a:rPr>
              <a:t>As a result, lower level tasks started demanding decreasing amount of trained skill and experienced earned tacit knowledge or capacity. The second effect created the window of getting those lowest level manufacturing jobs done by low skilled workers of developing countries. </a:t>
            </a:r>
          </a:p>
          <a:p>
            <a:pPr>
              <a:lnSpc>
                <a:spcPct val="100000"/>
              </a:lnSpc>
            </a:pPr>
            <a:r>
              <a:rPr lang="en-US" sz="2200" dirty="0">
                <a:latin typeface="Calibri Light" panose="020F0302020204030204" pitchFamily="34" charset="0"/>
                <a:cs typeface="Calibri Light" panose="020F0302020204030204" pitchFamily="34" charset="0"/>
              </a:rPr>
              <a:t>Producers took the advantage of it by offshoring those tasks to low skilled labor. As a result, advanced countries lost manufacturing jobs; consequentially, developing countries gained jobs, particularly in the manufacturing value chain, and also in service value chain. </a:t>
            </a:r>
          </a:p>
          <a:p>
            <a:endParaRPr dirty="0"/>
          </a:p>
        </p:txBody>
      </p:sp>
    </p:spTree>
    <p:extLst>
      <p:ext uri="{BB962C8B-B14F-4D97-AF65-F5344CB8AC3E}">
        <p14:creationId xmlns:p14="http://schemas.microsoft.com/office/powerpoint/2010/main" val="243532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02E2-F80F-3449-93C3-A2A91DA38EE0}"/>
              </a:ext>
            </a:extLst>
          </p:cNvPr>
          <p:cNvSpPr>
            <a:spLocks noGrp="1"/>
          </p:cNvSpPr>
          <p:nvPr>
            <p:ph type="title"/>
          </p:nvPr>
        </p:nvSpPr>
        <p:spPr/>
        <p:txBody>
          <a:bodyPr/>
          <a:lstStyle/>
          <a:p>
            <a:endParaRPr/>
          </a:p>
        </p:txBody>
      </p:sp>
      <p:sp>
        <p:nvSpPr>
          <p:cNvPr id="3" name="Content Placeholder 2">
            <a:extLst>
              <a:ext uri="{FF2B5EF4-FFF2-40B4-BE49-F238E27FC236}">
                <a16:creationId xmlns:a16="http://schemas.microsoft.com/office/drawing/2014/main" id="{28A93D66-22A7-1242-9CC8-A06F30ED4DC8}"/>
              </a:ext>
            </a:extLst>
          </p:cNvPr>
          <p:cNvSpPr>
            <a:spLocks noGrp="1"/>
          </p:cNvSpPr>
          <p:nvPr>
            <p:ph idx="1"/>
          </p:nvPr>
        </p:nvSpPr>
        <p:spPr/>
        <p:txBody>
          <a:bodyPr>
            <a:normAutofit fontScale="70000" lnSpcReduction="20000"/>
          </a:bodyPr>
          <a:lstStyle/>
          <a:p>
            <a:pPr>
              <a:lnSpc>
                <a:spcPct val="130000"/>
              </a:lnSpc>
              <a:buFont typeface="Arial"/>
              <a:buChar char="•"/>
              <a:defRPr/>
            </a:pPr>
            <a:r>
              <a:rPr lang="en-US" dirty="0"/>
              <a:t>But technology progression, particularly ICT, also fueled the journey of introducing new products and also adding new features to existing products. Advanced countries benefited from it, as it created high paying innovation jobs. On the other hand, due to very weak R&amp;D capacity and poor industrial capability, developing countries could not benefit from technology progression in creating high paying innovation jobs. </a:t>
            </a:r>
          </a:p>
          <a:p>
            <a:pPr>
              <a:lnSpc>
                <a:spcPct val="130000"/>
              </a:lnSpc>
              <a:buFont typeface="Arial"/>
              <a:buChar char="•"/>
              <a:defRPr/>
            </a:pPr>
            <a:r>
              <a:rPr lang="en-US" dirty="0"/>
              <a:t>In contrary to the third industrial revolution, the fourth industrial revolution has been providing technology for building machine capabilities to take over human innate capability intensive jobs. Such transformation is creating high paying machine design innovation jobs in advanced countries. On the other hand, developing countries will be suffering from manufacturing job loss by importing those capital machineries. As a result, in the age of fourth industrial revolution, advanced countries will experience employment gain, causing job loss in developing countries.  </a:t>
            </a:r>
          </a:p>
          <a:p>
            <a:endParaRPr dirty="0"/>
          </a:p>
        </p:txBody>
      </p:sp>
    </p:spTree>
    <p:extLst>
      <p:ext uri="{BB962C8B-B14F-4D97-AF65-F5344CB8AC3E}">
        <p14:creationId xmlns:p14="http://schemas.microsoft.com/office/powerpoint/2010/main" val="94349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5E6F-E4EA-E94E-B4B8-67BBC70F36E9}"/>
              </a:ext>
            </a:extLst>
          </p:cNvPr>
          <p:cNvSpPr>
            <a:spLocks noGrp="1"/>
          </p:cNvSpPr>
          <p:nvPr>
            <p:ph type="title"/>
          </p:nvPr>
        </p:nvSpPr>
        <p:spPr/>
        <p:txBody>
          <a:bodyPr>
            <a:normAutofit/>
          </a:bodyPr>
          <a:lstStyle/>
          <a:p>
            <a:r>
              <a:rPr lang="en-US" sz="3600" dirty="0">
                <a:solidFill>
                  <a:srgbClr val="2491FE"/>
                </a:solidFill>
              </a:rPr>
              <a:t>Challenges for developing countries</a:t>
            </a:r>
            <a:endParaRPr sz="3600" dirty="0">
              <a:solidFill>
                <a:srgbClr val="2491FE"/>
              </a:solidFill>
            </a:endParaRPr>
          </a:p>
        </p:txBody>
      </p:sp>
      <p:sp>
        <p:nvSpPr>
          <p:cNvPr id="3" name="Content Placeholder 2">
            <a:extLst>
              <a:ext uri="{FF2B5EF4-FFF2-40B4-BE49-F238E27FC236}">
                <a16:creationId xmlns:a16="http://schemas.microsoft.com/office/drawing/2014/main" id="{8E08B84E-FA3C-BE49-9525-727AD6432067}"/>
              </a:ext>
            </a:extLst>
          </p:cNvPr>
          <p:cNvSpPr>
            <a:spLocks noGrp="1"/>
          </p:cNvSpPr>
          <p:nvPr>
            <p:ph idx="1"/>
          </p:nvPr>
        </p:nvSpPr>
        <p:spPr>
          <a:xfrm>
            <a:off x="838200" y="1381488"/>
            <a:ext cx="10515600" cy="5476512"/>
          </a:xfrm>
        </p:spPr>
        <p:txBody>
          <a:bodyPr>
            <a:normAutofit fontScale="62500" lnSpcReduction="20000"/>
          </a:bodyPr>
          <a:lstStyle/>
          <a:p>
            <a:pPr>
              <a:lnSpc>
                <a:spcPct val="120000"/>
              </a:lnSpc>
              <a:buFont typeface="Arial"/>
              <a:buChar char="•"/>
              <a:defRPr/>
            </a:pPr>
            <a:r>
              <a:rPr lang="en-US" sz="3200" dirty="0">
                <a:latin typeface="Calibri Light" panose="020F0302020204030204" pitchFamily="34" charset="0"/>
                <a:cs typeface="Calibri Light" panose="020F0302020204030204" pitchFamily="34" charset="0"/>
              </a:rPr>
              <a:t>Technologies have been creating as well as declining demand for labor and raw material. For example, gasoline engine technology created the demand for liquid fuel. The progression of electric vehicles to be charged by renewable energy sources like solar cell or wind turbines will likely be reducing the demand of petroleum.  </a:t>
            </a:r>
          </a:p>
          <a:p>
            <a:pPr>
              <a:lnSpc>
                <a:spcPct val="120000"/>
              </a:lnSpc>
              <a:buFont typeface="Arial"/>
              <a:buChar char="•"/>
              <a:defRPr/>
            </a:pPr>
            <a:r>
              <a:rPr lang="en-US" sz="3200" dirty="0">
                <a:latin typeface="Calibri Light" panose="020F0302020204030204" pitchFamily="34" charset="0"/>
                <a:cs typeface="Calibri Light" panose="020F0302020204030204" pitchFamily="34" charset="0"/>
              </a:rPr>
              <a:t>Similarly, the progression of technology like ICT, and job division led to the building capability of machine in attaining codified as well as tacit capability, which human workers or labor earn through training and experience. As a result, over the last several decades, tasks at the middle layer have been increasingly being delegated to machine. </a:t>
            </a:r>
          </a:p>
          <a:p>
            <a:pPr>
              <a:lnSpc>
                <a:spcPct val="120000"/>
              </a:lnSpc>
              <a:buFont typeface="Arial"/>
              <a:buChar char="•"/>
              <a:defRPr/>
            </a:pPr>
            <a:r>
              <a:rPr lang="en-US" sz="3200" dirty="0">
                <a:latin typeface="Calibri Light" panose="020F0302020204030204" pitchFamily="34" charset="0"/>
                <a:cs typeface="Calibri Light" panose="020F0302020204030204" pitchFamily="34" charset="0"/>
              </a:rPr>
              <a:t>On the other hand, training need to acquire codified capability in performing low level tasks have been decreasing, opening the opportunity of low skilled workers equipped with just innate capabilities in taking over those jobs. So far labor as well as natural resource like petroleum products have been benefiting from this transformation. But situation will start likely change, as electric vehicle starting taking over gasoline ones and smart machines start attaining humans’ innate capabilities like vision.    </a:t>
            </a:r>
          </a:p>
          <a:p>
            <a:pPr>
              <a:lnSpc>
                <a:spcPct val="120000"/>
              </a:lnSpc>
              <a:buFont typeface="Arial"/>
              <a:buChar char="•"/>
              <a:defRPr/>
            </a:pPr>
            <a:r>
              <a:rPr lang="en-US" sz="3200" dirty="0">
                <a:latin typeface="Calibri Light" panose="020F0302020204030204" pitchFamily="34" charset="0"/>
                <a:cs typeface="Calibri Light" panose="020F0302020204030204" pitchFamily="34" charset="0"/>
              </a:rPr>
              <a:t>They need to take advantage of 4IR (fourth industrial revolution) to innovate to introduce new products, and also features of existing products. </a:t>
            </a:r>
          </a:p>
          <a:p>
            <a:endParaRPr dirty="0"/>
          </a:p>
        </p:txBody>
      </p:sp>
    </p:spTree>
    <p:extLst>
      <p:ext uri="{BB962C8B-B14F-4D97-AF65-F5344CB8AC3E}">
        <p14:creationId xmlns:p14="http://schemas.microsoft.com/office/powerpoint/2010/main" val="276521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3575-08B2-9843-804E-0014DC9322A2}"/>
              </a:ext>
            </a:extLst>
          </p:cNvPr>
          <p:cNvSpPr>
            <a:spLocks noGrp="1"/>
          </p:cNvSpPr>
          <p:nvPr>
            <p:ph type="title"/>
          </p:nvPr>
        </p:nvSpPr>
        <p:spPr/>
        <p:txBody>
          <a:bodyPr>
            <a:normAutofit/>
          </a:bodyPr>
          <a:lstStyle/>
          <a:p>
            <a:r>
              <a:rPr lang="en-US" sz="3600" dirty="0">
                <a:solidFill>
                  <a:srgbClr val="2491FE"/>
                </a:solidFill>
              </a:rPr>
              <a:t>Sharpen and Augment Innate Capability</a:t>
            </a:r>
            <a:endParaRPr sz="3600" dirty="0">
              <a:solidFill>
                <a:srgbClr val="2491FE"/>
              </a:solidFill>
            </a:endParaRPr>
          </a:p>
        </p:txBody>
      </p:sp>
      <p:sp>
        <p:nvSpPr>
          <p:cNvPr id="3" name="Content Placeholder 2">
            <a:extLst>
              <a:ext uri="{FF2B5EF4-FFF2-40B4-BE49-F238E27FC236}">
                <a16:creationId xmlns:a16="http://schemas.microsoft.com/office/drawing/2014/main" id="{5FD31625-BAAF-E344-AEBF-2EC849681C51}"/>
              </a:ext>
            </a:extLst>
          </p:cNvPr>
          <p:cNvSpPr>
            <a:spLocks noGrp="1"/>
          </p:cNvSpPr>
          <p:nvPr>
            <p:ph idx="1"/>
          </p:nvPr>
        </p:nvSpPr>
        <p:spPr>
          <a:xfrm>
            <a:off x="838200" y="1485991"/>
            <a:ext cx="10515600" cy="4351338"/>
          </a:xfrm>
        </p:spPr>
        <p:txBody>
          <a:bodyPr/>
          <a:lstStyle/>
          <a:p>
            <a:pPr>
              <a:buFont typeface="Arial"/>
              <a:buChar char="•"/>
              <a:defRPr/>
            </a:pPr>
            <a:r>
              <a:rPr lang="en-US" sz="2000" dirty="0">
                <a:latin typeface="Calibri Light" panose="020F0302020204030204" pitchFamily="34" charset="0"/>
                <a:cs typeface="Calibri Light" panose="020F0302020204030204" pitchFamily="34" charset="0"/>
              </a:rPr>
              <a:t>For example, doctors cannot travel through different organs, and fish farmers cannot look though the water to understand the health of fish. Similarly, dairy farmers cannot understand state of mind or body of cows well. </a:t>
            </a:r>
          </a:p>
          <a:p>
            <a:pPr>
              <a:buFont typeface="Arial"/>
              <a:buChar char="•"/>
              <a:defRPr/>
            </a:pPr>
            <a:r>
              <a:rPr lang="en-US" sz="2000" dirty="0">
                <a:latin typeface="Calibri Light" panose="020F0302020204030204" pitchFamily="34" charset="0"/>
                <a:cs typeface="Calibri Light" panose="020F0302020204030204" pitchFamily="34" charset="0"/>
              </a:rPr>
              <a:t>Technology stack of the forth industrial revolution can support us to innovate to augment human’s innate capability to make them play far more important role than before in performing production jobs.   </a:t>
            </a:r>
          </a:p>
          <a:p>
            <a:pPr>
              <a:buFont typeface="Arial"/>
              <a:buChar char="•"/>
              <a:defRPr/>
            </a:pPr>
            <a:r>
              <a:rPr lang="en-US" sz="2000" dirty="0">
                <a:latin typeface="Calibri Light" panose="020F0302020204030204" pitchFamily="34" charset="0"/>
                <a:cs typeface="Calibri Light" panose="020F0302020204030204" pitchFamily="34" charset="0"/>
              </a:rPr>
              <a:t>We can also sharpen innate abilities through training. Sharpening of innate abilities will lead to productivity improvement and also the reduction of progression of automation in taking over jobs.</a:t>
            </a:r>
          </a:p>
          <a:p>
            <a:pPr>
              <a:buFont typeface="Arial"/>
              <a:buChar char="•"/>
              <a:defRPr/>
            </a:pPr>
            <a:r>
              <a:rPr lang="en-US" sz="2000" dirty="0">
                <a:latin typeface="Calibri Light" panose="020F0302020204030204" pitchFamily="34" charset="0"/>
                <a:cs typeface="Calibri Light" panose="020F0302020204030204" pitchFamily="34" charset="0"/>
              </a:rPr>
              <a:t>Even creative innate ability could also be sharpened.  </a:t>
            </a:r>
          </a:p>
          <a:p>
            <a:pPr marL="0" indent="0">
              <a:buNone/>
            </a:pPr>
            <a:endParaRPr dirty="0"/>
          </a:p>
        </p:txBody>
      </p:sp>
    </p:spTree>
    <p:extLst>
      <p:ext uri="{BB962C8B-B14F-4D97-AF65-F5344CB8AC3E}">
        <p14:creationId xmlns:p14="http://schemas.microsoft.com/office/powerpoint/2010/main" val="1363663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27BD-0CD4-0043-90EE-4273A9D80672}"/>
              </a:ext>
            </a:extLst>
          </p:cNvPr>
          <p:cNvSpPr>
            <a:spLocks noGrp="1"/>
          </p:cNvSpPr>
          <p:nvPr>
            <p:ph type="title"/>
          </p:nvPr>
        </p:nvSpPr>
        <p:spPr>
          <a:xfrm>
            <a:off x="195943" y="277995"/>
            <a:ext cx="10855234" cy="701720"/>
          </a:xfrm>
        </p:spPr>
        <p:txBody>
          <a:bodyPr>
            <a:normAutofit/>
          </a:bodyPr>
          <a:lstStyle/>
          <a:p>
            <a:r>
              <a:rPr lang="en-US" altLang="en-BD" sz="3600" dirty="0">
                <a:solidFill>
                  <a:srgbClr val="2491FE"/>
                </a:solidFill>
                <a:latin typeface="Calibri Light" panose="020F0302020204030204" pitchFamily="34" charset="0"/>
                <a:cs typeface="Calibri Light" panose="020F0302020204030204" pitchFamily="34" charset="0"/>
              </a:rPr>
              <a:t>Effect of Innovation on Tasks and Human Capital Demand</a:t>
            </a:r>
            <a:endParaRPr sz="3600" dirty="0">
              <a:solidFill>
                <a:srgbClr val="2491FE"/>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45BAE7A-D8F8-C14C-8AE0-730DA8503094}"/>
              </a:ext>
            </a:extLst>
          </p:cNvPr>
          <p:cNvSpPr>
            <a:spLocks noGrp="1"/>
          </p:cNvSpPr>
          <p:nvPr>
            <p:ph idx="1"/>
          </p:nvPr>
        </p:nvSpPr>
        <p:spPr>
          <a:xfrm>
            <a:off x="326571" y="979714"/>
            <a:ext cx="8595360" cy="5878285"/>
          </a:xfrm>
        </p:spPr>
        <p:txBody>
          <a:bodyPr>
            <a:normAutofit fontScale="32500" lnSpcReduction="20000"/>
          </a:bodyPr>
          <a:lstStyle/>
          <a:p>
            <a:pPr marL="0" indent="0" algn="ctr">
              <a:lnSpc>
                <a:spcPct val="120000"/>
              </a:lnSpc>
              <a:buNone/>
              <a:defRPr/>
            </a:pPr>
            <a:r>
              <a:rPr lang="en-US" sz="6200" dirty="0">
                <a:latin typeface="Calibri Light" panose="020F0302020204030204" pitchFamily="34" charset="0"/>
                <a:cs typeface="Calibri Light" panose="020F0302020204030204" pitchFamily="34" charset="0"/>
              </a:rPr>
              <a:t>Y=F(A,X)</a:t>
            </a:r>
          </a:p>
          <a:p>
            <a:pPr marL="0" indent="0">
              <a:lnSpc>
                <a:spcPct val="120000"/>
              </a:lnSpc>
              <a:spcAft>
                <a:spcPts val="600"/>
              </a:spcAft>
              <a:buNone/>
              <a:defRPr/>
            </a:pPr>
            <a:endParaRPr lang="en-US" sz="6200" dirty="0">
              <a:latin typeface="Calibri Light" panose="020F0302020204030204" pitchFamily="34" charset="0"/>
              <a:cs typeface="Calibri Light" panose="020F0302020204030204" pitchFamily="34" charset="0"/>
            </a:endParaRPr>
          </a:p>
          <a:p>
            <a:pPr marL="0" indent="0">
              <a:lnSpc>
                <a:spcPct val="120000"/>
              </a:lnSpc>
              <a:spcAft>
                <a:spcPts val="600"/>
              </a:spcAft>
              <a:buNone/>
              <a:defRPr/>
            </a:pPr>
            <a:r>
              <a:rPr lang="en-US" sz="6200" dirty="0">
                <a:latin typeface="Calibri Light" panose="020F0302020204030204" pitchFamily="34" charset="0"/>
                <a:cs typeface="Calibri Light" panose="020F0302020204030204" pitchFamily="34" charset="0"/>
              </a:rPr>
              <a:t>There are three major innovation types, having varying effect on tasks. These innovation types are: 1. Sustaining (incremental) innovation, 2. Process innovation, and 3. Disruptive innovation.  </a:t>
            </a:r>
          </a:p>
          <a:p>
            <a:pPr marL="0" indent="0">
              <a:lnSpc>
                <a:spcPct val="120000"/>
              </a:lnSpc>
              <a:spcAft>
                <a:spcPts val="600"/>
              </a:spcAft>
              <a:buNone/>
              <a:defRPr/>
            </a:pPr>
            <a:r>
              <a:rPr lang="en-US" sz="6200" dirty="0">
                <a:latin typeface="Calibri Light" panose="020F0302020204030204" pitchFamily="34" charset="0"/>
                <a:cs typeface="Calibri Light" panose="020F0302020204030204" pitchFamily="34" charset="0"/>
              </a:rPr>
              <a:t>Sustaining innovation focuses on addition of new features as well as advancement of existing features. Addition of new features invariably introduces new tasks. </a:t>
            </a:r>
          </a:p>
          <a:p>
            <a:pPr marL="0" indent="0">
              <a:lnSpc>
                <a:spcPct val="120000"/>
              </a:lnSpc>
              <a:spcAft>
                <a:spcPts val="600"/>
              </a:spcAft>
              <a:buNone/>
              <a:defRPr/>
            </a:pPr>
            <a:r>
              <a:rPr lang="en-US" sz="6200" dirty="0">
                <a:latin typeface="Calibri Light" panose="020F0302020204030204" pitchFamily="34" charset="0"/>
                <a:cs typeface="Calibri Light" panose="020F0302020204030204" pitchFamily="34" charset="0"/>
              </a:rPr>
              <a:t>But advancement of existing features has mixed effect; depending on the feature and nature of advancement, it may kill or add tasks. Process innovation invariably focuses on increasingly advancing machines’ comparative advantage over labor in performing tasks. </a:t>
            </a:r>
          </a:p>
          <a:p>
            <a:pPr marL="0" indent="0">
              <a:lnSpc>
                <a:spcPct val="120000"/>
              </a:lnSpc>
              <a:spcAft>
                <a:spcPts val="600"/>
              </a:spcAft>
              <a:buNone/>
              <a:defRPr/>
            </a:pPr>
            <a:r>
              <a:rPr lang="en-US" sz="6200" dirty="0">
                <a:latin typeface="Calibri Light" panose="020F0302020204030204" pitchFamily="34" charset="0"/>
                <a:cs typeface="Calibri Light" panose="020F0302020204030204" pitchFamily="34" charset="0"/>
              </a:rPr>
              <a:t>Disruptive innovation has mixed effect. It introduces new products, consequentially new tasks to make them. But it also destroys the demand of existing products, reducing the demand of tasks in making them. Invariably, disruptive innovation expands the market, expanding the volume of production.  </a:t>
            </a:r>
          </a:p>
          <a:p>
            <a:endParaRPr dirty="0"/>
          </a:p>
        </p:txBody>
      </p:sp>
      <p:sp>
        <p:nvSpPr>
          <p:cNvPr id="4" name="Freeform 3">
            <a:extLst>
              <a:ext uri="{FF2B5EF4-FFF2-40B4-BE49-F238E27FC236}">
                <a16:creationId xmlns:a16="http://schemas.microsoft.com/office/drawing/2014/main" id="{8FA94955-A2A2-6E48-BFC0-099F458E3CA2}"/>
              </a:ext>
            </a:extLst>
          </p:cNvPr>
          <p:cNvSpPr/>
          <p:nvPr/>
        </p:nvSpPr>
        <p:spPr>
          <a:xfrm>
            <a:off x="9360335" y="979714"/>
            <a:ext cx="2743200" cy="2847703"/>
          </a:xfrm>
          <a:custGeom>
            <a:avLst/>
            <a:gdLst>
              <a:gd name="connsiteX0" fmla="*/ 13063 w 2743200"/>
              <a:gd name="connsiteY0" fmla="*/ 0 h 2847703"/>
              <a:gd name="connsiteX1" fmla="*/ 0 w 2743200"/>
              <a:gd name="connsiteY1" fmla="*/ 2847703 h 2847703"/>
              <a:gd name="connsiteX2" fmla="*/ 2743200 w 2743200"/>
              <a:gd name="connsiteY2" fmla="*/ 2808515 h 2847703"/>
            </a:gdLst>
            <a:ahLst/>
            <a:cxnLst>
              <a:cxn ang="0">
                <a:pos x="connsiteX0" y="connsiteY0"/>
              </a:cxn>
              <a:cxn ang="0">
                <a:pos x="connsiteX1" y="connsiteY1"/>
              </a:cxn>
              <a:cxn ang="0">
                <a:pos x="connsiteX2" y="connsiteY2"/>
              </a:cxn>
            </a:cxnLst>
            <a:rect l="l" t="t" r="r" b="b"/>
            <a:pathLst>
              <a:path w="2743200" h="2847703">
                <a:moveTo>
                  <a:pt x="13063" y="0"/>
                </a:moveTo>
                <a:cubicBezTo>
                  <a:pt x="8709" y="949234"/>
                  <a:pt x="4354" y="1898469"/>
                  <a:pt x="0" y="2847703"/>
                </a:cubicBezTo>
                <a:lnTo>
                  <a:pt x="2743200" y="2808515"/>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TextBox 4">
            <a:extLst>
              <a:ext uri="{FF2B5EF4-FFF2-40B4-BE49-F238E27FC236}">
                <a16:creationId xmlns:a16="http://schemas.microsoft.com/office/drawing/2014/main" id="{C3143DF6-D65D-814D-8FF2-8F733EC8D045}"/>
              </a:ext>
            </a:extLst>
          </p:cNvPr>
          <p:cNvSpPr txBox="1"/>
          <p:nvPr/>
        </p:nvSpPr>
        <p:spPr>
          <a:xfrm>
            <a:off x="9103433" y="4114800"/>
            <a:ext cx="3069771" cy="954107"/>
          </a:xfrm>
          <a:prstGeom prst="rect">
            <a:avLst/>
          </a:prstGeom>
          <a:noFill/>
        </p:spPr>
        <p:txBody>
          <a:bodyPr wrap="square" rtlCol="0">
            <a:spAutoFit/>
          </a:bodyPr>
          <a:lstStyle/>
          <a:p>
            <a:r>
              <a:rPr lang="en-US" sz="1400" dirty="0"/>
              <a:t>Human capital demand for producing each unit (say, $1 million) of economic value out of ideas has been exponentially growing</a:t>
            </a:r>
            <a:endParaRPr sz="1400" dirty="0"/>
          </a:p>
        </p:txBody>
      </p:sp>
      <p:sp>
        <p:nvSpPr>
          <p:cNvPr id="6" name="TextBox 5">
            <a:extLst>
              <a:ext uri="{FF2B5EF4-FFF2-40B4-BE49-F238E27FC236}">
                <a16:creationId xmlns:a16="http://schemas.microsoft.com/office/drawing/2014/main" id="{02CAF8AC-CE63-A345-A029-A9EA4FBEFD23}"/>
              </a:ext>
            </a:extLst>
          </p:cNvPr>
          <p:cNvSpPr txBox="1"/>
          <p:nvPr/>
        </p:nvSpPr>
        <p:spPr>
          <a:xfrm>
            <a:off x="9756576" y="3801832"/>
            <a:ext cx="2063931" cy="338554"/>
          </a:xfrm>
          <a:prstGeom prst="rect">
            <a:avLst/>
          </a:prstGeom>
          <a:noFill/>
        </p:spPr>
        <p:txBody>
          <a:bodyPr wrap="square" rtlCol="0">
            <a:spAutoFit/>
          </a:bodyPr>
          <a:lstStyle/>
          <a:p>
            <a:pPr algn="ctr"/>
            <a:r>
              <a:rPr lang="en-US" sz="1600" i="1" dirty="0"/>
              <a:t>Time</a:t>
            </a:r>
            <a:endParaRPr sz="1600" i="1" dirty="0"/>
          </a:p>
        </p:txBody>
      </p:sp>
      <p:sp>
        <p:nvSpPr>
          <p:cNvPr id="7" name="TextBox 6">
            <a:extLst>
              <a:ext uri="{FF2B5EF4-FFF2-40B4-BE49-F238E27FC236}">
                <a16:creationId xmlns:a16="http://schemas.microsoft.com/office/drawing/2014/main" id="{288B6048-FDE8-024A-B346-DF184F7E516D}"/>
              </a:ext>
            </a:extLst>
          </p:cNvPr>
          <p:cNvSpPr txBox="1"/>
          <p:nvPr/>
        </p:nvSpPr>
        <p:spPr>
          <a:xfrm rot="16200000">
            <a:off x="8013373" y="2249676"/>
            <a:ext cx="2386148" cy="307777"/>
          </a:xfrm>
          <a:prstGeom prst="rect">
            <a:avLst/>
          </a:prstGeom>
          <a:noFill/>
        </p:spPr>
        <p:txBody>
          <a:bodyPr wrap="square" rtlCol="0">
            <a:spAutoFit/>
          </a:bodyPr>
          <a:lstStyle/>
          <a:p>
            <a:r>
              <a:rPr lang="en-US" sz="1400" dirty="0"/>
              <a:t>R&amp;D effort for unit of output</a:t>
            </a:r>
            <a:endParaRPr sz="1400" dirty="0"/>
          </a:p>
        </p:txBody>
      </p:sp>
      <p:sp>
        <p:nvSpPr>
          <p:cNvPr id="8" name="Freeform 7">
            <a:extLst>
              <a:ext uri="{FF2B5EF4-FFF2-40B4-BE49-F238E27FC236}">
                <a16:creationId xmlns:a16="http://schemas.microsoft.com/office/drawing/2014/main" id="{E882EFEF-BA6D-E74C-95D9-C8279C0ED1E1}"/>
              </a:ext>
            </a:extLst>
          </p:cNvPr>
          <p:cNvSpPr/>
          <p:nvPr/>
        </p:nvSpPr>
        <p:spPr>
          <a:xfrm>
            <a:off x="9386461" y="1711234"/>
            <a:ext cx="2050868" cy="1841863"/>
          </a:xfrm>
          <a:custGeom>
            <a:avLst/>
            <a:gdLst>
              <a:gd name="connsiteX0" fmla="*/ 0 w 2050868"/>
              <a:gd name="connsiteY0" fmla="*/ 1841863 h 1841863"/>
              <a:gd name="connsiteX1" fmla="*/ 1345474 w 2050868"/>
              <a:gd name="connsiteY1" fmla="*/ 1449978 h 1841863"/>
              <a:gd name="connsiteX2" fmla="*/ 2050868 w 2050868"/>
              <a:gd name="connsiteY2" fmla="*/ 0 h 1841863"/>
            </a:gdLst>
            <a:ahLst/>
            <a:cxnLst>
              <a:cxn ang="0">
                <a:pos x="connsiteX0" y="connsiteY0"/>
              </a:cxn>
              <a:cxn ang="0">
                <a:pos x="connsiteX1" y="connsiteY1"/>
              </a:cxn>
              <a:cxn ang="0">
                <a:pos x="connsiteX2" y="connsiteY2"/>
              </a:cxn>
            </a:cxnLst>
            <a:rect l="l" t="t" r="r" b="b"/>
            <a:pathLst>
              <a:path w="2050868" h="1841863">
                <a:moveTo>
                  <a:pt x="0" y="1841863"/>
                </a:moveTo>
                <a:cubicBezTo>
                  <a:pt x="501831" y="1799409"/>
                  <a:pt x="1003663" y="1756955"/>
                  <a:pt x="1345474" y="1449978"/>
                </a:cubicBezTo>
                <a:cubicBezTo>
                  <a:pt x="1687285" y="1143001"/>
                  <a:pt x="1869076" y="571500"/>
                  <a:pt x="2050868"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a:extLst>
              <a:ext uri="{FF2B5EF4-FFF2-40B4-BE49-F238E27FC236}">
                <a16:creationId xmlns:a16="http://schemas.microsoft.com/office/drawing/2014/main" id="{270E2868-BCB6-F044-8713-14E1B4370A8D}"/>
              </a:ext>
            </a:extLst>
          </p:cNvPr>
          <p:cNvSpPr/>
          <p:nvPr/>
        </p:nvSpPr>
        <p:spPr>
          <a:xfrm>
            <a:off x="8972803" y="5068907"/>
            <a:ext cx="3331029" cy="1815882"/>
          </a:xfrm>
          <a:prstGeom prst="rect">
            <a:avLst/>
          </a:prstGeom>
        </p:spPr>
        <p:txBody>
          <a:bodyPr wrap="square">
            <a:spAutoFit/>
          </a:bodyPr>
          <a:lstStyle/>
          <a:p>
            <a:r>
              <a:rPr lang="en-GB" sz="1400" dirty="0">
                <a:solidFill>
                  <a:srgbClr val="000000"/>
                </a:solidFill>
                <a:latin typeface="Calibri Light" panose="020F0302020204030204" pitchFamily="34" charset="0"/>
                <a:cs typeface="Calibri Light" panose="020F0302020204030204" pitchFamily="34" charset="0"/>
              </a:rPr>
              <a:t>“Research productivity in the U.S. has fallen 5.3% per year on average, according to our estimates. In order to offset the increased difﬁculty of ﬁnding new ideas, the level of research looking for new ideas must be doubled in the United States every 13 years, just to sustain constant GDP growth per person — and that’s a tall order”</a:t>
            </a:r>
            <a:endParaRPr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7070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0975-D8AD-CB41-B49F-B3DCDDC7BF87}"/>
              </a:ext>
            </a:extLst>
          </p:cNvPr>
          <p:cNvSpPr>
            <a:spLocks noGrp="1"/>
          </p:cNvSpPr>
          <p:nvPr>
            <p:ph type="title"/>
          </p:nvPr>
        </p:nvSpPr>
        <p:spPr>
          <a:xfrm>
            <a:off x="683453" y="273685"/>
            <a:ext cx="10515600" cy="1325563"/>
          </a:xfrm>
        </p:spPr>
        <p:txBody>
          <a:bodyPr>
            <a:normAutofit/>
          </a:bodyPr>
          <a:lstStyle/>
          <a:p>
            <a:r>
              <a:rPr lang="en-US" sz="3600" dirty="0">
                <a:solidFill>
                  <a:srgbClr val="2491FE"/>
                </a:solidFill>
              </a:rPr>
              <a:t>Role of Human in Production and Innovation</a:t>
            </a:r>
            <a:endParaRPr sz="3600" dirty="0">
              <a:solidFill>
                <a:srgbClr val="2491FE"/>
              </a:solidFill>
            </a:endParaRPr>
          </a:p>
        </p:txBody>
      </p:sp>
      <p:sp>
        <p:nvSpPr>
          <p:cNvPr id="3" name="Content Placeholder 2">
            <a:extLst>
              <a:ext uri="{FF2B5EF4-FFF2-40B4-BE49-F238E27FC236}">
                <a16:creationId xmlns:a16="http://schemas.microsoft.com/office/drawing/2014/main" id="{7C8C214F-5CA5-F44E-9BE5-5C88F70233CC}"/>
              </a:ext>
            </a:extLst>
          </p:cNvPr>
          <p:cNvSpPr>
            <a:spLocks noGrp="1"/>
          </p:cNvSpPr>
          <p:nvPr>
            <p:ph idx="1"/>
          </p:nvPr>
        </p:nvSpPr>
        <p:spPr>
          <a:xfrm>
            <a:off x="391886" y="1380148"/>
            <a:ext cx="9931455" cy="5477852"/>
          </a:xfrm>
        </p:spPr>
        <p:txBody>
          <a:bodyPr>
            <a:normAutofit fontScale="92500"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Production focuses on replication—keep processing inputs as per given recipe or ideas (A)</a:t>
            </a:r>
          </a:p>
          <a:p>
            <a:pPr marL="0" indent="0" algn="ctr">
              <a:lnSpc>
                <a:spcPct val="100000"/>
              </a:lnSpc>
              <a:buNone/>
            </a:pPr>
            <a:r>
              <a:rPr lang="en-US" sz="2000" dirty="0">
                <a:latin typeface="Calibri Light" panose="020F0302020204030204" pitchFamily="34" charset="0"/>
                <a:cs typeface="Calibri Light" panose="020F0302020204030204" pitchFamily="34" charset="0"/>
              </a:rPr>
              <a:t>Y=F(K, L, H)</a:t>
            </a:r>
          </a:p>
          <a:p>
            <a:pPr marL="0" indent="0">
              <a:lnSpc>
                <a:spcPct val="100000"/>
              </a:lnSpc>
              <a:buNone/>
            </a:pPr>
            <a:r>
              <a:rPr lang="en-US" sz="2000" dirty="0">
                <a:latin typeface="Calibri Light" panose="020F0302020204030204" pitchFamily="34" charset="0"/>
                <a:cs typeface="Calibri Light" panose="020F0302020204030204" pitchFamily="34" charset="0"/>
              </a:rPr>
              <a:t>These three factors are not independent. They can mutually affect each other. For example, automation increases the role of K. But growth in K reduces the demand for L and H—in replication. By the way, we need A for advancing automation. Furthermore, </a:t>
            </a:r>
            <a:r>
              <a:rPr lang="en-US" sz="2000" i="1" dirty="0">
                <a:latin typeface="Calibri Light" panose="020F0302020204030204" pitchFamily="34" charset="0"/>
                <a:cs typeface="Calibri Light" panose="020F0302020204030204" pitchFamily="34" charset="0"/>
              </a:rPr>
              <a:t>automation can also increase the demand for L, too</a:t>
            </a:r>
            <a:r>
              <a:rPr lang="en-US" sz="2000" dirty="0">
                <a:latin typeface="Calibri Light" panose="020F0302020204030204" pitchFamily="34" charset="0"/>
                <a:cs typeface="Calibri Light" panose="020F0302020204030204" pitchFamily="34" charset="0"/>
              </a:rPr>
              <a:t>. Besides, the degree of difficulty in automating L and H is not same. </a:t>
            </a:r>
          </a:p>
          <a:p>
            <a:pPr marL="0" indent="0">
              <a:lnSpc>
                <a:spcPct val="100000"/>
              </a:lnSpc>
              <a:buNone/>
            </a:pPr>
            <a:r>
              <a:rPr lang="en-US" sz="2000" dirty="0">
                <a:latin typeface="Calibri Light" panose="020F0302020204030204" pitchFamily="34" charset="0"/>
                <a:cs typeface="Calibri Light" panose="020F0302020204030204" pitchFamily="34" charset="0"/>
              </a:rPr>
              <a:t>Hence, there has been need for looking into the underlying dynamics due to the technology advancement for interpreting the varying role for A, H, L, and K in production.  </a:t>
            </a:r>
          </a:p>
          <a:p>
            <a:pPr marL="0" indent="0">
              <a:lnSpc>
                <a:spcPct val="100000"/>
              </a:lnSpc>
              <a:buNone/>
            </a:pPr>
            <a:r>
              <a:rPr lang="en-US" sz="2000" dirty="0">
                <a:latin typeface="Calibri Light" panose="020F0302020204030204" pitchFamily="34" charset="0"/>
                <a:cs typeface="Calibri Light" panose="020F0302020204030204" pitchFamily="34" charset="0"/>
              </a:rPr>
              <a:t>For changing the recipe, we need  invention, reinvention and innovation. For it, we need ideas, A:</a:t>
            </a:r>
          </a:p>
          <a:p>
            <a:pPr marL="0" indent="0">
              <a:lnSpc>
                <a:spcPct val="100000"/>
              </a:lnSpc>
              <a:buNone/>
            </a:pPr>
            <a:r>
              <a:rPr lang="en-US" sz="2000" dirty="0">
                <a:latin typeface="Calibri Light" panose="020F0302020204030204" pitchFamily="34" charset="0"/>
                <a:cs typeface="Calibri Light" panose="020F0302020204030204" pitchFamily="34" charset="0"/>
              </a:rPr>
              <a:t>Ideas, A=F(Knowledge, Creativity), we need H for knowledge and creativity. </a:t>
            </a:r>
          </a:p>
          <a:p>
            <a:pPr marL="0" indent="0">
              <a:lnSpc>
                <a:spcPct val="100000"/>
              </a:lnSpc>
              <a:buNone/>
            </a:pPr>
            <a:r>
              <a:rPr lang="en-US" sz="2000" dirty="0">
                <a:latin typeface="Calibri Light" panose="020F0302020204030204" pitchFamily="34" charset="0"/>
                <a:cs typeface="Calibri Light" panose="020F0302020204030204" pitchFamily="34" charset="0"/>
              </a:rPr>
              <a:t>Although the role of labor in production has been falling, there is an exponential growth of human capital or R&amp;D effort for producing profitable revenue from innovation. Apparently, ideas are easy to get. But the challenge is in turning them into profitable alternative.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autonomous vehicle idea is very easy.  For decades, students have been demonstrating autonomous mobile robots roaming in hallways. But scale up of this idea for autonomous vehicle has so far consumed more than $80 billion R&amp;D funding without reaching the target of rolling out of such vehicles. </a:t>
            </a:r>
          </a:p>
        </p:txBody>
      </p:sp>
      <p:pic>
        <p:nvPicPr>
          <p:cNvPr id="3074" name="Picture 2" descr="Mobile Robots with Dual Dynamics">
            <a:extLst>
              <a:ext uri="{FF2B5EF4-FFF2-40B4-BE49-F238E27FC236}">
                <a16:creationId xmlns:a16="http://schemas.microsoft.com/office/drawing/2014/main" id="{DFB3EFFE-6FE0-944D-A201-00880C15A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7256" y="1380148"/>
            <a:ext cx="1562351" cy="15143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utomated driving: EU auto makers publish &amp;#39;check-list&amp;#39; for policy makers |  ACEA - European Automobile Manufacturers&amp;#39; Association">
            <a:extLst>
              <a:ext uri="{FF2B5EF4-FFF2-40B4-BE49-F238E27FC236}">
                <a16:creationId xmlns:a16="http://schemas.microsoft.com/office/drawing/2014/main" id="{47AD5D37-BF4E-EF46-B338-0FC219C67F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9582831" y="4140200"/>
            <a:ext cx="32512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12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A8A0-C425-CE40-ACF1-16A9EA452685}"/>
              </a:ext>
            </a:extLst>
          </p:cNvPr>
          <p:cNvSpPr>
            <a:spLocks noGrp="1"/>
          </p:cNvSpPr>
          <p:nvPr>
            <p:ph type="title"/>
          </p:nvPr>
        </p:nvSpPr>
        <p:spPr/>
        <p:txBody>
          <a:bodyPr/>
          <a:lstStyle/>
          <a:p>
            <a:endParaRPr/>
          </a:p>
        </p:txBody>
      </p:sp>
      <p:sp>
        <p:nvSpPr>
          <p:cNvPr id="3" name="Content Placeholder 2">
            <a:extLst>
              <a:ext uri="{FF2B5EF4-FFF2-40B4-BE49-F238E27FC236}">
                <a16:creationId xmlns:a16="http://schemas.microsoft.com/office/drawing/2014/main" id="{FAA99673-BB2F-4B4C-86E6-66AA3D1FD996}"/>
              </a:ext>
            </a:extLst>
          </p:cNvPr>
          <p:cNvSpPr>
            <a:spLocks noGrp="1"/>
          </p:cNvSpPr>
          <p:nvPr>
            <p:ph idx="1"/>
          </p:nvPr>
        </p:nvSpPr>
        <p:spPr/>
        <p:txBody>
          <a:bodyPr>
            <a:normAutofit fontScale="62500" lnSpcReduction="20000"/>
          </a:bodyPr>
          <a:lstStyle/>
          <a:p>
            <a:pPr>
              <a:lnSpc>
                <a:spcPct val="130000"/>
              </a:lnSpc>
              <a:spcAft>
                <a:spcPts val="600"/>
              </a:spcAft>
              <a:buFont typeface="Arial"/>
              <a:buChar char="•"/>
              <a:defRPr/>
            </a:pPr>
            <a:r>
              <a:rPr lang="en-US" b="1" dirty="0"/>
              <a:t>Effect of product redesign on tasks and labor demand</a:t>
            </a:r>
            <a:r>
              <a:rPr lang="en-US" dirty="0"/>
              <a:t>: Often product redesign leads to eliminating tasks in making products, and task simplification, so that machines can have comparative advantage.   </a:t>
            </a:r>
          </a:p>
          <a:p>
            <a:pPr>
              <a:lnSpc>
                <a:spcPct val="130000"/>
              </a:lnSpc>
              <a:spcAft>
                <a:spcPts val="600"/>
              </a:spcAft>
              <a:buFont typeface="Arial"/>
              <a:buChar char="•"/>
              <a:defRPr/>
            </a:pPr>
            <a:r>
              <a:rPr lang="en-US" b="1" dirty="0"/>
              <a:t>Effect of competition and monopoly of innovation and task creation</a:t>
            </a:r>
            <a:r>
              <a:rPr lang="en-US" dirty="0"/>
              <a:t>: Competition has mixed effect on task supply. In one hand, competition adds features to product and pursues disruptive innovation. On the other hand, competition also encourages product redesign and process innovation in eliminating tasks as well as delegating tasks to machines.  </a:t>
            </a:r>
          </a:p>
          <a:p>
            <a:pPr>
              <a:lnSpc>
                <a:spcPct val="130000"/>
              </a:lnSpc>
              <a:spcAft>
                <a:spcPts val="600"/>
              </a:spcAft>
              <a:buFont typeface="Arial"/>
              <a:buChar char="•"/>
              <a:defRPr/>
            </a:pPr>
            <a:r>
              <a:rPr lang="en-US" b="1" dirty="0"/>
              <a:t>Effect of export led manufacturing on task introduction</a:t>
            </a:r>
            <a:r>
              <a:rPr lang="en-US" dirty="0"/>
              <a:t>: Export oriented manufacturing often creates the demand of low skilled tasks in developing countries. To organize and support low skilled tasks, some managerial and support tasks are also created.  </a:t>
            </a:r>
          </a:p>
          <a:p>
            <a:pPr>
              <a:lnSpc>
                <a:spcPct val="130000"/>
              </a:lnSpc>
              <a:spcAft>
                <a:spcPts val="600"/>
              </a:spcAft>
              <a:buFont typeface="Arial"/>
              <a:buChar char="•"/>
              <a:defRPr/>
            </a:pPr>
            <a:r>
              <a:rPr lang="en-US" b="1" dirty="0"/>
              <a:t>Effect of import substitution on task introduction</a:t>
            </a:r>
            <a:r>
              <a:rPr lang="en-US" dirty="0"/>
              <a:t>: Import substitution creates tasks for local production. </a:t>
            </a:r>
          </a:p>
          <a:p>
            <a:endParaRPr dirty="0"/>
          </a:p>
        </p:txBody>
      </p:sp>
    </p:spTree>
    <p:extLst>
      <p:ext uri="{BB962C8B-B14F-4D97-AF65-F5344CB8AC3E}">
        <p14:creationId xmlns:p14="http://schemas.microsoft.com/office/powerpoint/2010/main" val="201033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27C8-C904-1C40-BB80-877CC529B00B}"/>
              </a:ext>
            </a:extLst>
          </p:cNvPr>
          <p:cNvSpPr>
            <a:spLocks noGrp="1"/>
          </p:cNvSpPr>
          <p:nvPr>
            <p:ph type="title"/>
          </p:nvPr>
        </p:nvSpPr>
        <p:spPr>
          <a:xfrm>
            <a:off x="509953" y="166259"/>
            <a:ext cx="9138139" cy="631337"/>
          </a:xfrm>
        </p:spPr>
        <p:txBody>
          <a:bodyPr>
            <a:normAutofit/>
          </a:bodyPr>
          <a:lstStyle/>
          <a:p>
            <a:r>
              <a:rPr lang="en-US" sz="3600" dirty="0">
                <a:solidFill>
                  <a:srgbClr val="2491FE"/>
                </a:solidFill>
              </a:rPr>
              <a:t>Job Loss Claims due to Robotics and Automation</a:t>
            </a:r>
            <a:endParaRPr sz="3600" dirty="0">
              <a:solidFill>
                <a:srgbClr val="2491FE"/>
              </a:solidFill>
            </a:endParaRPr>
          </a:p>
        </p:txBody>
      </p:sp>
      <p:sp>
        <p:nvSpPr>
          <p:cNvPr id="3" name="Content Placeholder 2">
            <a:extLst>
              <a:ext uri="{FF2B5EF4-FFF2-40B4-BE49-F238E27FC236}">
                <a16:creationId xmlns:a16="http://schemas.microsoft.com/office/drawing/2014/main" id="{50FFBCC9-77FF-584F-BCB3-50922C671722}"/>
              </a:ext>
            </a:extLst>
          </p:cNvPr>
          <p:cNvSpPr>
            <a:spLocks noGrp="1"/>
          </p:cNvSpPr>
          <p:nvPr>
            <p:ph idx="1"/>
          </p:nvPr>
        </p:nvSpPr>
        <p:spPr>
          <a:xfrm>
            <a:off x="633148" y="862194"/>
            <a:ext cx="7849309" cy="5995805"/>
          </a:xfrm>
        </p:spPr>
        <p:txBody>
          <a:bodyPr>
            <a:normAutofit fontScale="92500" lnSpcReduction="20000"/>
          </a:bodyPr>
          <a:lstStyle/>
          <a:p>
            <a:pPr marL="0" indent="0">
              <a:lnSpc>
                <a:spcPct val="110000"/>
              </a:lnSpc>
              <a:buNone/>
            </a:pPr>
            <a:r>
              <a:rPr lang="en-US" sz="2000" dirty="0">
                <a:latin typeface="Calibri Light" panose="020F0302020204030204" pitchFamily="34" charset="0"/>
                <a:cs typeface="Calibri Light" panose="020F0302020204030204" pitchFamily="34" charset="0"/>
              </a:rPr>
              <a:t>There have been growing job loss claims due to robotics and automation. But is it new? Or, is it always harmful? </a:t>
            </a:r>
          </a:p>
          <a:p>
            <a:pPr marL="0" indent="0">
              <a:lnSpc>
                <a:spcPct val="110000"/>
              </a:lnSpc>
              <a:buNone/>
            </a:pPr>
            <a:r>
              <a:rPr lang="en-US" sz="2000" dirty="0">
                <a:latin typeface="Calibri Light" panose="020F0302020204030204" pitchFamily="34" charset="0"/>
                <a:cs typeface="Calibri Light" panose="020F0302020204030204" pitchFamily="34" charset="0"/>
              </a:rPr>
              <a:t>It’s neither new nor harmful. Does automation always create job loss? Not yes, either. </a:t>
            </a:r>
          </a:p>
          <a:p>
            <a:pPr marL="0" indent="0">
              <a:lnSpc>
                <a:spcPct val="110000"/>
              </a:lnSpc>
              <a:buNone/>
            </a:pPr>
            <a:r>
              <a:rPr lang="en-US" sz="2000" dirty="0">
                <a:latin typeface="Calibri Light" panose="020F0302020204030204" pitchFamily="34" charset="0"/>
                <a:cs typeface="Calibri Light" panose="020F0302020204030204" pitchFamily="34" charset="0"/>
              </a:rPr>
              <a:t>Any productive activity begins in art form—requiring significant knowledge, ideas, and experience.  To scale it up, that art form of productive activity is being transformed as a series of tasks, which are being performed in a certain sequence following certain rules. Tools are being developed to automate the application of rules, knowledge, and skills. </a:t>
            </a:r>
          </a:p>
          <a:p>
            <a:pPr marL="0" indent="0">
              <a:lnSpc>
                <a:spcPct val="110000"/>
              </a:lnSpc>
              <a:buNone/>
            </a:pPr>
            <a:r>
              <a:rPr lang="en-US" sz="2000" dirty="0">
                <a:latin typeface="Calibri Light" panose="020F0302020204030204" pitchFamily="34" charset="0"/>
                <a:cs typeface="Calibri Light" panose="020F0302020204030204" pitchFamily="34" charset="0"/>
              </a:rPr>
              <a:t>As a result, knowledge and skill requirements in performing each task falls—opening the door of making unskilled labor force eligible to participate in production. Consequentially, jobs for low skilled work force is created. But it happens due to the automation of knowledge and skill of highly knowledgeable and skilled artisans or workforce. It also creates the jobs for R&amp;D in codifying knowledge and skills and developing machine and process capability to automate them. </a:t>
            </a:r>
          </a:p>
          <a:p>
            <a:pPr marL="0" indent="0">
              <a:lnSpc>
                <a:spcPct val="110000"/>
              </a:lnSpc>
              <a:buNone/>
            </a:pPr>
            <a:r>
              <a:rPr lang="en-US" sz="2000" dirty="0">
                <a:latin typeface="Calibri Light" panose="020F0302020204030204" pitchFamily="34" charset="0"/>
                <a:cs typeface="Calibri Light" panose="020F0302020204030204" pitchFamily="34" charset="0"/>
              </a:rPr>
              <a:t>Hence, automation underpins job creation. We call some of those automated tools robots. Besides, automation and robotics take over dangerous jobs, and perform operation with higher level accuracy and efficiency than human workers can deliver.     </a:t>
            </a:r>
            <a:endParaRPr sz="2000" dirty="0">
              <a:latin typeface="Calibri Light" panose="020F0302020204030204" pitchFamily="34" charset="0"/>
              <a:cs typeface="Calibri Light" panose="020F0302020204030204" pitchFamily="34" charset="0"/>
            </a:endParaRPr>
          </a:p>
        </p:txBody>
      </p:sp>
      <p:pic>
        <p:nvPicPr>
          <p:cNvPr id="1026" name="Picture 2" descr="Robots and automation drive low-skilled employment inequality | World  Economic Forum">
            <a:extLst>
              <a:ext uri="{FF2B5EF4-FFF2-40B4-BE49-F238E27FC236}">
                <a16:creationId xmlns:a16="http://schemas.microsoft.com/office/drawing/2014/main" id="{8845F6FB-E2B5-964D-9C0C-5C8A61696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3087" y="680793"/>
            <a:ext cx="3628914" cy="2585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 Advanced and Emerging Economies Alike, Worries About Job Automation |  Pew Research Center">
            <a:extLst>
              <a:ext uri="{FF2B5EF4-FFF2-40B4-BE49-F238E27FC236}">
                <a16:creationId xmlns:a16="http://schemas.microsoft.com/office/drawing/2014/main" id="{7C0CD6F5-9797-F243-B61C-9FECE159D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5210" y="3350800"/>
            <a:ext cx="2956606" cy="30916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6978D5-3DFD-3B40-8D60-09930344D9F7}"/>
              </a:ext>
            </a:extLst>
          </p:cNvPr>
          <p:cNvSpPr txBox="1"/>
          <p:nvPr/>
        </p:nvSpPr>
        <p:spPr>
          <a:xfrm>
            <a:off x="3048990" y="3108804"/>
            <a:ext cx="6097978" cy="646331"/>
          </a:xfrm>
          <a:prstGeom prst="rect">
            <a:avLst/>
          </a:prstGeom>
          <a:noFill/>
        </p:spPr>
        <p:txBody>
          <a:bodyPr wrap="square">
            <a:spAutoFit/>
          </a:bodyPr>
          <a:lstStyle/>
          <a:p>
            <a:r>
              <a:rPr lang="en-GB" dirty="0"/>
              <a:t>https://</a:t>
            </a:r>
            <a:r>
              <a:rPr lang="en-GB" dirty="0" err="1"/>
              <a:t>www.the-waves.org</a:t>
            </a:r>
            <a:r>
              <a:rPr lang="en-GB" dirty="0"/>
              <a:t>/2022/01/07/disruptive-innovation/</a:t>
            </a:r>
            <a:endParaRPr dirty="0"/>
          </a:p>
        </p:txBody>
      </p:sp>
    </p:spTree>
    <p:extLst>
      <p:ext uri="{BB962C8B-B14F-4D97-AF65-F5344CB8AC3E}">
        <p14:creationId xmlns:p14="http://schemas.microsoft.com/office/powerpoint/2010/main" val="401304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3A4F-6D92-704B-96B5-3B6F4ADF7CC8}"/>
              </a:ext>
            </a:extLst>
          </p:cNvPr>
          <p:cNvSpPr>
            <a:spLocks noGrp="1"/>
          </p:cNvSpPr>
          <p:nvPr>
            <p:ph type="title"/>
          </p:nvPr>
        </p:nvSpPr>
        <p:spPr>
          <a:xfrm>
            <a:off x="0" y="-95947"/>
            <a:ext cx="10515600" cy="772013"/>
          </a:xfrm>
        </p:spPr>
        <p:txBody>
          <a:bodyPr>
            <a:normAutofit/>
          </a:bodyPr>
          <a:lstStyle/>
          <a:p>
            <a:r>
              <a:rPr lang="en-US" sz="3200" dirty="0">
                <a:solidFill>
                  <a:srgbClr val="2491FE"/>
                </a:solidFill>
              </a:rPr>
              <a:t>Roles and Capabilities of Human</a:t>
            </a:r>
            <a:endParaRPr sz="3200" dirty="0">
              <a:solidFill>
                <a:srgbClr val="2491FE"/>
              </a:solidFill>
            </a:endParaRPr>
          </a:p>
        </p:txBody>
      </p:sp>
      <p:sp>
        <p:nvSpPr>
          <p:cNvPr id="3" name="Content Placeholder 2">
            <a:extLst>
              <a:ext uri="{FF2B5EF4-FFF2-40B4-BE49-F238E27FC236}">
                <a16:creationId xmlns:a16="http://schemas.microsoft.com/office/drawing/2014/main" id="{3F09ED08-ECCB-7341-934F-64BE45E27021}"/>
              </a:ext>
            </a:extLst>
          </p:cNvPr>
          <p:cNvSpPr>
            <a:spLocks noGrp="1"/>
          </p:cNvSpPr>
          <p:nvPr>
            <p:ph idx="1"/>
          </p:nvPr>
        </p:nvSpPr>
        <p:spPr>
          <a:xfrm>
            <a:off x="8794" y="616425"/>
            <a:ext cx="8764951" cy="6241575"/>
          </a:xfrm>
        </p:spPr>
        <p:txBody>
          <a:bodyPr>
            <a:noAutofit/>
          </a:bodyPr>
          <a:lstStyle/>
          <a:p>
            <a:pPr marL="0" indent="0">
              <a:lnSpc>
                <a:spcPct val="120000"/>
              </a:lnSpc>
              <a:buNone/>
            </a:pPr>
            <a:r>
              <a:rPr lang="en-US" sz="1600" dirty="0">
                <a:latin typeface="Calibri Light" panose="020F0302020204030204" pitchFamily="34" charset="0"/>
                <a:cs typeface="Calibri Light" panose="020F0302020204030204" pitchFamily="34" charset="0"/>
              </a:rPr>
              <a:t>There have been human roles in three distinct phases: </a:t>
            </a:r>
            <a:r>
              <a:rPr lang="en-US" sz="1600" dirty="0" err="1">
                <a:latin typeface="Calibri Light" panose="020F0302020204030204" pitchFamily="34" charset="0"/>
                <a:cs typeface="Calibri Light" panose="020F0302020204030204" pitchFamily="34" charset="0"/>
              </a:rPr>
              <a:t>i</a:t>
            </a:r>
            <a:r>
              <a:rPr lang="en-US" sz="1600" dirty="0">
                <a:latin typeface="Calibri Light" panose="020F0302020204030204" pitchFamily="34" charset="0"/>
                <a:cs typeface="Calibri Light" panose="020F0302020204030204" pitchFamily="34" charset="0"/>
              </a:rPr>
              <a:t> Invention, Reinvention and Innovation, ii. Replication or production  of products, and iii. Consumption of products for extracting utility in getting jobs done. </a:t>
            </a:r>
          </a:p>
          <a:p>
            <a:pPr marL="0" indent="0">
              <a:lnSpc>
                <a:spcPct val="120000"/>
              </a:lnSpc>
              <a:buNone/>
            </a:pPr>
            <a:r>
              <a:rPr lang="en-US" sz="1600" dirty="0">
                <a:latin typeface="Calibri Light" panose="020F0302020204030204" pitchFamily="34" charset="0"/>
                <a:cs typeface="Calibri Light" panose="020F0302020204030204" pitchFamily="34" charset="0"/>
              </a:rPr>
              <a:t>Human beings bring three distinct capabilities in playing those roles: </a:t>
            </a:r>
            <a:r>
              <a:rPr lang="en-US" sz="1600" dirty="0" err="1">
                <a:latin typeface="Calibri Light" panose="020F0302020204030204" pitchFamily="34" charset="0"/>
                <a:cs typeface="Calibri Light" panose="020F0302020204030204" pitchFamily="34" charset="0"/>
              </a:rPr>
              <a:t>i</a:t>
            </a:r>
            <a:r>
              <a:rPr lang="en-US" sz="1600" dirty="0">
                <a:latin typeface="Calibri Light" panose="020F0302020204030204" pitchFamily="34" charset="0"/>
                <a:cs typeface="Calibri Light" panose="020F0302020204030204" pitchFamily="34" charset="0"/>
              </a:rPr>
              <a:t>. Innate abilities, ii. Codified knowledge and skill, and iii. Experience earned tacit knowledge and skills.   </a:t>
            </a:r>
          </a:p>
          <a:p>
            <a:pPr marL="0" indent="0">
              <a:lnSpc>
                <a:spcPct val="120000"/>
              </a:lnSpc>
              <a:buNone/>
            </a:pPr>
            <a:r>
              <a:rPr lang="en-US" sz="1600" dirty="0">
                <a:latin typeface="Calibri Light" panose="020F0302020204030204" pitchFamily="34" charset="0"/>
                <a:cs typeface="Calibri Light" panose="020F0302020204030204" pitchFamily="34" charset="0"/>
              </a:rPr>
              <a:t>In performing roles, human beings acquire the eligibility through three major means: (</a:t>
            </a:r>
            <a:r>
              <a:rPr lang="en-US" sz="1600" dirty="0" err="1">
                <a:latin typeface="Calibri Light" panose="020F0302020204030204" pitchFamily="34" charset="0"/>
                <a:cs typeface="Calibri Light" panose="020F0302020204030204" pitchFamily="34" charset="0"/>
              </a:rPr>
              <a:t>i</a:t>
            </a:r>
            <a:r>
              <a:rPr lang="en-US" sz="1600" dirty="0">
                <a:latin typeface="Calibri Light" panose="020F0302020204030204" pitchFamily="34" charset="0"/>
                <a:cs typeface="Calibri Light" panose="020F0302020204030204" pitchFamily="34" charset="0"/>
              </a:rPr>
              <a:t>) Innate abilities as a by born capability, (ii). Tacit capability earned through experience, and (iii) Codified knowledge and skill acquired through education and training. </a:t>
            </a:r>
          </a:p>
          <a:p>
            <a:pPr marL="0" indent="0">
              <a:lnSpc>
                <a:spcPct val="120000"/>
              </a:lnSpc>
              <a:buNone/>
            </a:pPr>
            <a:r>
              <a:rPr lang="en-US" sz="1600" dirty="0">
                <a:latin typeface="Calibri Light" panose="020F0302020204030204" pitchFamily="34" charset="0"/>
                <a:cs typeface="Calibri Light" panose="020F0302020204030204" pitchFamily="34" charset="0"/>
              </a:rPr>
              <a:t>By born, human beings have vital innate abilities. They are broadly segmented into four categories: </a:t>
            </a:r>
            <a:r>
              <a:rPr lang="en-US" sz="1600" dirty="0" err="1">
                <a:latin typeface="Calibri Light" panose="020F0302020204030204" pitchFamily="34" charset="0"/>
                <a:cs typeface="Calibri Light" panose="020F0302020204030204" pitchFamily="34" charset="0"/>
              </a:rPr>
              <a:t>i</a:t>
            </a:r>
            <a:r>
              <a:rPr lang="en-US" sz="1600" dirty="0">
                <a:latin typeface="Calibri Light" panose="020F0302020204030204" pitchFamily="34" charset="0"/>
                <a:cs typeface="Calibri Light" panose="020F0302020204030204" pitchFamily="34" charset="0"/>
              </a:rPr>
              <a:t>. Cognitive (21 elements), ii. Physical (9 elements), iii. Psychomotor (10 elements), and iv. Sensory (12 elements). Each of the categories has multiple sub-elements. In total, human beings have 52 innate abilities. These abilities are vital in all phases of product life cycle—invention, replication, and usages.   </a:t>
            </a:r>
          </a:p>
          <a:p>
            <a:pPr marL="0" indent="0">
              <a:lnSpc>
                <a:spcPct val="120000"/>
              </a:lnSpc>
              <a:buNone/>
            </a:pPr>
            <a:r>
              <a:rPr lang="en-US" sz="1600" dirty="0">
                <a:latin typeface="Calibri Light" panose="020F0302020204030204" pitchFamily="34" charset="0"/>
                <a:cs typeface="Calibri Light" panose="020F0302020204030204" pitchFamily="34" charset="0"/>
              </a:rPr>
              <a:t>Through scientific investigation, human beings have been discovering knowledge. That knowledge is used to invent technologies and design skills in machines in performing tasks. The scientific knowledge, technology inventions, and skills are being codified forming codified knowledge and skill base. We acquire them by attending schools, colleges and universities. As a result, our eligibility in performing tasks grows through education and training.    </a:t>
            </a:r>
          </a:p>
          <a:p>
            <a:pPr marL="0" indent="0">
              <a:lnSpc>
                <a:spcPct val="120000"/>
              </a:lnSpc>
              <a:buNone/>
            </a:pPr>
            <a:r>
              <a:rPr lang="en-US" sz="1600" dirty="0">
                <a:latin typeface="Calibri Light" panose="020F0302020204030204" pitchFamily="34" charset="0"/>
                <a:cs typeface="Calibri Light" panose="020F0302020204030204" pitchFamily="34" charset="0"/>
              </a:rPr>
              <a:t>Furthermore, we acquire and fine tune knowledge and skill through experience. This forms in tacit form--</a:t>
            </a:r>
            <a:r>
              <a:rPr lang="en-GB" sz="1600" dirty="0">
                <a:latin typeface="Calibri Light" panose="020F0302020204030204" pitchFamily="34" charset="0"/>
                <a:cs typeface="Calibri Light" panose="020F0302020204030204" pitchFamily="34" charset="0"/>
              </a:rPr>
              <a:t>implicit knowledge and skill or implied without being stated.</a:t>
            </a:r>
            <a:endParaRPr lang="en-US" sz="1600"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8814C446-564C-1343-8D56-4ABADC46FAC1}"/>
              </a:ext>
            </a:extLst>
          </p:cNvPr>
          <p:cNvSpPr txBox="1"/>
          <p:nvPr/>
        </p:nvSpPr>
        <p:spPr>
          <a:xfrm>
            <a:off x="8865576" y="1798082"/>
            <a:ext cx="1277816" cy="738664"/>
          </a:xfrm>
          <a:prstGeom prst="rect">
            <a:avLst/>
          </a:prstGeom>
          <a:solidFill>
            <a:schemeClr val="accent2">
              <a:lumMod val="20000"/>
              <a:lumOff val="8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Invention, Reinvention and Innovation</a:t>
            </a:r>
            <a:endParaRPr sz="1400" dirty="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F7B1A3FF-AE0D-FA44-BBB9-F54CB569EB33}"/>
              </a:ext>
            </a:extLst>
          </p:cNvPr>
          <p:cNvSpPr txBox="1"/>
          <p:nvPr/>
        </p:nvSpPr>
        <p:spPr>
          <a:xfrm>
            <a:off x="10143392" y="1905804"/>
            <a:ext cx="1019907" cy="523220"/>
          </a:xfrm>
          <a:prstGeom prst="rect">
            <a:avLst/>
          </a:prstGeom>
          <a:solidFill>
            <a:schemeClr val="accent6">
              <a:lumMod val="20000"/>
              <a:lumOff val="8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Replication of products</a:t>
            </a:r>
            <a:endParaRPr sz="1400"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651BFD65-2C1F-AE45-8846-3CF392CF308E}"/>
              </a:ext>
            </a:extLst>
          </p:cNvPr>
          <p:cNvSpPr txBox="1"/>
          <p:nvPr/>
        </p:nvSpPr>
        <p:spPr>
          <a:xfrm>
            <a:off x="11172093" y="1905804"/>
            <a:ext cx="1019907" cy="523220"/>
          </a:xfrm>
          <a:prstGeom prst="rect">
            <a:avLst/>
          </a:prstGeom>
          <a:solidFill>
            <a:schemeClr val="accent5">
              <a:lumMod val="20000"/>
              <a:lumOff val="8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Usages of products </a:t>
            </a:r>
            <a:endParaRPr sz="1400" dirty="0">
              <a:latin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65C5DDB2-E2F6-0C4C-B344-9D9291C97D26}"/>
              </a:ext>
            </a:extLst>
          </p:cNvPr>
          <p:cNvPicPr>
            <a:picLocks noChangeAspect="1"/>
          </p:cNvPicPr>
          <p:nvPr/>
        </p:nvPicPr>
        <p:blipFill>
          <a:blip r:embed="rId3"/>
          <a:stretch>
            <a:fillRect/>
          </a:stretch>
        </p:blipFill>
        <p:spPr>
          <a:xfrm rot="16200000">
            <a:off x="9825425" y="3187016"/>
            <a:ext cx="1410144" cy="1265604"/>
          </a:xfrm>
          <a:prstGeom prst="rect">
            <a:avLst/>
          </a:prstGeom>
        </p:spPr>
      </p:pic>
      <p:cxnSp>
        <p:nvCxnSpPr>
          <p:cNvPr id="9" name="Straight Arrow Connector 8">
            <a:extLst>
              <a:ext uri="{FF2B5EF4-FFF2-40B4-BE49-F238E27FC236}">
                <a16:creationId xmlns:a16="http://schemas.microsoft.com/office/drawing/2014/main" id="{919C0B1F-112C-8C4D-821C-59259C638F14}"/>
              </a:ext>
            </a:extLst>
          </p:cNvPr>
          <p:cNvCxnSpPr>
            <a:cxnSpLocks/>
          </p:cNvCxnSpPr>
          <p:nvPr/>
        </p:nvCxnSpPr>
        <p:spPr>
          <a:xfrm flipH="1" flipV="1">
            <a:off x="9251216" y="2536746"/>
            <a:ext cx="432047" cy="80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08A87F4-4AD5-D34E-A993-82ABAE794472}"/>
              </a:ext>
            </a:extLst>
          </p:cNvPr>
          <p:cNvCxnSpPr/>
          <p:nvPr/>
        </p:nvCxnSpPr>
        <p:spPr>
          <a:xfrm flipV="1">
            <a:off x="11007969" y="2536746"/>
            <a:ext cx="674077" cy="66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E9A223C-8320-A54C-A3DA-D0E18B9BCBE2}"/>
              </a:ext>
            </a:extLst>
          </p:cNvPr>
          <p:cNvCxnSpPr>
            <a:stCxn id="7" idx="3"/>
          </p:cNvCxnSpPr>
          <p:nvPr/>
        </p:nvCxnSpPr>
        <p:spPr>
          <a:xfrm flipV="1">
            <a:off x="10530497" y="2491694"/>
            <a:ext cx="0" cy="623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45A3D39-C3F4-E149-969E-DA3F97045DB4}"/>
              </a:ext>
            </a:extLst>
          </p:cNvPr>
          <p:cNvSpPr txBox="1"/>
          <p:nvPr/>
        </p:nvSpPr>
        <p:spPr>
          <a:xfrm>
            <a:off x="9237175" y="5266065"/>
            <a:ext cx="892176" cy="523220"/>
          </a:xfrm>
          <a:prstGeom prst="rect">
            <a:avLst/>
          </a:prstGeom>
          <a:solidFill>
            <a:schemeClr val="accent2">
              <a:lumMod val="20000"/>
              <a:lumOff val="8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Innate abilities</a:t>
            </a:r>
            <a:endParaRPr sz="1400" dirty="0">
              <a:latin typeface="Calibri Light" panose="020F0302020204030204" pitchFamily="34" charset="0"/>
              <a:cs typeface="Calibri Light" panose="020F0302020204030204" pitchFamily="34" charset="0"/>
            </a:endParaRPr>
          </a:p>
        </p:txBody>
      </p:sp>
      <p:sp>
        <p:nvSpPr>
          <p:cNvPr id="16" name="TextBox 15">
            <a:extLst>
              <a:ext uri="{FF2B5EF4-FFF2-40B4-BE49-F238E27FC236}">
                <a16:creationId xmlns:a16="http://schemas.microsoft.com/office/drawing/2014/main" id="{FBF2B249-06BB-F44F-8F5B-F6B4FBD213D9}"/>
              </a:ext>
            </a:extLst>
          </p:cNvPr>
          <p:cNvSpPr txBox="1"/>
          <p:nvPr/>
        </p:nvSpPr>
        <p:spPr>
          <a:xfrm>
            <a:off x="10143392" y="5258181"/>
            <a:ext cx="1019907" cy="523220"/>
          </a:xfrm>
          <a:prstGeom prst="rect">
            <a:avLst/>
          </a:prstGeom>
          <a:solidFill>
            <a:schemeClr val="accent6">
              <a:lumMod val="20000"/>
              <a:lumOff val="8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Tacit capability</a:t>
            </a:r>
            <a:endParaRPr sz="1400" dirty="0">
              <a:latin typeface="Calibri Light" panose="020F0302020204030204" pitchFamily="34" charset="0"/>
              <a:cs typeface="Calibri Light" panose="020F0302020204030204" pitchFamily="34" charset="0"/>
            </a:endParaRPr>
          </a:p>
        </p:txBody>
      </p:sp>
      <p:sp>
        <p:nvSpPr>
          <p:cNvPr id="17" name="TextBox 16">
            <a:extLst>
              <a:ext uri="{FF2B5EF4-FFF2-40B4-BE49-F238E27FC236}">
                <a16:creationId xmlns:a16="http://schemas.microsoft.com/office/drawing/2014/main" id="{9E92F086-9939-054A-A87A-F81370BA1A5F}"/>
              </a:ext>
            </a:extLst>
          </p:cNvPr>
          <p:cNvSpPr txBox="1"/>
          <p:nvPr/>
        </p:nvSpPr>
        <p:spPr>
          <a:xfrm>
            <a:off x="11163299" y="5151684"/>
            <a:ext cx="1019907" cy="738664"/>
          </a:xfrm>
          <a:prstGeom prst="rect">
            <a:avLst/>
          </a:prstGeom>
          <a:solidFill>
            <a:schemeClr val="accent5">
              <a:lumMod val="20000"/>
              <a:lumOff val="8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Codified knowledge and skill</a:t>
            </a:r>
            <a:endParaRPr sz="1400" dirty="0">
              <a:latin typeface="Calibri Light" panose="020F0302020204030204" pitchFamily="34" charset="0"/>
              <a:cs typeface="Calibri Light" panose="020F0302020204030204" pitchFamily="34" charset="0"/>
            </a:endParaRPr>
          </a:p>
        </p:txBody>
      </p:sp>
      <p:cxnSp>
        <p:nvCxnSpPr>
          <p:cNvPr id="19" name="Straight Arrow Connector 18">
            <a:extLst>
              <a:ext uri="{FF2B5EF4-FFF2-40B4-BE49-F238E27FC236}">
                <a16:creationId xmlns:a16="http://schemas.microsoft.com/office/drawing/2014/main" id="{0E1B906F-0FED-3943-89D8-1D808951A33C}"/>
              </a:ext>
            </a:extLst>
          </p:cNvPr>
          <p:cNvCxnSpPr/>
          <p:nvPr/>
        </p:nvCxnSpPr>
        <p:spPr>
          <a:xfrm flipV="1">
            <a:off x="9504484" y="4224209"/>
            <a:ext cx="624867" cy="797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131190-4C46-B745-8D8A-838CE6388A36}"/>
              </a:ext>
            </a:extLst>
          </p:cNvPr>
          <p:cNvCxnSpPr>
            <a:cxnSpLocks/>
          </p:cNvCxnSpPr>
          <p:nvPr/>
        </p:nvCxnSpPr>
        <p:spPr>
          <a:xfrm flipH="1" flipV="1">
            <a:off x="10522562" y="4203456"/>
            <a:ext cx="178289" cy="924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B05DB9-AAD3-CC40-A9B1-E4E5577B5C07}"/>
              </a:ext>
            </a:extLst>
          </p:cNvPr>
          <p:cNvCxnSpPr>
            <a:cxnSpLocks/>
          </p:cNvCxnSpPr>
          <p:nvPr/>
        </p:nvCxnSpPr>
        <p:spPr>
          <a:xfrm flipH="1" flipV="1">
            <a:off x="10601998" y="4094455"/>
            <a:ext cx="1186168" cy="940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26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0B96-48B3-104F-8895-EDA976658693}"/>
              </a:ext>
            </a:extLst>
          </p:cNvPr>
          <p:cNvSpPr>
            <a:spLocks noGrp="1"/>
          </p:cNvSpPr>
          <p:nvPr>
            <p:ph type="title"/>
          </p:nvPr>
        </p:nvSpPr>
        <p:spPr>
          <a:xfrm>
            <a:off x="545123" y="236171"/>
            <a:ext cx="10515600" cy="1325563"/>
          </a:xfrm>
        </p:spPr>
        <p:txBody>
          <a:bodyPr>
            <a:normAutofit/>
          </a:bodyPr>
          <a:lstStyle/>
          <a:p>
            <a:r>
              <a:rPr lang="en-US" sz="3600" dirty="0">
                <a:solidFill>
                  <a:srgbClr val="2491FE"/>
                </a:solidFill>
              </a:rPr>
              <a:t>Machines—evolving capabilities  </a:t>
            </a:r>
            <a:endParaRPr sz="3600" dirty="0">
              <a:solidFill>
                <a:srgbClr val="2491FE"/>
              </a:solidFill>
            </a:endParaRPr>
          </a:p>
        </p:txBody>
      </p:sp>
      <p:sp>
        <p:nvSpPr>
          <p:cNvPr id="3" name="Content Placeholder 2">
            <a:extLst>
              <a:ext uri="{FF2B5EF4-FFF2-40B4-BE49-F238E27FC236}">
                <a16:creationId xmlns:a16="http://schemas.microsoft.com/office/drawing/2014/main" id="{DFC137C5-FC27-0D4E-8796-24C6BAF0C810}"/>
              </a:ext>
            </a:extLst>
          </p:cNvPr>
          <p:cNvSpPr>
            <a:spLocks noGrp="1"/>
          </p:cNvSpPr>
          <p:nvPr>
            <p:ph idx="1"/>
          </p:nvPr>
        </p:nvSpPr>
        <p:spPr>
          <a:xfrm>
            <a:off x="545124" y="1253331"/>
            <a:ext cx="8337620" cy="5475716"/>
          </a:xfrm>
        </p:spPr>
        <p:txBody>
          <a:bodyPr>
            <a:noAutofit/>
          </a:bodyPr>
          <a:lstStyle/>
          <a:p>
            <a:pPr marL="0" indent="0">
              <a:lnSpc>
                <a:spcPct val="100000"/>
              </a:lnSpc>
              <a:spcBef>
                <a:spcPct val="0"/>
              </a:spcBef>
              <a:spcAft>
                <a:spcPts val="600"/>
              </a:spcAft>
              <a:buNone/>
            </a:pPr>
            <a:r>
              <a:rPr lang="en-US" altLang="en-BD" sz="1800" dirty="0">
                <a:latin typeface="Calibri Light" panose="020F0302020204030204" pitchFamily="34" charset="0"/>
                <a:cs typeface="Calibri Light" panose="020F0302020204030204" pitchFamily="34" charset="0"/>
              </a:rPr>
              <a:t>Machines are built with inanimate materials, which are devoid of task execution capacity (often termed as lack of knowledge and skill about task) to begin with. The technology advancement is being leveraged to build task execution capacity in machines through design. </a:t>
            </a:r>
          </a:p>
          <a:p>
            <a:pPr marL="0" indent="0">
              <a:lnSpc>
                <a:spcPct val="100000"/>
              </a:lnSpc>
              <a:spcBef>
                <a:spcPct val="0"/>
              </a:spcBef>
              <a:spcAft>
                <a:spcPts val="600"/>
              </a:spcAft>
              <a:buNone/>
            </a:pPr>
            <a:r>
              <a:rPr lang="en-US" sz="1800" dirty="0">
                <a:latin typeface="Calibri Light" panose="020F0302020204030204" pitchFamily="34" charset="0"/>
                <a:cs typeface="Calibri Light" panose="020F0302020204030204" pitchFamily="34" charset="0"/>
              </a:rPr>
              <a:t>At the beginning, we succeeded to imitate human beings’ physical capabilities in machines. For example, we developed machines to replace the role of our fingers to manipulate materials like soil. We moved further to develop machine to replace the role of human or animal in supplying energy in productive activities. </a:t>
            </a:r>
          </a:p>
          <a:p>
            <a:pPr marL="0" indent="0">
              <a:lnSpc>
                <a:spcPct val="100000"/>
              </a:lnSpc>
              <a:spcBef>
                <a:spcPct val="0"/>
              </a:spcBef>
              <a:spcAft>
                <a:spcPts val="600"/>
              </a:spcAft>
              <a:buNone/>
            </a:pPr>
            <a:r>
              <a:rPr lang="en-US" sz="1800" dirty="0">
                <a:latin typeface="Calibri Light" panose="020F0302020204030204" pitchFamily="34" charset="0"/>
                <a:cs typeface="Calibri Light" panose="020F0302020204030204" pitchFamily="34" charset="0"/>
              </a:rPr>
              <a:t>Till 1900, machines were being developed to imitate coarse manipulation and energy providing role. By 1950, we succeeded to develop creating logical capabilities in machines, mostly through mechanical means. </a:t>
            </a:r>
          </a:p>
          <a:p>
            <a:pPr marL="0" indent="0">
              <a:lnSpc>
                <a:spcPct val="100000"/>
              </a:lnSpc>
              <a:spcBef>
                <a:spcPct val="0"/>
              </a:spcBef>
              <a:spcAft>
                <a:spcPts val="600"/>
              </a:spcAft>
              <a:buNone/>
            </a:pPr>
            <a:r>
              <a:rPr lang="en-US" sz="1800" dirty="0">
                <a:latin typeface="Calibri Light" panose="020F0302020204030204" pitchFamily="34" charset="0"/>
                <a:cs typeface="Calibri Light" panose="020F0302020204030204" pitchFamily="34" charset="0"/>
              </a:rPr>
              <a:t>Since, 1950s, we have been progressing in adding sensors to machines. Most importantly, we have been adding computational and data storage capability in machines. As a result, machines are succeeding to automate many of our codified capabilities. Furthermore, we have been attempting to develop human like cognitive  perception, decision making and action taking capabilities in machines.     </a:t>
            </a:r>
          </a:p>
          <a:p>
            <a:pPr marL="0" indent="0">
              <a:lnSpc>
                <a:spcPct val="100000"/>
              </a:lnSpc>
              <a:spcBef>
                <a:spcPct val="0"/>
              </a:spcBef>
              <a:spcAft>
                <a:spcPts val="600"/>
              </a:spcAft>
              <a:buNone/>
            </a:pPr>
            <a:r>
              <a:rPr lang="en-US" sz="1800" dirty="0">
                <a:latin typeface="Calibri Light" panose="020F0302020204030204" pitchFamily="34" charset="0"/>
                <a:cs typeface="Calibri Light" panose="020F0302020204030204" pitchFamily="34" charset="0"/>
              </a:rPr>
              <a:t>Hence, we have been succeeding in keep adding task execution abilities in machines.    </a:t>
            </a:r>
            <a:endParaRPr sz="1800" dirty="0">
              <a:latin typeface="Calibri Light" panose="020F0302020204030204" pitchFamily="34" charset="0"/>
              <a:cs typeface="Calibri Light" panose="020F0302020204030204" pitchFamily="34" charset="0"/>
            </a:endParaRPr>
          </a:p>
        </p:txBody>
      </p:sp>
      <p:pic>
        <p:nvPicPr>
          <p:cNvPr id="1026" name="Picture 2" descr="Stone tool - Wikipedia">
            <a:extLst>
              <a:ext uri="{FF2B5EF4-FFF2-40B4-BE49-F238E27FC236}">
                <a16:creationId xmlns:a16="http://schemas.microsoft.com/office/drawing/2014/main" id="{C3E4694F-49F2-7949-AAA5-3D82F8A8B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76" y="2652963"/>
            <a:ext cx="1792579" cy="1192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36,914 Power Tools Stock Photos, Pictures &amp; Royalty-Free Images - iStock">
            <a:extLst>
              <a:ext uri="{FF2B5EF4-FFF2-40B4-BE49-F238E27FC236}">
                <a16:creationId xmlns:a16="http://schemas.microsoft.com/office/drawing/2014/main" id="{0EA7957A-261A-C549-8D34-03B0A420A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8989" y="1270825"/>
            <a:ext cx="1991966" cy="13255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2902054-44E7-3E42-A7D1-E6DA2A8D504E}"/>
              </a:ext>
            </a:extLst>
          </p:cNvPr>
          <p:cNvPicPr>
            <a:picLocks noChangeAspect="1"/>
          </p:cNvPicPr>
          <p:nvPr/>
        </p:nvPicPr>
        <p:blipFill>
          <a:blip r:embed="rId4"/>
          <a:stretch>
            <a:fillRect/>
          </a:stretch>
        </p:blipFill>
        <p:spPr>
          <a:xfrm>
            <a:off x="9325327" y="207082"/>
            <a:ext cx="2045628" cy="968131"/>
          </a:xfrm>
          <a:prstGeom prst="rect">
            <a:avLst/>
          </a:prstGeom>
        </p:spPr>
      </p:pic>
      <p:pic>
        <p:nvPicPr>
          <p:cNvPr id="5" name="Picture 4">
            <a:extLst>
              <a:ext uri="{FF2B5EF4-FFF2-40B4-BE49-F238E27FC236}">
                <a16:creationId xmlns:a16="http://schemas.microsoft.com/office/drawing/2014/main" id="{2F6EE616-39CC-1049-B4DE-4DC65C23DFE2}"/>
              </a:ext>
            </a:extLst>
          </p:cNvPr>
          <p:cNvPicPr>
            <a:picLocks noChangeAspect="1"/>
          </p:cNvPicPr>
          <p:nvPr/>
        </p:nvPicPr>
        <p:blipFill>
          <a:blip r:embed="rId5"/>
          <a:stretch>
            <a:fillRect/>
          </a:stretch>
        </p:blipFill>
        <p:spPr>
          <a:xfrm>
            <a:off x="9277087" y="3840479"/>
            <a:ext cx="2770667" cy="2888567"/>
          </a:xfrm>
          <a:prstGeom prst="rect">
            <a:avLst/>
          </a:prstGeom>
        </p:spPr>
      </p:pic>
    </p:spTree>
    <p:extLst>
      <p:ext uri="{BB962C8B-B14F-4D97-AF65-F5344CB8AC3E}">
        <p14:creationId xmlns:p14="http://schemas.microsoft.com/office/powerpoint/2010/main" val="249064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1BC9-16E2-D043-8AFE-E70C89E16A2A}"/>
              </a:ext>
            </a:extLst>
          </p:cNvPr>
          <p:cNvSpPr>
            <a:spLocks noGrp="1"/>
          </p:cNvSpPr>
          <p:nvPr>
            <p:ph type="title"/>
          </p:nvPr>
        </p:nvSpPr>
        <p:spPr>
          <a:xfrm>
            <a:off x="274321" y="378192"/>
            <a:ext cx="10515600" cy="572721"/>
          </a:xfrm>
        </p:spPr>
        <p:txBody>
          <a:bodyPr>
            <a:normAutofit fontScale="90000"/>
          </a:bodyPr>
          <a:lstStyle/>
          <a:p>
            <a:r>
              <a:rPr lang="en-US" sz="3600" dirty="0">
                <a:solidFill>
                  <a:srgbClr val="2491FE"/>
                </a:solidFill>
              </a:rPr>
              <a:t>Tasks Execution Capabilities and Means to Earn Them</a:t>
            </a:r>
            <a:endParaRPr sz="3600" dirty="0">
              <a:solidFill>
                <a:srgbClr val="2491FE"/>
              </a:solidFill>
            </a:endParaRPr>
          </a:p>
        </p:txBody>
      </p:sp>
      <p:sp>
        <p:nvSpPr>
          <p:cNvPr id="4" name="Rectangle 14">
            <a:extLst>
              <a:ext uri="{FF2B5EF4-FFF2-40B4-BE49-F238E27FC236}">
                <a16:creationId xmlns:a16="http://schemas.microsoft.com/office/drawing/2014/main" id="{EC5F3A5C-6A6B-5144-943A-E4881B89AD38}"/>
              </a:ext>
            </a:extLst>
          </p:cNvPr>
          <p:cNvSpPr>
            <a:spLocks noChangeArrowheads="1"/>
          </p:cNvSpPr>
          <p:nvPr/>
        </p:nvSpPr>
        <p:spPr bwMode="auto">
          <a:xfrm>
            <a:off x="274321" y="950913"/>
            <a:ext cx="8846234" cy="6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BD" sz="2000" dirty="0">
                <a:latin typeface="Calibri Light" panose="020F0302020204030204" pitchFamily="34" charset="0"/>
                <a:cs typeface="Calibri Light" panose="020F0302020204030204" pitchFamily="34" charset="0"/>
              </a:rPr>
              <a:t>A task execution complexity demands capacity of production factors. Execution complexity depends on the need of capacity in the form of (</a:t>
            </a:r>
            <a:r>
              <a:rPr lang="en-US" altLang="en-BD" sz="2000" dirty="0" err="1">
                <a:latin typeface="Calibri Light" panose="020F0302020204030204" pitchFamily="34" charset="0"/>
                <a:cs typeface="Calibri Light" panose="020F0302020204030204" pitchFamily="34" charset="0"/>
              </a:rPr>
              <a:t>i</a:t>
            </a:r>
            <a:r>
              <a:rPr lang="en-US" altLang="en-BD" sz="2000" dirty="0">
                <a:latin typeface="Calibri Light" panose="020F0302020204030204" pitchFamily="34" charset="0"/>
                <a:cs typeface="Calibri Light" panose="020F0302020204030204" pitchFamily="34" charset="0"/>
              </a:rPr>
              <a:t>) knowledge, (ii) manipulation, (iii) movement, (iv) communication, and so on. </a:t>
            </a:r>
          </a:p>
          <a:p>
            <a:pPr eaLnBrk="1" hangingPunct="1">
              <a:spcBef>
                <a:spcPct val="0"/>
              </a:spcBef>
              <a:buFontTx/>
              <a:buNone/>
            </a:pPr>
            <a:endParaRPr lang="en-US" altLang="en-BD" sz="2000" dirty="0">
              <a:latin typeface="Calibri Light" panose="020F0302020204030204" pitchFamily="34" charset="0"/>
              <a:cs typeface="Calibri Light" panose="020F0302020204030204" pitchFamily="34" charset="0"/>
            </a:endParaRPr>
          </a:p>
          <a:p>
            <a:pPr eaLnBrk="1" hangingPunct="1">
              <a:spcBef>
                <a:spcPct val="0"/>
              </a:spcBef>
              <a:buFontTx/>
              <a:buNone/>
            </a:pPr>
            <a:r>
              <a:rPr lang="en-US" altLang="en-BD" sz="2000" dirty="0">
                <a:latin typeface="Calibri Light" panose="020F0302020204030204" pitchFamily="34" charset="0"/>
                <a:cs typeface="Calibri Light" panose="020F0302020204030204" pitchFamily="34" charset="0"/>
              </a:rPr>
              <a:t>We have two actors in performing tasks: </a:t>
            </a:r>
            <a:r>
              <a:rPr lang="en-US" altLang="en-BD" sz="2000" dirty="0" err="1">
                <a:latin typeface="Calibri Light" panose="020F0302020204030204" pitchFamily="34" charset="0"/>
                <a:cs typeface="Calibri Light" panose="020F0302020204030204" pitchFamily="34" charset="0"/>
              </a:rPr>
              <a:t>i</a:t>
            </a:r>
            <a:r>
              <a:rPr lang="en-US" altLang="en-BD" sz="2000" dirty="0">
                <a:latin typeface="Calibri Light" panose="020F0302020204030204" pitchFamily="34" charset="0"/>
                <a:cs typeface="Calibri Light" panose="020F0302020204030204" pitchFamily="34" charset="0"/>
              </a:rPr>
              <a:t>. Human (labor) and ii. Machine (capital)</a:t>
            </a:r>
          </a:p>
          <a:p>
            <a:pPr eaLnBrk="1" hangingPunct="1">
              <a:spcBef>
                <a:spcPct val="0"/>
              </a:spcBef>
              <a:buFontTx/>
              <a:buNone/>
            </a:pPr>
            <a:endParaRPr lang="en-US" altLang="en-BD" sz="2000" dirty="0">
              <a:latin typeface="Calibri Light" panose="020F0302020204030204" pitchFamily="34" charset="0"/>
              <a:cs typeface="Calibri Light" panose="020F0302020204030204" pitchFamily="34" charset="0"/>
            </a:endParaRPr>
          </a:p>
          <a:p>
            <a:pPr eaLnBrk="1" hangingPunct="1">
              <a:spcBef>
                <a:spcPct val="0"/>
              </a:spcBef>
              <a:buFontTx/>
              <a:buNone/>
            </a:pPr>
            <a:r>
              <a:rPr lang="en-US" altLang="en-BD" sz="2000" dirty="0">
                <a:latin typeface="Calibri Light" panose="020F0302020204030204" pitchFamily="34" charset="0"/>
                <a:cs typeface="Calibri Light" panose="020F0302020204030204" pitchFamily="34" charset="0"/>
              </a:rPr>
              <a:t>Production factors acquire those capacities through three primary means: (</a:t>
            </a:r>
            <a:r>
              <a:rPr lang="en-US" altLang="en-BD" sz="2000" dirty="0" err="1">
                <a:latin typeface="Calibri Light" panose="020F0302020204030204" pitchFamily="34" charset="0"/>
                <a:cs typeface="Calibri Light" panose="020F0302020204030204" pitchFamily="34" charset="0"/>
              </a:rPr>
              <a:t>i</a:t>
            </a:r>
            <a:r>
              <a:rPr lang="en-US" altLang="en-BD" sz="2000" dirty="0">
                <a:latin typeface="Calibri Light" panose="020F0302020204030204" pitchFamily="34" charset="0"/>
                <a:cs typeface="Calibri Light" panose="020F0302020204030204" pitchFamily="34" charset="0"/>
              </a:rPr>
              <a:t>) innate ability, (ii) education and training and (iii) design. </a:t>
            </a:r>
          </a:p>
          <a:p>
            <a:pPr eaLnBrk="1" hangingPunct="1">
              <a:spcBef>
                <a:spcPct val="0"/>
              </a:spcBef>
              <a:buFontTx/>
              <a:buNone/>
            </a:pPr>
            <a:endParaRPr lang="en-US" altLang="en-BD" sz="2000" dirty="0">
              <a:latin typeface="Calibri Light" panose="020F0302020204030204" pitchFamily="34" charset="0"/>
              <a:cs typeface="Calibri Light" panose="020F0302020204030204" pitchFamily="34" charset="0"/>
            </a:endParaRPr>
          </a:p>
          <a:p>
            <a:pPr eaLnBrk="1" hangingPunct="1">
              <a:spcBef>
                <a:spcPct val="0"/>
              </a:spcBef>
              <a:buFontTx/>
              <a:buNone/>
            </a:pPr>
            <a:r>
              <a:rPr lang="en-US" altLang="en-BD" sz="2000" dirty="0">
                <a:latin typeface="Calibri Light" panose="020F0302020204030204" pitchFamily="34" charset="0"/>
                <a:cs typeface="Calibri Light" panose="020F0302020204030204" pitchFamily="34" charset="0"/>
              </a:rPr>
              <a:t>Whom to assign to get a task executed? It depends on the comparative advantage. </a:t>
            </a:r>
          </a:p>
          <a:p>
            <a:pPr eaLnBrk="1" hangingPunct="1">
              <a:spcBef>
                <a:spcPct val="0"/>
              </a:spcBef>
              <a:buFontTx/>
              <a:buNone/>
            </a:pPr>
            <a:endParaRPr lang="en-US" altLang="en-BD" sz="2000" dirty="0">
              <a:latin typeface="Calibri Light" panose="020F0302020204030204" pitchFamily="34" charset="0"/>
              <a:cs typeface="Calibri Light" panose="020F0302020204030204" pitchFamily="34" charset="0"/>
            </a:endParaRPr>
          </a:p>
          <a:p>
            <a:pPr>
              <a:lnSpc>
                <a:spcPct val="110000"/>
              </a:lnSpc>
              <a:spcBef>
                <a:spcPct val="0"/>
              </a:spcBef>
              <a:spcAft>
                <a:spcPts val="600"/>
              </a:spcAft>
              <a:buNone/>
            </a:pPr>
            <a:r>
              <a:rPr lang="en-US" altLang="en-BD" sz="2000" dirty="0">
                <a:latin typeface="Calibri Light" panose="020F0302020204030204" pitchFamily="34" charset="0"/>
                <a:cs typeface="Calibri Light" panose="020F0302020204030204" pitchFamily="34" charset="0"/>
              </a:rPr>
              <a:t>The technology advancement is being leveraged to build task execution capacity in machines through design. </a:t>
            </a:r>
          </a:p>
          <a:p>
            <a:pPr>
              <a:lnSpc>
                <a:spcPct val="110000"/>
              </a:lnSpc>
              <a:spcBef>
                <a:spcPct val="0"/>
              </a:spcBef>
              <a:spcAft>
                <a:spcPts val="600"/>
              </a:spcAft>
              <a:buNone/>
            </a:pPr>
            <a:r>
              <a:rPr lang="en-US" altLang="en-BD" sz="2000" dirty="0">
                <a:latin typeface="Calibri Light" panose="020F0302020204030204" pitchFamily="34" charset="0"/>
                <a:cs typeface="Calibri Light" panose="020F0302020204030204" pitchFamily="34" charset="0"/>
              </a:rPr>
              <a:t>Based on comparative advantage, production factors whether labor or machine (often called capital) is assigned to a particular task.  </a:t>
            </a:r>
          </a:p>
          <a:p>
            <a:pPr>
              <a:lnSpc>
                <a:spcPct val="110000"/>
              </a:lnSpc>
              <a:spcBef>
                <a:spcPct val="0"/>
              </a:spcBef>
              <a:spcAft>
                <a:spcPts val="600"/>
              </a:spcAft>
              <a:buNone/>
            </a:pPr>
            <a:r>
              <a:rPr lang="en-US" altLang="en-BD" sz="2000" dirty="0">
                <a:latin typeface="Calibri Light" panose="020F0302020204030204" pitchFamily="34" charset="0"/>
                <a:cs typeface="Calibri Light" panose="020F0302020204030204" pitchFamily="34" charset="0"/>
              </a:rPr>
              <a:t>Due to the growth of machine capability, there has been on-going transformation of task allocation between human and machine. </a:t>
            </a:r>
          </a:p>
          <a:p>
            <a:pPr eaLnBrk="1" hangingPunct="1">
              <a:spcBef>
                <a:spcPct val="0"/>
              </a:spcBef>
              <a:buFontTx/>
              <a:buNone/>
            </a:pPr>
            <a:endParaRPr lang="en-US" altLang="en-BD" sz="2000" dirty="0">
              <a:latin typeface="Calibri Light" panose="020F0302020204030204" pitchFamily="34" charset="0"/>
              <a:cs typeface="Calibri Light" panose="020F0302020204030204" pitchFamily="34" charset="0"/>
            </a:endParaRPr>
          </a:p>
          <a:p>
            <a:pPr eaLnBrk="1" hangingPunct="1">
              <a:spcBef>
                <a:spcPct val="0"/>
              </a:spcBef>
              <a:buFontTx/>
              <a:buNone/>
            </a:pPr>
            <a:endParaRPr lang="en-US" altLang="en-BD" sz="2000" dirty="0">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5107865C-51DB-6148-8D37-28DEE1A0826B}"/>
              </a:ext>
            </a:extLst>
          </p:cNvPr>
          <p:cNvPicPr>
            <a:picLocks noChangeAspect="1"/>
          </p:cNvPicPr>
          <p:nvPr/>
        </p:nvPicPr>
        <p:blipFill>
          <a:blip r:embed="rId2"/>
          <a:stretch>
            <a:fillRect/>
          </a:stretch>
        </p:blipFill>
        <p:spPr>
          <a:xfrm>
            <a:off x="8851371" y="1359389"/>
            <a:ext cx="3235121" cy="2169257"/>
          </a:xfrm>
          <a:prstGeom prst="rect">
            <a:avLst/>
          </a:prstGeom>
        </p:spPr>
      </p:pic>
      <p:pic>
        <p:nvPicPr>
          <p:cNvPr id="6" name="Picture 5">
            <a:extLst>
              <a:ext uri="{FF2B5EF4-FFF2-40B4-BE49-F238E27FC236}">
                <a16:creationId xmlns:a16="http://schemas.microsoft.com/office/drawing/2014/main" id="{3F6F41EA-063F-1047-8929-A5D0D6D11301}"/>
              </a:ext>
            </a:extLst>
          </p:cNvPr>
          <p:cNvPicPr>
            <a:picLocks noChangeAspect="1"/>
          </p:cNvPicPr>
          <p:nvPr/>
        </p:nvPicPr>
        <p:blipFill>
          <a:blip r:embed="rId3"/>
          <a:stretch>
            <a:fillRect/>
          </a:stretch>
        </p:blipFill>
        <p:spPr>
          <a:xfrm>
            <a:off x="8999103" y="4101367"/>
            <a:ext cx="3192897" cy="1607771"/>
          </a:xfrm>
          <a:prstGeom prst="rect">
            <a:avLst/>
          </a:prstGeom>
        </p:spPr>
      </p:pic>
    </p:spTree>
    <p:extLst>
      <p:ext uri="{BB962C8B-B14F-4D97-AF65-F5344CB8AC3E}">
        <p14:creationId xmlns:p14="http://schemas.microsoft.com/office/powerpoint/2010/main" val="12655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8572E8-D827-3F41-8810-70D0601E97BB}"/>
              </a:ext>
            </a:extLst>
          </p:cNvPr>
          <p:cNvSpPr>
            <a:spLocks noGrp="1"/>
          </p:cNvSpPr>
          <p:nvPr>
            <p:ph type="title"/>
          </p:nvPr>
        </p:nvSpPr>
        <p:spPr>
          <a:xfrm>
            <a:off x="373917" y="-15081"/>
            <a:ext cx="10562492" cy="1143000"/>
          </a:xfrm>
        </p:spPr>
        <p:txBody>
          <a:bodyPr/>
          <a:lstStyle/>
          <a:p>
            <a:pPr eaLnBrk="1" hangingPunct="1"/>
            <a:r>
              <a:rPr lang="en-US" altLang="en-BD" sz="3600" dirty="0">
                <a:solidFill>
                  <a:srgbClr val="2491FE"/>
                </a:solidFill>
              </a:rPr>
              <a:t>Sharing the Production Work: Human and Machine</a:t>
            </a:r>
          </a:p>
        </p:txBody>
      </p:sp>
      <p:sp>
        <p:nvSpPr>
          <p:cNvPr id="5" name="Content Placeholder 2">
            <a:extLst>
              <a:ext uri="{FF2B5EF4-FFF2-40B4-BE49-F238E27FC236}">
                <a16:creationId xmlns:a16="http://schemas.microsoft.com/office/drawing/2014/main" id="{ABF14568-3974-2340-BCDE-7C7DD496B7A3}"/>
              </a:ext>
            </a:extLst>
          </p:cNvPr>
          <p:cNvSpPr>
            <a:spLocks noGrp="1"/>
          </p:cNvSpPr>
          <p:nvPr>
            <p:ph idx="1"/>
          </p:nvPr>
        </p:nvSpPr>
        <p:spPr>
          <a:xfrm>
            <a:off x="373917" y="981869"/>
            <a:ext cx="10421815" cy="2295525"/>
          </a:xfrm>
        </p:spPr>
        <p:txBody>
          <a:bodyPr rtlCol="0">
            <a:normAutofit lnSpcReduction="10000"/>
          </a:bodyPr>
          <a:lstStyle/>
          <a:p>
            <a:pPr marL="0" indent="0" eaLnBrk="1" fontAlgn="auto" hangingPunct="1">
              <a:lnSpc>
                <a:spcPct val="100000"/>
              </a:lnSpc>
              <a:spcAft>
                <a:spcPts val="0"/>
              </a:spcAft>
              <a:buFont typeface="Arial"/>
              <a:buNone/>
              <a:defRPr/>
            </a:pPr>
            <a:r>
              <a:rPr lang="en-US" sz="2000" dirty="0">
                <a:latin typeface="Calibri Light" panose="020F0302020204030204" pitchFamily="34" charset="0"/>
                <a:cs typeface="Calibri Light" panose="020F0302020204030204" pitchFamily="34" charset="0"/>
              </a:rPr>
              <a:t>In production, two factors such as labor and capital (machinery) share roles in performing tasks in producing outputs as shown below: </a:t>
            </a:r>
          </a:p>
          <a:p>
            <a:pPr marL="0" indent="0" algn="ctr" eaLnBrk="1" fontAlgn="auto" hangingPunct="1">
              <a:lnSpc>
                <a:spcPct val="100000"/>
              </a:lnSpc>
              <a:spcAft>
                <a:spcPts val="0"/>
              </a:spcAft>
              <a:buFont typeface="Arial"/>
              <a:buNone/>
              <a:defRPr/>
            </a:pPr>
            <a:endParaRPr lang="en-US" sz="2000" dirty="0">
              <a:latin typeface="Calibri Light" panose="020F0302020204030204" pitchFamily="34" charset="0"/>
              <a:cs typeface="Calibri Light" panose="020F0302020204030204" pitchFamily="34" charset="0"/>
            </a:endParaRPr>
          </a:p>
          <a:p>
            <a:pPr marL="0" indent="0" algn="ctr" eaLnBrk="1" fontAlgn="auto" hangingPunct="1">
              <a:lnSpc>
                <a:spcPct val="100000"/>
              </a:lnSpc>
              <a:spcAft>
                <a:spcPts val="0"/>
              </a:spcAft>
              <a:buFont typeface="Arial"/>
              <a:buNone/>
              <a:defRPr/>
            </a:pPr>
            <a:r>
              <a:rPr lang="en-US" sz="2000" dirty="0">
                <a:latin typeface="Calibri Light" panose="020F0302020204030204" pitchFamily="34" charset="0"/>
                <a:cs typeface="Calibri Light" panose="020F0302020204030204" pitchFamily="34" charset="0"/>
              </a:rPr>
              <a:t>Q = f(K, L)</a:t>
            </a:r>
          </a:p>
          <a:p>
            <a:pPr marL="0" indent="0" eaLnBrk="1" fontAlgn="auto" hangingPunct="1">
              <a:lnSpc>
                <a:spcPct val="100000"/>
              </a:lnSpc>
              <a:spcAft>
                <a:spcPts val="0"/>
              </a:spcAft>
              <a:buFont typeface="Arial"/>
              <a:buNone/>
              <a:defRPr/>
            </a:pPr>
            <a:r>
              <a:rPr lang="en-US" sz="2000" dirty="0">
                <a:latin typeface="Calibri Light" panose="020F0302020204030204" pitchFamily="34" charset="0"/>
                <a:cs typeface="Calibri Light" panose="020F0302020204030204" pitchFamily="34" charset="0"/>
              </a:rPr>
              <a:t> </a:t>
            </a:r>
          </a:p>
          <a:p>
            <a:pPr marL="0" indent="0" eaLnBrk="1" fontAlgn="auto" hangingPunct="1">
              <a:lnSpc>
                <a:spcPct val="100000"/>
              </a:lnSpc>
              <a:spcAft>
                <a:spcPts val="0"/>
              </a:spcAft>
              <a:buFont typeface="Arial"/>
              <a:buNone/>
              <a:defRPr/>
            </a:pPr>
            <a:r>
              <a:rPr lang="en-US" sz="2000" dirty="0">
                <a:latin typeface="Calibri Light" panose="020F0302020204030204" pitchFamily="34" charset="0"/>
                <a:cs typeface="Calibri Light" panose="020F0302020204030204" pitchFamily="34" charset="0"/>
              </a:rPr>
              <a:t>Here Q: Output, K: Capital, and L: Labor</a:t>
            </a:r>
          </a:p>
          <a:p>
            <a:pPr eaLnBrk="1" fontAlgn="auto" hangingPunct="1">
              <a:lnSpc>
                <a:spcPct val="100000"/>
              </a:lnSpc>
              <a:spcAft>
                <a:spcPts val="0"/>
              </a:spcAft>
              <a:buFont typeface="Arial"/>
              <a:buChar char="•"/>
              <a:defRPr/>
            </a:pPr>
            <a:endParaRPr lang="en-US" sz="2000" dirty="0">
              <a:latin typeface="Calibri Light" panose="020F0302020204030204" pitchFamily="34" charset="0"/>
              <a:cs typeface="Calibri Light" panose="020F0302020204030204" pitchFamily="34" charset="0"/>
            </a:endParaRPr>
          </a:p>
        </p:txBody>
      </p:sp>
      <p:grpSp>
        <p:nvGrpSpPr>
          <p:cNvPr id="6" name="Group 3">
            <a:extLst>
              <a:ext uri="{FF2B5EF4-FFF2-40B4-BE49-F238E27FC236}">
                <a16:creationId xmlns:a16="http://schemas.microsoft.com/office/drawing/2014/main" id="{0C84C98F-E5AA-CA45-99C2-BB187754B565}"/>
              </a:ext>
            </a:extLst>
          </p:cNvPr>
          <p:cNvGrpSpPr>
            <a:grpSpLocks/>
          </p:cNvGrpSpPr>
          <p:nvPr/>
        </p:nvGrpSpPr>
        <p:grpSpPr bwMode="auto">
          <a:xfrm>
            <a:off x="7781559" y="3743325"/>
            <a:ext cx="3367087" cy="2586038"/>
            <a:chOff x="0" y="0"/>
            <a:chExt cx="2425064" cy="1851660"/>
          </a:xfrm>
        </p:grpSpPr>
        <p:grpSp>
          <p:nvGrpSpPr>
            <p:cNvPr id="7" name="Group 4">
              <a:extLst>
                <a:ext uri="{FF2B5EF4-FFF2-40B4-BE49-F238E27FC236}">
                  <a16:creationId xmlns:a16="http://schemas.microsoft.com/office/drawing/2014/main" id="{308B1BBB-F118-4246-B1A4-DC0C69CC3FB9}"/>
                </a:ext>
              </a:extLst>
            </p:cNvPr>
            <p:cNvGrpSpPr>
              <a:grpSpLocks/>
            </p:cNvGrpSpPr>
            <p:nvPr/>
          </p:nvGrpSpPr>
          <p:grpSpPr bwMode="auto">
            <a:xfrm>
              <a:off x="0" y="0"/>
              <a:ext cx="2425064" cy="1851660"/>
              <a:chOff x="0" y="0"/>
              <a:chExt cx="2526665" cy="2018665"/>
            </a:xfrm>
          </p:grpSpPr>
          <p:sp>
            <p:nvSpPr>
              <p:cNvPr id="10" name="Freeform 9">
                <a:extLst>
                  <a:ext uri="{FF2B5EF4-FFF2-40B4-BE49-F238E27FC236}">
                    <a16:creationId xmlns:a16="http://schemas.microsoft.com/office/drawing/2014/main" id="{69DF9A94-FD3D-C640-A6BD-2481DEFD95D3}"/>
                  </a:ext>
                </a:extLst>
              </p:cNvPr>
              <p:cNvSpPr/>
              <p:nvPr/>
            </p:nvSpPr>
            <p:spPr>
              <a:xfrm>
                <a:off x="307345" y="0"/>
                <a:ext cx="2219320" cy="1762149"/>
              </a:xfrm>
              <a:custGeom>
                <a:avLst/>
                <a:gdLst>
                  <a:gd name="connsiteX0" fmla="*/ 7375 w 2551471"/>
                  <a:gd name="connsiteY0" fmla="*/ 0 h 1762432"/>
                  <a:gd name="connsiteX1" fmla="*/ 0 w 2551471"/>
                  <a:gd name="connsiteY1" fmla="*/ 1755058 h 1762432"/>
                  <a:gd name="connsiteX2" fmla="*/ 2551471 w 2551471"/>
                  <a:gd name="connsiteY2" fmla="*/ 1762432 h 1762432"/>
                </a:gdLst>
                <a:ahLst/>
                <a:cxnLst>
                  <a:cxn ang="0">
                    <a:pos x="connsiteX0" y="connsiteY0"/>
                  </a:cxn>
                  <a:cxn ang="0">
                    <a:pos x="connsiteX1" y="connsiteY1"/>
                  </a:cxn>
                  <a:cxn ang="0">
                    <a:pos x="connsiteX2" y="connsiteY2"/>
                  </a:cxn>
                </a:cxnLst>
                <a:rect l="l" t="t" r="r" b="b"/>
                <a:pathLst>
                  <a:path w="2551471" h="1762432">
                    <a:moveTo>
                      <a:pt x="7375" y="0"/>
                    </a:moveTo>
                    <a:cubicBezTo>
                      <a:pt x="4917" y="585019"/>
                      <a:pt x="2458" y="1170039"/>
                      <a:pt x="0" y="1755058"/>
                    </a:cubicBezTo>
                    <a:lnTo>
                      <a:pt x="2551471" y="1762432"/>
                    </a:lnTo>
                  </a:path>
                </a:pathLst>
              </a:custGeom>
              <a:ln w="12700" cmpd="sng">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txBody>
              <a:bodyPr anchor="ctr"/>
              <a:lstStyle/>
              <a:p>
                <a:pPr eaLnBrk="1" fontAlgn="auto" hangingPunct="1">
                  <a:spcBef>
                    <a:spcPts val="0"/>
                  </a:spcBef>
                  <a:spcAft>
                    <a:spcPts val="0"/>
                  </a:spcAft>
                  <a:defRPr/>
                </a:pPr>
                <a:endParaRPr lang="en-US"/>
              </a:p>
            </p:txBody>
          </p:sp>
          <p:sp>
            <p:nvSpPr>
              <p:cNvPr id="11" name="Freeform 10">
                <a:extLst>
                  <a:ext uri="{FF2B5EF4-FFF2-40B4-BE49-F238E27FC236}">
                    <a16:creationId xmlns:a16="http://schemas.microsoft.com/office/drawing/2014/main" id="{D0205CB2-9F36-CD4A-A0B9-6A664FAE1B4E}"/>
                  </a:ext>
                </a:extLst>
              </p:cNvPr>
              <p:cNvSpPr/>
              <p:nvPr/>
            </p:nvSpPr>
            <p:spPr>
              <a:xfrm>
                <a:off x="426472" y="272625"/>
                <a:ext cx="1783318" cy="1379235"/>
              </a:xfrm>
              <a:custGeom>
                <a:avLst/>
                <a:gdLst>
                  <a:gd name="connsiteX0" fmla="*/ 6286 w 1753970"/>
                  <a:gd name="connsiteY0" fmla="*/ 0 h 1378974"/>
                  <a:gd name="connsiteX1" fmla="*/ 57905 w 1753970"/>
                  <a:gd name="connsiteY1" fmla="*/ 501445 h 1378974"/>
                  <a:gd name="connsiteX2" fmla="*/ 426615 w 1753970"/>
                  <a:gd name="connsiteY2" fmla="*/ 973393 h 1378974"/>
                  <a:gd name="connsiteX3" fmla="*/ 1215653 w 1753970"/>
                  <a:gd name="connsiteY3" fmla="*/ 1246239 h 1378974"/>
                  <a:gd name="connsiteX4" fmla="*/ 1753970 w 1753970"/>
                  <a:gd name="connsiteY4" fmla="*/ 1378974 h 137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970" h="1378974">
                    <a:moveTo>
                      <a:pt x="6286" y="0"/>
                    </a:moveTo>
                    <a:cubicBezTo>
                      <a:pt x="-2932" y="169606"/>
                      <a:pt x="-12150" y="339213"/>
                      <a:pt x="57905" y="501445"/>
                    </a:cubicBezTo>
                    <a:cubicBezTo>
                      <a:pt x="127960" y="663677"/>
                      <a:pt x="233657" y="849261"/>
                      <a:pt x="426615" y="973393"/>
                    </a:cubicBezTo>
                    <a:cubicBezTo>
                      <a:pt x="619573" y="1097525"/>
                      <a:pt x="994427" y="1178642"/>
                      <a:pt x="1215653" y="1246239"/>
                    </a:cubicBezTo>
                    <a:cubicBezTo>
                      <a:pt x="1436879" y="1313836"/>
                      <a:pt x="1753970" y="1378974"/>
                      <a:pt x="1753970" y="1378974"/>
                    </a:cubicBezTo>
                  </a:path>
                </a:pathLst>
              </a:custGeom>
              <a:ln>
                <a:solidFill>
                  <a:srgbClr val="000090"/>
                </a:solidFill>
              </a:ln>
            </p:spPr>
            <p:style>
              <a:lnRef idx="2">
                <a:schemeClr val="accent1"/>
              </a:lnRef>
              <a:fillRef idx="0">
                <a:schemeClr val="accent1"/>
              </a:fillRef>
              <a:effectRef idx="1">
                <a:schemeClr val="accent1"/>
              </a:effectRef>
              <a:fontRef idx="minor">
                <a:schemeClr val="tx1"/>
              </a:fontRef>
            </p:style>
            <p:txBody>
              <a:bodyPr anchor="ctr"/>
              <a:lstStyle/>
              <a:p>
                <a:pPr eaLnBrk="1" fontAlgn="auto" hangingPunct="1">
                  <a:spcBef>
                    <a:spcPts val="0"/>
                  </a:spcBef>
                  <a:spcAft>
                    <a:spcPts val="0"/>
                  </a:spcAft>
                  <a:defRPr/>
                </a:pPr>
                <a:endParaRPr lang="en-US"/>
              </a:p>
            </p:txBody>
          </p:sp>
          <p:sp>
            <p:nvSpPr>
              <p:cNvPr id="12" name="Text Box 5">
                <a:extLst>
                  <a:ext uri="{FF2B5EF4-FFF2-40B4-BE49-F238E27FC236}">
                    <a16:creationId xmlns:a16="http://schemas.microsoft.com/office/drawing/2014/main" id="{BDC627AF-6005-A146-832C-5F779B069FCC}"/>
                  </a:ext>
                </a:extLst>
              </p:cNvPr>
              <p:cNvSpPr txBox="1"/>
              <p:nvPr/>
            </p:nvSpPr>
            <p:spPr>
              <a:xfrm>
                <a:off x="469357" y="1746040"/>
                <a:ext cx="1872663" cy="27262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algn="r" eaLnBrk="1" fontAlgn="auto" hangingPunct="1">
                  <a:spcBef>
                    <a:spcPts val="0"/>
                  </a:spcBef>
                  <a:spcAft>
                    <a:spcPts val="0"/>
                  </a:spcAft>
                  <a:defRPr/>
                </a:pPr>
                <a:r>
                  <a:rPr lang="en-US" sz="1400" i="1" dirty="0">
                    <a:solidFill>
                      <a:srgbClr val="000000"/>
                    </a:solidFill>
                    <a:ea typeface="ＭＳ 明朝"/>
                    <a:cs typeface="Times New Roman"/>
                  </a:rPr>
                  <a:t>Human or labor</a:t>
                </a:r>
                <a:endParaRPr lang="en-US" sz="1400" dirty="0">
                  <a:solidFill>
                    <a:srgbClr val="000000"/>
                  </a:solidFill>
                  <a:ea typeface="ＭＳ 明朝"/>
                  <a:cs typeface="Times New Roman"/>
                </a:endParaRPr>
              </a:p>
            </p:txBody>
          </p:sp>
          <p:sp>
            <p:nvSpPr>
              <p:cNvPr id="13" name="Text Box 7">
                <a:extLst>
                  <a:ext uri="{FF2B5EF4-FFF2-40B4-BE49-F238E27FC236}">
                    <a16:creationId xmlns:a16="http://schemas.microsoft.com/office/drawing/2014/main" id="{FCA3AB8F-1585-AF42-B369-6D567294C305}"/>
                  </a:ext>
                </a:extLst>
              </p:cNvPr>
              <p:cNvSpPr txBox="1"/>
              <p:nvPr/>
            </p:nvSpPr>
            <p:spPr>
              <a:xfrm>
                <a:off x="0" y="283778"/>
                <a:ext cx="397881" cy="155520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vert="eaVert"/>
              <a:lstStyle/>
              <a:p>
                <a:pPr eaLnBrk="1" fontAlgn="auto" hangingPunct="1">
                  <a:spcBef>
                    <a:spcPts val="0"/>
                  </a:spcBef>
                  <a:spcAft>
                    <a:spcPts val="0"/>
                  </a:spcAft>
                  <a:defRPr/>
                </a:pPr>
                <a:r>
                  <a:rPr lang="en-US" sz="1400" i="1" dirty="0">
                    <a:solidFill>
                      <a:srgbClr val="000000"/>
                    </a:solidFill>
                    <a:ea typeface="ＭＳ 明朝"/>
                    <a:cs typeface="Times New Roman"/>
                  </a:rPr>
                  <a:t>Capital or Machinery</a:t>
                </a:r>
                <a:endParaRPr lang="en-US" sz="1400" dirty="0">
                  <a:solidFill>
                    <a:srgbClr val="000000"/>
                  </a:solidFill>
                  <a:ea typeface="ＭＳ 明朝"/>
                  <a:cs typeface="Times New Roman"/>
                </a:endParaRPr>
              </a:p>
            </p:txBody>
          </p:sp>
        </p:grpSp>
        <p:sp>
          <p:nvSpPr>
            <p:cNvPr id="8" name="Text Box 9">
              <a:extLst>
                <a:ext uri="{FF2B5EF4-FFF2-40B4-BE49-F238E27FC236}">
                  <a16:creationId xmlns:a16="http://schemas.microsoft.com/office/drawing/2014/main" id="{F17BD62F-E56C-3A40-826C-85EDF5AAA156}"/>
                </a:ext>
              </a:extLst>
            </p:cNvPr>
            <p:cNvSpPr txBox="1"/>
            <p:nvPr/>
          </p:nvSpPr>
          <p:spPr>
            <a:xfrm>
              <a:off x="737466" y="250071"/>
              <a:ext cx="1687598" cy="76839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a:lstStyle/>
            <a:p>
              <a:pPr eaLnBrk="1" fontAlgn="auto" hangingPunct="1">
                <a:spcBef>
                  <a:spcPts val="0"/>
                </a:spcBef>
                <a:spcAft>
                  <a:spcPts val="0"/>
                </a:spcAft>
                <a:defRPr/>
              </a:pPr>
              <a:r>
                <a:rPr lang="en-US" sz="1600" dirty="0">
                  <a:solidFill>
                    <a:srgbClr val="000000"/>
                  </a:solidFill>
                  <a:ea typeface="ＭＳ 明朝"/>
                  <a:cs typeface="Times New Roman"/>
                </a:rPr>
                <a:t>To produce same outputs, role of labor is being replaced with the growing role of machine </a:t>
              </a:r>
            </a:p>
          </p:txBody>
        </p:sp>
        <p:cxnSp>
          <p:nvCxnSpPr>
            <p:cNvPr id="9" name="Straight Arrow Connector 8">
              <a:extLst>
                <a:ext uri="{FF2B5EF4-FFF2-40B4-BE49-F238E27FC236}">
                  <a16:creationId xmlns:a16="http://schemas.microsoft.com/office/drawing/2014/main" id="{48DD3F88-A5FC-9F4F-8D83-9050CD53367C}"/>
                </a:ext>
              </a:extLst>
            </p:cNvPr>
            <p:cNvCxnSpPr/>
            <p:nvPr/>
          </p:nvCxnSpPr>
          <p:spPr>
            <a:xfrm flipH="1">
              <a:off x="907827" y="967319"/>
              <a:ext cx="123483" cy="205740"/>
            </a:xfrm>
            <a:prstGeom prst="straightConnector1">
              <a:avLst/>
            </a:prstGeom>
            <a:ln w="3175" cmpd="sng">
              <a:solidFill>
                <a:schemeClr val="accent6">
                  <a:lumMod val="75000"/>
                </a:schemeClr>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14" name="Rectangle 11">
            <a:extLst>
              <a:ext uri="{FF2B5EF4-FFF2-40B4-BE49-F238E27FC236}">
                <a16:creationId xmlns:a16="http://schemas.microsoft.com/office/drawing/2014/main" id="{AE7904B4-F999-9945-ABC0-127170EA9832}"/>
              </a:ext>
            </a:extLst>
          </p:cNvPr>
          <p:cNvSpPr>
            <a:spLocks noChangeArrowheads="1"/>
          </p:cNvSpPr>
          <p:nvPr/>
        </p:nvSpPr>
        <p:spPr bwMode="auto">
          <a:xfrm>
            <a:off x="193675" y="3957638"/>
            <a:ext cx="716561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BD" sz="2000" dirty="0">
                <a:latin typeface="Calibri Light" panose="020F0302020204030204" pitchFamily="34" charset="0"/>
                <a:cs typeface="Calibri Light" panose="020F0302020204030204" pitchFamily="34" charset="0"/>
              </a:rPr>
              <a:t>In order to meet the growing wage of labor, and offering better quality output at lower cost, profit-maximizing firms have been improving the role of capital or machinery. Technology is being developed to build machines, better machines to delegate increasing role from labor.  As a result, comparative advantage between capital and labor has been continuously shifting towards machine as shown.</a:t>
            </a:r>
          </a:p>
        </p:txBody>
      </p:sp>
    </p:spTree>
    <p:extLst>
      <p:ext uri="{BB962C8B-B14F-4D97-AF65-F5344CB8AC3E}">
        <p14:creationId xmlns:p14="http://schemas.microsoft.com/office/powerpoint/2010/main" val="421027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45DA-C583-8248-AE25-E8DD92C6D004}"/>
              </a:ext>
            </a:extLst>
          </p:cNvPr>
          <p:cNvSpPr>
            <a:spLocks noGrp="1"/>
          </p:cNvSpPr>
          <p:nvPr>
            <p:ph type="title"/>
          </p:nvPr>
        </p:nvSpPr>
        <p:spPr>
          <a:xfrm>
            <a:off x="327095" y="52252"/>
            <a:ext cx="10488620" cy="708688"/>
          </a:xfrm>
        </p:spPr>
        <p:txBody>
          <a:bodyPr>
            <a:normAutofit/>
          </a:bodyPr>
          <a:lstStyle/>
          <a:p>
            <a:r>
              <a:rPr lang="en-US" sz="3200" dirty="0">
                <a:solidFill>
                  <a:srgbClr val="2491FE"/>
                </a:solidFill>
              </a:rPr>
              <a:t>Degree of Complexity in Building Machine Capability</a:t>
            </a:r>
            <a:endParaRPr sz="3200" dirty="0">
              <a:solidFill>
                <a:srgbClr val="2491FE"/>
              </a:solidFill>
            </a:endParaRPr>
          </a:p>
        </p:txBody>
      </p:sp>
      <p:sp>
        <p:nvSpPr>
          <p:cNvPr id="3" name="Content Placeholder 2">
            <a:extLst>
              <a:ext uri="{FF2B5EF4-FFF2-40B4-BE49-F238E27FC236}">
                <a16:creationId xmlns:a16="http://schemas.microsoft.com/office/drawing/2014/main" id="{92723BA3-0294-524F-9D1E-D5381E8AF522}"/>
              </a:ext>
            </a:extLst>
          </p:cNvPr>
          <p:cNvSpPr>
            <a:spLocks noGrp="1"/>
          </p:cNvSpPr>
          <p:nvPr>
            <p:ph idx="1"/>
          </p:nvPr>
        </p:nvSpPr>
        <p:spPr>
          <a:xfrm>
            <a:off x="457724" y="607423"/>
            <a:ext cx="9326356" cy="5643154"/>
          </a:xfrm>
        </p:spPr>
        <p:txBody>
          <a:bodyPr>
            <a:no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It has been found that building machine capability to imitate human beings’ coarse physical abilities like manipulation and providing energy is quite easy. But imitating high-precision and flexible manipulation is quite complex. For example, despite significant effort over the last 300 years, our success in developing human like machine hand has been far beyond our reach.    </a:t>
            </a:r>
          </a:p>
          <a:p>
            <a:pPr marL="0" indent="0">
              <a:lnSpc>
                <a:spcPct val="100000"/>
              </a:lnSpc>
              <a:buNone/>
            </a:pPr>
            <a:endParaRPr lang="en-US" sz="800" dirty="0">
              <a:latin typeface="Calibri Light" panose="020F0302020204030204" pitchFamily="34" charset="0"/>
              <a:cs typeface="Calibri Light" panose="020F0302020204030204" pitchFamily="34" charset="0"/>
            </a:endParaRPr>
          </a:p>
          <a:p>
            <a:pPr marL="0" indent="0">
              <a:lnSpc>
                <a:spcPct val="100000"/>
              </a:lnSpc>
              <a:spcBef>
                <a:spcPct val="0"/>
              </a:spcBef>
              <a:buNone/>
            </a:pPr>
            <a:r>
              <a:rPr lang="en-US" altLang="en-BD" sz="2000" dirty="0">
                <a:latin typeface="Calibri Light" panose="020F0302020204030204" pitchFamily="34" charset="0"/>
                <a:cs typeface="Calibri Light" panose="020F0302020204030204" pitchFamily="34" charset="0"/>
              </a:rPr>
              <a:t>It has been observed that innate ability of labor, like vision, touch, perception, natural language as well as gesture based communication, is a highly complex capacity. It’s very expensive, perhaps not impossible, to build such capacity in machine. </a:t>
            </a:r>
          </a:p>
          <a:p>
            <a:pPr marL="0" indent="0">
              <a:lnSpc>
                <a:spcPct val="100000"/>
              </a:lnSpc>
              <a:spcBef>
                <a:spcPct val="0"/>
              </a:spcBef>
              <a:buNone/>
            </a:pPr>
            <a:endParaRPr lang="en-US" altLang="en-BD" sz="800" dirty="0">
              <a:latin typeface="Calibri Light" panose="020F0302020204030204" pitchFamily="34" charset="0"/>
              <a:cs typeface="Calibri Light" panose="020F0302020204030204" pitchFamily="34" charset="0"/>
            </a:endParaRPr>
          </a:p>
          <a:p>
            <a:pPr marL="0" indent="0">
              <a:lnSpc>
                <a:spcPct val="100000"/>
              </a:lnSpc>
              <a:spcBef>
                <a:spcPct val="0"/>
              </a:spcBef>
              <a:buNone/>
            </a:pPr>
            <a:r>
              <a:rPr lang="en-US" altLang="en-BD" sz="2000" dirty="0">
                <a:latin typeface="Calibri Light" panose="020F0302020204030204" pitchFamily="34" charset="0"/>
                <a:cs typeface="Calibri Light" panose="020F0302020204030204" pitchFamily="34" charset="0"/>
              </a:rPr>
              <a:t>On the other hand, the codified capacity which human workers or labor earn through training is far less complex to build in machines through design. For example, we spend years to learn complex mathematical relations to solve equations of kinematics and dynamics. But it does not take much effort to write code and develop software to develop similar abilities in machines. </a:t>
            </a:r>
          </a:p>
          <a:p>
            <a:pPr marL="0" indent="0">
              <a:lnSpc>
                <a:spcPct val="100000"/>
              </a:lnSpc>
              <a:spcBef>
                <a:spcPct val="0"/>
              </a:spcBef>
              <a:buNone/>
            </a:pPr>
            <a:r>
              <a:rPr lang="en-US" altLang="en-BD" sz="2000" dirty="0">
                <a:latin typeface="Calibri Light" panose="020F0302020204030204" pitchFamily="34" charset="0"/>
                <a:cs typeface="Calibri Light" panose="020F0302020204030204" pitchFamily="34" charset="0"/>
              </a:rPr>
              <a:t>In fact, hard earned experience earned tacit capability is also amenable to codification and automation.   </a:t>
            </a:r>
          </a:p>
          <a:p>
            <a:pPr marL="0" indent="0">
              <a:lnSpc>
                <a:spcPct val="100000"/>
              </a:lnSpc>
              <a:spcBef>
                <a:spcPct val="0"/>
              </a:spcBef>
              <a:buNone/>
            </a:pPr>
            <a:endParaRPr lang="en-US" altLang="en-BD" sz="800" dirty="0">
              <a:latin typeface="Calibri Light" panose="020F0302020204030204" pitchFamily="34" charset="0"/>
              <a:cs typeface="Calibri Light" panose="020F0302020204030204" pitchFamily="34" charset="0"/>
            </a:endParaRPr>
          </a:p>
          <a:p>
            <a:pPr marL="0" indent="0">
              <a:lnSpc>
                <a:spcPct val="100000"/>
              </a:lnSpc>
              <a:spcBef>
                <a:spcPct val="0"/>
              </a:spcBef>
              <a:buNone/>
            </a:pPr>
            <a:r>
              <a:rPr lang="en-US" altLang="en-BD" sz="2000" dirty="0">
                <a:latin typeface="Calibri Light" panose="020F0302020204030204" pitchFamily="34" charset="0"/>
                <a:cs typeface="Calibri Light" panose="020F0302020204030204" pitchFamily="34" charset="0"/>
              </a:rPr>
              <a:t>The most complex part is to imitate human like perception abilities in machines. For example, although sensors have been producing high-resolution images, developing human like perception capability for analyzing those data is quite premature. </a:t>
            </a:r>
          </a:p>
          <a:p>
            <a:pPr marL="0" indent="0">
              <a:buNone/>
            </a:pPr>
            <a:endParaRPr lang="en-US" sz="2000" dirty="0"/>
          </a:p>
          <a:p>
            <a:pPr marL="0" indent="0">
              <a:buNone/>
            </a:pPr>
            <a:r>
              <a:rPr lang="en-US" sz="2000" dirty="0"/>
              <a:t>  </a:t>
            </a:r>
            <a:endParaRPr sz="2000" dirty="0"/>
          </a:p>
        </p:txBody>
      </p:sp>
      <p:pic>
        <p:nvPicPr>
          <p:cNvPr id="4" name="Picture 3">
            <a:extLst>
              <a:ext uri="{FF2B5EF4-FFF2-40B4-BE49-F238E27FC236}">
                <a16:creationId xmlns:a16="http://schemas.microsoft.com/office/drawing/2014/main" id="{E7B107C1-530A-E24A-B748-836DF7744B9C}"/>
              </a:ext>
            </a:extLst>
          </p:cNvPr>
          <p:cNvPicPr>
            <a:picLocks noChangeAspect="1"/>
          </p:cNvPicPr>
          <p:nvPr/>
        </p:nvPicPr>
        <p:blipFill>
          <a:blip r:embed="rId2"/>
          <a:stretch>
            <a:fillRect/>
          </a:stretch>
        </p:blipFill>
        <p:spPr>
          <a:xfrm rot="16200000">
            <a:off x="8461363" y="2301798"/>
            <a:ext cx="5053354" cy="2407919"/>
          </a:xfrm>
          <a:prstGeom prst="rect">
            <a:avLst/>
          </a:prstGeom>
        </p:spPr>
      </p:pic>
    </p:spTree>
    <p:extLst>
      <p:ext uri="{BB962C8B-B14F-4D97-AF65-F5344CB8AC3E}">
        <p14:creationId xmlns:p14="http://schemas.microsoft.com/office/powerpoint/2010/main" val="267303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D910-5CFB-1A4C-B982-E4A292609526}"/>
              </a:ext>
            </a:extLst>
          </p:cNvPr>
          <p:cNvSpPr>
            <a:spLocks noGrp="1"/>
          </p:cNvSpPr>
          <p:nvPr>
            <p:ph type="title"/>
          </p:nvPr>
        </p:nvSpPr>
        <p:spPr>
          <a:xfrm>
            <a:off x="216877" y="18255"/>
            <a:ext cx="10515600" cy="1325563"/>
          </a:xfrm>
        </p:spPr>
        <p:txBody>
          <a:bodyPr>
            <a:normAutofit/>
          </a:bodyPr>
          <a:lstStyle/>
          <a:p>
            <a:r>
              <a:rPr lang="en-GB" sz="3200" dirty="0">
                <a:solidFill>
                  <a:srgbClr val="2491FE"/>
                </a:solidFill>
              </a:rPr>
              <a:t>Elusive pattens in digitisation--after ramping up, progress slows down and saturates before reaching the target</a:t>
            </a:r>
            <a:endParaRPr sz="3200" dirty="0">
              <a:solidFill>
                <a:srgbClr val="2491FE"/>
              </a:solidFill>
            </a:endParaRPr>
          </a:p>
        </p:txBody>
      </p:sp>
      <p:sp>
        <p:nvSpPr>
          <p:cNvPr id="3" name="Content Placeholder 2">
            <a:extLst>
              <a:ext uri="{FF2B5EF4-FFF2-40B4-BE49-F238E27FC236}">
                <a16:creationId xmlns:a16="http://schemas.microsoft.com/office/drawing/2014/main" id="{23A28A6C-3407-154F-8E52-754498B862FD}"/>
              </a:ext>
            </a:extLst>
          </p:cNvPr>
          <p:cNvSpPr>
            <a:spLocks noGrp="1"/>
          </p:cNvSpPr>
          <p:nvPr>
            <p:ph idx="1"/>
          </p:nvPr>
        </p:nvSpPr>
        <p:spPr>
          <a:xfrm>
            <a:off x="216877" y="1253330"/>
            <a:ext cx="8094785" cy="5710177"/>
          </a:xfrm>
        </p:spPr>
        <p:txBody>
          <a:bodyPr>
            <a:noAutofit/>
          </a:bodyPr>
          <a:lstStyle/>
          <a:p>
            <a:r>
              <a:rPr lang="en-GB" sz="2000" dirty="0">
                <a:latin typeface="Calibri Light" panose="020F0302020204030204" pitchFamily="34" charset="0"/>
                <a:cs typeface="Calibri Light" panose="020F0302020204030204" pitchFamily="34" charset="0"/>
              </a:rPr>
              <a:t>Digitisation is a buzzword of automation. There has been a hype in automating diverse tasks with digital technologies. Some of them are autonomous driving, prescribing medications, checking health status, and offering education.</a:t>
            </a:r>
          </a:p>
          <a:p>
            <a:r>
              <a:rPr lang="en-GB" sz="2000" dirty="0">
                <a:latin typeface="Calibri Light" panose="020F0302020204030204" pitchFamily="34" charset="0"/>
                <a:cs typeface="Calibri Light" panose="020F0302020204030204" pitchFamily="34" charset="0"/>
              </a:rPr>
              <a:t>But many of those jobs require a combination of codified, tacit and innate abilities. Upon showing rapid progression in automating codified aspect, the progress of digitisation slows down in automating our tacit and innate abilities. Moreover, it stops progressing before reaching the target--due to insurmountable barrier it counters to imitate human like innate abilities in machines (both software and cyber-physical systems).</a:t>
            </a:r>
          </a:p>
          <a:p>
            <a:r>
              <a:rPr lang="en-GB" sz="2000" dirty="0">
                <a:latin typeface="Calibri Light" panose="020F0302020204030204" pitchFamily="34" charset="0"/>
                <a:cs typeface="Calibri Light" panose="020F0302020204030204" pitchFamily="34" charset="0"/>
              </a:rPr>
              <a:t>As a result, many high-flying digitisation projects are partially cooked. For examples, upon spending $80 billion in R&amp;D, autonomous vehicle innovators appear to be stuck. Similarly, upon investing $4 billion in automating medical prescriptions with Watson, IBM encountered insurmountable barrier to automate common sense of physicians. Without being much aware of it, some people are after accepting on-line education as an acceptable substitute to campus based education.</a:t>
            </a:r>
          </a:p>
          <a:p>
            <a:r>
              <a:rPr lang="en-GB" sz="2000" dirty="0">
                <a:latin typeface="Calibri Light" panose="020F0302020204030204" pitchFamily="34" charset="0"/>
                <a:cs typeface="Calibri Light" panose="020F0302020204030204" pitchFamily="34" charset="0"/>
              </a:rPr>
              <a:t>It's time to look into underlying patterns in scoping out digitisation aspiration.</a:t>
            </a:r>
          </a:p>
          <a:p>
            <a:pPr marL="0" indent="0">
              <a:buNone/>
            </a:pPr>
            <a:endParaRPr sz="2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09D4A99E-3F10-B44B-8248-12A9047CBC01}"/>
              </a:ext>
            </a:extLst>
          </p:cNvPr>
          <p:cNvPicPr>
            <a:picLocks noChangeAspect="1"/>
          </p:cNvPicPr>
          <p:nvPr/>
        </p:nvPicPr>
        <p:blipFill>
          <a:blip r:embed="rId2"/>
          <a:stretch>
            <a:fillRect/>
          </a:stretch>
        </p:blipFill>
        <p:spPr>
          <a:xfrm rot="16200000">
            <a:off x="7410450" y="1843086"/>
            <a:ext cx="5943600" cy="3619500"/>
          </a:xfrm>
          <a:prstGeom prst="rect">
            <a:avLst/>
          </a:prstGeom>
        </p:spPr>
      </p:pic>
    </p:spTree>
    <p:extLst>
      <p:ext uri="{BB962C8B-B14F-4D97-AF65-F5344CB8AC3E}">
        <p14:creationId xmlns:p14="http://schemas.microsoft.com/office/powerpoint/2010/main" val="3336005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TotalTime>
  <Words>3993</Words>
  <Application>Microsoft Macintosh PowerPoint</Application>
  <PresentationFormat>Widescreen</PresentationFormat>
  <Paragraphs>173</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Lec 06: Technology Progression and Transformation of Human Role (future of work) </vt:lpstr>
      <vt:lpstr>Role of Human in Production and Innovation</vt:lpstr>
      <vt:lpstr>Job Loss Claims due to Robotics and Automation</vt:lpstr>
      <vt:lpstr>Roles and Capabilities of Human</vt:lpstr>
      <vt:lpstr>Machines—evolving capabilities  </vt:lpstr>
      <vt:lpstr>Tasks Execution Capabilities and Means to Earn Them</vt:lpstr>
      <vt:lpstr>Sharing the Production Work: Human and Machine</vt:lpstr>
      <vt:lpstr>Degree of Complexity in Building Machine Capability</vt:lpstr>
      <vt:lpstr>Elusive pattens in digitisation--after ramping up, progress slows down and saturates before reaching the target</vt:lpstr>
      <vt:lpstr>Job Polarization-–at the organization level</vt:lpstr>
      <vt:lpstr>Decreasing Training Need for Low Skilled Tasks</vt:lpstr>
      <vt:lpstr>How does job originate and disappear?</vt:lpstr>
      <vt:lpstr>Technology increases the task supply</vt:lpstr>
      <vt:lpstr>Fourth Industrial Revolution </vt:lpstr>
      <vt:lpstr>Country Level Job Polarization Effect</vt:lpstr>
      <vt:lpstr>PowerPoint Presentation</vt:lpstr>
      <vt:lpstr>Challenges for developing countries</vt:lpstr>
      <vt:lpstr>Sharpen and Augment Innate Capability</vt:lpstr>
      <vt:lpstr>Effect of Innovation on Tasks and Human Capital Demand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05: Technology Progression and Transformation of Human Role </dc:title>
  <dc:creator>Microsoft Office User</dc:creator>
  <cp:lastModifiedBy>Microsoft Office User</cp:lastModifiedBy>
  <cp:revision>46</cp:revision>
  <dcterms:created xsi:type="dcterms:W3CDTF">2021-07-04T14:26:10Z</dcterms:created>
  <dcterms:modified xsi:type="dcterms:W3CDTF">2023-04-04T08:18:11Z</dcterms:modified>
</cp:coreProperties>
</file>