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82"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9EC"/>
    <a:srgbClr val="25AA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0"/>
  </p:normalViewPr>
  <p:slideViewPr>
    <p:cSldViewPr snapToGrid="0" snapToObjects="1">
      <p:cViewPr varScale="1">
        <p:scale>
          <a:sx n="119" d="100"/>
          <a:sy n="119" d="100"/>
        </p:scale>
        <p:origin x="21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E5F0-A6F1-DC47-8192-73842B8FA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CB5E98E5-13FD-0F48-9545-D4413D126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93939EC0-5837-ED4A-9E34-A38407F90A97}"/>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5" name="Footer Placeholder 4">
            <a:extLst>
              <a:ext uri="{FF2B5EF4-FFF2-40B4-BE49-F238E27FC236}">
                <a16:creationId xmlns:a16="http://schemas.microsoft.com/office/drawing/2014/main" id="{F4B6FFB5-164A-F24E-AA20-D8D3A6E862DC}"/>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9984A836-7340-2649-9EF3-805EB77B8830}"/>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10155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B95E-F611-7843-847D-A2AC533FE228}"/>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F8E285BB-B416-3247-AC7F-B0B213397D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13000367-BAB1-3E41-B353-E5AE4FEB61FC}"/>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5" name="Footer Placeholder 4">
            <a:extLst>
              <a:ext uri="{FF2B5EF4-FFF2-40B4-BE49-F238E27FC236}">
                <a16:creationId xmlns:a16="http://schemas.microsoft.com/office/drawing/2014/main" id="{8FE73D06-1005-EC49-9199-BF229907E81A}"/>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FB29C697-53D5-7A40-8FB3-92D466BBAC97}"/>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187376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AAE409-D8B9-1748-8C52-E6C21A883C1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851C2770-F7CC-F74C-A233-D6D631DBB9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72BF23B0-E923-CE4F-ABDB-CD5B392BEE47}"/>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5" name="Footer Placeholder 4">
            <a:extLst>
              <a:ext uri="{FF2B5EF4-FFF2-40B4-BE49-F238E27FC236}">
                <a16:creationId xmlns:a16="http://schemas.microsoft.com/office/drawing/2014/main" id="{1F04DE3C-FBB9-D74D-8D7F-8345D516F7F3}"/>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44247334-14FD-6042-B97C-317296B1FD83}"/>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100524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C0BD-05C0-4C40-BCCC-6B048F9C148F}"/>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204CAF09-03EF-FA4B-9485-3AD184CE493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C2CC8FD-6379-5E49-B975-C377C01B57F2}"/>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5" name="Footer Placeholder 4">
            <a:extLst>
              <a:ext uri="{FF2B5EF4-FFF2-40B4-BE49-F238E27FC236}">
                <a16:creationId xmlns:a16="http://schemas.microsoft.com/office/drawing/2014/main" id="{BFD712AC-1D4E-5749-8603-C31C4ECB30D0}"/>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3D10BFB4-D73F-974B-A530-2BD7DE030B69}"/>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362993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0210-45B3-CB40-832F-C26E8F7E0DB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46FD126F-747D-374E-9AA8-691A864544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04DC0C-9707-FB49-9EFB-7ED0F19ABC1C}"/>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5" name="Footer Placeholder 4">
            <a:extLst>
              <a:ext uri="{FF2B5EF4-FFF2-40B4-BE49-F238E27FC236}">
                <a16:creationId xmlns:a16="http://schemas.microsoft.com/office/drawing/2014/main" id="{CCD04769-4159-9D4A-A31D-2D472EF61B48}"/>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020E4868-9EA9-2B48-A127-6A157E75D4D6}"/>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287145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6BB6-411D-1543-949C-E087977DEBB0}"/>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FB40CA73-8AD8-734E-B004-EEB6F18A29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41CD4774-FC2A-E84D-A2EF-167A975D2E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5CBC4E3A-008F-E04F-B7CC-FA7AE7F832DC}"/>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6" name="Footer Placeholder 5">
            <a:extLst>
              <a:ext uri="{FF2B5EF4-FFF2-40B4-BE49-F238E27FC236}">
                <a16:creationId xmlns:a16="http://schemas.microsoft.com/office/drawing/2014/main" id="{808CE712-58AB-A740-B73B-04EAECA86975}"/>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D0323E32-B308-9F49-94C0-63E56E8F2057}"/>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49401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A346-1865-274C-B931-76D14D3F1493}"/>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D93164CE-A065-0A4C-A36C-37D3F0704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9DAF094-900E-BC47-AC6F-8A0F19D97F9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E9D30BAF-FBFC-8D43-B27A-B6C7F7D36F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058D4E6-EB0F-1F49-B70B-48FAE0DA88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B14C7C3E-A474-7E4E-A873-4AAB7DE4516B}"/>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8" name="Footer Placeholder 7">
            <a:extLst>
              <a:ext uri="{FF2B5EF4-FFF2-40B4-BE49-F238E27FC236}">
                <a16:creationId xmlns:a16="http://schemas.microsoft.com/office/drawing/2014/main" id="{656F7CE5-453F-324E-A3D8-69CF357FB7F3}"/>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2DC8F3D7-CA3B-8846-ADF2-BB2F94114CDE}"/>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74026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3D6-0987-2041-81F9-CCB6A998574D}"/>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976D81E1-514A-8E4E-9715-E201F3F510B8}"/>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4" name="Footer Placeholder 3">
            <a:extLst>
              <a:ext uri="{FF2B5EF4-FFF2-40B4-BE49-F238E27FC236}">
                <a16:creationId xmlns:a16="http://schemas.microsoft.com/office/drawing/2014/main" id="{2830D589-0FEB-7C44-B1B8-E51E6D208988}"/>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A00B22EC-B3B8-CE4C-A4CB-2B9E62E5938B}"/>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202576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EC193-86E7-3D41-B0E9-BCB06D6FBE9C}"/>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3" name="Footer Placeholder 2">
            <a:extLst>
              <a:ext uri="{FF2B5EF4-FFF2-40B4-BE49-F238E27FC236}">
                <a16:creationId xmlns:a16="http://schemas.microsoft.com/office/drawing/2014/main" id="{C9A5AB98-E29C-004B-A39E-9A091312FDD2}"/>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D26756CE-1FA2-824E-B30E-8900CB8C96F0}"/>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344828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3C9B-123F-0648-AE0C-598F5F2624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3FF9B547-FF99-4347-A8B5-56124B8AB0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4D6B1580-D480-0C42-888E-D321C43D7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2AA82A-B1F8-BE42-AD09-100A42453EF8}"/>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6" name="Footer Placeholder 5">
            <a:extLst>
              <a:ext uri="{FF2B5EF4-FFF2-40B4-BE49-F238E27FC236}">
                <a16:creationId xmlns:a16="http://schemas.microsoft.com/office/drawing/2014/main" id="{A72821A7-42E1-9040-881A-C5ECD35B3790}"/>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30797229-BD7F-9B4E-A6CE-B5DAC685F8A8}"/>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236393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FE6B-A8A8-B443-84CA-CE5E7D4F57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CBBA5477-5ED6-0840-9257-649C3855D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4D0ED8B-CCB7-C14E-BAF9-A1D65ACE2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E401BB-DC37-0143-BEAB-687293E74B02}"/>
              </a:ext>
            </a:extLst>
          </p:cNvPr>
          <p:cNvSpPr>
            <a:spLocks noGrp="1"/>
          </p:cNvSpPr>
          <p:nvPr>
            <p:ph type="dt" sz="half" idx="10"/>
          </p:nvPr>
        </p:nvSpPr>
        <p:spPr/>
        <p:txBody>
          <a:bodyPr/>
          <a:lstStyle/>
          <a:p>
            <a:fld id="{AE0A3C07-B95A-F442-A680-C81CC155B460}" type="datetimeFigureOut">
              <a:rPr lang="en-BD" smtClean="0"/>
              <a:t>18/4/23</a:t>
            </a:fld>
            <a:endParaRPr lang="en-BD"/>
          </a:p>
        </p:txBody>
      </p:sp>
      <p:sp>
        <p:nvSpPr>
          <p:cNvPr id="6" name="Footer Placeholder 5">
            <a:extLst>
              <a:ext uri="{FF2B5EF4-FFF2-40B4-BE49-F238E27FC236}">
                <a16:creationId xmlns:a16="http://schemas.microsoft.com/office/drawing/2014/main" id="{8DEE8DD7-EDA1-1343-A43D-675CFED959A9}"/>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9F9C6D86-B001-584C-863F-AAC48068B1B1}"/>
              </a:ext>
            </a:extLst>
          </p:cNvPr>
          <p:cNvSpPr>
            <a:spLocks noGrp="1"/>
          </p:cNvSpPr>
          <p:nvPr>
            <p:ph type="sldNum" sz="quarter" idx="12"/>
          </p:nvPr>
        </p:nvSpPr>
        <p:spPr/>
        <p:txBody>
          <a:bodyPr/>
          <a:lstStyle/>
          <a:p>
            <a:fld id="{55FD5A8E-B615-F048-94DE-5263A7B039FA}" type="slidenum">
              <a:rPr lang="en-BD" smtClean="0"/>
              <a:t>‹#›</a:t>
            </a:fld>
            <a:endParaRPr lang="en-BD"/>
          </a:p>
        </p:txBody>
      </p:sp>
    </p:spTree>
    <p:extLst>
      <p:ext uri="{BB962C8B-B14F-4D97-AF65-F5344CB8AC3E}">
        <p14:creationId xmlns:p14="http://schemas.microsoft.com/office/powerpoint/2010/main" val="19933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BE58CB-B9BE-6B4D-93F7-5C5CAA4A9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B3A9724B-D0C6-2047-8032-207EF7C02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6C0D2B82-9C79-ED4A-8F1A-306CEE210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A3C07-B95A-F442-A680-C81CC155B460}" type="datetimeFigureOut">
              <a:rPr lang="en-BD" smtClean="0"/>
              <a:t>18/4/23</a:t>
            </a:fld>
            <a:endParaRPr/>
          </a:p>
        </p:txBody>
      </p:sp>
      <p:sp>
        <p:nvSpPr>
          <p:cNvPr id="5" name="Footer Placeholder 4">
            <a:extLst>
              <a:ext uri="{FF2B5EF4-FFF2-40B4-BE49-F238E27FC236}">
                <a16:creationId xmlns:a16="http://schemas.microsoft.com/office/drawing/2014/main" id="{A29DB9CE-1C37-3F4C-A1B9-A2B6A22C6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a:extLst>
              <a:ext uri="{FF2B5EF4-FFF2-40B4-BE49-F238E27FC236}">
                <a16:creationId xmlns:a16="http://schemas.microsoft.com/office/drawing/2014/main" id="{7AB5EA78-9258-1F44-ADEB-887F57739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D5A8E-B615-F048-94DE-5263A7B039FA}" type="slidenum">
              <a:rPr lang="en-BD" smtClean="0"/>
              <a:t>‹#›</a:t>
            </a:fld>
            <a:endParaRPr/>
          </a:p>
        </p:txBody>
      </p:sp>
    </p:spTree>
    <p:extLst>
      <p:ext uri="{BB962C8B-B14F-4D97-AF65-F5344CB8AC3E}">
        <p14:creationId xmlns:p14="http://schemas.microsoft.com/office/powerpoint/2010/main" val="317926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waves.org/" TargetMode="External"/><Relationship Id="rId2" Type="http://schemas.openxmlformats.org/officeDocument/2006/relationships/hyperlink" Target="mailto:Zaman.rokon.bd@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the-waves.org/2020/10/01/innovation-theory-for-systematic-ferre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he-waves.org/2020/07/22/invention-and-evolution-of-light-bulb-more-than-a-spark-in-the-mind-of-geniu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he-waves.org/2020/07/02/schumpeters-creative-destruction-distills-from-praxis/" TargetMode="External"/><Relationship Id="rId2" Type="http://schemas.openxmlformats.org/officeDocument/2006/relationships/hyperlink" Target="https://www.the-waves.org/2020/06/30/disruptive-technology-and-innovation-examples/" TargetMode="External"/><Relationship Id="rId1" Type="http://schemas.openxmlformats.org/officeDocument/2006/relationships/slideLayout" Target="../slideLayouts/slideLayout2.xml"/><Relationship Id="rId5" Type="http://schemas.openxmlformats.org/officeDocument/2006/relationships/hyperlink" Target="https://www.the-waves.org/2020/07/24/disruptive-effect-of-digital-camera-how-did-canon-avoid-kodak-moment/" TargetMode="External"/><Relationship Id="rId4" Type="http://schemas.openxmlformats.org/officeDocument/2006/relationships/hyperlink" Target="https://www.the-waves.org/2020/07/21/christensens-disruptive-innovation-and-technolog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the-waves.org/2020/07/13/smartphone-addiction-undermines-elearning-advantag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hyperlink" Target="http://www.computerhistory.org/storageengine/moore-s-law-prevails-for-50-yea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579B16-8AD6-3940-B4A5-AAE25B2014B8}"/>
              </a:ext>
            </a:extLst>
          </p:cNvPr>
          <p:cNvSpPr>
            <a:spLocks noGrp="1"/>
          </p:cNvSpPr>
          <p:nvPr>
            <p:ph type="ctrTitle"/>
          </p:nvPr>
        </p:nvSpPr>
        <p:spPr>
          <a:xfrm>
            <a:off x="1219200" y="633046"/>
            <a:ext cx="9448800" cy="2387600"/>
          </a:xfrm>
        </p:spPr>
        <p:txBody>
          <a:bodyPr>
            <a:normAutofit/>
          </a:bodyPr>
          <a:lstStyle/>
          <a:p>
            <a:r>
              <a:rPr lang="en-US" sz="4400" dirty="0" err="1">
                <a:solidFill>
                  <a:srgbClr val="3099EC"/>
                </a:solidFill>
              </a:rPr>
              <a:t>Lec</a:t>
            </a:r>
            <a:r>
              <a:rPr lang="en-US" sz="4400" dirty="0">
                <a:solidFill>
                  <a:srgbClr val="3099EC"/>
                </a:solidFill>
              </a:rPr>
              <a:t> 07: Technology Lifecycle, Diffusion Patterns and Principles of Innovation</a:t>
            </a:r>
            <a:r>
              <a:rPr lang="en-BD" sz="4400" dirty="0">
                <a:solidFill>
                  <a:srgbClr val="3099EC"/>
                </a:solidFill>
                <a:effectLst/>
              </a:rPr>
              <a:t> </a:t>
            </a:r>
            <a:endParaRPr sz="4400" dirty="0">
              <a:solidFill>
                <a:srgbClr val="3099EC"/>
              </a:solidFill>
            </a:endParaRPr>
          </a:p>
        </p:txBody>
      </p:sp>
      <p:sp>
        <p:nvSpPr>
          <p:cNvPr id="5" name="Subtitle 2">
            <a:extLst>
              <a:ext uri="{FF2B5EF4-FFF2-40B4-BE49-F238E27FC236}">
                <a16:creationId xmlns:a16="http://schemas.microsoft.com/office/drawing/2014/main" id="{D9C9222A-2431-774B-A34F-2D4EFDDFFE53}"/>
              </a:ext>
            </a:extLst>
          </p:cNvPr>
          <p:cNvSpPr>
            <a:spLocks noGrp="1"/>
          </p:cNvSpPr>
          <p:nvPr>
            <p:ph type="subTitle" idx="1"/>
          </p:nvPr>
        </p:nvSpPr>
        <p:spPr>
          <a:xfrm>
            <a:off x="1524000" y="3602038"/>
            <a:ext cx="9144000" cy="2622916"/>
          </a:xfrm>
        </p:spPr>
        <p:txBody>
          <a:bodyPr>
            <a:normAutofit fontScale="92500" lnSpcReduction="10000"/>
          </a:bodyPr>
          <a:lstStyle/>
          <a:p>
            <a:r>
              <a:rPr lang="en-US" sz="2800" dirty="0"/>
              <a:t>EEE 452: Engineering Economics and Management</a:t>
            </a:r>
          </a:p>
          <a:p>
            <a:endParaRPr lang="en-US" dirty="0"/>
          </a:p>
          <a:p>
            <a:r>
              <a:rPr lang="en-US" i="1" dirty="0"/>
              <a:t>M. Rokonuzzaman, PhD</a:t>
            </a:r>
          </a:p>
          <a:p>
            <a:r>
              <a:rPr lang="en-US" sz="1500" dirty="0">
                <a:hlinkClick r:id="rId2"/>
              </a:rPr>
              <a:t>Zaman.rokon.bd@gmail.com</a:t>
            </a:r>
            <a:endParaRPr lang="en-US" sz="1500" dirty="0"/>
          </a:p>
          <a:p>
            <a:r>
              <a:rPr lang="en-US" sz="1500" dirty="0">
                <a:hlinkClick r:id="rId3"/>
              </a:rPr>
              <a:t>www.the-waves.org</a:t>
            </a:r>
            <a:endParaRPr lang="en-US" sz="1500" dirty="0"/>
          </a:p>
          <a:p>
            <a:pPr algn="l"/>
            <a:r>
              <a:rPr lang="en-US" sz="1500" i="1" dirty="0"/>
              <a:t>©️Rokonuzzaman</a:t>
            </a:r>
          </a:p>
          <a:p>
            <a:pPr algn="l"/>
            <a:r>
              <a:rPr lang="en-US" sz="1500" i="1" dirty="0"/>
              <a:t>--use is permitted only for the purpose of EEE 452 (sections 1,2,3, 4, &amp; 10 offered at NSU in Spring 2023; no consumption and distribution is allowed for any other purpose </a:t>
            </a:r>
          </a:p>
          <a:p>
            <a:endParaRPr sz="1500" dirty="0"/>
          </a:p>
        </p:txBody>
      </p:sp>
      <p:sp>
        <p:nvSpPr>
          <p:cNvPr id="6" name="Slide Number Placeholder 4">
            <a:extLst>
              <a:ext uri="{FF2B5EF4-FFF2-40B4-BE49-F238E27FC236}">
                <a16:creationId xmlns:a16="http://schemas.microsoft.com/office/drawing/2014/main" id="{BC4C8235-3C47-4841-8E84-21BDF27B4FC9}"/>
              </a:ext>
            </a:extLst>
          </p:cNvPr>
          <p:cNvSpPr>
            <a:spLocks noGrp="1"/>
          </p:cNvSpPr>
          <p:nvPr>
            <p:ph type="sldNum" sz="quarter" idx="12"/>
          </p:nvPr>
        </p:nvSpPr>
        <p:spPr>
          <a:xfrm>
            <a:off x="8610600" y="6356350"/>
            <a:ext cx="2743200" cy="365125"/>
          </a:xfrm>
        </p:spPr>
        <p:txBody>
          <a:bodyPr/>
          <a:lstStyle/>
          <a:p>
            <a:fld id="{F3C6F9F5-2719-FB4B-86A4-6587B629EE38}" type="slidenum">
              <a:rPr lang="en-BD" smtClean="0"/>
              <a:t>1</a:t>
            </a:fld>
            <a:endParaRPr lang="en-BD" dirty="0"/>
          </a:p>
        </p:txBody>
      </p:sp>
    </p:spTree>
    <p:extLst>
      <p:ext uri="{BB962C8B-B14F-4D97-AF65-F5344CB8AC3E}">
        <p14:creationId xmlns:p14="http://schemas.microsoft.com/office/powerpoint/2010/main" val="10413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FD4E-4E2B-6944-810D-7AAD8FF05A44}"/>
              </a:ext>
            </a:extLst>
          </p:cNvPr>
          <p:cNvSpPr>
            <a:spLocks noGrp="1"/>
          </p:cNvSpPr>
          <p:nvPr>
            <p:ph type="title"/>
          </p:nvPr>
        </p:nvSpPr>
        <p:spPr>
          <a:xfrm>
            <a:off x="627185" y="388815"/>
            <a:ext cx="10515600" cy="584444"/>
          </a:xfrm>
        </p:spPr>
        <p:txBody>
          <a:bodyPr>
            <a:normAutofit/>
          </a:bodyPr>
          <a:lstStyle/>
          <a:p>
            <a:r>
              <a:rPr lang="en-US" sz="2800" b="1" dirty="0">
                <a:solidFill>
                  <a:srgbClr val="3099EC"/>
                </a:solidFill>
              </a:rPr>
              <a:t>Incremental and Sustaining Innovation</a:t>
            </a:r>
            <a:r>
              <a:rPr lang="en-BD" sz="2800" b="1" dirty="0">
                <a:solidFill>
                  <a:srgbClr val="3099EC"/>
                </a:solidFill>
              </a:rPr>
              <a:t> </a:t>
            </a:r>
            <a:endParaRPr sz="2800" b="1" dirty="0">
              <a:solidFill>
                <a:srgbClr val="3099EC"/>
              </a:solidFill>
            </a:endParaRPr>
          </a:p>
        </p:txBody>
      </p:sp>
      <p:sp>
        <p:nvSpPr>
          <p:cNvPr id="3" name="Content Placeholder 2">
            <a:extLst>
              <a:ext uri="{FF2B5EF4-FFF2-40B4-BE49-F238E27FC236}">
                <a16:creationId xmlns:a16="http://schemas.microsoft.com/office/drawing/2014/main" id="{39DA9C4F-DB94-E040-B63F-63A237A90341}"/>
              </a:ext>
            </a:extLst>
          </p:cNvPr>
          <p:cNvSpPr>
            <a:spLocks noGrp="1"/>
          </p:cNvSpPr>
          <p:nvPr>
            <p:ph idx="1"/>
          </p:nvPr>
        </p:nvSpPr>
        <p:spPr>
          <a:xfrm>
            <a:off x="709248" y="973258"/>
            <a:ext cx="8047890" cy="5884741"/>
          </a:xfrm>
        </p:spPr>
        <p:txBody>
          <a:bodyPr>
            <a:normAutofit fontScale="92500" lnSpcReduction="10000"/>
          </a:bodyPr>
          <a:lstStyle/>
          <a:p>
            <a:pPr marL="0" indent="0">
              <a:lnSpc>
                <a:spcPct val="110000"/>
              </a:lnSpc>
              <a:buNone/>
            </a:pPr>
            <a:r>
              <a:rPr lang="en-US" sz="2000" dirty="0">
                <a:latin typeface="Calibri Light" panose="020F0302020204030204" pitchFamily="34" charset="0"/>
                <a:cs typeface="Calibri Light" panose="020F0302020204030204" pitchFamily="34" charset="0"/>
              </a:rPr>
              <a:t>Incremental innovation refers to incremental changes. It happens due to the  advancement of the same underlying technology core, addition of new features, and advancement of existing features. </a:t>
            </a:r>
          </a:p>
          <a:p>
            <a:pPr marL="0" indent="0">
              <a:lnSpc>
                <a:spcPct val="110000"/>
              </a:lnSpc>
              <a:buNone/>
            </a:pPr>
            <a:r>
              <a:rPr lang="en-US" sz="2000" dirty="0">
                <a:latin typeface="Calibri Light" panose="020F0302020204030204" pitchFamily="34" charset="0"/>
                <a:cs typeface="Calibri Light" panose="020F0302020204030204" pitchFamily="34" charset="0"/>
              </a:rPr>
              <a:t>However, innovators have been using cumulative effect of incremental innovation in releasing successive better versions. Such releases have been serving two important purposes. First of all, it has been leveraging advancement of technology, additional knowledge of customer preferences, and unfolding externalities. As a result, perceived value has been increasing, leading to the  expansion of market. In some cases, cost has also been falling due to advancement of technology core. </a:t>
            </a:r>
          </a:p>
          <a:p>
            <a:pPr marL="0" indent="0">
              <a:lnSpc>
                <a:spcPct val="110000"/>
              </a:lnSpc>
              <a:buNone/>
            </a:pPr>
            <a:r>
              <a:rPr lang="en-US" sz="2000" dirty="0">
                <a:latin typeface="Calibri Light" panose="020F0302020204030204" pitchFamily="34" charset="0"/>
                <a:cs typeface="Calibri Light" panose="020F0302020204030204" pitchFamily="34" charset="0"/>
              </a:rPr>
              <a:t>Most importantly, it has been contributing to sustaining the innovation in the market. Innovators are compelled to release better versions at regular intervals for countering the forces of replication, imitation and innovation, and also leveraging externalities like infrastructure and 3</a:t>
            </a:r>
            <a:r>
              <a:rPr lang="en-US" sz="2000" baseline="30000" dirty="0">
                <a:latin typeface="Calibri Light" panose="020F0302020204030204" pitchFamily="34" charset="0"/>
                <a:cs typeface="Calibri Light" panose="020F0302020204030204" pitchFamily="34" charset="0"/>
              </a:rPr>
              <a:t>rd</a:t>
            </a:r>
            <a:r>
              <a:rPr lang="en-US" sz="2000" dirty="0">
                <a:latin typeface="Calibri Light" panose="020F0302020204030204" pitchFamily="34" charset="0"/>
                <a:cs typeface="Calibri Light" panose="020F0302020204030204" pitchFamily="34" charset="0"/>
              </a:rPr>
              <a:t> party component plugins.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within one year, the sale of iPhone came down to zero. Releasing the 3G version was essential requirement for triggering sale up. Since then, Apple has been releasing successive better versions at regular intervals for both sustaining iPhone and penetrating deeper in the market.       </a:t>
            </a:r>
            <a:endParaRPr sz="2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1B0C8DBF-A123-BE42-B934-973C8BD1C9A4}"/>
              </a:ext>
            </a:extLst>
          </p:cNvPr>
          <p:cNvPicPr>
            <a:picLocks noChangeAspect="1"/>
          </p:cNvPicPr>
          <p:nvPr/>
        </p:nvPicPr>
        <p:blipFill>
          <a:blip r:embed="rId2"/>
          <a:stretch>
            <a:fillRect/>
          </a:stretch>
        </p:blipFill>
        <p:spPr>
          <a:xfrm>
            <a:off x="8965990" y="164123"/>
            <a:ext cx="3226010" cy="3264877"/>
          </a:xfrm>
          <a:prstGeom prst="rect">
            <a:avLst/>
          </a:prstGeom>
        </p:spPr>
      </p:pic>
      <p:pic>
        <p:nvPicPr>
          <p:cNvPr id="4102" name="Picture 6" descr="Beating Apple, Xiaomi and the gang in China | The Economist">
            <a:extLst>
              <a:ext uri="{FF2B5EF4-FFF2-40B4-BE49-F238E27FC236}">
                <a16:creationId xmlns:a16="http://schemas.microsoft.com/office/drawing/2014/main" id="{2C65A1EA-706D-8F41-B708-1696998EE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990" y="3543266"/>
            <a:ext cx="3226010" cy="332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8B89B0-A4D0-AA4B-8913-9D44C3450361}"/>
              </a:ext>
            </a:extLst>
          </p:cNvPr>
          <p:cNvSpPr>
            <a:spLocks noGrp="1"/>
          </p:cNvSpPr>
          <p:nvPr>
            <p:ph type="title"/>
          </p:nvPr>
        </p:nvSpPr>
        <p:spPr>
          <a:xfrm>
            <a:off x="562708" y="1"/>
            <a:ext cx="9952892" cy="785446"/>
          </a:xfrm>
        </p:spPr>
        <p:txBody>
          <a:bodyPr>
            <a:normAutofit/>
          </a:bodyPr>
          <a:lstStyle/>
          <a:p>
            <a:r>
              <a:rPr lang="en-US" sz="3600" b="1" dirty="0">
                <a:solidFill>
                  <a:srgbClr val="0085E4"/>
                </a:solidFill>
              </a:rPr>
              <a:t>Unpredictable Response from Competition: </a:t>
            </a:r>
            <a:endParaRPr sz="3600" b="1" dirty="0">
              <a:solidFill>
                <a:srgbClr val="0085E4"/>
              </a:solidFill>
            </a:endParaRPr>
          </a:p>
        </p:txBody>
      </p:sp>
      <p:sp>
        <p:nvSpPr>
          <p:cNvPr id="5" name="Content Placeholder 2">
            <a:extLst>
              <a:ext uri="{FF2B5EF4-FFF2-40B4-BE49-F238E27FC236}">
                <a16:creationId xmlns:a16="http://schemas.microsoft.com/office/drawing/2014/main" id="{EB91A7F8-A2C5-5B4E-B46D-8A46CDC7D34A}"/>
              </a:ext>
            </a:extLst>
          </p:cNvPr>
          <p:cNvSpPr>
            <a:spLocks noGrp="1"/>
          </p:cNvSpPr>
          <p:nvPr>
            <p:ph idx="1"/>
          </p:nvPr>
        </p:nvSpPr>
        <p:spPr>
          <a:xfrm>
            <a:off x="693179" y="660629"/>
            <a:ext cx="8452338" cy="6154616"/>
          </a:xfrm>
        </p:spPr>
        <p:txBody>
          <a:bodyPr>
            <a:normAutofit fontScale="92500" lnSpcReduction="10000"/>
          </a:bodyPr>
          <a:lstStyle/>
          <a:p>
            <a:pPr marL="0" indent="0">
              <a:lnSpc>
                <a:spcPct val="110000"/>
              </a:lnSpc>
              <a:buNone/>
            </a:pPr>
            <a:r>
              <a:rPr lang="en-US" sz="2000" dirty="0">
                <a:latin typeface="Calibri Light" panose="020F0302020204030204" pitchFamily="34" charset="0"/>
                <a:cs typeface="Calibri Light" panose="020F0302020204030204" pitchFamily="34" charset="0"/>
              </a:rPr>
              <a:t>Possibility of profitability encourages competition responses, such as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replication, (ii) imitation, (iii) innovation, and (iv) substitution. On the other hand, technology possibilities also benefit from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complementary goods and services, (ii) network externality effect, (iii) reduction of information and experience gap, and (iv) growth in infrastructure, compatibility and standardization.  </a:t>
            </a:r>
          </a:p>
          <a:p>
            <a:pPr marL="0" indent="0">
              <a:lnSpc>
                <a:spcPct val="110000"/>
              </a:lnSpc>
              <a:buNone/>
            </a:pPr>
            <a:r>
              <a:rPr lang="en-US" sz="2000" dirty="0">
                <a:latin typeface="Calibri Light" panose="020F0302020204030204" pitchFamily="34" charset="0"/>
                <a:cs typeface="Calibri Light" panose="020F0302020204030204" pitchFamily="34" charset="0"/>
              </a:rPr>
              <a:t>To address them one of the common approaches is to fend off competition through intellectual property laws. However, it has limited effect. There has been growing litigation cost and time in pursuing this approach. Another approach is the speed of innovation leading to release of successive better versions, making previous versions less appealing. As a result, followers do not get much time to catchup. This approach also keeps increasing the willingness to pay, leading to market expansion, and revenue growth. </a:t>
            </a:r>
          </a:p>
          <a:p>
            <a:pPr marL="0" indent="0">
              <a:lnSpc>
                <a:spcPct val="110000"/>
              </a:lnSpc>
              <a:buNone/>
            </a:pPr>
            <a:r>
              <a:rPr lang="en-US" sz="2000" dirty="0">
                <a:latin typeface="Calibri Light" panose="020F0302020204030204" pitchFamily="34" charset="0"/>
                <a:cs typeface="Calibri Light" panose="020F0302020204030204" pitchFamily="34" charset="0"/>
              </a:rPr>
              <a:t>Invariably, the effective means has been to keep releasing successive better versions, preferably at less cost, to sustain the innovation in the market. Hence, innovators need to focus in gathering intelligence and developing idea (patent) portfolio—often, in partnership with technology suppliers. </a:t>
            </a:r>
          </a:p>
          <a:p>
            <a:pPr marL="0" indent="0">
              <a:lnSpc>
                <a:spcPct val="110000"/>
              </a:lnSpc>
              <a:buNone/>
            </a:pPr>
            <a:r>
              <a:rPr lang="en-US" sz="2000" dirty="0">
                <a:latin typeface="Calibri Light" panose="020F0302020204030204" pitchFamily="34" charset="0"/>
                <a:cs typeface="Calibri Light" panose="020F0302020204030204" pitchFamily="34" charset="0"/>
              </a:rPr>
              <a:t>Furthermore, there has been reinvention threat. Hence, there is also need for gathering early signals, and developing technology inventory and organization capability for dive into self-destruction for recreation at the right moment.    </a:t>
            </a:r>
            <a:endParaRPr sz="2000" dirty="0">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F1B21AAE-7E70-A64F-804B-9B86E0AFBF04}"/>
              </a:ext>
            </a:extLst>
          </p:cNvPr>
          <p:cNvPicPr>
            <a:picLocks noChangeAspect="1"/>
          </p:cNvPicPr>
          <p:nvPr/>
        </p:nvPicPr>
        <p:blipFill>
          <a:blip r:embed="rId2"/>
          <a:stretch>
            <a:fillRect/>
          </a:stretch>
        </p:blipFill>
        <p:spPr>
          <a:xfrm>
            <a:off x="9275988" y="152400"/>
            <a:ext cx="2819193" cy="3531805"/>
          </a:xfrm>
          <a:prstGeom prst="rect">
            <a:avLst/>
          </a:prstGeom>
        </p:spPr>
      </p:pic>
      <p:pic>
        <p:nvPicPr>
          <p:cNvPr id="7" name="Picture 6">
            <a:extLst>
              <a:ext uri="{FF2B5EF4-FFF2-40B4-BE49-F238E27FC236}">
                <a16:creationId xmlns:a16="http://schemas.microsoft.com/office/drawing/2014/main" id="{7BFC85B0-9232-4348-81FF-57EFFCD5B1A3}"/>
              </a:ext>
            </a:extLst>
          </p:cNvPr>
          <p:cNvPicPr>
            <a:picLocks noChangeAspect="1"/>
          </p:cNvPicPr>
          <p:nvPr/>
        </p:nvPicPr>
        <p:blipFill>
          <a:blip r:embed="rId3"/>
          <a:stretch>
            <a:fillRect/>
          </a:stretch>
        </p:blipFill>
        <p:spPr>
          <a:xfrm>
            <a:off x="9317200" y="3836604"/>
            <a:ext cx="2874799" cy="2978641"/>
          </a:xfrm>
          <a:prstGeom prst="rect">
            <a:avLst/>
          </a:prstGeom>
        </p:spPr>
      </p:pic>
    </p:spTree>
    <p:extLst>
      <p:ext uri="{BB962C8B-B14F-4D97-AF65-F5344CB8AC3E}">
        <p14:creationId xmlns:p14="http://schemas.microsoft.com/office/powerpoint/2010/main" val="248022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4665-9703-4D40-BBDD-46E6F3279317}"/>
              </a:ext>
            </a:extLst>
          </p:cNvPr>
          <p:cNvSpPr>
            <a:spLocks noGrp="1"/>
          </p:cNvSpPr>
          <p:nvPr>
            <p:ph type="title"/>
          </p:nvPr>
        </p:nvSpPr>
        <p:spPr>
          <a:xfrm>
            <a:off x="568569" y="376849"/>
            <a:ext cx="10515600" cy="584444"/>
          </a:xfrm>
        </p:spPr>
        <p:txBody>
          <a:bodyPr>
            <a:normAutofit/>
          </a:bodyPr>
          <a:lstStyle/>
          <a:p>
            <a:r>
              <a:rPr lang="en-US" sz="2800" b="1" dirty="0">
                <a:solidFill>
                  <a:srgbClr val="3099EC"/>
                </a:solidFill>
              </a:rPr>
              <a:t>Creative Destruction and Disruptive Innovation</a:t>
            </a:r>
            <a:endParaRPr sz="2800" b="1" dirty="0">
              <a:solidFill>
                <a:srgbClr val="3099EC"/>
              </a:solidFill>
            </a:endParaRPr>
          </a:p>
        </p:txBody>
      </p:sp>
      <p:sp>
        <p:nvSpPr>
          <p:cNvPr id="3" name="Content Placeholder 2">
            <a:extLst>
              <a:ext uri="{FF2B5EF4-FFF2-40B4-BE49-F238E27FC236}">
                <a16:creationId xmlns:a16="http://schemas.microsoft.com/office/drawing/2014/main" id="{7F17F562-D1FE-3040-88F5-AF4EB34FFFEF}"/>
              </a:ext>
            </a:extLst>
          </p:cNvPr>
          <p:cNvSpPr>
            <a:spLocks noGrp="1"/>
          </p:cNvSpPr>
          <p:nvPr>
            <p:ph idx="1"/>
          </p:nvPr>
        </p:nvSpPr>
        <p:spPr>
          <a:xfrm>
            <a:off x="568568" y="961292"/>
            <a:ext cx="9771185" cy="5896707"/>
          </a:xfrm>
        </p:spPr>
        <p:txBody>
          <a:bodyPr>
            <a:normAutofit fontScale="92500" lnSpcReduction="10000"/>
          </a:bodyPr>
          <a:lstStyle/>
          <a:p>
            <a:pPr marL="0" indent="0">
              <a:lnSpc>
                <a:spcPct val="110000"/>
              </a:lnSpc>
              <a:buNone/>
            </a:pPr>
            <a:r>
              <a:rPr lang="en-US" sz="2000" dirty="0">
                <a:latin typeface="Calibri Light" panose="020F0302020204030204" pitchFamily="34" charset="0"/>
                <a:cs typeface="Calibri Light" panose="020F0302020204030204" pitchFamily="34" charset="0"/>
              </a:rPr>
              <a:t>Starting from light bulbs to automobiles, innovations have been growing as waves. Each wave originates from the reinvention out of new technology core.  </a:t>
            </a:r>
          </a:p>
          <a:p>
            <a:pPr marL="0" indent="0">
              <a:lnSpc>
                <a:spcPct val="110000"/>
              </a:lnSpc>
              <a:buNone/>
            </a:pPr>
            <a:r>
              <a:rPr lang="en-US" sz="2000" dirty="0">
                <a:latin typeface="Calibri Light" panose="020F0302020204030204" pitchFamily="34" charset="0"/>
                <a:cs typeface="Calibri Light" panose="020F0302020204030204" pitchFamily="34" charset="0"/>
              </a:rPr>
              <a:t>Each wave begins the journey in embryonic form. However, due to the progression of the underlying technology core, reinvented new wave keeps growing. If that new wave succeeds to grow as a better, and also cheaper, alternative to the existing one, incumbent mature products suffer from the erosion of demand--leading to experiencing destruction effect. Prof. Schumpeter termed it as </a:t>
            </a:r>
            <a:r>
              <a:rPr lang="en-US" sz="2000" b="1" dirty="0">
                <a:latin typeface="Calibri Light" panose="020F0302020204030204" pitchFamily="34" charset="0"/>
                <a:cs typeface="Calibri Light" panose="020F0302020204030204" pitchFamily="34" charset="0"/>
              </a:rPr>
              <a:t>creative destruction</a:t>
            </a:r>
            <a:r>
              <a:rPr lang="en-US" sz="2000" dirty="0">
                <a:latin typeface="Calibri Light" panose="020F0302020204030204" pitchFamily="34" charset="0"/>
                <a:cs typeface="Calibri Light" panose="020F0302020204030204" pitchFamily="34" charset="0"/>
              </a:rPr>
              <a:t>. However, sustaining innovation may also create such destruction effects to previous releases, around the same technology core. </a:t>
            </a:r>
          </a:p>
          <a:p>
            <a:pPr marL="0" indent="0">
              <a:lnSpc>
                <a:spcPct val="110000"/>
              </a:lnSpc>
              <a:buNone/>
            </a:pPr>
            <a:r>
              <a:rPr lang="en-US" sz="2000" dirty="0">
                <a:latin typeface="Calibri Light" panose="020F0302020204030204" pitchFamily="34" charset="0"/>
                <a:cs typeface="Calibri Light" panose="020F0302020204030204" pitchFamily="34" charset="0"/>
              </a:rPr>
              <a:t>If this new wave is driven by new entrants and incumbents fail to switch, incumbent producers of products around mature technology core suffers from the loss of business and jobs. Prof. Clayton termed it disruptive effect, and renamed creative destruction as </a:t>
            </a:r>
            <a:r>
              <a:rPr lang="en-US" sz="2000" b="1" dirty="0">
                <a:latin typeface="Calibri Light" panose="020F0302020204030204" pitchFamily="34" charset="0"/>
                <a:cs typeface="Calibri Light" panose="020F0302020204030204" pitchFamily="34" charset="0"/>
              </a:rPr>
              <a:t>disruptive innovation</a:t>
            </a:r>
            <a:r>
              <a:rPr lang="en-US" sz="2000" dirty="0">
                <a:latin typeface="Calibri Light" panose="020F0302020204030204" pitchFamily="34" charset="0"/>
                <a:cs typeface="Calibri Light" panose="020F0302020204030204" pitchFamily="34" charset="0"/>
              </a:rPr>
              <a:t>. </a:t>
            </a:r>
          </a:p>
          <a:p>
            <a:pPr marL="0" indent="0">
              <a:lnSpc>
                <a:spcPct val="110000"/>
              </a:lnSpc>
              <a:buNone/>
            </a:pPr>
            <a:r>
              <a:rPr lang="en-US" sz="2000" dirty="0">
                <a:latin typeface="Calibri Light" panose="020F0302020204030204" pitchFamily="34" charset="0"/>
                <a:cs typeface="Calibri Light" panose="020F0302020204030204" pitchFamily="34" charset="0"/>
              </a:rPr>
              <a:t>Incumbent may fail to switch for multiple reasons. First of all, management face decision dilemma in moving resources from profit making activities of producing mature products to the entry of loss making operation of producing emerging products. The next one is the incompatibility of business models, manufacturing facilities, competence need, and supply chains. Another one is the patent barrier. Often, new entrants develop patent portfolio around the new technology core to create barrier to the late switching attempts.        </a:t>
            </a:r>
          </a:p>
          <a:p>
            <a:pPr marL="0" indent="0">
              <a:buNone/>
            </a:pPr>
            <a:r>
              <a:rPr lang="en-US" dirty="0"/>
              <a:t> </a:t>
            </a:r>
            <a:endParaRPr dirty="0"/>
          </a:p>
        </p:txBody>
      </p:sp>
    </p:spTree>
    <p:extLst>
      <p:ext uri="{BB962C8B-B14F-4D97-AF65-F5344CB8AC3E}">
        <p14:creationId xmlns:p14="http://schemas.microsoft.com/office/powerpoint/2010/main" val="150547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093D-EF67-2C47-931A-14B60465BB9D}"/>
              </a:ext>
            </a:extLst>
          </p:cNvPr>
          <p:cNvSpPr>
            <a:spLocks noGrp="1"/>
          </p:cNvSpPr>
          <p:nvPr>
            <p:ph type="title"/>
          </p:nvPr>
        </p:nvSpPr>
        <p:spPr>
          <a:xfrm>
            <a:off x="82062" y="-55066"/>
            <a:ext cx="10515600" cy="889244"/>
          </a:xfrm>
        </p:spPr>
        <p:txBody>
          <a:bodyPr>
            <a:normAutofit/>
          </a:bodyPr>
          <a:lstStyle/>
          <a:p>
            <a:r>
              <a:rPr lang="en-US" sz="2800" b="1" dirty="0">
                <a:solidFill>
                  <a:srgbClr val="3099EC"/>
                </a:solidFill>
              </a:rPr>
              <a:t>Characteristics of Creative Destruction—for civilian innovations</a:t>
            </a:r>
            <a:endParaRPr sz="2800" b="1" dirty="0">
              <a:solidFill>
                <a:srgbClr val="3099EC"/>
              </a:solidFill>
            </a:endParaRPr>
          </a:p>
        </p:txBody>
      </p:sp>
      <p:sp>
        <p:nvSpPr>
          <p:cNvPr id="3" name="Content Placeholder 2">
            <a:extLst>
              <a:ext uri="{FF2B5EF4-FFF2-40B4-BE49-F238E27FC236}">
                <a16:creationId xmlns:a16="http://schemas.microsoft.com/office/drawing/2014/main" id="{7FD8F956-5940-A641-BA95-4CDA5C87641C}"/>
              </a:ext>
            </a:extLst>
          </p:cNvPr>
          <p:cNvSpPr>
            <a:spLocks noGrp="1"/>
          </p:cNvSpPr>
          <p:nvPr>
            <p:ph idx="1"/>
          </p:nvPr>
        </p:nvSpPr>
        <p:spPr>
          <a:xfrm>
            <a:off x="82062" y="644770"/>
            <a:ext cx="8604738" cy="6025662"/>
          </a:xfrm>
        </p:spPr>
        <p:txBody>
          <a:bodyPr>
            <a:noAutofit/>
          </a:bodyPr>
          <a:lstStyle/>
          <a:p>
            <a:pPr marL="0" indent="0">
              <a:lnSpc>
                <a:spcPct val="100000"/>
              </a:lnSpc>
              <a:buNone/>
            </a:pPr>
            <a:r>
              <a:rPr lang="en-US" sz="1800" dirty="0">
                <a:latin typeface="Calibri Light" panose="020F0302020204030204" pitchFamily="34" charset="0"/>
                <a:cs typeface="Calibri Light" panose="020F0302020204030204" pitchFamily="34" charset="0"/>
              </a:rPr>
              <a:t>There have been six major characteristics: </a:t>
            </a:r>
          </a:p>
          <a:p>
            <a:pPr marL="0" indent="0">
              <a:lnSpc>
                <a:spcPct val="100000"/>
              </a:lnSpc>
              <a:buNone/>
            </a:pPr>
            <a:r>
              <a:rPr lang="en-US" sz="1800" dirty="0">
                <a:latin typeface="Calibri Light" panose="020F0302020204030204" pitchFamily="34" charset="0"/>
                <a:cs typeface="Calibri Light" panose="020F0302020204030204" pitchFamily="34" charset="0"/>
              </a:rPr>
              <a:t>(</a:t>
            </a:r>
            <a:r>
              <a:rPr lang="en-US" sz="1800" dirty="0" err="1">
                <a:latin typeface="Calibri Light" panose="020F0302020204030204" pitchFamily="34" charset="0"/>
                <a:cs typeface="Calibri Light" panose="020F0302020204030204" pitchFamily="34" charset="0"/>
              </a:rPr>
              <a:t>i</a:t>
            </a:r>
            <a:r>
              <a:rPr lang="en-US" sz="1800" dirty="0">
                <a:latin typeface="Calibri Light" panose="020F0302020204030204" pitchFamily="34" charset="0"/>
                <a:cs typeface="Calibri Light" panose="020F0302020204030204" pitchFamily="34" charset="0"/>
              </a:rPr>
              <a:t>) The potential market should be decomposable into 3 concentric circles, with a strong presence of non-consumption, as shown in Fig. 10. </a:t>
            </a:r>
            <a:endParaRPr lang="en-BD" sz="1800" dirty="0">
              <a:latin typeface="Calibri Light" panose="020F0302020204030204" pitchFamily="34" charset="0"/>
              <a:cs typeface="Calibri Light" panose="020F0302020204030204" pitchFamily="34" charset="0"/>
            </a:endParaRPr>
          </a:p>
          <a:p>
            <a:pPr marL="0" indent="0">
              <a:lnSpc>
                <a:spcPct val="100000"/>
              </a:lnSpc>
              <a:buNone/>
            </a:pPr>
            <a:r>
              <a:rPr lang="en-US" sz="1800" dirty="0">
                <a:latin typeface="Calibri Light" panose="020F0302020204030204" pitchFamily="34" charset="0"/>
                <a:cs typeface="Calibri Light" panose="020F0302020204030204" pitchFamily="34" charset="0"/>
              </a:rPr>
              <a:t>(ii) The substitution product should be around an emerging new technology core, which is at the growth stage in its life cycle. </a:t>
            </a:r>
            <a:endParaRPr lang="en-BD" sz="1800" dirty="0">
              <a:latin typeface="Calibri Light" panose="020F0302020204030204" pitchFamily="34" charset="0"/>
              <a:cs typeface="Calibri Light" panose="020F0302020204030204" pitchFamily="34" charset="0"/>
            </a:endParaRPr>
          </a:p>
          <a:p>
            <a:pPr marL="0" indent="0">
              <a:lnSpc>
                <a:spcPct val="100000"/>
              </a:lnSpc>
              <a:buNone/>
            </a:pPr>
            <a:r>
              <a:rPr lang="en-US" sz="1800" dirty="0">
                <a:latin typeface="Calibri Light" panose="020F0302020204030204" pitchFamily="34" charset="0"/>
                <a:cs typeface="Calibri Light" panose="020F0302020204030204" pitchFamily="34" charset="0"/>
              </a:rPr>
              <a:t>(iii) Irrespective of the greatness of the idea and strength of the technology core, initial emergence of substitution would be in primitive form causing a very faint substitution effect on the targeted existing product. </a:t>
            </a:r>
            <a:endParaRPr lang="en-BD" sz="1800" dirty="0">
              <a:latin typeface="Calibri Light" panose="020F0302020204030204" pitchFamily="34" charset="0"/>
              <a:cs typeface="Calibri Light" panose="020F0302020204030204" pitchFamily="34" charset="0"/>
            </a:endParaRPr>
          </a:p>
          <a:p>
            <a:pPr marL="0" indent="0">
              <a:lnSpc>
                <a:spcPct val="100000"/>
              </a:lnSpc>
              <a:buNone/>
            </a:pPr>
            <a:r>
              <a:rPr lang="en-US" sz="1800" dirty="0">
                <a:latin typeface="Calibri Light" panose="020F0302020204030204" pitchFamily="34" charset="0"/>
                <a:cs typeface="Calibri Light" panose="020F0302020204030204" pitchFamily="34" charset="0"/>
              </a:rPr>
              <a:t>(iv) Primitive versions should create a willingness to pay among non-consuming customers to start generating revenue and offering feedbacks supporting subsequent development; such primitive product will create very little wiliness to pay among a small group of customers generating loss-making revenue.  </a:t>
            </a:r>
            <a:endParaRPr lang="en-BD" sz="1800" dirty="0">
              <a:latin typeface="Calibri Light" panose="020F0302020204030204" pitchFamily="34" charset="0"/>
              <a:cs typeface="Calibri Light" panose="020F0302020204030204" pitchFamily="34" charset="0"/>
            </a:endParaRPr>
          </a:p>
          <a:p>
            <a:pPr marL="0" indent="0">
              <a:lnSpc>
                <a:spcPct val="100000"/>
              </a:lnSpc>
              <a:buNone/>
            </a:pPr>
            <a:r>
              <a:rPr lang="en-US" sz="1800" dirty="0">
                <a:latin typeface="Calibri Light" panose="020F0302020204030204" pitchFamily="34" charset="0"/>
                <a:cs typeface="Calibri Light" panose="020F0302020204030204" pitchFamily="34" charset="0"/>
              </a:rPr>
              <a:t>(v) The underlying technology core should be amenable to rapid growth (as well as expansion by integrating with complementary technologies) through R&amp;D leading to sharp improvement of quality (Q) and reduction of cost (C)—consequentially increasing sale and turning loss-making revenue into profit.</a:t>
            </a:r>
            <a:endParaRPr lang="en-BD" sz="1800" dirty="0">
              <a:latin typeface="Calibri Light" panose="020F0302020204030204" pitchFamily="34" charset="0"/>
              <a:cs typeface="Calibri Light" panose="020F0302020204030204" pitchFamily="34" charset="0"/>
            </a:endParaRPr>
          </a:p>
          <a:p>
            <a:pPr marL="0" indent="0">
              <a:lnSpc>
                <a:spcPct val="100000"/>
              </a:lnSpc>
              <a:buNone/>
            </a:pPr>
            <a:r>
              <a:rPr lang="en-US" sz="1800" dirty="0">
                <a:latin typeface="Calibri Light" panose="020F0302020204030204" pitchFamily="34" charset="0"/>
                <a:cs typeface="Calibri Light" panose="020F0302020204030204" pitchFamily="34" charset="0"/>
              </a:rPr>
              <a:t>(vi) Quality improvement and cost reduction will capture the non-consumption segments and will also penetrate the core market of the existing product, causing disruption, and will also expand to the periphery creating a larger market than before.  </a:t>
            </a:r>
            <a:endParaRPr lang="en-BD" sz="18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D297D6AE-671E-9A47-AD4C-EF728D071539}"/>
              </a:ext>
            </a:extLst>
          </p:cNvPr>
          <p:cNvPicPr>
            <a:picLocks noChangeAspect="1"/>
          </p:cNvPicPr>
          <p:nvPr/>
        </p:nvPicPr>
        <p:blipFill>
          <a:blip r:embed="rId2"/>
          <a:stretch>
            <a:fillRect/>
          </a:stretch>
        </p:blipFill>
        <p:spPr>
          <a:xfrm rot="16200000">
            <a:off x="7844579" y="1676400"/>
            <a:ext cx="5189643" cy="3505200"/>
          </a:xfrm>
          <a:prstGeom prst="rect">
            <a:avLst/>
          </a:prstGeom>
        </p:spPr>
      </p:pic>
    </p:spTree>
    <p:extLst>
      <p:ext uri="{BB962C8B-B14F-4D97-AF65-F5344CB8AC3E}">
        <p14:creationId xmlns:p14="http://schemas.microsoft.com/office/powerpoint/2010/main" val="84888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3C95-2BD0-D948-9356-769C9267442B}"/>
              </a:ext>
            </a:extLst>
          </p:cNvPr>
          <p:cNvSpPr>
            <a:spLocks noGrp="1"/>
          </p:cNvSpPr>
          <p:nvPr>
            <p:ph type="title"/>
          </p:nvPr>
        </p:nvSpPr>
        <p:spPr/>
        <p:txBody>
          <a:bodyPr>
            <a:normAutofit/>
          </a:bodyPr>
          <a:lstStyle/>
          <a:p>
            <a:r>
              <a:rPr lang="en-US" sz="2800" b="1" dirty="0">
                <a:solidFill>
                  <a:srgbClr val="3099EC"/>
                </a:solidFill>
              </a:rPr>
              <a:t>Unified Theory of Innovation</a:t>
            </a:r>
            <a:r>
              <a:rPr lang="en-BD" sz="2800" b="1" dirty="0">
                <a:solidFill>
                  <a:srgbClr val="3099EC"/>
                </a:solidFill>
              </a:rPr>
              <a:t> </a:t>
            </a:r>
            <a:endParaRPr sz="2800" b="1" dirty="0">
              <a:solidFill>
                <a:srgbClr val="3099EC"/>
              </a:solidFill>
            </a:endParaRPr>
          </a:p>
        </p:txBody>
      </p:sp>
      <p:sp>
        <p:nvSpPr>
          <p:cNvPr id="5" name="Rectangle 4">
            <a:extLst>
              <a:ext uri="{FF2B5EF4-FFF2-40B4-BE49-F238E27FC236}">
                <a16:creationId xmlns:a16="http://schemas.microsoft.com/office/drawing/2014/main" id="{1B0A9FCE-2929-0F43-A4E1-DE9D3CA1D2E9}"/>
              </a:ext>
            </a:extLst>
          </p:cNvPr>
          <p:cNvSpPr/>
          <p:nvPr/>
        </p:nvSpPr>
        <p:spPr>
          <a:xfrm>
            <a:off x="726830" y="1443841"/>
            <a:ext cx="5732585" cy="5324535"/>
          </a:xfrm>
          <a:prstGeom prst="rect">
            <a:avLst/>
          </a:prstGeom>
        </p:spPr>
        <p:txBody>
          <a:bodyPr wrap="square">
            <a:spAutoFit/>
          </a:bodyPr>
          <a:lstStyle/>
          <a:p>
            <a:r>
              <a:rPr lang="en-GB" sz="2000" dirty="0">
                <a:solidFill>
                  <a:srgbClr val="333333"/>
                </a:solidFill>
                <a:latin typeface="Calibri Light" panose="020F0302020204030204" pitchFamily="34" charset="0"/>
                <a:cs typeface="Calibri Light" panose="020F0302020204030204" pitchFamily="34" charset="0"/>
              </a:rPr>
              <a:t>The unified theory presented here combines eight distinctive perspectives of innovation. The first three are incremental, process, and sustaining innovation. The radical step by changing the technology core and/or business model leads to the formation and growth of new waves of innovation. Often, they grow as a creative wave of destruction. </a:t>
            </a:r>
          </a:p>
          <a:p>
            <a:endParaRPr lang="en-GB" sz="2000" dirty="0">
              <a:solidFill>
                <a:srgbClr val="333333"/>
              </a:solidFill>
              <a:latin typeface="Calibri Light" panose="020F0302020204030204" pitchFamily="34" charset="0"/>
              <a:cs typeface="Calibri Light" panose="020F0302020204030204" pitchFamily="34" charset="0"/>
            </a:endParaRPr>
          </a:p>
          <a:p>
            <a:r>
              <a:rPr lang="en-GB" sz="2000" dirty="0">
                <a:solidFill>
                  <a:srgbClr val="333333"/>
                </a:solidFill>
                <a:latin typeface="Calibri Light" panose="020F0302020204030204" pitchFamily="34" charset="0"/>
                <a:cs typeface="Calibri Light" panose="020F0302020204030204" pitchFamily="34" charset="0"/>
              </a:rPr>
              <a:t>Apart from causing destruction to existing products, some of them also cause disruption to existing firms. </a:t>
            </a:r>
          </a:p>
          <a:p>
            <a:endParaRPr lang="en-GB" sz="2000" dirty="0">
              <a:solidFill>
                <a:srgbClr val="333333"/>
              </a:solidFill>
              <a:latin typeface="Calibri Light" panose="020F0302020204030204" pitchFamily="34" charset="0"/>
              <a:cs typeface="Calibri Light" panose="020F0302020204030204" pitchFamily="34" charset="0"/>
            </a:endParaRPr>
          </a:p>
          <a:p>
            <a:r>
              <a:rPr lang="en-GB" sz="2000" dirty="0">
                <a:solidFill>
                  <a:srgbClr val="333333"/>
                </a:solidFill>
                <a:latin typeface="Calibri Light" panose="020F0302020204030204" pitchFamily="34" charset="0"/>
                <a:cs typeface="Calibri Light" panose="020F0302020204030204" pitchFamily="34" charset="0"/>
              </a:rPr>
              <a:t>Particularly, if </a:t>
            </a:r>
            <a:r>
              <a:rPr lang="en-GB" sz="2000" dirty="0" err="1">
                <a:solidFill>
                  <a:srgbClr val="333333"/>
                </a:solidFill>
                <a:latin typeface="Calibri Light" panose="020F0302020204030204" pitchFamily="34" charset="0"/>
                <a:cs typeface="Calibri Light" panose="020F0302020204030204" pitchFamily="34" charset="0"/>
              </a:rPr>
              <a:t>startups</a:t>
            </a:r>
            <a:r>
              <a:rPr lang="en-GB" sz="2000" dirty="0">
                <a:solidFill>
                  <a:srgbClr val="333333"/>
                </a:solidFill>
                <a:latin typeface="Calibri Light" panose="020F0302020204030204" pitchFamily="34" charset="0"/>
                <a:cs typeface="Calibri Light" panose="020F0302020204030204" pitchFamily="34" charset="0"/>
              </a:rPr>
              <a:t> or new entrants pursue the radical move in growing creative wave of destruction, incumbent firms often fail to switch to the next waves. Consequentially, it leads to suffering from disruption. This transformation is at the core of the market economy for offering us continued prosperity. </a:t>
            </a:r>
            <a:endParaRPr sz="2000" dirty="0">
              <a:latin typeface="Calibri Light" panose="020F0302020204030204" pitchFamily="34" charset="0"/>
              <a:cs typeface="Calibri Light" panose="020F0302020204030204" pitchFamily="34" charset="0"/>
            </a:endParaRPr>
          </a:p>
        </p:txBody>
      </p:sp>
      <p:sp>
        <p:nvSpPr>
          <p:cNvPr id="3" name="Rectangle 2">
            <a:extLst>
              <a:ext uri="{FF2B5EF4-FFF2-40B4-BE49-F238E27FC236}">
                <a16:creationId xmlns:a16="http://schemas.microsoft.com/office/drawing/2014/main" id="{6479B3CB-0214-144F-82CC-D975371F15AC}"/>
              </a:ext>
            </a:extLst>
          </p:cNvPr>
          <p:cNvSpPr/>
          <p:nvPr/>
        </p:nvSpPr>
        <p:spPr>
          <a:xfrm>
            <a:off x="6514472" y="6169709"/>
            <a:ext cx="6096000" cy="646331"/>
          </a:xfrm>
          <a:prstGeom prst="rect">
            <a:avLst/>
          </a:prstGeom>
        </p:spPr>
        <p:txBody>
          <a:bodyPr>
            <a:spAutoFit/>
          </a:bodyPr>
          <a:lstStyle/>
          <a:p>
            <a:r>
              <a:rPr lang="en-GB" dirty="0"/>
              <a:t>https://</a:t>
            </a:r>
            <a:r>
              <a:rPr lang="en-GB" dirty="0" err="1"/>
              <a:t>www.the-waves.org</a:t>
            </a:r>
            <a:r>
              <a:rPr lang="en-GB" dirty="0"/>
              <a:t>/2020/08/10/unified-theory-of-innovation-and-transformation</a:t>
            </a:r>
            <a:endParaRPr dirty="0"/>
          </a:p>
        </p:txBody>
      </p:sp>
      <p:pic>
        <p:nvPicPr>
          <p:cNvPr id="4" name="Content Placeholder 3">
            <a:extLst>
              <a:ext uri="{FF2B5EF4-FFF2-40B4-BE49-F238E27FC236}">
                <a16:creationId xmlns:a16="http://schemas.microsoft.com/office/drawing/2014/main" id="{65C0D7FD-5404-F046-A75A-F1020663B2C3}"/>
              </a:ext>
            </a:extLst>
          </p:cNvPr>
          <p:cNvPicPr>
            <a:picLocks noGrp="1" noChangeAspect="1"/>
          </p:cNvPicPr>
          <p:nvPr>
            <p:ph idx="1"/>
          </p:nvPr>
        </p:nvPicPr>
        <p:blipFill>
          <a:blip r:embed="rId2"/>
          <a:stretch>
            <a:fillRect/>
          </a:stretch>
        </p:blipFill>
        <p:spPr>
          <a:xfrm>
            <a:off x="6666271" y="1807029"/>
            <a:ext cx="5525729" cy="4234997"/>
          </a:xfrm>
          <a:prstGeom prst="rect">
            <a:avLst/>
          </a:prstGeom>
        </p:spPr>
      </p:pic>
    </p:spTree>
    <p:extLst>
      <p:ext uri="{BB962C8B-B14F-4D97-AF65-F5344CB8AC3E}">
        <p14:creationId xmlns:p14="http://schemas.microsoft.com/office/powerpoint/2010/main" val="271407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962E-D3C8-A04A-943D-1D5BB9653CA9}"/>
              </a:ext>
            </a:extLst>
          </p:cNvPr>
          <p:cNvSpPr>
            <a:spLocks noGrp="1"/>
          </p:cNvSpPr>
          <p:nvPr>
            <p:ph type="title"/>
          </p:nvPr>
        </p:nvSpPr>
        <p:spPr>
          <a:xfrm>
            <a:off x="433754" y="365126"/>
            <a:ext cx="10515600" cy="842352"/>
          </a:xfrm>
        </p:spPr>
        <p:txBody>
          <a:bodyPr>
            <a:normAutofit/>
          </a:bodyPr>
          <a:lstStyle/>
          <a:p>
            <a:r>
              <a:rPr lang="en-US" sz="3600" b="1" dirty="0">
                <a:solidFill>
                  <a:srgbClr val="3099EC"/>
                </a:solidFill>
              </a:rPr>
              <a:t>Innovation Diffusion Patterns—wave theory</a:t>
            </a:r>
            <a:endParaRPr sz="3600" b="1" dirty="0">
              <a:solidFill>
                <a:srgbClr val="3099EC"/>
              </a:solidFill>
            </a:endParaRPr>
          </a:p>
        </p:txBody>
      </p:sp>
      <p:sp>
        <p:nvSpPr>
          <p:cNvPr id="3" name="Content Placeholder 2">
            <a:extLst>
              <a:ext uri="{FF2B5EF4-FFF2-40B4-BE49-F238E27FC236}">
                <a16:creationId xmlns:a16="http://schemas.microsoft.com/office/drawing/2014/main" id="{C501B8A1-6881-5847-9E9B-65DA6C65F3EE}"/>
              </a:ext>
            </a:extLst>
          </p:cNvPr>
          <p:cNvSpPr>
            <a:spLocks noGrp="1"/>
          </p:cNvSpPr>
          <p:nvPr>
            <p:ph idx="1"/>
          </p:nvPr>
        </p:nvSpPr>
        <p:spPr>
          <a:xfrm>
            <a:off x="433754" y="1207478"/>
            <a:ext cx="7197969" cy="5650522"/>
          </a:xfrm>
        </p:spPr>
        <p:txBody>
          <a:bodyPr>
            <a:noAutofit/>
          </a:bodyPr>
          <a:lstStyle/>
          <a:p>
            <a:pPr marL="0" indent="0">
              <a:lnSpc>
                <a:spcPct val="100000"/>
              </a:lnSpc>
              <a:buNone/>
            </a:pPr>
            <a:r>
              <a:rPr lang="en-GB" sz="1900" dirty="0">
                <a:latin typeface="Calibri Light" panose="020F0302020204030204" pitchFamily="34" charset="0"/>
                <a:cs typeface="Calibri Light" panose="020F0302020204030204" pitchFamily="34" charset="0"/>
              </a:rPr>
              <a:t>Wave theory of innovation diffusion attempts to capture the wavelets of diffusion, caused by the release of successive better versions, subsequently, forming a mega wave. Incremental innovation, leveraging the advancement of the underlying technology core and complementary ones, adds and enhances features for releasing successive better versions. </a:t>
            </a:r>
          </a:p>
          <a:p>
            <a:pPr marL="0" indent="0">
              <a:lnSpc>
                <a:spcPct val="100000"/>
              </a:lnSpc>
              <a:buNone/>
            </a:pPr>
            <a:r>
              <a:rPr lang="en-GB" sz="1900" dirty="0">
                <a:latin typeface="Calibri Light" panose="020F0302020204030204" pitchFamily="34" charset="0"/>
                <a:cs typeface="Calibri Light" panose="020F0302020204030204" pitchFamily="34" charset="0"/>
              </a:rPr>
              <a:t>However, this journey of releasing better versions for diffusing the innovation further slows down due to the maturity of the technology core. The subsequent change of technology core leads to the formation of the next mega wave, diffusing the innovation further deeper.</a:t>
            </a:r>
          </a:p>
          <a:p>
            <a:pPr marL="0" indent="0">
              <a:lnSpc>
                <a:spcPct val="100000"/>
              </a:lnSpc>
              <a:buNone/>
            </a:pPr>
            <a:r>
              <a:rPr lang="en-GB" sz="1900" dirty="0">
                <a:latin typeface="Calibri Light" panose="020F0302020204030204" pitchFamily="34" charset="0"/>
                <a:cs typeface="Calibri Light" panose="020F0302020204030204" pitchFamily="34" charset="0"/>
              </a:rPr>
              <a:t>This wave theory of innovation plays an important role in explaining the innovation diffusion being shaped by technology advancement and also the competition. The introduction of wavelets takes into consideration of the release of subsequent better versions. Most importantly, it covers the formation and growth of successive waves due to the change of technology cores. Hopefully, it will bring greater clarity in the magical journey of diffusion of innovation for </a:t>
            </a:r>
            <a:r>
              <a:rPr lang="en-GB" sz="1900" u="sng" dirty="0">
                <a:latin typeface="Calibri Light" panose="020F0302020204030204" pitchFamily="34" charset="0"/>
                <a:cs typeface="Calibri Light" panose="020F0302020204030204" pitchFamily="34" charset="0"/>
                <a:hlinkClick r:id="rId2"/>
              </a:rPr>
              <a:t>systematically ferreting out value</a:t>
            </a:r>
            <a:r>
              <a:rPr lang="en-GB" sz="1900" dirty="0">
                <a:latin typeface="Calibri Light" panose="020F0302020204030204" pitchFamily="34" charset="0"/>
                <a:cs typeface="Calibri Light" panose="020F0302020204030204" pitchFamily="34" charset="0"/>
              </a:rPr>
              <a:t>.</a:t>
            </a:r>
            <a:endParaRPr sz="19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1DA7190D-4DB7-0A46-A178-E541F9F7CDBB}"/>
              </a:ext>
            </a:extLst>
          </p:cNvPr>
          <p:cNvPicPr>
            <a:picLocks noChangeAspect="1"/>
          </p:cNvPicPr>
          <p:nvPr/>
        </p:nvPicPr>
        <p:blipFill>
          <a:blip r:embed="rId3"/>
          <a:stretch>
            <a:fillRect/>
          </a:stretch>
        </p:blipFill>
        <p:spPr>
          <a:xfrm>
            <a:off x="7773331" y="1676401"/>
            <a:ext cx="4110537" cy="4079630"/>
          </a:xfrm>
          <a:prstGeom prst="rect">
            <a:avLst/>
          </a:prstGeom>
        </p:spPr>
      </p:pic>
      <p:sp>
        <p:nvSpPr>
          <p:cNvPr id="6" name="Rectangle 5">
            <a:extLst>
              <a:ext uri="{FF2B5EF4-FFF2-40B4-BE49-F238E27FC236}">
                <a16:creationId xmlns:a16="http://schemas.microsoft.com/office/drawing/2014/main" id="{A91D54FD-344B-DC48-B07B-D64A20930535}"/>
              </a:ext>
            </a:extLst>
          </p:cNvPr>
          <p:cNvSpPr/>
          <p:nvPr/>
        </p:nvSpPr>
        <p:spPr>
          <a:xfrm>
            <a:off x="7631722" y="6031915"/>
            <a:ext cx="5051543" cy="646331"/>
          </a:xfrm>
          <a:prstGeom prst="rect">
            <a:avLst/>
          </a:prstGeom>
        </p:spPr>
        <p:txBody>
          <a:bodyPr wrap="square">
            <a:spAutoFit/>
          </a:bodyPr>
          <a:lstStyle/>
          <a:p>
            <a:r>
              <a:rPr lang="en-GB" dirty="0"/>
              <a:t>https://</a:t>
            </a:r>
            <a:r>
              <a:rPr lang="en-GB" dirty="0" err="1"/>
              <a:t>www.the-waves.org</a:t>
            </a:r>
            <a:r>
              <a:rPr lang="en-GB" dirty="0"/>
              <a:t>/2020/10/05/wave-theory-of-innovation-diffusion/</a:t>
            </a:r>
            <a:endParaRPr dirty="0"/>
          </a:p>
        </p:txBody>
      </p:sp>
    </p:spTree>
    <p:extLst>
      <p:ext uri="{BB962C8B-B14F-4D97-AF65-F5344CB8AC3E}">
        <p14:creationId xmlns:p14="http://schemas.microsoft.com/office/powerpoint/2010/main" val="335611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7857-7E27-BB4B-B029-15E47856D54D}"/>
              </a:ext>
            </a:extLst>
          </p:cNvPr>
          <p:cNvSpPr>
            <a:spLocks noGrp="1"/>
          </p:cNvSpPr>
          <p:nvPr>
            <p:ph type="title"/>
          </p:nvPr>
        </p:nvSpPr>
        <p:spPr/>
        <p:txBody>
          <a:bodyPr>
            <a:normAutofit/>
          </a:bodyPr>
          <a:lstStyle/>
          <a:p>
            <a:r>
              <a:rPr lang="en-US" sz="3600" dirty="0">
                <a:solidFill>
                  <a:srgbClr val="3099EC"/>
                </a:solidFill>
              </a:rPr>
              <a:t>10 Principles of Innovation</a:t>
            </a:r>
            <a:endParaRPr sz="3600" dirty="0">
              <a:solidFill>
                <a:srgbClr val="3099EC"/>
              </a:solidFill>
            </a:endParaRPr>
          </a:p>
        </p:txBody>
      </p:sp>
      <p:sp>
        <p:nvSpPr>
          <p:cNvPr id="3" name="Content Placeholder 2">
            <a:extLst>
              <a:ext uri="{FF2B5EF4-FFF2-40B4-BE49-F238E27FC236}">
                <a16:creationId xmlns:a16="http://schemas.microsoft.com/office/drawing/2014/main" id="{7C453E24-104F-F74D-A8E1-9DAD63D1B2B0}"/>
              </a:ext>
            </a:extLst>
          </p:cNvPr>
          <p:cNvSpPr>
            <a:spLocks noGrp="1"/>
          </p:cNvSpPr>
          <p:nvPr>
            <p:ph idx="1"/>
          </p:nvPr>
        </p:nvSpPr>
        <p:spPr>
          <a:xfrm>
            <a:off x="720969" y="1450487"/>
            <a:ext cx="11090927" cy="5219254"/>
          </a:xfrm>
        </p:spPr>
        <p:txBody>
          <a:bodyPr>
            <a:normAutofit lnSpcReduction="10000"/>
          </a:bodyPr>
          <a:lstStyle/>
          <a:p>
            <a:pPr>
              <a:lnSpc>
                <a:spcPct val="110000"/>
              </a:lnSpc>
            </a:pPr>
            <a:r>
              <a:rPr lang="en-GB" sz="2400" dirty="0">
                <a:latin typeface="Calibri Light" panose="020F0302020204030204" pitchFamily="34" charset="0"/>
                <a:cs typeface="Calibri Light" panose="020F0302020204030204" pitchFamily="34" charset="0"/>
              </a:rPr>
              <a:t>The competition of profiting from ideas, invariably, makes the process unpredictable and also messy. Often, entrepreneurs suffer from loss, and they also get caught into inescapable loss traps. The creative force of successive waves of innovation also cause instability in the market. On the other hand, offering prosperity also creates transformational pain for the society as a whole. In retrospect, the market economy’s innovation swath is littered with deaths of start-ups, job loss, carcasses of once-dominant firms, deserted towns, and exhausted nations. In this swath of destruction, we also witness the uprising of new firms, even countries. </a:t>
            </a:r>
          </a:p>
          <a:p>
            <a:pPr>
              <a:lnSpc>
                <a:spcPct val="110000"/>
              </a:lnSpc>
            </a:pPr>
            <a:r>
              <a:rPr lang="en-GB" sz="2400" dirty="0">
                <a:latin typeface="Calibri Light" panose="020F0302020204030204" pitchFamily="34" charset="0"/>
                <a:cs typeface="Calibri Light" panose="020F0302020204030204" pitchFamily="34" charset="0"/>
              </a:rPr>
              <a:t>On the other hand, innovation is the only window for increasing wealth from depleting resources to meet the growing consumption of fellow human beings. However, we need a less messy journey to leverage ideas for driving prosperity. Here are some characteristics or principles we should pay attention to managing innovation in the market economy. </a:t>
            </a:r>
          </a:p>
          <a:p>
            <a:endParaRPr dirty="0"/>
          </a:p>
        </p:txBody>
      </p:sp>
    </p:spTree>
    <p:extLst>
      <p:ext uri="{BB962C8B-B14F-4D97-AF65-F5344CB8AC3E}">
        <p14:creationId xmlns:p14="http://schemas.microsoft.com/office/powerpoint/2010/main" val="2292856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BA92-45F3-C74E-8378-9D686AE70B35}"/>
              </a:ext>
            </a:extLst>
          </p:cNvPr>
          <p:cNvSpPr>
            <a:spLocks noGrp="1"/>
          </p:cNvSpPr>
          <p:nvPr>
            <p:ph type="title"/>
          </p:nvPr>
        </p:nvSpPr>
        <p:spPr>
          <a:xfrm>
            <a:off x="674077" y="242276"/>
            <a:ext cx="10515600" cy="877521"/>
          </a:xfrm>
        </p:spPr>
        <p:txBody>
          <a:bodyPr>
            <a:normAutofit/>
          </a:bodyPr>
          <a:lstStyle/>
          <a:p>
            <a:r>
              <a:rPr lang="en-GB" sz="3100" dirty="0">
                <a:solidFill>
                  <a:srgbClr val="3099EC"/>
                </a:solidFill>
                <a:latin typeface="Calibri Light" panose="020F0302020204030204" pitchFamily="34" charset="0"/>
                <a:cs typeface="Calibri Light" panose="020F0302020204030204" pitchFamily="34" charset="0"/>
              </a:rPr>
              <a:t>Principle 1: Innovation opens endless frontier of wealth creation</a:t>
            </a:r>
            <a:endParaRPr dirty="0"/>
          </a:p>
        </p:txBody>
      </p:sp>
      <p:sp>
        <p:nvSpPr>
          <p:cNvPr id="3" name="Content Placeholder 2">
            <a:extLst>
              <a:ext uri="{FF2B5EF4-FFF2-40B4-BE49-F238E27FC236}">
                <a16:creationId xmlns:a16="http://schemas.microsoft.com/office/drawing/2014/main" id="{247F2C2E-4365-2E4F-A4F7-31F5B1A528A6}"/>
              </a:ext>
            </a:extLst>
          </p:cNvPr>
          <p:cNvSpPr>
            <a:spLocks noGrp="1"/>
          </p:cNvSpPr>
          <p:nvPr>
            <p:ph idx="1"/>
          </p:nvPr>
        </p:nvSpPr>
        <p:spPr>
          <a:xfrm>
            <a:off x="674077" y="1119797"/>
            <a:ext cx="10515600" cy="4225926"/>
          </a:xfrm>
        </p:spPr>
        <p:txBody>
          <a:bodyPr>
            <a:normAutofit fontScale="85000" lnSpcReduction="20000"/>
          </a:bodyPr>
          <a:lstStyle/>
          <a:p>
            <a:pPr>
              <a:lnSpc>
                <a:spcPct val="110000"/>
              </a:lnSpc>
            </a:pPr>
            <a:r>
              <a:rPr lang="en-GB" sz="2400" dirty="0">
                <a:latin typeface="Calibri Light" panose="020F0302020204030204" pitchFamily="34" charset="0"/>
                <a:cs typeface="Calibri Light" panose="020F0302020204030204" pitchFamily="34" charset="0"/>
              </a:rPr>
              <a:t>We mix ingredients with ideas to produce economic output. The value of outputs depends not only on the quality of inputs but also on the idea of mixing them. To offer a proper place to the idea, Prof. Paul Romer has articulated economic output as a function of ideas and objects. </a:t>
            </a:r>
          </a:p>
          <a:p>
            <a:pPr>
              <a:lnSpc>
                <a:spcPct val="110000"/>
              </a:lnSpc>
            </a:pPr>
            <a:r>
              <a:rPr lang="en-GB" sz="2400" dirty="0">
                <a:latin typeface="Calibri Light" panose="020F0302020204030204" pitchFamily="34" charset="0"/>
                <a:cs typeface="Calibri Light" panose="020F0302020204030204" pitchFamily="34" charset="0"/>
              </a:rPr>
              <a:t>Objects include natural resources, </a:t>
            </a:r>
            <a:r>
              <a:rPr lang="en-GB" sz="2400" dirty="0" err="1">
                <a:latin typeface="Calibri Light" panose="020F0302020204030204" pitchFamily="34" charset="0"/>
                <a:cs typeface="Calibri Light" panose="020F0302020204030204" pitchFamily="34" charset="0"/>
              </a:rPr>
              <a:t>labor</a:t>
            </a:r>
            <a:r>
              <a:rPr lang="en-GB" sz="2400" dirty="0">
                <a:latin typeface="Calibri Light" panose="020F0302020204030204" pitchFamily="34" charset="0"/>
                <a:cs typeface="Calibri Light" panose="020F0302020204030204" pitchFamily="34" charset="0"/>
              </a:rPr>
              <a:t>, energy, land, factory building, and many more. All these objects are mixed with ideas. Due to natural limitations, our ability to increase the supply of objects is limited. On the other hand, we have a growing need of consumption. Besides, we should also lower the adverse effect of economic output production on soil, water, and air. The idea is our tool to address this conflicting situation. </a:t>
            </a:r>
          </a:p>
          <a:p>
            <a:pPr>
              <a:lnSpc>
                <a:spcPct val="110000"/>
              </a:lnSpc>
            </a:pPr>
            <a:r>
              <a:rPr lang="en-GB" sz="2400" dirty="0">
                <a:latin typeface="Calibri Light" panose="020F0302020204030204" pitchFamily="34" charset="0"/>
                <a:cs typeface="Calibri Light" panose="020F0302020204030204" pitchFamily="34" charset="0"/>
              </a:rPr>
              <a:t>Unlike objects, ideas do not face supply limitations. In fact, better ideas lead to redesigning existing products and innovating new ones to get our job done better while consuming fewer resources and causing less harm to the environment. Therefore, innovation offers the opportunity of opening an endless frontier of wealth creation, driving our continued prosperity. Hence, timely public support should be provided in synchronization of unfolding opportunities and private initiatives. </a:t>
            </a:r>
          </a:p>
          <a:p>
            <a:endParaRPr dirty="0"/>
          </a:p>
        </p:txBody>
      </p:sp>
    </p:spTree>
    <p:extLst>
      <p:ext uri="{BB962C8B-B14F-4D97-AF65-F5344CB8AC3E}">
        <p14:creationId xmlns:p14="http://schemas.microsoft.com/office/powerpoint/2010/main" val="242633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7F0D-DC66-884F-BF78-190E13DF6F8C}"/>
              </a:ext>
            </a:extLst>
          </p:cNvPr>
          <p:cNvSpPr>
            <a:spLocks noGrp="1"/>
          </p:cNvSpPr>
          <p:nvPr>
            <p:ph type="title"/>
          </p:nvPr>
        </p:nvSpPr>
        <p:spPr/>
        <p:txBody>
          <a:bodyPr>
            <a:normAutofit/>
          </a:bodyPr>
          <a:lstStyle/>
          <a:p>
            <a:r>
              <a:rPr lang="en-GB" sz="2800" b="1" dirty="0">
                <a:solidFill>
                  <a:srgbClr val="3099EC"/>
                </a:solidFill>
              </a:rPr>
              <a:t>Principle 2: Innovation has a natural tendency of starting the journey with loss-making revenue</a:t>
            </a:r>
            <a:endParaRPr sz="2800" b="1" dirty="0">
              <a:solidFill>
                <a:srgbClr val="3099EC"/>
              </a:solidFill>
            </a:endParaRPr>
          </a:p>
        </p:txBody>
      </p:sp>
      <p:sp>
        <p:nvSpPr>
          <p:cNvPr id="3" name="Content Placeholder 2">
            <a:extLst>
              <a:ext uri="{FF2B5EF4-FFF2-40B4-BE49-F238E27FC236}">
                <a16:creationId xmlns:a16="http://schemas.microsoft.com/office/drawing/2014/main" id="{6E768770-1284-E947-B2D1-F2A182BBECD6}"/>
              </a:ext>
            </a:extLst>
          </p:cNvPr>
          <p:cNvSpPr>
            <a:spLocks noGrp="1"/>
          </p:cNvSpPr>
          <p:nvPr>
            <p:ph idx="1"/>
          </p:nvPr>
        </p:nvSpPr>
        <p:spPr>
          <a:xfrm>
            <a:off x="838200" y="1509102"/>
            <a:ext cx="10515600" cy="4667250"/>
          </a:xfrm>
        </p:spPr>
        <p:txBody>
          <a:bodyPr>
            <a:normAutofit fontScale="77500" lnSpcReduction="20000"/>
          </a:bodyPr>
          <a:lstStyle/>
          <a:p>
            <a:pPr>
              <a:lnSpc>
                <a:spcPct val="120000"/>
              </a:lnSpc>
            </a:pPr>
            <a:r>
              <a:rPr lang="en-GB" sz="2600" dirty="0">
                <a:latin typeface="Calibri Light" panose="020F0302020204030204" pitchFamily="34" charset="0"/>
                <a:cs typeface="Calibri Light" panose="020F0302020204030204" pitchFamily="34" charset="0"/>
              </a:rPr>
              <a:t>Irrespective of the greatness and strength of the underlying technology core, ideas often emerge in primitive form. Ideas at the nascent stage need further improvement to succeed in creating a willingness to pay among the target customers. Often they require intensive R&amp;D over several years to make the idea strong enough to release products. Even after succeeding in generating sales, often, the revenue in the early days produces a loss. For example, the idea of an electric vehicle is a great one. Despite the greatness, still to date, it produces loss-making revenue. Turning this loss-making revenue into a profitable one is a daunting challenge. Moreover, all ideas do not have the potential to reach profit. </a:t>
            </a:r>
          </a:p>
          <a:p>
            <a:pPr>
              <a:lnSpc>
                <a:spcPct val="120000"/>
              </a:lnSpc>
            </a:pPr>
            <a:r>
              <a:rPr lang="en-GB" sz="2600" dirty="0">
                <a:latin typeface="Calibri Light" panose="020F0302020204030204" pitchFamily="34" charset="0"/>
                <a:cs typeface="Calibri Light" panose="020F0302020204030204" pitchFamily="34" charset="0"/>
              </a:rPr>
              <a:t>Due to inherent limitations, and also because of competition situations, often, entrepreneurs get caught in loss-making traps. Sometimes, they are inescapable. This is one of the root causes of the high mortality rate of start-ups. As high as 90 percent start-ups, even in Silicon Valley, fail due to it. Hence there is a need of management practices for assessing the progress of ideas. How far development needs to be made to reach profitability is often uncertain. Most importantly, to figure out whether the journey of taking ideas to market is caught in inescapable loss trap is daunting. </a:t>
            </a:r>
          </a:p>
          <a:p>
            <a:endParaRPr dirty="0"/>
          </a:p>
        </p:txBody>
      </p:sp>
    </p:spTree>
    <p:extLst>
      <p:ext uri="{BB962C8B-B14F-4D97-AF65-F5344CB8AC3E}">
        <p14:creationId xmlns:p14="http://schemas.microsoft.com/office/powerpoint/2010/main" val="310651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F934-15A6-7241-9708-316BD44CCFAE}"/>
              </a:ext>
            </a:extLst>
          </p:cNvPr>
          <p:cNvSpPr>
            <a:spLocks noGrp="1"/>
          </p:cNvSpPr>
          <p:nvPr>
            <p:ph type="title"/>
          </p:nvPr>
        </p:nvSpPr>
        <p:spPr/>
        <p:txBody>
          <a:bodyPr>
            <a:normAutofit/>
          </a:bodyPr>
          <a:lstStyle/>
          <a:p>
            <a:r>
              <a:rPr lang="en-GB" sz="2800" dirty="0">
                <a:solidFill>
                  <a:srgbClr val="3099EC"/>
                </a:solidFill>
              </a:rPr>
              <a:t>Principle 3: More than Eureka moment– an incremental progression of both product and process is the key </a:t>
            </a:r>
            <a:endParaRPr sz="2800" dirty="0"/>
          </a:p>
        </p:txBody>
      </p:sp>
      <p:sp>
        <p:nvSpPr>
          <p:cNvPr id="3" name="Content Placeholder 2">
            <a:extLst>
              <a:ext uri="{FF2B5EF4-FFF2-40B4-BE49-F238E27FC236}">
                <a16:creationId xmlns:a16="http://schemas.microsoft.com/office/drawing/2014/main" id="{6DACDC34-D6BE-8E41-8C40-471A27F83D82}"/>
              </a:ext>
            </a:extLst>
          </p:cNvPr>
          <p:cNvSpPr>
            <a:spLocks noGrp="1"/>
          </p:cNvSpPr>
          <p:nvPr>
            <p:ph idx="1"/>
          </p:nvPr>
        </p:nvSpPr>
        <p:spPr>
          <a:xfrm>
            <a:off x="838200" y="1555994"/>
            <a:ext cx="10767646" cy="4351338"/>
          </a:xfrm>
        </p:spPr>
        <p:txBody>
          <a:bodyPr>
            <a:noAutofit/>
          </a:bodyPr>
          <a:lstStyle/>
          <a:p>
            <a:pPr>
              <a:lnSpc>
                <a:spcPct val="100000"/>
              </a:lnSpc>
            </a:pPr>
            <a:r>
              <a:rPr lang="en-GB" sz="2000" dirty="0">
                <a:latin typeface="Calibri Light" panose="020F0302020204030204" pitchFamily="34" charset="0"/>
                <a:cs typeface="Calibri Light" panose="020F0302020204030204" pitchFamily="34" charset="0"/>
              </a:rPr>
              <a:t>As explained before, invariably, ideas enter the market in generating loss-making revenue. Of course, there is a need for a subsidy to remain afloat. But subsidy alone does not turn loss-making revenue into profit. The core challenge has been to keep increasing the quality and reducing the cost of the innovated products. Hence, there is a need to keep producing ideas. These ideas should be used to add new features, improve existing features, and enhance the production process. The key challenge is to keep increasing the willingness to pay and reducing costs for increasing revenue and reducing loss. As a result, the Eureka moment ends up into a relentless journey of continued product and process enhancements.  </a:t>
            </a:r>
          </a:p>
          <a:p>
            <a:pPr>
              <a:lnSpc>
                <a:spcPct val="100000"/>
              </a:lnSpc>
            </a:pPr>
            <a:r>
              <a:rPr lang="en-GB" sz="2000" dirty="0">
                <a:latin typeface="Calibri Light" panose="020F0302020204030204" pitchFamily="34" charset="0"/>
                <a:cs typeface="Calibri Light" panose="020F0302020204030204" pitchFamily="34" charset="0"/>
              </a:rPr>
              <a:t>This journey may last over 10, 20, 50, and even 100 years. For example, since Carl Benz’s patent was issued in 1887, Automobile has been going through a series of incremental innovations. Moreover, along the way, there might be a need to change the technology core to keep driving the progression. For example, innovators changed the </a:t>
            </a:r>
            <a:r>
              <a:rPr lang="en-GB" sz="2000" u="sng" dirty="0">
                <a:latin typeface="Calibri Light" panose="020F0302020204030204" pitchFamily="34" charset="0"/>
                <a:cs typeface="Calibri Light" panose="020F0302020204030204" pitchFamily="34" charset="0"/>
                <a:hlinkClick r:id="rId2"/>
              </a:rPr>
              <a:t>technology core of light bulb three times over the last 100 years</a:t>
            </a:r>
            <a:r>
              <a:rPr lang="en-GB" sz="2000" dirty="0">
                <a:latin typeface="Calibri Light" panose="020F0302020204030204" pitchFamily="34" charset="0"/>
                <a:cs typeface="Calibri Light" panose="020F0302020204030204" pitchFamily="34" charset="0"/>
              </a:rPr>
              <a:t>. They changed it from carbon or bamboo filament to tungsten wire, which was replaced by fluorescence leading to the next change with LED. However, technology core change creates discontinuity. Sometimes, this discontinuity opens the door for new entrants, often causing a disruptive effect.  </a:t>
            </a:r>
          </a:p>
        </p:txBody>
      </p:sp>
    </p:spTree>
    <p:extLst>
      <p:ext uri="{BB962C8B-B14F-4D97-AF65-F5344CB8AC3E}">
        <p14:creationId xmlns:p14="http://schemas.microsoft.com/office/powerpoint/2010/main" val="377860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7FB-6C6E-D448-A2B1-6B05A2FFB2CB}"/>
              </a:ext>
            </a:extLst>
          </p:cNvPr>
          <p:cNvSpPr>
            <a:spLocks noGrp="1"/>
          </p:cNvSpPr>
          <p:nvPr>
            <p:ph type="title"/>
          </p:nvPr>
        </p:nvSpPr>
        <p:spPr>
          <a:xfrm>
            <a:off x="147736" y="-150327"/>
            <a:ext cx="8868508" cy="1325563"/>
          </a:xfrm>
        </p:spPr>
        <p:txBody>
          <a:bodyPr>
            <a:normAutofit/>
          </a:bodyPr>
          <a:lstStyle/>
          <a:p>
            <a:r>
              <a:rPr lang="en-US" sz="3600" dirty="0">
                <a:solidFill>
                  <a:srgbClr val="3099EC"/>
                </a:solidFill>
              </a:rPr>
              <a:t>Dynamic Life Cycle of Technology </a:t>
            </a:r>
            <a:r>
              <a:rPr lang="en-BD" sz="3600" dirty="0">
                <a:solidFill>
                  <a:srgbClr val="3099EC"/>
                </a:solidFill>
                <a:effectLst/>
              </a:rPr>
              <a:t> </a:t>
            </a:r>
            <a:br>
              <a:rPr lang="en-BD" sz="3600" dirty="0">
                <a:solidFill>
                  <a:schemeClr val="accent5">
                    <a:lumMod val="75000"/>
                  </a:schemeClr>
                </a:solidFill>
                <a:effectLst/>
              </a:rPr>
            </a:br>
            <a:r>
              <a:rPr lang="en-BD" sz="2800" b="1" dirty="0">
                <a:solidFill>
                  <a:srgbClr val="3099EC"/>
                </a:solidFill>
                <a:effectLst/>
              </a:rPr>
              <a:t>S-Curve </a:t>
            </a:r>
            <a:endParaRPr sz="2800" b="1" dirty="0">
              <a:solidFill>
                <a:srgbClr val="3099EC"/>
              </a:solidFill>
            </a:endParaRPr>
          </a:p>
        </p:txBody>
      </p:sp>
      <p:sp>
        <p:nvSpPr>
          <p:cNvPr id="3" name="Content Placeholder 2">
            <a:extLst>
              <a:ext uri="{FF2B5EF4-FFF2-40B4-BE49-F238E27FC236}">
                <a16:creationId xmlns:a16="http://schemas.microsoft.com/office/drawing/2014/main" id="{D3B3CB56-406D-D842-AAFE-8D6F32E27E19}"/>
              </a:ext>
            </a:extLst>
          </p:cNvPr>
          <p:cNvSpPr>
            <a:spLocks noGrp="1"/>
          </p:cNvSpPr>
          <p:nvPr>
            <p:ph idx="1"/>
          </p:nvPr>
        </p:nvSpPr>
        <p:spPr>
          <a:xfrm>
            <a:off x="143272" y="928811"/>
            <a:ext cx="8777985" cy="5929189"/>
          </a:xfrm>
        </p:spPr>
        <p:txBody>
          <a:bodyPr>
            <a:noAutofit/>
          </a:bodyPr>
          <a:lstStyle/>
          <a:p>
            <a:pPr marL="0" indent="0">
              <a:lnSpc>
                <a:spcPct val="100000"/>
              </a:lnSpc>
              <a:buNone/>
            </a:pPr>
            <a:r>
              <a:rPr lang="en-US" sz="1700" dirty="0">
                <a:latin typeface="Calibri Light" panose="020F0302020204030204" pitchFamily="34" charset="0"/>
                <a:cs typeface="Calibri Light" panose="020F0302020204030204" pitchFamily="34" charset="0"/>
              </a:rPr>
              <a:t>Although the effect of technologies is revolutionary in nature, they do not all of a sudden show up as a powerful force of economic value creation. Instead they show up in embryonic form. Like living things, they keep growing. For their growth, we need ingredients—continuous flow of ideas. </a:t>
            </a:r>
          </a:p>
          <a:p>
            <a:pPr marL="0" indent="0">
              <a:lnSpc>
                <a:spcPct val="100000"/>
              </a:lnSpc>
              <a:buNone/>
            </a:pPr>
            <a:r>
              <a:rPr lang="en-US" sz="1700" dirty="0">
                <a:latin typeface="Calibri Light" panose="020F0302020204030204" pitchFamily="34" charset="0"/>
                <a:cs typeface="Calibri Light" panose="020F0302020204030204" pitchFamily="34" charset="0"/>
              </a:rPr>
              <a:t>Like living things, each of the technologies is not equally amenable to progression. Furthermore, sometimes, they get stuck, stop growing—followed by resumption of growth. </a:t>
            </a:r>
          </a:p>
          <a:p>
            <a:pPr marL="0" indent="0">
              <a:lnSpc>
                <a:spcPct val="100000"/>
              </a:lnSpc>
              <a:buNone/>
            </a:pPr>
            <a:r>
              <a:rPr lang="en-US" sz="1700" dirty="0">
                <a:latin typeface="Calibri Light" panose="020F0302020204030204" pitchFamily="34" charset="0"/>
                <a:cs typeface="Calibri Light" panose="020F0302020204030204" pitchFamily="34" charset="0"/>
              </a:rPr>
              <a:t>However, in general, technologies are born in embryonic form. They keep growing out of the flow of ideas. As they keep growing, their performances keep improving. They keep doing jobs better, often, consuming less resources.</a:t>
            </a:r>
          </a:p>
          <a:p>
            <a:pPr marL="0" indent="0">
              <a:lnSpc>
                <a:spcPct val="100000"/>
              </a:lnSpc>
              <a:buNone/>
            </a:pPr>
            <a:r>
              <a:rPr lang="en-US" sz="1700" dirty="0">
                <a:latin typeface="Calibri Light" panose="020F0302020204030204" pitchFamily="34" charset="0"/>
                <a:cs typeface="Calibri Light" panose="020F0302020204030204" pitchFamily="34" charset="0"/>
              </a:rPr>
              <a:t>Despite the growth dynamics, invariably, each technology faces the limits of growth. Eventually, slowly, they reach the saturation—stops growing further.  </a:t>
            </a:r>
          </a:p>
          <a:p>
            <a:pPr marL="0" indent="0">
              <a:lnSpc>
                <a:spcPct val="100000"/>
              </a:lnSpc>
              <a:buNone/>
            </a:pPr>
            <a:r>
              <a:rPr lang="en-US" sz="1700" dirty="0">
                <a:latin typeface="Calibri Light" panose="020F0302020204030204" pitchFamily="34" charset="0"/>
                <a:cs typeface="Calibri Light" panose="020F0302020204030204" pitchFamily="34" charset="0"/>
              </a:rPr>
              <a:t>For example, all the great technologies like mighty steam engine, internal combustion engine, transistor, and electronic image sensor emerged in primitive form. They are different phases of maturity. For example, long before, steam engine stopped growing.</a:t>
            </a:r>
          </a:p>
          <a:p>
            <a:pPr marL="0" indent="0">
              <a:lnSpc>
                <a:spcPct val="100000"/>
              </a:lnSpc>
              <a:buNone/>
            </a:pPr>
            <a:r>
              <a:rPr lang="en-US" sz="1700" dirty="0">
                <a:latin typeface="Calibri Light" panose="020F0302020204030204" pitchFamily="34" charset="0"/>
                <a:cs typeface="Calibri Light" panose="020F0302020204030204" pitchFamily="34" charset="0"/>
              </a:rPr>
              <a:t>Typically, the growth of technology takes the shape of S-Curve. That does not necessarily mean that all technologies follow that. Like living things, their life cycles also show variation.   </a:t>
            </a:r>
          </a:p>
          <a:p>
            <a:pPr marL="0" indent="0">
              <a:lnSpc>
                <a:spcPct val="120000"/>
              </a:lnSpc>
              <a:buNone/>
            </a:pPr>
            <a:r>
              <a:rPr lang="en-GB" sz="1700" dirty="0">
                <a:latin typeface="Calibri Light" panose="020F0302020204030204" pitchFamily="34" charset="0"/>
                <a:cs typeface="Calibri Light" panose="020F0302020204030204" pitchFamily="34" charset="0"/>
              </a:rPr>
              <a:t>Typical means of obtaining technology idea are (</a:t>
            </a:r>
            <a:r>
              <a:rPr lang="en-GB" sz="1700" dirty="0" err="1">
                <a:latin typeface="Calibri Light" panose="020F0302020204030204" pitchFamily="34" charset="0"/>
                <a:cs typeface="Calibri Light" panose="020F0302020204030204" pitchFamily="34" charset="0"/>
              </a:rPr>
              <a:t>i</a:t>
            </a:r>
            <a:r>
              <a:rPr lang="en-GB" sz="1700" dirty="0">
                <a:latin typeface="Calibri Light" panose="020F0302020204030204" pitchFamily="34" charset="0"/>
                <a:cs typeface="Calibri Light" panose="020F0302020204030204" pitchFamily="34" charset="0"/>
              </a:rPr>
              <a:t>) basic research, (ii) generic knowledge, (ii) exploration of curiosity, (iii) applied research, (iv) specific knowledge for mission purposes or breakthrough, (v) development, (vi) proprietary knowledge of novel application systems, or products, (vi) technological enhancement, and (vii) continuous innovation for market value. </a:t>
            </a:r>
            <a:endParaRPr sz="1700" dirty="0">
              <a:latin typeface="Calibri Light" panose="020F0302020204030204" pitchFamily="34" charset="0"/>
              <a:cs typeface="Calibri Light" panose="020F0302020204030204" pitchFamily="34" charset="0"/>
            </a:endParaRPr>
          </a:p>
        </p:txBody>
      </p:sp>
      <p:sp>
        <p:nvSpPr>
          <p:cNvPr id="4" name="Freeform 3">
            <a:extLst>
              <a:ext uri="{FF2B5EF4-FFF2-40B4-BE49-F238E27FC236}">
                <a16:creationId xmlns:a16="http://schemas.microsoft.com/office/drawing/2014/main" id="{D2A5F980-35DE-2849-B1DA-52881374A827}"/>
              </a:ext>
            </a:extLst>
          </p:cNvPr>
          <p:cNvSpPr/>
          <p:nvPr/>
        </p:nvSpPr>
        <p:spPr>
          <a:xfrm>
            <a:off x="9261231" y="550985"/>
            <a:ext cx="2754923" cy="2614246"/>
          </a:xfrm>
          <a:custGeom>
            <a:avLst/>
            <a:gdLst>
              <a:gd name="connsiteX0" fmla="*/ 23446 w 2754923"/>
              <a:gd name="connsiteY0" fmla="*/ 0 h 2614246"/>
              <a:gd name="connsiteX1" fmla="*/ 0 w 2754923"/>
              <a:gd name="connsiteY1" fmla="*/ 2614246 h 2614246"/>
              <a:gd name="connsiteX2" fmla="*/ 2754923 w 2754923"/>
              <a:gd name="connsiteY2" fmla="*/ 2602523 h 2614246"/>
            </a:gdLst>
            <a:ahLst/>
            <a:cxnLst>
              <a:cxn ang="0">
                <a:pos x="connsiteX0" y="connsiteY0"/>
              </a:cxn>
              <a:cxn ang="0">
                <a:pos x="connsiteX1" y="connsiteY1"/>
              </a:cxn>
              <a:cxn ang="0">
                <a:pos x="connsiteX2" y="connsiteY2"/>
              </a:cxn>
            </a:cxnLst>
            <a:rect l="l" t="t" r="r" b="b"/>
            <a:pathLst>
              <a:path w="2754923" h="2614246">
                <a:moveTo>
                  <a:pt x="23446" y="0"/>
                </a:moveTo>
                <a:lnTo>
                  <a:pt x="0" y="2614246"/>
                </a:lnTo>
                <a:lnTo>
                  <a:pt x="2754923" y="2602523"/>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Freeform 4">
            <a:extLst>
              <a:ext uri="{FF2B5EF4-FFF2-40B4-BE49-F238E27FC236}">
                <a16:creationId xmlns:a16="http://schemas.microsoft.com/office/drawing/2014/main" id="{6A8A94FC-10FF-5848-9C8F-BE3A021040B1}"/>
              </a:ext>
            </a:extLst>
          </p:cNvPr>
          <p:cNvSpPr/>
          <p:nvPr/>
        </p:nvSpPr>
        <p:spPr>
          <a:xfrm>
            <a:off x="9272953" y="1301262"/>
            <a:ext cx="2297723" cy="1852246"/>
          </a:xfrm>
          <a:custGeom>
            <a:avLst/>
            <a:gdLst>
              <a:gd name="connsiteX0" fmla="*/ 0 w 2086708"/>
              <a:gd name="connsiteY0" fmla="*/ 1852246 h 1852246"/>
              <a:gd name="connsiteX1" fmla="*/ 820615 w 2086708"/>
              <a:gd name="connsiteY1" fmla="*/ 1477107 h 1852246"/>
              <a:gd name="connsiteX2" fmla="*/ 1383323 w 2086708"/>
              <a:gd name="connsiteY2" fmla="*/ 351692 h 1852246"/>
              <a:gd name="connsiteX3" fmla="*/ 2086708 w 2086708"/>
              <a:gd name="connsiteY3" fmla="*/ 0 h 1852246"/>
            </a:gdLst>
            <a:ahLst/>
            <a:cxnLst>
              <a:cxn ang="0">
                <a:pos x="connsiteX0" y="connsiteY0"/>
              </a:cxn>
              <a:cxn ang="0">
                <a:pos x="connsiteX1" y="connsiteY1"/>
              </a:cxn>
              <a:cxn ang="0">
                <a:pos x="connsiteX2" y="connsiteY2"/>
              </a:cxn>
              <a:cxn ang="0">
                <a:pos x="connsiteX3" y="connsiteY3"/>
              </a:cxn>
            </a:cxnLst>
            <a:rect l="l" t="t" r="r" b="b"/>
            <a:pathLst>
              <a:path w="2086708" h="1852246">
                <a:moveTo>
                  <a:pt x="0" y="1852246"/>
                </a:moveTo>
                <a:cubicBezTo>
                  <a:pt x="295030" y="1789722"/>
                  <a:pt x="590061" y="1727199"/>
                  <a:pt x="820615" y="1477107"/>
                </a:cubicBezTo>
                <a:cubicBezTo>
                  <a:pt x="1051169" y="1227015"/>
                  <a:pt x="1172308" y="597876"/>
                  <a:pt x="1383323" y="351692"/>
                </a:cubicBezTo>
                <a:cubicBezTo>
                  <a:pt x="1594339" y="105507"/>
                  <a:pt x="1840523" y="52753"/>
                  <a:pt x="2086708"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TextBox 5">
            <a:extLst>
              <a:ext uri="{FF2B5EF4-FFF2-40B4-BE49-F238E27FC236}">
                <a16:creationId xmlns:a16="http://schemas.microsoft.com/office/drawing/2014/main" id="{B9EE040C-C51D-1840-B3D8-85AE7D72C0B1}"/>
              </a:ext>
            </a:extLst>
          </p:cNvPr>
          <p:cNvSpPr txBox="1"/>
          <p:nvPr/>
        </p:nvSpPr>
        <p:spPr>
          <a:xfrm>
            <a:off x="9179168" y="3165231"/>
            <a:ext cx="2919047" cy="307777"/>
          </a:xfrm>
          <a:prstGeom prst="rect">
            <a:avLst/>
          </a:prstGeom>
          <a:noFill/>
        </p:spPr>
        <p:txBody>
          <a:bodyPr wrap="square" rtlCol="0">
            <a:spAutoFit/>
          </a:bodyPr>
          <a:lstStyle/>
          <a:p>
            <a:pPr algn="ctr"/>
            <a:r>
              <a:rPr lang="en-US" sz="1400" dirty="0"/>
              <a:t>Cumulative effects of ideas over time</a:t>
            </a:r>
            <a:endParaRPr sz="1400" dirty="0"/>
          </a:p>
        </p:txBody>
      </p:sp>
      <p:sp>
        <p:nvSpPr>
          <p:cNvPr id="7" name="TextBox 6">
            <a:extLst>
              <a:ext uri="{FF2B5EF4-FFF2-40B4-BE49-F238E27FC236}">
                <a16:creationId xmlns:a16="http://schemas.microsoft.com/office/drawing/2014/main" id="{D9220565-A794-6A4F-AF5B-7FA017D8628B}"/>
              </a:ext>
            </a:extLst>
          </p:cNvPr>
          <p:cNvSpPr txBox="1"/>
          <p:nvPr/>
        </p:nvSpPr>
        <p:spPr>
          <a:xfrm rot="16200000">
            <a:off x="7938010" y="1704219"/>
            <a:ext cx="2391508" cy="307777"/>
          </a:xfrm>
          <a:prstGeom prst="rect">
            <a:avLst/>
          </a:prstGeom>
          <a:noFill/>
        </p:spPr>
        <p:txBody>
          <a:bodyPr wrap="square" rtlCol="0">
            <a:spAutoFit/>
          </a:bodyPr>
          <a:lstStyle/>
          <a:p>
            <a:r>
              <a:rPr lang="en-US" sz="1400" dirty="0"/>
              <a:t>Performance of technology</a:t>
            </a:r>
            <a:endParaRPr sz="1400" dirty="0"/>
          </a:p>
        </p:txBody>
      </p:sp>
      <p:sp>
        <p:nvSpPr>
          <p:cNvPr id="8" name="TextBox 7">
            <a:extLst>
              <a:ext uri="{FF2B5EF4-FFF2-40B4-BE49-F238E27FC236}">
                <a16:creationId xmlns:a16="http://schemas.microsoft.com/office/drawing/2014/main" id="{06F9E259-F254-6049-8CE3-B3BF50F66477}"/>
              </a:ext>
            </a:extLst>
          </p:cNvPr>
          <p:cNvSpPr txBox="1"/>
          <p:nvPr/>
        </p:nvSpPr>
        <p:spPr>
          <a:xfrm rot="16200000">
            <a:off x="8604738" y="2006088"/>
            <a:ext cx="1899140" cy="307777"/>
          </a:xfrm>
          <a:prstGeom prst="rect">
            <a:avLst/>
          </a:prstGeom>
          <a:noFill/>
        </p:spPr>
        <p:txBody>
          <a:bodyPr wrap="square" rtlCol="0">
            <a:spAutoFit/>
          </a:bodyPr>
          <a:lstStyle/>
          <a:p>
            <a:r>
              <a:rPr lang="en-US" sz="1400" dirty="0"/>
              <a:t>Embryonic emergence</a:t>
            </a:r>
            <a:endParaRPr sz="1400" dirty="0"/>
          </a:p>
        </p:txBody>
      </p:sp>
      <p:sp>
        <p:nvSpPr>
          <p:cNvPr id="9" name="TextBox 8">
            <a:extLst>
              <a:ext uri="{FF2B5EF4-FFF2-40B4-BE49-F238E27FC236}">
                <a16:creationId xmlns:a16="http://schemas.microsoft.com/office/drawing/2014/main" id="{47FC48B5-1BEA-1848-9789-601921686863}"/>
              </a:ext>
            </a:extLst>
          </p:cNvPr>
          <p:cNvSpPr txBox="1"/>
          <p:nvPr/>
        </p:nvSpPr>
        <p:spPr>
          <a:xfrm>
            <a:off x="10698107" y="2222865"/>
            <a:ext cx="1480681" cy="830997"/>
          </a:xfrm>
          <a:prstGeom prst="rect">
            <a:avLst/>
          </a:prstGeom>
          <a:noFill/>
        </p:spPr>
        <p:txBody>
          <a:bodyPr wrap="square" rtlCol="0">
            <a:spAutoFit/>
          </a:bodyPr>
          <a:lstStyle/>
          <a:p>
            <a:r>
              <a:rPr lang="en-US" sz="1200" dirty="0"/>
              <a:t>Rapid growth due to the competition of exploiting economic value</a:t>
            </a:r>
            <a:endParaRPr sz="1200" dirty="0"/>
          </a:p>
        </p:txBody>
      </p:sp>
      <p:cxnSp>
        <p:nvCxnSpPr>
          <p:cNvPr id="11" name="Straight Arrow Connector 10">
            <a:extLst>
              <a:ext uri="{FF2B5EF4-FFF2-40B4-BE49-F238E27FC236}">
                <a16:creationId xmlns:a16="http://schemas.microsoft.com/office/drawing/2014/main" id="{EF9502C7-24C2-3E4E-83C4-9D11DA6489A4}"/>
              </a:ext>
            </a:extLst>
          </p:cNvPr>
          <p:cNvCxnSpPr/>
          <p:nvPr/>
        </p:nvCxnSpPr>
        <p:spPr>
          <a:xfrm flipH="1" flipV="1">
            <a:off x="10421814" y="2450123"/>
            <a:ext cx="216877" cy="339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C0813A-90D5-614C-B6D3-26C3FF1753F3}"/>
              </a:ext>
            </a:extLst>
          </p:cNvPr>
          <p:cNvSpPr txBox="1"/>
          <p:nvPr/>
        </p:nvSpPr>
        <p:spPr>
          <a:xfrm>
            <a:off x="10117814" y="489327"/>
            <a:ext cx="1160585" cy="738664"/>
          </a:xfrm>
          <a:prstGeom prst="rect">
            <a:avLst/>
          </a:prstGeom>
          <a:noFill/>
        </p:spPr>
        <p:txBody>
          <a:bodyPr wrap="square" rtlCol="0">
            <a:spAutoFit/>
          </a:bodyPr>
          <a:lstStyle/>
          <a:p>
            <a:r>
              <a:rPr lang="en-US" sz="1400" dirty="0"/>
              <a:t>Performance reaching saturation</a:t>
            </a:r>
            <a:endParaRPr sz="1400" dirty="0"/>
          </a:p>
        </p:txBody>
      </p:sp>
      <p:cxnSp>
        <p:nvCxnSpPr>
          <p:cNvPr id="14" name="Straight Arrow Connector 13">
            <a:extLst>
              <a:ext uri="{FF2B5EF4-FFF2-40B4-BE49-F238E27FC236}">
                <a16:creationId xmlns:a16="http://schemas.microsoft.com/office/drawing/2014/main" id="{D380B1B5-A1BC-0142-A818-09BF65E06EC6}"/>
              </a:ext>
            </a:extLst>
          </p:cNvPr>
          <p:cNvCxnSpPr>
            <a:stCxn id="12" idx="2"/>
          </p:cNvCxnSpPr>
          <p:nvPr/>
        </p:nvCxnSpPr>
        <p:spPr>
          <a:xfrm>
            <a:off x="10698107" y="1227991"/>
            <a:ext cx="286416" cy="22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779C8D2E-2A11-404F-8F39-85276ACFBB3C}"/>
              </a:ext>
            </a:extLst>
          </p:cNvPr>
          <p:cNvSpPr/>
          <p:nvPr/>
        </p:nvSpPr>
        <p:spPr>
          <a:xfrm>
            <a:off x="9369716" y="3459521"/>
            <a:ext cx="2754923" cy="2614246"/>
          </a:xfrm>
          <a:custGeom>
            <a:avLst/>
            <a:gdLst>
              <a:gd name="connsiteX0" fmla="*/ 23446 w 2754923"/>
              <a:gd name="connsiteY0" fmla="*/ 0 h 2614246"/>
              <a:gd name="connsiteX1" fmla="*/ 0 w 2754923"/>
              <a:gd name="connsiteY1" fmla="*/ 2614246 h 2614246"/>
              <a:gd name="connsiteX2" fmla="*/ 2754923 w 2754923"/>
              <a:gd name="connsiteY2" fmla="*/ 2602523 h 2614246"/>
            </a:gdLst>
            <a:ahLst/>
            <a:cxnLst>
              <a:cxn ang="0">
                <a:pos x="connsiteX0" y="connsiteY0"/>
              </a:cxn>
              <a:cxn ang="0">
                <a:pos x="connsiteX1" y="connsiteY1"/>
              </a:cxn>
              <a:cxn ang="0">
                <a:pos x="connsiteX2" y="connsiteY2"/>
              </a:cxn>
            </a:cxnLst>
            <a:rect l="l" t="t" r="r" b="b"/>
            <a:pathLst>
              <a:path w="2754923" h="2614246">
                <a:moveTo>
                  <a:pt x="23446" y="0"/>
                </a:moveTo>
                <a:lnTo>
                  <a:pt x="0" y="2614246"/>
                </a:lnTo>
                <a:lnTo>
                  <a:pt x="2754923" y="2602523"/>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Freeform 15">
            <a:extLst>
              <a:ext uri="{FF2B5EF4-FFF2-40B4-BE49-F238E27FC236}">
                <a16:creationId xmlns:a16="http://schemas.microsoft.com/office/drawing/2014/main" id="{D3B28B16-47C5-B347-BB25-573459E099FF}"/>
              </a:ext>
            </a:extLst>
          </p:cNvPr>
          <p:cNvSpPr/>
          <p:nvPr/>
        </p:nvSpPr>
        <p:spPr>
          <a:xfrm>
            <a:off x="9381438" y="4209798"/>
            <a:ext cx="2297723" cy="1852246"/>
          </a:xfrm>
          <a:custGeom>
            <a:avLst/>
            <a:gdLst>
              <a:gd name="connsiteX0" fmla="*/ 0 w 2086708"/>
              <a:gd name="connsiteY0" fmla="*/ 1852246 h 1852246"/>
              <a:gd name="connsiteX1" fmla="*/ 820615 w 2086708"/>
              <a:gd name="connsiteY1" fmla="*/ 1477107 h 1852246"/>
              <a:gd name="connsiteX2" fmla="*/ 1383323 w 2086708"/>
              <a:gd name="connsiteY2" fmla="*/ 351692 h 1852246"/>
              <a:gd name="connsiteX3" fmla="*/ 2086708 w 2086708"/>
              <a:gd name="connsiteY3" fmla="*/ 0 h 1852246"/>
            </a:gdLst>
            <a:ahLst/>
            <a:cxnLst>
              <a:cxn ang="0">
                <a:pos x="connsiteX0" y="connsiteY0"/>
              </a:cxn>
              <a:cxn ang="0">
                <a:pos x="connsiteX1" y="connsiteY1"/>
              </a:cxn>
              <a:cxn ang="0">
                <a:pos x="connsiteX2" y="connsiteY2"/>
              </a:cxn>
              <a:cxn ang="0">
                <a:pos x="connsiteX3" y="connsiteY3"/>
              </a:cxn>
            </a:cxnLst>
            <a:rect l="l" t="t" r="r" b="b"/>
            <a:pathLst>
              <a:path w="2086708" h="1852246">
                <a:moveTo>
                  <a:pt x="0" y="1852246"/>
                </a:moveTo>
                <a:cubicBezTo>
                  <a:pt x="295030" y="1789722"/>
                  <a:pt x="590061" y="1727199"/>
                  <a:pt x="820615" y="1477107"/>
                </a:cubicBezTo>
                <a:cubicBezTo>
                  <a:pt x="1051169" y="1227015"/>
                  <a:pt x="1172308" y="597876"/>
                  <a:pt x="1383323" y="351692"/>
                </a:cubicBezTo>
                <a:cubicBezTo>
                  <a:pt x="1594339" y="105507"/>
                  <a:pt x="1840523" y="52753"/>
                  <a:pt x="2086708"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TextBox 16">
            <a:extLst>
              <a:ext uri="{FF2B5EF4-FFF2-40B4-BE49-F238E27FC236}">
                <a16:creationId xmlns:a16="http://schemas.microsoft.com/office/drawing/2014/main" id="{708F94BC-DCF0-3346-B5CB-86F15781DBC0}"/>
              </a:ext>
            </a:extLst>
          </p:cNvPr>
          <p:cNvSpPr txBox="1"/>
          <p:nvPr/>
        </p:nvSpPr>
        <p:spPr>
          <a:xfrm>
            <a:off x="9287653" y="6073767"/>
            <a:ext cx="2919047" cy="307777"/>
          </a:xfrm>
          <a:prstGeom prst="rect">
            <a:avLst/>
          </a:prstGeom>
          <a:noFill/>
        </p:spPr>
        <p:txBody>
          <a:bodyPr wrap="square" rtlCol="0">
            <a:spAutoFit/>
          </a:bodyPr>
          <a:lstStyle/>
          <a:p>
            <a:r>
              <a:rPr lang="en-US" sz="1400" dirty="0"/>
              <a:t>1960 	        1980	       2010</a:t>
            </a:r>
            <a:endParaRPr sz="1400" dirty="0"/>
          </a:p>
        </p:txBody>
      </p:sp>
      <p:sp>
        <p:nvSpPr>
          <p:cNvPr id="18" name="TextBox 17">
            <a:extLst>
              <a:ext uri="{FF2B5EF4-FFF2-40B4-BE49-F238E27FC236}">
                <a16:creationId xmlns:a16="http://schemas.microsoft.com/office/drawing/2014/main" id="{BC3CDDC3-94B8-6744-8FDC-F2AE4D6C2416}"/>
              </a:ext>
            </a:extLst>
          </p:cNvPr>
          <p:cNvSpPr txBox="1"/>
          <p:nvPr/>
        </p:nvSpPr>
        <p:spPr>
          <a:xfrm rot="16200000">
            <a:off x="8046495" y="4628144"/>
            <a:ext cx="2391508" cy="276999"/>
          </a:xfrm>
          <a:prstGeom prst="rect">
            <a:avLst/>
          </a:prstGeom>
          <a:noFill/>
        </p:spPr>
        <p:txBody>
          <a:bodyPr wrap="square" rtlCol="0">
            <a:spAutoFit/>
          </a:bodyPr>
          <a:lstStyle/>
          <a:p>
            <a:r>
              <a:rPr lang="en-US" sz="1200" dirty="0"/>
              <a:t>Performance Hard Disk technology</a:t>
            </a:r>
            <a:endParaRPr sz="1200" dirty="0"/>
          </a:p>
        </p:txBody>
      </p:sp>
      <p:sp>
        <p:nvSpPr>
          <p:cNvPr id="19" name="TextBox 18">
            <a:extLst>
              <a:ext uri="{FF2B5EF4-FFF2-40B4-BE49-F238E27FC236}">
                <a16:creationId xmlns:a16="http://schemas.microsoft.com/office/drawing/2014/main" id="{62B6EDE9-0F3E-BF4B-B864-A4F3D534150B}"/>
              </a:ext>
            </a:extLst>
          </p:cNvPr>
          <p:cNvSpPr txBox="1"/>
          <p:nvPr/>
        </p:nvSpPr>
        <p:spPr>
          <a:xfrm rot="16200000">
            <a:off x="8713223" y="4914624"/>
            <a:ext cx="1899140" cy="307777"/>
          </a:xfrm>
          <a:prstGeom prst="rect">
            <a:avLst/>
          </a:prstGeom>
          <a:noFill/>
        </p:spPr>
        <p:txBody>
          <a:bodyPr wrap="square" rtlCol="0">
            <a:spAutoFit/>
          </a:bodyPr>
          <a:lstStyle/>
          <a:p>
            <a:r>
              <a:rPr lang="en-US" sz="1400" dirty="0"/>
              <a:t>Embryonic emergence</a:t>
            </a:r>
            <a:endParaRPr sz="1400" dirty="0"/>
          </a:p>
        </p:txBody>
      </p:sp>
      <p:cxnSp>
        <p:nvCxnSpPr>
          <p:cNvPr id="20" name="Straight Arrow Connector 19">
            <a:extLst>
              <a:ext uri="{FF2B5EF4-FFF2-40B4-BE49-F238E27FC236}">
                <a16:creationId xmlns:a16="http://schemas.microsoft.com/office/drawing/2014/main" id="{A67F3166-034F-0445-9F72-69D086B5D6F2}"/>
              </a:ext>
            </a:extLst>
          </p:cNvPr>
          <p:cNvCxnSpPr/>
          <p:nvPr/>
        </p:nvCxnSpPr>
        <p:spPr>
          <a:xfrm flipH="1" flipV="1">
            <a:off x="10530299" y="5358659"/>
            <a:ext cx="216877" cy="339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E37AEE-048A-0A47-8914-A51FB488036B}"/>
              </a:ext>
            </a:extLst>
          </p:cNvPr>
          <p:cNvSpPr txBox="1"/>
          <p:nvPr/>
        </p:nvSpPr>
        <p:spPr>
          <a:xfrm>
            <a:off x="10226299" y="3397863"/>
            <a:ext cx="1160585" cy="738664"/>
          </a:xfrm>
          <a:prstGeom prst="rect">
            <a:avLst/>
          </a:prstGeom>
          <a:noFill/>
        </p:spPr>
        <p:txBody>
          <a:bodyPr wrap="square" rtlCol="0">
            <a:spAutoFit/>
          </a:bodyPr>
          <a:lstStyle/>
          <a:p>
            <a:r>
              <a:rPr lang="en-US" sz="1400" dirty="0"/>
              <a:t>Performance reaching saturation</a:t>
            </a:r>
            <a:endParaRPr sz="1400" dirty="0"/>
          </a:p>
        </p:txBody>
      </p:sp>
      <p:cxnSp>
        <p:nvCxnSpPr>
          <p:cNvPr id="22" name="Straight Arrow Connector 21">
            <a:extLst>
              <a:ext uri="{FF2B5EF4-FFF2-40B4-BE49-F238E27FC236}">
                <a16:creationId xmlns:a16="http://schemas.microsoft.com/office/drawing/2014/main" id="{95AD1E40-9D3A-E64F-91D7-D77760B6F400}"/>
              </a:ext>
            </a:extLst>
          </p:cNvPr>
          <p:cNvCxnSpPr>
            <a:stCxn id="21" idx="2"/>
          </p:cNvCxnSpPr>
          <p:nvPr/>
        </p:nvCxnSpPr>
        <p:spPr>
          <a:xfrm>
            <a:off x="10806592" y="4136527"/>
            <a:ext cx="286416" cy="22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9D6BB90-6218-3041-AC66-23A629BF6E46}"/>
              </a:ext>
            </a:extLst>
          </p:cNvPr>
          <p:cNvSpPr/>
          <p:nvPr/>
        </p:nvSpPr>
        <p:spPr>
          <a:xfrm>
            <a:off x="10829239" y="5449181"/>
            <a:ext cx="1162434" cy="523220"/>
          </a:xfrm>
          <a:prstGeom prst="rect">
            <a:avLst/>
          </a:prstGeom>
        </p:spPr>
        <p:txBody>
          <a:bodyPr wrap="none">
            <a:spAutoFit/>
          </a:bodyPr>
          <a:lstStyle/>
          <a:p>
            <a:r>
              <a:rPr lang="en-US" sz="1400" dirty="0"/>
              <a:t>Rapid growth</a:t>
            </a:r>
          </a:p>
          <a:p>
            <a:r>
              <a:rPr lang="en-US" sz="1400" dirty="0"/>
              <a:t>phase </a:t>
            </a:r>
            <a:endParaRPr sz="1400" dirty="0"/>
          </a:p>
        </p:txBody>
      </p:sp>
      <p:pic>
        <p:nvPicPr>
          <p:cNvPr id="1026" name="Picture 2" descr="Hard Disk Drive - IEB-IT Wiki">
            <a:extLst>
              <a:ext uri="{FF2B5EF4-FFF2-40B4-BE49-F238E27FC236}">
                <a16:creationId xmlns:a16="http://schemas.microsoft.com/office/drawing/2014/main" id="{059994B5-CCDF-2A4C-9B2F-06E828917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5740" y="4542186"/>
            <a:ext cx="1316366" cy="77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761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2AD7-9137-2848-B237-038665344DC9}"/>
              </a:ext>
            </a:extLst>
          </p:cNvPr>
          <p:cNvSpPr>
            <a:spLocks noGrp="1"/>
          </p:cNvSpPr>
          <p:nvPr>
            <p:ph type="title"/>
          </p:nvPr>
        </p:nvSpPr>
        <p:spPr>
          <a:xfrm>
            <a:off x="838200" y="365125"/>
            <a:ext cx="10814538" cy="783737"/>
          </a:xfrm>
        </p:spPr>
        <p:txBody>
          <a:bodyPr>
            <a:normAutofit/>
          </a:bodyPr>
          <a:lstStyle/>
          <a:p>
            <a:r>
              <a:rPr lang="en-GB" sz="2800" dirty="0">
                <a:solidFill>
                  <a:srgbClr val="3099EC"/>
                </a:solidFill>
              </a:rPr>
              <a:t>Principle 4: Competitive market force demands successive better versions</a:t>
            </a:r>
            <a:endParaRPr sz="2800" dirty="0">
              <a:solidFill>
                <a:srgbClr val="3099EC"/>
              </a:solidFill>
            </a:endParaRPr>
          </a:p>
        </p:txBody>
      </p:sp>
      <p:sp>
        <p:nvSpPr>
          <p:cNvPr id="3" name="Content Placeholder 2">
            <a:extLst>
              <a:ext uri="{FF2B5EF4-FFF2-40B4-BE49-F238E27FC236}">
                <a16:creationId xmlns:a16="http://schemas.microsoft.com/office/drawing/2014/main" id="{B49DF369-8627-F643-8D38-D022B01788C3}"/>
              </a:ext>
            </a:extLst>
          </p:cNvPr>
          <p:cNvSpPr>
            <a:spLocks noGrp="1"/>
          </p:cNvSpPr>
          <p:nvPr>
            <p:ph idx="1"/>
          </p:nvPr>
        </p:nvSpPr>
        <p:spPr>
          <a:xfrm>
            <a:off x="838200" y="1051901"/>
            <a:ext cx="10515600" cy="5724037"/>
          </a:xfrm>
        </p:spPr>
        <p:txBody>
          <a:bodyPr>
            <a:normAutofit fontScale="55000" lnSpcReduction="20000"/>
          </a:bodyPr>
          <a:lstStyle/>
          <a:p>
            <a:pPr>
              <a:lnSpc>
                <a:spcPct val="120000"/>
              </a:lnSpc>
            </a:pPr>
            <a:r>
              <a:rPr lang="en-GB" sz="3600" dirty="0">
                <a:latin typeface="Calibri Light" panose="020F0302020204030204" pitchFamily="34" charset="0"/>
                <a:cs typeface="Calibri Light" panose="020F0302020204030204" pitchFamily="34" charset="0"/>
              </a:rPr>
              <a:t>In the market economy, the willingness to pay for an innovative product is not static. It does not depend only on the benefits or utility the product offers. Most importantly, it depends on a set of variables, which keep changing. Hence, willingness to pay of innovation is a function of time. The underlying variables fall into two main categories. The first category is the competition. It comprises of competitors’ responses in the form of </a:t>
            </a:r>
            <a:r>
              <a:rPr lang="en-GB" sz="3600" dirty="0" err="1">
                <a:latin typeface="Calibri Light" panose="020F0302020204030204" pitchFamily="34" charset="0"/>
                <a:cs typeface="Calibri Light" panose="020F0302020204030204" pitchFamily="34" charset="0"/>
              </a:rPr>
              <a:t>i</a:t>
            </a:r>
            <a:r>
              <a:rPr lang="en-GB" sz="3600" dirty="0">
                <a:latin typeface="Calibri Light" panose="020F0302020204030204" pitchFamily="34" charset="0"/>
                <a:cs typeface="Calibri Light" panose="020F0302020204030204" pitchFamily="34" charset="0"/>
              </a:rPr>
              <a:t>. replication, ii. imitation, iii. innovation and iv. substitution. </a:t>
            </a:r>
          </a:p>
          <a:p>
            <a:pPr>
              <a:lnSpc>
                <a:spcPct val="120000"/>
              </a:lnSpc>
            </a:pPr>
            <a:r>
              <a:rPr lang="en-GB" sz="3600" dirty="0">
                <a:latin typeface="Calibri Light" panose="020F0302020204030204" pitchFamily="34" charset="0"/>
                <a:cs typeface="Calibri Light" panose="020F0302020204030204" pitchFamily="34" charset="0"/>
              </a:rPr>
              <a:t>Once the product enters the market, the competition force keeps drifting the willingness to pay (</a:t>
            </a:r>
            <a:r>
              <a:rPr lang="en-GB" sz="3600" dirty="0" err="1">
                <a:latin typeface="Calibri Light" panose="020F0302020204030204" pitchFamily="34" charset="0"/>
                <a:cs typeface="Calibri Light" panose="020F0302020204030204" pitchFamily="34" charset="0"/>
              </a:rPr>
              <a:t>WtoP</a:t>
            </a:r>
            <a:r>
              <a:rPr lang="en-GB" sz="3600" dirty="0">
                <a:latin typeface="Calibri Light" panose="020F0302020204030204" pitchFamily="34" charset="0"/>
                <a:cs typeface="Calibri Light" panose="020F0302020204030204" pitchFamily="34" charset="0"/>
              </a:rPr>
              <a:t>) downward. On the other hand, the </a:t>
            </a:r>
            <a:r>
              <a:rPr lang="en-GB" sz="3600" dirty="0" err="1">
                <a:latin typeface="Calibri Light" panose="020F0302020204030204" pitchFamily="34" charset="0"/>
                <a:cs typeface="Calibri Light" panose="020F0302020204030204" pitchFamily="34" charset="0"/>
              </a:rPr>
              <a:t>WtoP</a:t>
            </a:r>
            <a:r>
              <a:rPr lang="en-GB" sz="3600" dirty="0">
                <a:latin typeface="Calibri Light" panose="020F0302020204030204" pitchFamily="34" charset="0"/>
                <a:cs typeface="Calibri Light" panose="020F0302020204030204" pitchFamily="34" charset="0"/>
              </a:rPr>
              <a:t> also keeps benefiting from the externality effects. The effects of </a:t>
            </a:r>
            <a:r>
              <a:rPr lang="en-GB" sz="3600" dirty="0" err="1">
                <a:latin typeface="Calibri Light" panose="020F0302020204030204" pitchFamily="34" charset="0"/>
                <a:cs typeface="Calibri Light" panose="020F0302020204030204" pitchFamily="34" charset="0"/>
              </a:rPr>
              <a:t>i</a:t>
            </a:r>
            <a:r>
              <a:rPr lang="en-GB" sz="3600" dirty="0">
                <a:latin typeface="Calibri Light" panose="020F0302020204030204" pitchFamily="34" charset="0"/>
                <a:cs typeface="Calibri Light" panose="020F0302020204030204" pitchFamily="34" charset="0"/>
              </a:rPr>
              <a:t>. complementary goods and services, ii. network externality effect, iii. reduction of information and experience gap, and iv. advancement of infrastructure and standards keep driving </a:t>
            </a:r>
            <a:r>
              <a:rPr lang="en-GB" sz="3600" dirty="0" err="1">
                <a:latin typeface="Calibri Light" panose="020F0302020204030204" pitchFamily="34" charset="0"/>
                <a:cs typeface="Calibri Light" panose="020F0302020204030204" pitchFamily="34" charset="0"/>
              </a:rPr>
              <a:t>WtoP</a:t>
            </a:r>
            <a:r>
              <a:rPr lang="en-GB" sz="3600" dirty="0">
                <a:latin typeface="Calibri Light" panose="020F0302020204030204" pitchFamily="34" charset="0"/>
                <a:cs typeface="Calibri Light" panose="020F0302020204030204" pitchFamily="34" charset="0"/>
              </a:rPr>
              <a:t> up.</a:t>
            </a:r>
          </a:p>
          <a:p>
            <a:pPr>
              <a:lnSpc>
                <a:spcPct val="120000"/>
              </a:lnSpc>
            </a:pPr>
            <a:r>
              <a:rPr lang="en-GB" sz="3600" dirty="0">
                <a:latin typeface="Calibri Light" panose="020F0302020204030204" pitchFamily="34" charset="0"/>
                <a:cs typeface="Calibri Light" panose="020F0302020204030204" pitchFamily="34" charset="0"/>
              </a:rPr>
              <a:t>However, the resultant force of externality and competition keeps pushing the willingness to pay for the innovative product downward. Even the magical iPhone could not escape from this reality. To counter it, innovators are compelled to keep releasing successive better versions, consequentially pushing up the </a:t>
            </a:r>
            <a:r>
              <a:rPr lang="en-GB" sz="3600" dirty="0" err="1">
                <a:latin typeface="Calibri Light" panose="020F0302020204030204" pitchFamily="34" charset="0"/>
                <a:cs typeface="Calibri Light" panose="020F0302020204030204" pitchFamily="34" charset="0"/>
              </a:rPr>
              <a:t>WtoP</a:t>
            </a:r>
            <a:r>
              <a:rPr lang="en-GB" sz="3600" dirty="0">
                <a:latin typeface="Calibri Light" panose="020F0302020204030204" pitchFamily="34" charset="0"/>
                <a:cs typeface="Calibri Light" panose="020F0302020204030204" pitchFamily="34" charset="0"/>
              </a:rPr>
              <a:t>. The challenge is to keep raising the </a:t>
            </a:r>
            <a:r>
              <a:rPr lang="en-GB" sz="3600" dirty="0" err="1">
                <a:latin typeface="Calibri Light" panose="020F0302020204030204" pitchFamily="34" charset="0"/>
                <a:cs typeface="Calibri Light" panose="020F0302020204030204" pitchFamily="34" charset="0"/>
              </a:rPr>
              <a:t>WtoP</a:t>
            </a:r>
            <a:r>
              <a:rPr lang="en-GB" sz="3600" dirty="0">
                <a:latin typeface="Calibri Light" panose="020F0302020204030204" pitchFamily="34" charset="0"/>
                <a:cs typeface="Calibri Light" panose="020F0302020204030204" pitchFamily="34" charset="0"/>
              </a:rPr>
              <a:t> in the midst of the effect of these eight and other variables. Such reality demands a serious focus on managing innovation in the market economy.</a:t>
            </a:r>
          </a:p>
          <a:p>
            <a:endParaRPr dirty="0"/>
          </a:p>
        </p:txBody>
      </p:sp>
    </p:spTree>
    <p:extLst>
      <p:ext uri="{BB962C8B-B14F-4D97-AF65-F5344CB8AC3E}">
        <p14:creationId xmlns:p14="http://schemas.microsoft.com/office/powerpoint/2010/main" val="64234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FB30-CBA8-674C-91B5-423968EB7E61}"/>
              </a:ext>
            </a:extLst>
          </p:cNvPr>
          <p:cNvSpPr>
            <a:spLocks noGrp="1"/>
          </p:cNvSpPr>
          <p:nvPr>
            <p:ph type="title"/>
          </p:nvPr>
        </p:nvSpPr>
        <p:spPr/>
        <p:txBody>
          <a:bodyPr>
            <a:normAutofit/>
          </a:bodyPr>
          <a:lstStyle/>
          <a:p>
            <a:r>
              <a:rPr lang="en-GB" sz="3100" dirty="0">
                <a:solidFill>
                  <a:srgbClr val="3099EC"/>
                </a:solidFill>
              </a:rPr>
              <a:t>Principle 5: Newly formed wealth creation territory is invaded and expanded by followers</a:t>
            </a:r>
            <a:endParaRPr dirty="0"/>
          </a:p>
        </p:txBody>
      </p:sp>
      <p:sp>
        <p:nvSpPr>
          <p:cNvPr id="3" name="Content Placeholder 2">
            <a:extLst>
              <a:ext uri="{FF2B5EF4-FFF2-40B4-BE49-F238E27FC236}">
                <a16:creationId xmlns:a16="http://schemas.microsoft.com/office/drawing/2014/main" id="{FC2A280A-2416-B24E-A200-79B98C11B524}"/>
              </a:ext>
            </a:extLst>
          </p:cNvPr>
          <p:cNvSpPr>
            <a:spLocks noGrp="1"/>
          </p:cNvSpPr>
          <p:nvPr>
            <p:ph idx="1"/>
          </p:nvPr>
        </p:nvSpPr>
        <p:spPr>
          <a:xfrm>
            <a:off x="838200" y="1430214"/>
            <a:ext cx="10515600" cy="5427785"/>
          </a:xfrm>
        </p:spPr>
        <p:txBody>
          <a:bodyPr>
            <a:normAutofit/>
          </a:bodyPr>
          <a:lstStyle/>
          <a:p>
            <a:pPr>
              <a:lnSpc>
                <a:spcPct val="100000"/>
              </a:lnSpc>
            </a:pPr>
            <a:r>
              <a:rPr lang="en-GB" sz="2000" dirty="0">
                <a:latin typeface="Calibri Light" panose="020F0302020204030204" pitchFamily="34" charset="0"/>
                <a:cs typeface="Calibri Light" panose="020F0302020204030204" pitchFamily="34" charset="0"/>
              </a:rPr>
              <a:t>Irrespective of the greatness of the idea and patent barrier, followers will enter to take a piece of the profit-making opportunity. Possible entry opportunities are through </a:t>
            </a:r>
            <a:r>
              <a:rPr lang="en-GB" sz="2000" dirty="0" err="1">
                <a:latin typeface="Calibri Light" panose="020F0302020204030204" pitchFamily="34" charset="0"/>
                <a:cs typeface="Calibri Light" panose="020F0302020204030204" pitchFamily="34" charset="0"/>
              </a:rPr>
              <a:t>i</a:t>
            </a:r>
            <a:r>
              <a:rPr lang="en-GB" sz="2000" dirty="0">
                <a:latin typeface="Calibri Light" panose="020F0302020204030204" pitchFamily="34" charset="0"/>
                <a:cs typeface="Calibri Light" panose="020F0302020204030204" pitchFamily="34" charset="0"/>
              </a:rPr>
              <a:t>. replication, ii. imitation, iii. innovation and iv. substitution. Some of the followers will replicate, offering the clone. Often some governments condone intellectual property rights issues to encourage such cloning of foreign products by their local firms. </a:t>
            </a:r>
          </a:p>
          <a:p>
            <a:pPr>
              <a:lnSpc>
                <a:spcPct val="100000"/>
              </a:lnSpc>
            </a:pPr>
            <a:r>
              <a:rPr lang="en-GB" sz="2000" dirty="0">
                <a:latin typeface="Calibri Light" panose="020F0302020204030204" pitchFamily="34" charset="0"/>
                <a:cs typeface="Calibri Light" panose="020F0302020204030204" pitchFamily="34" charset="0"/>
              </a:rPr>
              <a:t>A few of them will also imitate similar products by imitating either certain features or the whole product. Often imitators also grow as innovators. For example, iPhone triggered an imitation response from Samsung. Upon predicting the bright prospect of iPhone, Samsung started imitating multitouch features in her mobile handsets line. Subsequently, Samsung has succeeded in innovating certain features on their own. </a:t>
            </a:r>
          </a:p>
          <a:p>
            <a:pPr>
              <a:lnSpc>
                <a:spcPct val="100000"/>
              </a:lnSpc>
            </a:pPr>
            <a:r>
              <a:rPr lang="en-GB" sz="2000" dirty="0">
                <a:latin typeface="Calibri Light" panose="020F0302020204030204" pitchFamily="34" charset="0"/>
                <a:cs typeface="Calibri Light" panose="020F0302020204030204" pitchFamily="34" charset="0"/>
              </a:rPr>
              <a:t>However, followers like Oppo or Vivo imitated the whole iPhone, as opposed to selective components. On the other hand, Apple entered the smartphone business by following component level substitution strategy. It replaced once-dominant keyboard designs and stylus with the multitouch based user interface. This component-level substitution effect plummeted the </a:t>
            </a:r>
            <a:r>
              <a:rPr lang="en-GB" sz="2000" dirty="0" err="1">
                <a:latin typeface="Calibri Light" panose="020F0302020204030204" pitchFamily="34" charset="0"/>
                <a:cs typeface="Calibri Light" panose="020F0302020204030204" pitchFamily="34" charset="0"/>
              </a:rPr>
              <a:t>WtoP</a:t>
            </a:r>
            <a:r>
              <a:rPr lang="en-GB" sz="2000" dirty="0">
                <a:latin typeface="Calibri Light" panose="020F0302020204030204" pitchFamily="34" charset="0"/>
                <a:cs typeface="Calibri Light" panose="020F0302020204030204" pitchFamily="34" charset="0"/>
              </a:rPr>
              <a:t> of keyboard-based smartphone designs of Nokia. Due to slow response, Nokia suffered a catastrophic consequence. </a:t>
            </a:r>
          </a:p>
          <a:p>
            <a:endParaRPr dirty="0"/>
          </a:p>
        </p:txBody>
      </p:sp>
    </p:spTree>
    <p:extLst>
      <p:ext uri="{BB962C8B-B14F-4D97-AF65-F5344CB8AC3E}">
        <p14:creationId xmlns:p14="http://schemas.microsoft.com/office/powerpoint/2010/main" val="2200660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479A-3F60-F245-AA61-2A688BA3536D}"/>
              </a:ext>
            </a:extLst>
          </p:cNvPr>
          <p:cNvSpPr>
            <a:spLocks noGrp="1"/>
          </p:cNvSpPr>
          <p:nvPr>
            <p:ph type="title"/>
          </p:nvPr>
        </p:nvSpPr>
        <p:spPr>
          <a:xfrm>
            <a:off x="838200" y="365125"/>
            <a:ext cx="10515600" cy="772013"/>
          </a:xfrm>
        </p:spPr>
        <p:txBody>
          <a:bodyPr>
            <a:normAutofit/>
          </a:bodyPr>
          <a:lstStyle/>
          <a:p>
            <a:r>
              <a:rPr lang="en-GB" sz="2800" dirty="0">
                <a:solidFill>
                  <a:srgbClr val="3099EC"/>
                </a:solidFill>
              </a:rPr>
              <a:t>Principle 6: Successive waves of disruptive innovations keep emerging</a:t>
            </a:r>
            <a:endParaRPr sz="2800" dirty="0">
              <a:solidFill>
                <a:srgbClr val="3099EC"/>
              </a:solidFill>
            </a:endParaRPr>
          </a:p>
        </p:txBody>
      </p:sp>
      <p:sp>
        <p:nvSpPr>
          <p:cNvPr id="3" name="Content Placeholder 2">
            <a:extLst>
              <a:ext uri="{FF2B5EF4-FFF2-40B4-BE49-F238E27FC236}">
                <a16:creationId xmlns:a16="http://schemas.microsoft.com/office/drawing/2014/main" id="{63FB9279-FC2B-F14B-8899-94D5B3A3B7D5}"/>
              </a:ext>
            </a:extLst>
          </p:cNvPr>
          <p:cNvSpPr>
            <a:spLocks noGrp="1"/>
          </p:cNvSpPr>
          <p:nvPr>
            <p:ph idx="1"/>
          </p:nvPr>
        </p:nvSpPr>
        <p:spPr>
          <a:xfrm>
            <a:off x="838200" y="1137137"/>
            <a:ext cx="10515600" cy="5355737"/>
          </a:xfrm>
        </p:spPr>
        <p:txBody>
          <a:bodyPr>
            <a:normAutofit fontScale="85000" lnSpcReduction="10000"/>
          </a:bodyPr>
          <a:lstStyle/>
          <a:p>
            <a:pPr>
              <a:lnSpc>
                <a:spcPct val="120000"/>
              </a:lnSpc>
            </a:pPr>
            <a:r>
              <a:rPr lang="en-GB" sz="2400" dirty="0">
                <a:latin typeface="Calibri Light" panose="020F0302020204030204" pitchFamily="34" charset="0"/>
                <a:cs typeface="Calibri Light" panose="020F0302020204030204" pitchFamily="34" charset="0"/>
              </a:rPr>
              <a:t>As opposed to experiencing substitution effect at the component level, often substitution shows up at the whole product level. Alternatives show up around a new technology core. At the beginning, they emerge in very primitive form, creating very little or no willingness to pay to users of incumbent products. This primitive emergence often communicates misleading signals, particularly to incumbent firms. Primitive appearance, creating loss-making revenue, places managers of incumbent firms in a decision dilemma. </a:t>
            </a:r>
          </a:p>
          <a:p>
            <a:pPr>
              <a:lnSpc>
                <a:spcPct val="120000"/>
              </a:lnSpc>
            </a:pPr>
            <a:r>
              <a:rPr lang="en-GB" sz="2400" dirty="0">
                <a:latin typeface="Calibri Light" panose="020F0302020204030204" pitchFamily="34" charset="0"/>
                <a:cs typeface="Calibri Light" panose="020F0302020204030204" pitchFamily="34" charset="0"/>
              </a:rPr>
              <a:t>In fact, the potential remains </a:t>
            </a:r>
            <a:r>
              <a:rPr lang="en-GB" sz="2400" u="sng" dirty="0">
                <a:latin typeface="Calibri Light" panose="020F0302020204030204" pitchFamily="34" charset="0"/>
                <a:cs typeface="Calibri Light" panose="020F0302020204030204" pitchFamily="34" charset="0"/>
                <a:hlinkClick r:id="rId2"/>
              </a:rPr>
              <a:t>hidden in the technology core</a:t>
            </a:r>
            <a:r>
              <a:rPr lang="en-GB" sz="2400" dirty="0">
                <a:latin typeface="Calibri Light" panose="020F0302020204030204" pitchFamily="34" charset="0"/>
                <a:cs typeface="Calibri Light" panose="020F0302020204030204" pitchFamily="34" charset="0"/>
              </a:rPr>
              <a:t>. Innovators pursuing substitution accelerate R&amp;D investment in advancing the technology core, leading to subsequent better versions and decreasing cost. </a:t>
            </a:r>
          </a:p>
          <a:p>
            <a:pPr>
              <a:lnSpc>
                <a:spcPct val="120000"/>
              </a:lnSpc>
            </a:pPr>
            <a:r>
              <a:rPr lang="en-GB" sz="2400" dirty="0">
                <a:latin typeface="Calibri Light" panose="020F0302020204030204" pitchFamily="34" charset="0"/>
                <a:cs typeface="Calibri Light" panose="020F0302020204030204" pitchFamily="34" charset="0"/>
              </a:rPr>
              <a:t>Over time, once primitive substitution grows as a creative wave of destruction to incumbent products. This is known as </a:t>
            </a:r>
            <a:r>
              <a:rPr lang="en-GB" sz="2400" u="sng" dirty="0">
                <a:latin typeface="Calibri Light" panose="020F0302020204030204" pitchFamily="34" charset="0"/>
                <a:cs typeface="Calibri Light" panose="020F0302020204030204" pitchFamily="34" charset="0"/>
                <a:hlinkClick r:id="rId3"/>
              </a:rPr>
              <a:t>Schumpeter’s creative destruction</a:t>
            </a:r>
            <a:r>
              <a:rPr lang="en-GB" sz="2400" dirty="0">
                <a:latin typeface="Calibri Light" panose="020F0302020204030204" pitchFamily="34" charset="0"/>
                <a:cs typeface="Calibri Light" panose="020F0302020204030204" pitchFamily="34" charset="0"/>
              </a:rPr>
              <a:t>. Furthermore, the decision Dilemma of switching to emerging technology core often leads to disruption of firms. </a:t>
            </a:r>
          </a:p>
          <a:p>
            <a:pPr>
              <a:lnSpc>
                <a:spcPct val="120000"/>
              </a:lnSpc>
            </a:pPr>
            <a:r>
              <a:rPr lang="en-GB" sz="2400" dirty="0">
                <a:latin typeface="Calibri Light" panose="020F0302020204030204" pitchFamily="34" charset="0"/>
                <a:cs typeface="Calibri Light" panose="020F0302020204030204" pitchFamily="34" charset="0"/>
              </a:rPr>
              <a:t>Prof. Clayton Christensen termed this effect of an emerging wave as </a:t>
            </a:r>
            <a:r>
              <a:rPr lang="en-GB" sz="2400" u="sng" dirty="0">
                <a:latin typeface="Calibri Light" panose="020F0302020204030204" pitchFamily="34" charset="0"/>
                <a:cs typeface="Calibri Light" panose="020F0302020204030204" pitchFamily="34" charset="0"/>
                <a:hlinkClick r:id="rId4"/>
              </a:rPr>
              <a:t>disruptive innovation</a:t>
            </a:r>
            <a:r>
              <a:rPr lang="en-GB" sz="2400" dirty="0">
                <a:latin typeface="Calibri Light" panose="020F0302020204030204" pitchFamily="34" charset="0"/>
                <a:cs typeface="Calibri Light" panose="020F0302020204030204" pitchFamily="34" charset="0"/>
              </a:rPr>
              <a:t>. There are plenty of examples around us. Starting from a </a:t>
            </a:r>
            <a:r>
              <a:rPr lang="en-GB" sz="2400" u="sng" dirty="0">
                <a:latin typeface="Calibri Light" panose="020F0302020204030204" pitchFamily="34" charset="0"/>
                <a:cs typeface="Calibri Light" panose="020F0302020204030204" pitchFamily="34" charset="0"/>
                <a:hlinkClick r:id="rId5"/>
              </a:rPr>
              <a:t>digital camera,</a:t>
            </a:r>
            <a:r>
              <a:rPr lang="en-GB" sz="2400" dirty="0">
                <a:latin typeface="Calibri Light" panose="020F0302020204030204" pitchFamily="34" charset="0"/>
                <a:cs typeface="Calibri Light" panose="020F0302020204030204" pitchFamily="34" charset="0"/>
              </a:rPr>
              <a:t> PC to iPhone, the list is endless. </a:t>
            </a:r>
          </a:p>
          <a:p>
            <a:endParaRPr dirty="0"/>
          </a:p>
        </p:txBody>
      </p:sp>
    </p:spTree>
    <p:extLst>
      <p:ext uri="{BB962C8B-B14F-4D97-AF65-F5344CB8AC3E}">
        <p14:creationId xmlns:p14="http://schemas.microsoft.com/office/powerpoint/2010/main" val="87170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8731-630D-934D-8EB7-CB125151FED9}"/>
              </a:ext>
            </a:extLst>
          </p:cNvPr>
          <p:cNvSpPr>
            <a:spLocks noGrp="1"/>
          </p:cNvSpPr>
          <p:nvPr>
            <p:ph type="title"/>
          </p:nvPr>
        </p:nvSpPr>
        <p:spPr>
          <a:xfrm>
            <a:off x="838200" y="365126"/>
            <a:ext cx="10515600" cy="666506"/>
          </a:xfrm>
        </p:spPr>
        <p:txBody>
          <a:bodyPr>
            <a:normAutofit/>
          </a:bodyPr>
          <a:lstStyle/>
          <a:p>
            <a:r>
              <a:rPr lang="en-GB" sz="2800" b="1" dirty="0">
                <a:solidFill>
                  <a:srgbClr val="3099EC"/>
                </a:solidFill>
              </a:rPr>
              <a:t>Principle 7: Innovation is not benign</a:t>
            </a:r>
            <a:endParaRPr sz="2800" b="1" dirty="0">
              <a:solidFill>
                <a:srgbClr val="3099EC"/>
              </a:solidFill>
            </a:endParaRPr>
          </a:p>
        </p:txBody>
      </p:sp>
      <p:sp>
        <p:nvSpPr>
          <p:cNvPr id="3" name="Content Placeholder 2">
            <a:extLst>
              <a:ext uri="{FF2B5EF4-FFF2-40B4-BE49-F238E27FC236}">
                <a16:creationId xmlns:a16="http://schemas.microsoft.com/office/drawing/2014/main" id="{5DD56A24-6C3E-FF4B-8C67-DED12B3C8E24}"/>
              </a:ext>
            </a:extLst>
          </p:cNvPr>
          <p:cNvSpPr>
            <a:spLocks noGrp="1"/>
          </p:cNvSpPr>
          <p:nvPr>
            <p:ph idx="1"/>
          </p:nvPr>
        </p:nvSpPr>
        <p:spPr>
          <a:xfrm>
            <a:off x="838200" y="946394"/>
            <a:ext cx="9630508" cy="5020651"/>
          </a:xfrm>
        </p:spPr>
        <p:txBody>
          <a:bodyPr>
            <a:normAutofit fontScale="85000" lnSpcReduction="10000"/>
          </a:bodyPr>
          <a:lstStyle/>
          <a:p>
            <a:pPr>
              <a:lnSpc>
                <a:spcPct val="120000"/>
              </a:lnSpc>
            </a:pPr>
            <a:r>
              <a:rPr lang="en-GB" sz="2400" dirty="0">
                <a:latin typeface="Calibri Light" panose="020F0302020204030204" pitchFamily="34" charset="0"/>
                <a:cs typeface="Calibri Light" panose="020F0302020204030204" pitchFamily="34" charset="0"/>
              </a:rPr>
              <a:t>Innovation is at the core of market economy for offering us increasing prosperity and higher quality of living standards. But it delivers such promises through a messy process. It begins with the suffering of millions of creative youths pursuing start-ups. </a:t>
            </a:r>
          </a:p>
          <a:p>
            <a:pPr>
              <a:lnSpc>
                <a:spcPct val="120000"/>
              </a:lnSpc>
            </a:pPr>
            <a:r>
              <a:rPr lang="en-GB" sz="2400" dirty="0">
                <a:latin typeface="Calibri Light" panose="020F0302020204030204" pitchFamily="34" charset="0"/>
                <a:cs typeface="Calibri Light" panose="020F0302020204030204" pitchFamily="34" charset="0"/>
              </a:rPr>
              <a:t>The potential of profiting from ideas takes them in the journey of start-ups. They invest their time and money from the pockets of their family, friends, and outside investors. Unfortunately, more than 90 percent of these start-ups do not reach profitable revenue. Subsequently, they fold up suffering loss from multiple dimensions. </a:t>
            </a:r>
          </a:p>
          <a:p>
            <a:pPr>
              <a:lnSpc>
                <a:spcPct val="120000"/>
              </a:lnSpc>
            </a:pPr>
            <a:r>
              <a:rPr lang="en-GB" sz="2400" dirty="0">
                <a:latin typeface="Calibri Light" panose="020F0302020204030204" pitchFamily="34" charset="0"/>
                <a:cs typeface="Calibri Light" panose="020F0302020204030204" pitchFamily="34" charset="0"/>
              </a:rPr>
              <a:t>It’s being learned that this stressing process creates significant mental pressure, sometimes leading to ill mental health, problems in personal lives, and financial chaos. In some instances, it leads to suicide and jail terms. </a:t>
            </a:r>
          </a:p>
          <a:p>
            <a:pPr>
              <a:lnSpc>
                <a:spcPct val="120000"/>
              </a:lnSpc>
            </a:pPr>
            <a:r>
              <a:rPr lang="en-GB" sz="2400" dirty="0">
                <a:latin typeface="Calibri Light" panose="020F0302020204030204" pitchFamily="34" charset="0"/>
                <a:cs typeface="Calibri Light" panose="020F0302020204030204" pitchFamily="34" charset="0"/>
              </a:rPr>
              <a:t>On the other hand, the unfolding of a creative wave of destruction leads to loss of jobs, firms, industries, and wealth annihilation. Such a painful experience is demanding better insights for managing innovation in market economy.</a:t>
            </a:r>
          </a:p>
          <a:p>
            <a:endParaRPr dirty="0"/>
          </a:p>
        </p:txBody>
      </p:sp>
    </p:spTree>
    <p:extLst>
      <p:ext uri="{BB962C8B-B14F-4D97-AF65-F5344CB8AC3E}">
        <p14:creationId xmlns:p14="http://schemas.microsoft.com/office/powerpoint/2010/main" val="1982037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6D14-483A-B34C-98DD-ECCB73BC1364}"/>
              </a:ext>
            </a:extLst>
          </p:cNvPr>
          <p:cNvSpPr>
            <a:spLocks noGrp="1"/>
          </p:cNvSpPr>
          <p:nvPr>
            <p:ph type="title"/>
          </p:nvPr>
        </p:nvSpPr>
        <p:spPr/>
        <p:txBody>
          <a:bodyPr>
            <a:normAutofit/>
          </a:bodyPr>
          <a:lstStyle/>
          <a:p>
            <a:r>
              <a:rPr lang="en-GB" sz="3100" dirty="0">
                <a:solidFill>
                  <a:srgbClr val="3099EC"/>
                </a:solidFill>
              </a:rPr>
              <a:t>Principle 8: Fuels monopolistic market power accumulation, and also expands trade</a:t>
            </a:r>
            <a:endParaRPr dirty="0"/>
          </a:p>
        </p:txBody>
      </p:sp>
      <p:sp>
        <p:nvSpPr>
          <p:cNvPr id="3" name="Content Placeholder 2">
            <a:extLst>
              <a:ext uri="{FF2B5EF4-FFF2-40B4-BE49-F238E27FC236}">
                <a16:creationId xmlns:a16="http://schemas.microsoft.com/office/drawing/2014/main" id="{312FAAB6-43E2-6744-B705-59683A7FCD18}"/>
              </a:ext>
            </a:extLst>
          </p:cNvPr>
          <p:cNvSpPr>
            <a:spLocks noGrp="1"/>
          </p:cNvSpPr>
          <p:nvPr>
            <p:ph idx="1"/>
          </p:nvPr>
        </p:nvSpPr>
        <p:spPr>
          <a:xfrm>
            <a:off x="709246" y="1690688"/>
            <a:ext cx="9864969" cy="4710112"/>
          </a:xfrm>
        </p:spPr>
        <p:txBody>
          <a:bodyPr>
            <a:normAutofit/>
          </a:bodyPr>
          <a:lstStyle/>
          <a:p>
            <a:pPr>
              <a:lnSpc>
                <a:spcPct val="100000"/>
              </a:lnSpc>
            </a:pPr>
            <a:r>
              <a:rPr lang="en-GB" sz="2000" dirty="0">
                <a:latin typeface="Calibri Light" panose="020F0302020204030204" pitchFamily="34" charset="0"/>
                <a:cs typeface="Calibri Light" panose="020F0302020204030204" pitchFamily="34" charset="0"/>
              </a:rPr>
              <a:t>Although innovation is the core strength of the market economy, but it also weakens the invisible hand to govern competition. By leveraging innovation, monopolistic firms emerge with price-setting capability. To counter it, frequently, Governments get busy with the application of antitrust laws. </a:t>
            </a:r>
          </a:p>
          <a:p>
            <a:pPr>
              <a:lnSpc>
                <a:spcPct val="100000"/>
              </a:lnSpc>
            </a:pPr>
            <a:r>
              <a:rPr lang="en-GB" sz="2000" dirty="0">
                <a:latin typeface="Calibri Light" panose="020F0302020204030204" pitchFamily="34" charset="0"/>
                <a:cs typeface="Calibri Light" panose="020F0302020204030204" pitchFamily="34" charset="0"/>
              </a:rPr>
              <a:t>On the one hand, price setting market power weakens the competition force to pursue innovation. On the other hand, the application of antitrust laws runs the risk of throttling innovation. </a:t>
            </a:r>
          </a:p>
          <a:p>
            <a:pPr>
              <a:lnSpc>
                <a:spcPct val="100000"/>
              </a:lnSpc>
            </a:pPr>
            <a:r>
              <a:rPr lang="en-GB" sz="2000" dirty="0">
                <a:latin typeface="Calibri Light" panose="020F0302020204030204" pitchFamily="34" charset="0"/>
                <a:cs typeface="Calibri Light" panose="020F0302020204030204" pitchFamily="34" charset="0"/>
              </a:rPr>
              <a:t>The alternative could be to increase public funding for university-based R&amp;D to increase the supply of ideas to fuel the next wave of start-ups and innovation. However, innovation increases trade. </a:t>
            </a:r>
          </a:p>
          <a:p>
            <a:pPr>
              <a:lnSpc>
                <a:spcPct val="100000"/>
              </a:lnSpc>
            </a:pPr>
            <a:r>
              <a:rPr lang="en-GB" sz="2000" dirty="0">
                <a:latin typeface="Calibri Light" panose="020F0302020204030204" pitchFamily="34" charset="0"/>
                <a:cs typeface="Calibri Light" panose="020F0302020204030204" pitchFamily="34" charset="0"/>
              </a:rPr>
              <a:t>Therefore, managing innovation in the market economy should take into consideration of the effects of innovation on monopolization, weakening competition, and expansion of trade.</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3726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930B-206C-374B-87E6-2E6D261C6623}"/>
              </a:ext>
            </a:extLst>
          </p:cNvPr>
          <p:cNvSpPr>
            <a:spLocks noGrp="1"/>
          </p:cNvSpPr>
          <p:nvPr>
            <p:ph type="title"/>
          </p:nvPr>
        </p:nvSpPr>
        <p:spPr>
          <a:xfrm>
            <a:off x="838200" y="365126"/>
            <a:ext cx="10515600" cy="713398"/>
          </a:xfrm>
        </p:spPr>
        <p:txBody>
          <a:bodyPr>
            <a:normAutofit/>
          </a:bodyPr>
          <a:lstStyle/>
          <a:p>
            <a:r>
              <a:rPr lang="en-GB" sz="2800" dirty="0">
                <a:solidFill>
                  <a:srgbClr val="3099EC"/>
                </a:solidFill>
              </a:rPr>
              <a:t>Principle 9: Necessitates the dealing with conflicting outcomes</a:t>
            </a:r>
            <a:endParaRPr sz="2800" dirty="0">
              <a:solidFill>
                <a:srgbClr val="3099EC"/>
              </a:solidFill>
            </a:endParaRPr>
          </a:p>
        </p:txBody>
      </p:sp>
      <p:sp>
        <p:nvSpPr>
          <p:cNvPr id="3" name="Content Placeholder 2">
            <a:extLst>
              <a:ext uri="{FF2B5EF4-FFF2-40B4-BE49-F238E27FC236}">
                <a16:creationId xmlns:a16="http://schemas.microsoft.com/office/drawing/2014/main" id="{BDDCAFD6-323B-E140-B25E-9D3631A7898D}"/>
              </a:ext>
            </a:extLst>
          </p:cNvPr>
          <p:cNvSpPr>
            <a:spLocks noGrp="1"/>
          </p:cNvSpPr>
          <p:nvPr>
            <p:ph idx="1"/>
          </p:nvPr>
        </p:nvSpPr>
        <p:spPr>
          <a:xfrm>
            <a:off x="838200" y="1112226"/>
            <a:ext cx="10515600" cy="5380647"/>
          </a:xfrm>
        </p:spPr>
        <p:txBody>
          <a:bodyPr>
            <a:normAutofit fontScale="92500" lnSpcReduction="10000"/>
          </a:bodyPr>
          <a:lstStyle/>
          <a:p>
            <a:pPr>
              <a:lnSpc>
                <a:spcPct val="110000"/>
              </a:lnSpc>
            </a:pPr>
            <a:r>
              <a:rPr lang="en-GB" sz="2400" dirty="0">
                <a:latin typeface="Calibri Light" panose="020F0302020204030204" pitchFamily="34" charset="0"/>
                <a:cs typeface="Calibri Light" panose="020F0302020204030204" pitchFamily="34" charset="0"/>
              </a:rPr>
              <a:t>Innovation in the market economy often runs the risk of directional failure. For example, innovative features for creating an </a:t>
            </a:r>
            <a:r>
              <a:rPr lang="en-GB" sz="2400" u="sng" dirty="0">
                <a:latin typeface="Calibri Light" panose="020F0302020204030204" pitchFamily="34" charset="0"/>
                <a:cs typeface="Calibri Light" panose="020F0302020204030204" pitchFamily="34" charset="0"/>
                <a:hlinkClick r:id="rId2"/>
              </a:rPr>
              <a:t>addictive association with smartphone increases screen time</a:t>
            </a:r>
            <a:r>
              <a:rPr lang="en-GB" sz="2400" dirty="0">
                <a:latin typeface="Calibri Light" panose="020F0302020204030204" pitchFamily="34" charset="0"/>
                <a:cs typeface="Calibri Light" panose="020F0302020204030204" pitchFamily="34" charset="0"/>
              </a:rPr>
              <a:t>. Due to an advertisement based revenue model, it’s an attractive option for the innovators, but at the cost of the overall benefit of society. Hence, managing innovation in the market economy is often challenging.</a:t>
            </a:r>
          </a:p>
          <a:p>
            <a:pPr>
              <a:lnSpc>
                <a:spcPct val="110000"/>
              </a:lnSpc>
            </a:pPr>
            <a:r>
              <a:rPr lang="en-GB" sz="2400" dirty="0">
                <a:latin typeface="Calibri Light" panose="020F0302020204030204" pitchFamily="34" charset="0"/>
                <a:cs typeface="Calibri Light" panose="020F0302020204030204" pitchFamily="34" charset="0"/>
              </a:rPr>
              <a:t>In a broad sense, we are facing the challenge of meeting these 10 objectives simultaneously: 1. better products at lower cost serving more consumers, 2. more jobs are created than lost, 3. less harm done to the environment and natural resource stock, 4. higher pay for all segments of the employment pyramid, 5. growing profit, 6. greater opportunity for Inclusive and equitable participation in wealth creation, 7. more tax revenue for the government, 8. increasing security and collective well being, 9. intensify competition, and 10. ??. Often these variables are conflicting in nature. For example, innovation has a natural tendency to cause </a:t>
            </a:r>
            <a:r>
              <a:rPr lang="en-GB" sz="2400" dirty="0" err="1">
                <a:latin typeface="Calibri Light" panose="020F0302020204030204" pitchFamily="34" charset="0"/>
                <a:cs typeface="Calibri Light" panose="020F0302020204030204" pitchFamily="34" charset="0"/>
              </a:rPr>
              <a:t>labor-saving</a:t>
            </a:r>
            <a:r>
              <a:rPr lang="en-GB" sz="2400" dirty="0">
                <a:latin typeface="Calibri Light" panose="020F0302020204030204" pitchFamily="34" charset="0"/>
                <a:cs typeface="Calibri Light" panose="020F0302020204030204" pitchFamily="34" charset="0"/>
              </a:rPr>
              <a:t> effects, resulting in job loss. How to pursue innovation to address all these variables poses significant management, policy, and regulatory challenges. </a:t>
            </a:r>
          </a:p>
          <a:p>
            <a:endParaRPr dirty="0"/>
          </a:p>
        </p:txBody>
      </p:sp>
    </p:spTree>
    <p:extLst>
      <p:ext uri="{BB962C8B-B14F-4D97-AF65-F5344CB8AC3E}">
        <p14:creationId xmlns:p14="http://schemas.microsoft.com/office/powerpoint/2010/main" val="1201270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6AE3-AAD8-814D-AECA-A2033501F886}"/>
              </a:ext>
            </a:extLst>
          </p:cNvPr>
          <p:cNvSpPr>
            <a:spLocks noGrp="1"/>
          </p:cNvSpPr>
          <p:nvPr>
            <p:ph type="title"/>
          </p:nvPr>
        </p:nvSpPr>
        <p:spPr/>
        <p:txBody>
          <a:bodyPr>
            <a:normAutofit/>
          </a:bodyPr>
          <a:lstStyle/>
          <a:p>
            <a:r>
              <a:rPr lang="en-GB" sz="2800" dirty="0">
                <a:solidFill>
                  <a:srgbClr val="3099EC"/>
                </a:solidFill>
              </a:rPr>
              <a:t>Principle 10: Demands policy reform, realignment of cultural values and rational decisions</a:t>
            </a:r>
            <a:endParaRPr sz="2800" dirty="0">
              <a:solidFill>
                <a:srgbClr val="3099EC"/>
              </a:solidFill>
            </a:endParaRPr>
          </a:p>
        </p:txBody>
      </p:sp>
      <p:sp>
        <p:nvSpPr>
          <p:cNvPr id="3" name="Content Placeholder 2">
            <a:extLst>
              <a:ext uri="{FF2B5EF4-FFF2-40B4-BE49-F238E27FC236}">
                <a16:creationId xmlns:a16="http://schemas.microsoft.com/office/drawing/2014/main" id="{27E31E60-48F2-1F47-ABC0-D1C015AC7EB8}"/>
              </a:ext>
            </a:extLst>
          </p:cNvPr>
          <p:cNvSpPr>
            <a:spLocks noGrp="1"/>
          </p:cNvSpPr>
          <p:nvPr>
            <p:ph idx="1"/>
          </p:nvPr>
        </p:nvSpPr>
        <p:spPr>
          <a:xfrm>
            <a:off x="838200" y="1460498"/>
            <a:ext cx="10826262" cy="5397501"/>
          </a:xfrm>
        </p:spPr>
        <p:txBody>
          <a:bodyPr>
            <a:noAutofit/>
          </a:bodyPr>
          <a:lstStyle/>
          <a:p>
            <a:pPr>
              <a:lnSpc>
                <a:spcPct val="120000"/>
              </a:lnSpc>
            </a:pPr>
            <a:r>
              <a:rPr lang="en-GB" sz="1800" dirty="0">
                <a:latin typeface="Calibri Light" panose="020F0302020204030204" pitchFamily="34" charset="0"/>
                <a:cs typeface="Calibri Light" panose="020F0302020204030204" pitchFamily="34" charset="0"/>
              </a:rPr>
              <a:t>Ideas are feed to the growth of innovation. Of course, we need creative minds to generate ideas. The process of idea generation also demands the advancement of knowledge. Moreover, a single great idea needs the support of flow ideas, often lasting for decades, to succeed. To ensure this flow, we need institutional capacity, which often demands S&amp;T policy reform. On the other hand, local demand should be created for emerging ideas. </a:t>
            </a:r>
          </a:p>
          <a:p>
            <a:pPr>
              <a:lnSpc>
                <a:spcPct val="120000"/>
              </a:lnSpc>
            </a:pPr>
            <a:r>
              <a:rPr lang="en-GB" sz="1800" dirty="0">
                <a:latin typeface="Calibri Light" panose="020F0302020204030204" pitchFamily="34" charset="0"/>
                <a:cs typeface="Calibri Light" panose="020F0302020204030204" pitchFamily="34" charset="0"/>
              </a:rPr>
              <a:t>Policy support is required to create the initial demand for innovative products, particularly at the early stage. For example, the US government’s </a:t>
            </a:r>
            <a:r>
              <a:rPr lang="en-GB" sz="1800" dirty="0" err="1">
                <a:latin typeface="Calibri Light" panose="020F0302020204030204" pitchFamily="34" charset="0"/>
                <a:cs typeface="Calibri Light" panose="020F0302020204030204" pitchFamily="34" charset="0"/>
              </a:rPr>
              <a:t>defense</a:t>
            </a:r>
            <a:r>
              <a:rPr lang="en-GB" sz="1800" dirty="0">
                <a:latin typeface="Calibri Light" panose="020F0302020204030204" pitchFamily="34" charset="0"/>
                <a:cs typeface="Calibri Light" panose="020F0302020204030204" pitchFamily="34" charset="0"/>
              </a:rPr>
              <a:t> technology policy is vital for creating the demand for early-stage innovations. Similarly, economic and industry policies play a vital role in stimulating demand. </a:t>
            </a:r>
          </a:p>
          <a:p>
            <a:pPr>
              <a:lnSpc>
                <a:spcPct val="120000"/>
              </a:lnSpc>
            </a:pPr>
            <a:r>
              <a:rPr lang="en-GB" sz="1800" dirty="0">
                <a:latin typeface="Calibri Light" panose="020F0302020204030204" pitchFamily="34" charset="0"/>
                <a:cs typeface="Calibri Light" panose="020F0302020204030204" pitchFamily="34" charset="0"/>
              </a:rPr>
              <a:t>In addition to it, culture also plays an important role. Invariably, ideas demand craftsmanship spirit for pursuing the relentless journey of refinement, often lasting for decades. Moreover, this craftsmanship spirit should be linked with scientific discoveries and technological inventions. </a:t>
            </a:r>
          </a:p>
          <a:p>
            <a:pPr>
              <a:lnSpc>
                <a:spcPct val="120000"/>
              </a:lnSpc>
            </a:pPr>
            <a:r>
              <a:rPr lang="en-GB" sz="1800" dirty="0">
                <a:latin typeface="Calibri Light" panose="020F0302020204030204" pitchFamily="34" charset="0"/>
                <a:cs typeface="Calibri Light" panose="020F0302020204030204" pitchFamily="34" charset="0"/>
              </a:rPr>
              <a:t>For example, the Japanese have shown a high success rate by blending craftsmanship spirt with the institutional approach of scientific discoveries and invention. Due to this unique capability, Sony grew from the ash of world war to disrupt American and European technology icons, while one of R&amp;D team members won the Nobel prize. Similar successes are in lithium-ion batteries and also in the LED light bulb.  </a:t>
            </a:r>
          </a:p>
        </p:txBody>
      </p:sp>
    </p:spTree>
    <p:extLst>
      <p:ext uri="{BB962C8B-B14F-4D97-AF65-F5344CB8AC3E}">
        <p14:creationId xmlns:p14="http://schemas.microsoft.com/office/powerpoint/2010/main" val="790446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0BAC-286C-BE46-8D29-028709B3D3DE}"/>
              </a:ext>
            </a:extLst>
          </p:cNvPr>
          <p:cNvSpPr>
            <a:spLocks noGrp="1"/>
          </p:cNvSpPr>
          <p:nvPr>
            <p:ph type="title"/>
          </p:nvPr>
        </p:nvSpPr>
        <p:spPr>
          <a:xfrm>
            <a:off x="509954" y="-297657"/>
            <a:ext cx="10515600" cy="1325563"/>
          </a:xfrm>
        </p:spPr>
        <p:txBody>
          <a:bodyPr>
            <a:normAutofit/>
          </a:bodyPr>
          <a:lstStyle/>
          <a:p>
            <a:r>
              <a:rPr lang="en-US" sz="3600" dirty="0">
                <a:solidFill>
                  <a:srgbClr val="3099EC"/>
                </a:solidFill>
              </a:rPr>
              <a:t>Misleading Innovation Index</a:t>
            </a:r>
            <a:r>
              <a:rPr lang="en-BD" sz="3600" dirty="0">
                <a:solidFill>
                  <a:srgbClr val="3099EC"/>
                </a:solidFill>
              </a:rPr>
              <a:t> </a:t>
            </a:r>
            <a:endParaRPr sz="3600" dirty="0">
              <a:solidFill>
                <a:srgbClr val="3099EC"/>
              </a:solidFill>
            </a:endParaRPr>
          </a:p>
        </p:txBody>
      </p:sp>
      <p:sp>
        <p:nvSpPr>
          <p:cNvPr id="3" name="Content Placeholder 2">
            <a:extLst>
              <a:ext uri="{FF2B5EF4-FFF2-40B4-BE49-F238E27FC236}">
                <a16:creationId xmlns:a16="http://schemas.microsoft.com/office/drawing/2014/main" id="{E25F123D-96A3-374E-B4F3-F9A9C6E93809}"/>
              </a:ext>
            </a:extLst>
          </p:cNvPr>
          <p:cNvSpPr>
            <a:spLocks noGrp="1"/>
          </p:cNvSpPr>
          <p:nvPr>
            <p:ph idx="1"/>
          </p:nvPr>
        </p:nvSpPr>
        <p:spPr>
          <a:xfrm>
            <a:off x="381000" y="758274"/>
            <a:ext cx="10515600" cy="6099725"/>
          </a:xfrm>
        </p:spPr>
        <p:txBody>
          <a:bodyPr>
            <a:normAutofit fontScale="55000" lnSpcReduction="20000"/>
          </a:bodyPr>
          <a:lstStyle/>
          <a:p>
            <a:pPr>
              <a:lnSpc>
                <a:spcPct val="120000"/>
              </a:lnSpc>
            </a:pPr>
            <a:r>
              <a:rPr lang="en-GB" dirty="0">
                <a:latin typeface="Calibri Light" panose="020F0302020204030204" pitchFamily="34" charset="0"/>
                <a:cs typeface="Calibri Light" panose="020F0302020204030204" pitchFamily="34" charset="0"/>
              </a:rPr>
              <a:t>As innovation is the primary driver of economic growth, there have been several performance indices measuring the overall innovation capacity of a country. Among these indices, the Global Innovation Index prepared by World Intellectual Property Organization (WIPO) in partnership with INSEAD and Cornell University appears to be a notable one. </a:t>
            </a:r>
          </a:p>
          <a:p>
            <a:pPr>
              <a:lnSpc>
                <a:spcPct val="120000"/>
              </a:lnSpc>
            </a:pPr>
            <a:r>
              <a:rPr lang="en-GB" dirty="0">
                <a:latin typeface="Calibri Light" panose="020F0302020204030204" pitchFamily="34" charset="0"/>
                <a:cs typeface="Calibri Light" panose="020F0302020204030204" pitchFamily="34" charset="0"/>
              </a:rPr>
              <a:t>This index measures the competence of 127 countries by taking into account 80 parameters under seven broad categories. Bloomberg is publishing the second important one based on reflection of capabilities in seven major groups. Innovation competence forms the 12th pillar in The Global Competitiveness report released by the World Economic Forum. Instead of focusing on the economic benefits obtained through innovation, the parameters used by these indices mostly concentrate on underlying capabilities. </a:t>
            </a:r>
          </a:p>
          <a:p>
            <a:pPr>
              <a:lnSpc>
                <a:spcPct val="120000"/>
              </a:lnSpc>
            </a:pPr>
            <a:r>
              <a:rPr lang="en-GB" dirty="0">
                <a:latin typeface="Calibri Light" panose="020F0302020204030204" pitchFamily="34" charset="0"/>
                <a:cs typeface="Calibri Light" panose="020F0302020204030204" pitchFamily="34" charset="0"/>
              </a:rPr>
              <a:t>But often the same underlying capacity makes a varying contribution to economic growth in different countries. As a result, such indices often provide misleading barometer about the capability gap. Despite such discrepancies, decision-makers, particularly in developing countries, perceive these indices as leading references on innovation, and 'tools for action'. Moreover, international organizations like UNESCO have been measuring the progress of innovation competence in developing countries based on the indicators used in these indices, and are advising them accordingly.  </a:t>
            </a:r>
          </a:p>
          <a:p>
            <a:pPr>
              <a:lnSpc>
                <a:spcPct val="120000"/>
              </a:lnSpc>
            </a:pPr>
            <a:r>
              <a:rPr lang="en-GB" dirty="0">
                <a:latin typeface="Calibri Light" panose="020F0302020204030204" pitchFamily="34" charset="0"/>
                <a:cs typeface="Calibri Light" panose="020F0302020204030204" pitchFamily="34" charset="0"/>
              </a:rPr>
              <a:t>Among others, quality of scientific research institutions, publications, patents, R&amp;D investments, industry-university collaborations, availability of science and technology graduates, and government procurement of advanced technology products are major areas of focus to assess the innovation ability in the Global Competitiveness report. These are supply-side components for driving innovation. But to drive economic growth, such supply-side inputs should be converted into new products and processes or used for improving existing ones. To do so, there should be demand in the local economy, and risks should be taken into consideration to nurture ideas around those inputs. </a:t>
            </a:r>
          </a:p>
          <a:p>
            <a:pPr>
              <a:lnSpc>
                <a:spcPct val="120000"/>
              </a:lnSpc>
            </a:pPr>
            <a:r>
              <a:rPr lang="en-GB" dirty="0">
                <a:latin typeface="Calibri Light" panose="020F0302020204030204" pitchFamily="34" charset="0"/>
                <a:cs typeface="Calibri Light" panose="020F0302020204030204" pitchFamily="34" charset="0"/>
              </a:rPr>
              <a:t>In the absence of the ability to turn intellectual assets produced by the supply capacities to offer better products at lower cost, often investments made to strengthen those capacities lead to wastage of resources. Notably, in developing countries, the situation is quite unfavourable. To deal with the competitiveness of an economy, often governments prefer to provide incentives in the form of lowering taxes on imported technologies weakening the local innovation demand. Due to weak demand for local innovation, often S&amp;T graduates find themselves unemployed or underemployed. As a result, a growing number of S&amp;T graduates fail to contribute to economic growth through innovation.</a:t>
            </a:r>
            <a:endParaRPr dirty="0">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E719809E-FDF3-5E4F-B1CE-FCDA57C35131}"/>
              </a:ext>
            </a:extLst>
          </p:cNvPr>
          <p:cNvSpPr/>
          <p:nvPr/>
        </p:nvSpPr>
        <p:spPr>
          <a:xfrm rot="16200000">
            <a:off x="8439835" y="3089959"/>
            <a:ext cx="6096000" cy="646331"/>
          </a:xfrm>
          <a:prstGeom prst="rect">
            <a:avLst/>
          </a:prstGeom>
        </p:spPr>
        <p:txBody>
          <a:bodyPr>
            <a:spAutoFit/>
          </a:bodyPr>
          <a:lstStyle/>
          <a:p>
            <a:r>
              <a:rPr lang="en-GB" dirty="0"/>
              <a:t>https://</a:t>
            </a:r>
            <a:r>
              <a:rPr lang="en-GB" dirty="0" err="1"/>
              <a:t>thefinancialexpress.com.bd</a:t>
            </a:r>
            <a:r>
              <a:rPr lang="en-GB" dirty="0"/>
              <a:t>/views/misleading-nature-of-innovation-indices-1533656154</a:t>
            </a:r>
            <a:endParaRPr dirty="0"/>
          </a:p>
        </p:txBody>
      </p:sp>
    </p:spTree>
    <p:extLst>
      <p:ext uri="{BB962C8B-B14F-4D97-AF65-F5344CB8AC3E}">
        <p14:creationId xmlns:p14="http://schemas.microsoft.com/office/powerpoint/2010/main" val="68969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9902-4B3A-434B-A4E5-84DE6E90AE76}"/>
              </a:ext>
            </a:extLst>
          </p:cNvPr>
          <p:cNvSpPr>
            <a:spLocks noGrp="1"/>
          </p:cNvSpPr>
          <p:nvPr>
            <p:ph type="title"/>
          </p:nvPr>
        </p:nvSpPr>
        <p:spPr>
          <a:xfrm>
            <a:off x="474785" y="61424"/>
            <a:ext cx="10515600" cy="619613"/>
          </a:xfrm>
        </p:spPr>
        <p:txBody>
          <a:bodyPr>
            <a:normAutofit/>
          </a:bodyPr>
          <a:lstStyle/>
          <a:p>
            <a:r>
              <a:rPr lang="en-US" sz="2800" b="1" dirty="0">
                <a:solidFill>
                  <a:srgbClr val="3099EC"/>
                </a:solidFill>
              </a:rPr>
              <a:t>Examples: Disk drive technology for data storage</a:t>
            </a:r>
            <a:endParaRPr sz="2800" b="1" dirty="0">
              <a:solidFill>
                <a:srgbClr val="3099EC"/>
              </a:solidFill>
            </a:endParaRPr>
          </a:p>
        </p:txBody>
      </p:sp>
      <p:pic>
        <p:nvPicPr>
          <p:cNvPr id="2052" name="Picture 4" descr="1.2 Magnetic recording crisis and challenges">
            <a:extLst>
              <a:ext uri="{FF2B5EF4-FFF2-40B4-BE49-F238E27FC236}">
                <a16:creationId xmlns:a16="http://schemas.microsoft.com/office/drawing/2014/main" id="{53923F77-7CFF-A74A-B22B-A104E735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331" y="164122"/>
            <a:ext cx="4505141" cy="29988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ata storage -- then and now | Computerworld">
            <a:extLst>
              <a:ext uri="{FF2B5EF4-FFF2-40B4-BE49-F238E27FC236}">
                <a16:creationId xmlns:a16="http://schemas.microsoft.com/office/drawing/2014/main" id="{8281132B-5D55-5246-B7C1-A3D2A354945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20543" y="3428999"/>
            <a:ext cx="3968238" cy="29987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3325D0-EA49-ED42-80DA-EDBE8E6ABD19}"/>
              </a:ext>
            </a:extLst>
          </p:cNvPr>
          <p:cNvSpPr txBox="1"/>
          <p:nvPr/>
        </p:nvSpPr>
        <p:spPr>
          <a:xfrm>
            <a:off x="542193" y="681037"/>
            <a:ext cx="7288822" cy="5940088"/>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Magnetic disk drive is a technology for storing and retrieving data with moving head. One of the critical performance parameters of this technology is areal data density. It stands for how many bits could be stored on per square surface area of rotating magnetic disk.  </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Based on this technology invention, IBM started innovating hard disk drive. The maiden shipment took place </a:t>
            </a:r>
            <a:r>
              <a:rPr lang="en-GB" sz="2000" dirty="0">
                <a:latin typeface="Calibri Light" panose="020F0302020204030204" pitchFamily="34" charset="0"/>
                <a:cs typeface="Calibri Light" panose="020F0302020204030204" pitchFamily="34" charset="0"/>
              </a:rPr>
              <a:t>in 1957. It was the first 5MB hard disk unit weighing over a ton and was used by the IBM 305 RAMAC. The drive occupied 16 square feet and used fifty 24-inch platters (rotating magnetic disks). Read/write head attached with two independently moving arms used to take an average access time of 600ms.</a:t>
            </a:r>
          </a:p>
          <a:p>
            <a:endParaRPr lang="en-GB"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Due to continued R&amp;D, idea kept flowing in improving areal density-- from 2,000 bits/sq. inch  in 1957 (IBM RAMAC) to 1 trillion in 2015 (Toshiba). That is equivalent to growth in areal density at a CAGR of 41%, comparable to that of </a:t>
            </a:r>
            <a:r>
              <a:rPr lang="en-GB" sz="2000" dirty="0">
                <a:solidFill>
                  <a:srgbClr val="FF0000"/>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Moore’s Law</a:t>
            </a:r>
            <a:r>
              <a:rPr lang="en-GB" sz="2000" dirty="0">
                <a:solidFill>
                  <a:srgbClr val="FF0000"/>
                </a:solidFill>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rPr>
              <a:t>for semiconductor devices. Due to this performance growth, disk storage started getting better and also cheaper—leading to deepening the penetration or diffusion.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0259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CDD7-0597-2A4A-B87A-69B1BB6124FF}"/>
              </a:ext>
            </a:extLst>
          </p:cNvPr>
          <p:cNvSpPr>
            <a:spLocks noGrp="1"/>
          </p:cNvSpPr>
          <p:nvPr>
            <p:ph type="title"/>
          </p:nvPr>
        </p:nvSpPr>
        <p:spPr>
          <a:xfrm>
            <a:off x="580292" y="294787"/>
            <a:ext cx="10515600" cy="560998"/>
          </a:xfrm>
        </p:spPr>
        <p:txBody>
          <a:bodyPr>
            <a:normAutofit/>
          </a:bodyPr>
          <a:lstStyle/>
          <a:p>
            <a:r>
              <a:rPr lang="en-US" sz="2800" dirty="0">
                <a:solidFill>
                  <a:srgbClr val="3099EC"/>
                </a:solidFill>
              </a:rPr>
              <a:t>Phases of Progression and Adoption of Technologies</a:t>
            </a:r>
            <a:endParaRPr sz="2800" dirty="0">
              <a:solidFill>
                <a:srgbClr val="3099EC"/>
              </a:solidFill>
            </a:endParaRPr>
          </a:p>
        </p:txBody>
      </p:sp>
      <p:sp>
        <p:nvSpPr>
          <p:cNvPr id="3" name="Content Placeholder 2">
            <a:extLst>
              <a:ext uri="{FF2B5EF4-FFF2-40B4-BE49-F238E27FC236}">
                <a16:creationId xmlns:a16="http://schemas.microsoft.com/office/drawing/2014/main" id="{B7F2FBE6-4E04-3646-ADE6-72778CB7F821}"/>
              </a:ext>
            </a:extLst>
          </p:cNvPr>
          <p:cNvSpPr>
            <a:spLocks noGrp="1"/>
          </p:cNvSpPr>
          <p:nvPr>
            <p:ph idx="1"/>
          </p:nvPr>
        </p:nvSpPr>
        <p:spPr>
          <a:xfrm>
            <a:off x="580292" y="783857"/>
            <a:ext cx="8133245" cy="5911607"/>
          </a:xfrm>
        </p:spPr>
        <p:txBody>
          <a:bodyPr>
            <a:normAutofit fontScale="92500"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Like magnetic hard disk drive, many great technologies are born in embryonic form. In their infancy period, the quality is quite low and cost is very high. Civilians do not find them of any use. Invariably, military shows up as initial customers for infant technologies.   </a:t>
            </a:r>
          </a:p>
          <a:p>
            <a:pPr marL="0" indent="0">
              <a:lnSpc>
                <a:spcPct val="100000"/>
              </a:lnSpc>
              <a:buNone/>
            </a:pPr>
            <a:r>
              <a:rPr lang="en-US" sz="2000" dirty="0">
                <a:latin typeface="Calibri Light" panose="020F0302020204030204" pitchFamily="34" charset="0"/>
                <a:cs typeface="Calibri Light" panose="020F0302020204030204" pitchFamily="34" charset="0"/>
              </a:rPr>
              <a:t>As technology keeps growing, customer base keeps expanding from Military to Government agencies, large corporations and mid-sized businesses. Eventually, it reaches the maturity of creating willingness to pay among civilians at profit. </a:t>
            </a:r>
          </a:p>
          <a:p>
            <a:pPr marL="0" indent="0">
              <a:lnSpc>
                <a:spcPct val="100000"/>
              </a:lnSpc>
              <a:buNone/>
            </a:pPr>
            <a:r>
              <a:rPr lang="en-US" sz="2000" dirty="0">
                <a:latin typeface="Calibri Light" panose="020F0302020204030204" pitchFamily="34" charset="0"/>
                <a:cs typeface="Calibri Light" panose="020F0302020204030204" pitchFamily="34" charset="0"/>
              </a:rPr>
              <a:t>Western countries, led by Germany and USA, used their military agenda to drive technology at the early phase. Due to this reason, many great technologies started witnessing success root in the USA, particularly during post WWII period.  </a:t>
            </a:r>
          </a:p>
          <a:p>
            <a:pPr marL="0" indent="0">
              <a:lnSpc>
                <a:spcPct val="100000"/>
              </a:lnSpc>
              <a:buNone/>
            </a:pPr>
            <a:r>
              <a:rPr lang="en-US" sz="2000" dirty="0">
                <a:latin typeface="Calibri Light" panose="020F0302020204030204" pitchFamily="34" charset="0"/>
                <a:cs typeface="Calibri Light" panose="020F0302020204030204" pitchFamily="34" charset="0"/>
              </a:rPr>
              <a:t>Although this military led initial success plays quite pivotal role in exploiting successive unfolding markets, it is not sufficient. Often, followers take away the lead by higher performance in incremental advancement and reinventions.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IBM led the HDD invention and the exploitation of its innovation fire power. But upon being a late entrant, Toshiba has taken over the computer storage business by reinvention.  </a:t>
            </a:r>
          </a:p>
          <a:p>
            <a:pPr marL="0" indent="0">
              <a:lnSpc>
                <a:spcPct val="100000"/>
              </a:lnSpc>
              <a:buNone/>
            </a:pPr>
            <a:r>
              <a:rPr lang="en-US" sz="2000" dirty="0">
                <a:latin typeface="Calibri Light" panose="020F0302020204030204" pitchFamily="34" charset="0"/>
                <a:cs typeface="Calibri Light" panose="020F0302020204030204" pitchFamily="34" charset="0"/>
              </a:rPr>
              <a:t>By the way, using military agenda for nurturing technologies for exploiting civilian market is highly powerful. So far, the USA has been leading it. However, Russians miserably failed, and China has been attempting to replicate USA’s success. </a:t>
            </a:r>
          </a:p>
        </p:txBody>
      </p:sp>
      <p:sp>
        <p:nvSpPr>
          <p:cNvPr id="4" name="Freeform 3">
            <a:extLst>
              <a:ext uri="{FF2B5EF4-FFF2-40B4-BE49-F238E27FC236}">
                <a16:creationId xmlns:a16="http://schemas.microsoft.com/office/drawing/2014/main" id="{E5E3EDEA-35D0-DD4D-BD8A-33D97B968619}"/>
              </a:ext>
            </a:extLst>
          </p:cNvPr>
          <p:cNvSpPr/>
          <p:nvPr/>
        </p:nvSpPr>
        <p:spPr>
          <a:xfrm>
            <a:off x="9301905" y="1137138"/>
            <a:ext cx="2754923" cy="2614246"/>
          </a:xfrm>
          <a:custGeom>
            <a:avLst/>
            <a:gdLst>
              <a:gd name="connsiteX0" fmla="*/ 23446 w 2754923"/>
              <a:gd name="connsiteY0" fmla="*/ 0 h 2614246"/>
              <a:gd name="connsiteX1" fmla="*/ 0 w 2754923"/>
              <a:gd name="connsiteY1" fmla="*/ 2614246 h 2614246"/>
              <a:gd name="connsiteX2" fmla="*/ 2754923 w 2754923"/>
              <a:gd name="connsiteY2" fmla="*/ 2602523 h 2614246"/>
            </a:gdLst>
            <a:ahLst/>
            <a:cxnLst>
              <a:cxn ang="0">
                <a:pos x="connsiteX0" y="connsiteY0"/>
              </a:cxn>
              <a:cxn ang="0">
                <a:pos x="connsiteX1" y="connsiteY1"/>
              </a:cxn>
              <a:cxn ang="0">
                <a:pos x="connsiteX2" y="connsiteY2"/>
              </a:cxn>
            </a:cxnLst>
            <a:rect l="l" t="t" r="r" b="b"/>
            <a:pathLst>
              <a:path w="2754923" h="2614246">
                <a:moveTo>
                  <a:pt x="23446" y="0"/>
                </a:moveTo>
                <a:lnTo>
                  <a:pt x="0" y="2614246"/>
                </a:lnTo>
                <a:lnTo>
                  <a:pt x="2754923" y="2602523"/>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Freeform 4">
            <a:extLst>
              <a:ext uri="{FF2B5EF4-FFF2-40B4-BE49-F238E27FC236}">
                <a16:creationId xmlns:a16="http://schemas.microsoft.com/office/drawing/2014/main" id="{E426ADD8-93DB-8649-80E6-9A16066D712A}"/>
              </a:ext>
            </a:extLst>
          </p:cNvPr>
          <p:cNvSpPr/>
          <p:nvPr/>
        </p:nvSpPr>
        <p:spPr>
          <a:xfrm>
            <a:off x="9313627" y="1887415"/>
            <a:ext cx="2297723" cy="1852246"/>
          </a:xfrm>
          <a:custGeom>
            <a:avLst/>
            <a:gdLst>
              <a:gd name="connsiteX0" fmla="*/ 0 w 2086708"/>
              <a:gd name="connsiteY0" fmla="*/ 1852246 h 1852246"/>
              <a:gd name="connsiteX1" fmla="*/ 820615 w 2086708"/>
              <a:gd name="connsiteY1" fmla="*/ 1477107 h 1852246"/>
              <a:gd name="connsiteX2" fmla="*/ 1383323 w 2086708"/>
              <a:gd name="connsiteY2" fmla="*/ 351692 h 1852246"/>
              <a:gd name="connsiteX3" fmla="*/ 2086708 w 2086708"/>
              <a:gd name="connsiteY3" fmla="*/ 0 h 1852246"/>
            </a:gdLst>
            <a:ahLst/>
            <a:cxnLst>
              <a:cxn ang="0">
                <a:pos x="connsiteX0" y="connsiteY0"/>
              </a:cxn>
              <a:cxn ang="0">
                <a:pos x="connsiteX1" y="connsiteY1"/>
              </a:cxn>
              <a:cxn ang="0">
                <a:pos x="connsiteX2" y="connsiteY2"/>
              </a:cxn>
              <a:cxn ang="0">
                <a:pos x="connsiteX3" y="connsiteY3"/>
              </a:cxn>
            </a:cxnLst>
            <a:rect l="l" t="t" r="r" b="b"/>
            <a:pathLst>
              <a:path w="2086708" h="1852246">
                <a:moveTo>
                  <a:pt x="0" y="1852246"/>
                </a:moveTo>
                <a:cubicBezTo>
                  <a:pt x="295030" y="1789722"/>
                  <a:pt x="590061" y="1727199"/>
                  <a:pt x="820615" y="1477107"/>
                </a:cubicBezTo>
                <a:cubicBezTo>
                  <a:pt x="1051169" y="1227015"/>
                  <a:pt x="1172308" y="597876"/>
                  <a:pt x="1383323" y="351692"/>
                </a:cubicBezTo>
                <a:cubicBezTo>
                  <a:pt x="1594339" y="105507"/>
                  <a:pt x="1840523" y="52753"/>
                  <a:pt x="2086708"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TextBox 5">
            <a:extLst>
              <a:ext uri="{FF2B5EF4-FFF2-40B4-BE49-F238E27FC236}">
                <a16:creationId xmlns:a16="http://schemas.microsoft.com/office/drawing/2014/main" id="{DF8698CB-1289-7F49-B3DD-CAB327339547}"/>
              </a:ext>
            </a:extLst>
          </p:cNvPr>
          <p:cNvSpPr txBox="1"/>
          <p:nvPr/>
        </p:nvSpPr>
        <p:spPr>
          <a:xfrm>
            <a:off x="9219842" y="3751384"/>
            <a:ext cx="2919047" cy="307777"/>
          </a:xfrm>
          <a:prstGeom prst="rect">
            <a:avLst/>
          </a:prstGeom>
          <a:noFill/>
        </p:spPr>
        <p:txBody>
          <a:bodyPr wrap="square" rtlCol="0">
            <a:spAutoFit/>
          </a:bodyPr>
          <a:lstStyle/>
          <a:p>
            <a:pPr algn="ctr"/>
            <a:r>
              <a:rPr lang="en-US" sz="1400" dirty="0"/>
              <a:t>Cumulative effects of ideas over time</a:t>
            </a:r>
            <a:endParaRPr sz="1400" dirty="0"/>
          </a:p>
        </p:txBody>
      </p:sp>
      <p:sp>
        <p:nvSpPr>
          <p:cNvPr id="7" name="TextBox 6">
            <a:extLst>
              <a:ext uri="{FF2B5EF4-FFF2-40B4-BE49-F238E27FC236}">
                <a16:creationId xmlns:a16="http://schemas.microsoft.com/office/drawing/2014/main" id="{1931F8BC-9CCF-B948-B362-7F56AC411108}"/>
              </a:ext>
            </a:extLst>
          </p:cNvPr>
          <p:cNvSpPr txBox="1"/>
          <p:nvPr/>
        </p:nvSpPr>
        <p:spPr>
          <a:xfrm rot="16200000">
            <a:off x="7861454" y="2182651"/>
            <a:ext cx="2391508" cy="523220"/>
          </a:xfrm>
          <a:prstGeom prst="rect">
            <a:avLst/>
          </a:prstGeom>
          <a:noFill/>
        </p:spPr>
        <p:txBody>
          <a:bodyPr wrap="square" rtlCol="0">
            <a:spAutoFit/>
          </a:bodyPr>
          <a:lstStyle/>
          <a:p>
            <a:pPr algn="ctr"/>
            <a:r>
              <a:rPr lang="en-US" sz="1400" dirty="0"/>
              <a:t>Performance &amp; Adoption of technology</a:t>
            </a:r>
            <a:endParaRPr sz="1400" dirty="0"/>
          </a:p>
        </p:txBody>
      </p:sp>
      <p:sp>
        <p:nvSpPr>
          <p:cNvPr id="8" name="TextBox 7">
            <a:extLst>
              <a:ext uri="{FF2B5EF4-FFF2-40B4-BE49-F238E27FC236}">
                <a16:creationId xmlns:a16="http://schemas.microsoft.com/office/drawing/2014/main" id="{5257A6D5-6C19-B54D-B518-6BA3B14146EC}"/>
              </a:ext>
            </a:extLst>
          </p:cNvPr>
          <p:cNvSpPr txBox="1"/>
          <p:nvPr/>
        </p:nvSpPr>
        <p:spPr>
          <a:xfrm rot="16200000">
            <a:off x="8645412" y="2592241"/>
            <a:ext cx="1899140" cy="307777"/>
          </a:xfrm>
          <a:prstGeom prst="rect">
            <a:avLst/>
          </a:prstGeom>
          <a:noFill/>
        </p:spPr>
        <p:txBody>
          <a:bodyPr wrap="square" rtlCol="0">
            <a:spAutoFit/>
          </a:bodyPr>
          <a:lstStyle/>
          <a:p>
            <a:r>
              <a:rPr lang="en-US" sz="1400" dirty="0"/>
              <a:t>Military</a:t>
            </a:r>
            <a:endParaRPr sz="1400" dirty="0"/>
          </a:p>
        </p:txBody>
      </p:sp>
      <p:sp>
        <p:nvSpPr>
          <p:cNvPr id="13" name="TextBox 12">
            <a:extLst>
              <a:ext uri="{FF2B5EF4-FFF2-40B4-BE49-F238E27FC236}">
                <a16:creationId xmlns:a16="http://schemas.microsoft.com/office/drawing/2014/main" id="{6DEE5A29-1608-8544-8E25-23AE31FA0B4C}"/>
              </a:ext>
            </a:extLst>
          </p:cNvPr>
          <p:cNvSpPr txBox="1"/>
          <p:nvPr/>
        </p:nvSpPr>
        <p:spPr>
          <a:xfrm rot="16200000">
            <a:off x="9215471" y="2231755"/>
            <a:ext cx="1899140" cy="307777"/>
          </a:xfrm>
          <a:prstGeom prst="rect">
            <a:avLst/>
          </a:prstGeom>
          <a:noFill/>
        </p:spPr>
        <p:txBody>
          <a:bodyPr wrap="square" rtlCol="0">
            <a:spAutoFit/>
          </a:bodyPr>
          <a:lstStyle/>
          <a:p>
            <a:r>
              <a:rPr lang="en-US" sz="1400" dirty="0"/>
              <a:t>Large corporations</a:t>
            </a:r>
            <a:endParaRPr sz="1400" dirty="0"/>
          </a:p>
        </p:txBody>
      </p:sp>
      <p:sp>
        <p:nvSpPr>
          <p:cNvPr id="14" name="TextBox 13">
            <a:extLst>
              <a:ext uri="{FF2B5EF4-FFF2-40B4-BE49-F238E27FC236}">
                <a16:creationId xmlns:a16="http://schemas.microsoft.com/office/drawing/2014/main" id="{B9FAB645-E366-874B-B53D-6CD9F9DEE8C3}"/>
              </a:ext>
            </a:extLst>
          </p:cNvPr>
          <p:cNvSpPr txBox="1"/>
          <p:nvPr/>
        </p:nvSpPr>
        <p:spPr>
          <a:xfrm rot="16200000">
            <a:off x="8960471" y="2493817"/>
            <a:ext cx="1899140" cy="307777"/>
          </a:xfrm>
          <a:prstGeom prst="rect">
            <a:avLst/>
          </a:prstGeom>
          <a:noFill/>
        </p:spPr>
        <p:txBody>
          <a:bodyPr wrap="square" rtlCol="0">
            <a:spAutoFit/>
          </a:bodyPr>
          <a:lstStyle/>
          <a:p>
            <a:r>
              <a:rPr lang="en-US" sz="1400" dirty="0"/>
              <a:t>Government</a:t>
            </a:r>
            <a:endParaRPr sz="1400" dirty="0"/>
          </a:p>
        </p:txBody>
      </p:sp>
      <p:sp>
        <p:nvSpPr>
          <p:cNvPr id="15" name="TextBox 14">
            <a:extLst>
              <a:ext uri="{FF2B5EF4-FFF2-40B4-BE49-F238E27FC236}">
                <a16:creationId xmlns:a16="http://schemas.microsoft.com/office/drawing/2014/main" id="{57E321DD-C613-4F4C-8C68-A926462C873B}"/>
              </a:ext>
            </a:extLst>
          </p:cNvPr>
          <p:cNvSpPr txBox="1"/>
          <p:nvPr/>
        </p:nvSpPr>
        <p:spPr>
          <a:xfrm rot="16200000">
            <a:off x="9351803" y="1759147"/>
            <a:ext cx="2107178" cy="276999"/>
          </a:xfrm>
          <a:prstGeom prst="rect">
            <a:avLst/>
          </a:prstGeom>
          <a:noFill/>
        </p:spPr>
        <p:txBody>
          <a:bodyPr wrap="square" rtlCol="0">
            <a:spAutoFit/>
          </a:bodyPr>
          <a:lstStyle/>
          <a:p>
            <a:r>
              <a:rPr lang="en-US" sz="1200" dirty="0"/>
              <a:t>Medium and small enterprises </a:t>
            </a:r>
            <a:endParaRPr sz="1200" dirty="0"/>
          </a:p>
        </p:txBody>
      </p:sp>
      <p:sp>
        <p:nvSpPr>
          <p:cNvPr id="16" name="TextBox 15">
            <a:extLst>
              <a:ext uri="{FF2B5EF4-FFF2-40B4-BE49-F238E27FC236}">
                <a16:creationId xmlns:a16="http://schemas.microsoft.com/office/drawing/2014/main" id="{B2A3071C-05CB-394D-8E09-AC3E376DB448}"/>
              </a:ext>
            </a:extLst>
          </p:cNvPr>
          <p:cNvSpPr txBox="1"/>
          <p:nvPr/>
        </p:nvSpPr>
        <p:spPr>
          <a:xfrm rot="16200000">
            <a:off x="9672728" y="1399421"/>
            <a:ext cx="1899140" cy="307777"/>
          </a:xfrm>
          <a:prstGeom prst="rect">
            <a:avLst/>
          </a:prstGeom>
          <a:noFill/>
        </p:spPr>
        <p:txBody>
          <a:bodyPr wrap="square" rtlCol="0">
            <a:spAutoFit/>
          </a:bodyPr>
          <a:lstStyle/>
          <a:p>
            <a:r>
              <a:rPr lang="en-US" sz="1400" dirty="0"/>
              <a:t>Civilians</a:t>
            </a:r>
            <a:endParaRPr sz="1400" dirty="0"/>
          </a:p>
        </p:txBody>
      </p:sp>
      <p:sp>
        <p:nvSpPr>
          <p:cNvPr id="17" name="TextBox 16">
            <a:extLst>
              <a:ext uri="{FF2B5EF4-FFF2-40B4-BE49-F238E27FC236}">
                <a16:creationId xmlns:a16="http://schemas.microsoft.com/office/drawing/2014/main" id="{C6DE4090-4B80-5945-831C-D1B1216B28BB}"/>
              </a:ext>
            </a:extLst>
          </p:cNvPr>
          <p:cNvSpPr txBox="1"/>
          <p:nvPr/>
        </p:nvSpPr>
        <p:spPr>
          <a:xfrm>
            <a:off x="8944708" y="4278923"/>
            <a:ext cx="3194181" cy="1569660"/>
          </a:xfrm>
          <a:prstGeom prst="rect">
            <a:avLst/>
          </a:prstGeom>
          <a:noFill/>
        </p:spPr>
        <p:txBody>
          <a:bodyPr wrap="square" rtlCol="0">
            <a:spAutoFit/>
          </a:bodyPr>
          <a:lstStyle/>
          <a:p>
            <a:r>
              <a:rPr lang="en-US" sz="1600" dirty="0"/>
              <a:t>Although, civilian demand offers the largest market, the technology needs to go a long way to create profitable willingness to pay. Managing this progression is highly challenging. </a:t>
            </a:r>
            <a:endParaRPr sz="1600" dirty="0"/>
          </a:p>
        </p:txBody>
      </p:sp>
    </p:spTree>
    <p:extLst>
      <p:ext uri="{BB962C8B-B14F-4D97-AF65-F5344CB8AC3E}">
        <p14:creationId xmlns:p14="http://schemas.microsoft.com/office/powerpoint/2010/main" val="386518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9E33-E7B9-7C4A-9F96-604B72857A91}"/>
              </a:ext>
            </a:extLst>
          </p:cNvPr>
          <p:cNvSpPr>
            <a:spLocks noGrp="1"/>
          </p:cNvSpPr>
          <p:nvPr>
            <p:ph type="title"/>
          </p:nvPr>
        </p:nvSpPr>
        <p:spPr>
          <a:xfrm>
            <a:off x="533399" y="122664"/>
            <a:ext cx="11107615" cy="826905"/>
          </a:xfrm>
        </p:spPr>
        <p:txBody>
          <a:bodyPr>
            <a:noAutofit/>
          </a:bodyPr>
          <a:lstStyle/>
          <a:p>
            <a:r>
              <a:rPr lang="en-US" sz="2800" b="1" dirty="0">
                <a:solidFill>
                  <a:srgbClr val="3099EC"/>
                </a:solidFill>
              </a:rPr>
              <a:t>Successive Waves Keep Unfolding—transforming innovations and business</a:t>
            </a:r>
            <a:endParaRPr sz="2800" b="1" dirty="0">
              <a:solidFill>
                <a:srgbClr val="3099EC"/>
              </a:solidFill>
            </a:endParaRPr>
          </a:p>
        </p:txBody>
      </p:sp>
      <p:sp>
        <p:nvSpPr>
          <p:cNvPr id="3" name="Content Placeholder 2">
            <a:extLst>
              <a:ext uri="{FF2B5EF4-FFF2-40B4-BE49-F238E27FC236}">
                <a16:creationId xmlns:a16="http://schemas.microsoft.com/office/drawing/2014/main" id="{906DFB59-64A7-C64B-B295-F2013917BC13}"/>
              </a:ext>
            </a:extLst>
          </p:cNvPr>
          <p:cNvSpPr>
            <a:spLocks noGrp="1"/>
          </p:cNvSpPr>
          <p:nvPr>
            <p:ph idx="1"/>
          </p:nvPr>
        </p:nvSpPr>
        <p:spPr>
          <a:xfrm>
            <a:off x="638908" y="862074"/>
            <a:ext cx="7716849" cy="5873262"/>
          </a:xfrm>
        </p:spPr>
        <p:txBody>
          <a:bodyPr>
            <a:normAutofit fontScale="77500" lnSpcReduction="20000"/>
          </a:bodyPr>
          <a:lstStyle/>
          <a:p>
            <a:pPr marL="0" indent="0">
              <a:lnSpc>
                <a:spcPct val="110000"/>
              </a:lnSpc>
              <a:buNone/>
            </a:pPr>
            <a:r>
              <a:rPr lang="en-US" sz="2400" dirty="0">
                <a:latin typeface="Calibri Light" panose="020F0302020204030204" pitchFamily="34" charset="0"/>
                <a:cs typeface="Calibri Light" panose="020F0302020204030204" pitchFamily="34" charset="0"/>
              </a:rPr>
              <a:t>Due to the maturity of current technology core, innovations face barrier to penetrating dipper in the market. One of the ways to to overcome this barrier is to change the technology core. </a:t>
            </a:r>
          </a:p>
          <a:p>
            <a:pPr marL="0" indent="0">
              <a:lnSpc>
                <a:spcPct val="110000"/>
              </a:lnSpc>
              <a:buNone/>
            </a:pPr>
            <a:r>
              <a:rPr lang="en-US" sz="2400" dirty="0">
                <a:latin typeface="Calibri Light" panose="020F0302020204030204" pitchFamily="34" charset="0"/>
                <a:cs typeface="Calibri Light" panose="020F0302020204030204" pitchFamily="34" charset="0"/>
              </a:rPr>
              <a:t>The change of the technology core leads to another wave of growth. For example, magnetic drum technology was replaced with rotating disk. Subsequently, it has been changed by solid state or electronic data storage technology.  </a:t>
            </a:r>
          </a:p>
          <a:p>
            <a:pPr marL="0" indent="0">
              <a:lnSpc>
                <a:spcPct val="110000"/>
              </a:lnSpc>
              <a:buNone/>
            </a:pPr>
            <a:r>
              <a:rPr lang="en-US" sz="2400" dirty="0">
                <a:latin typeface="Calibri Light" panose="020F0302020204030204" pitchFamily="34" charset="0"/>
                <a:cs typeface="Calibri Light" panose="020F0302020204030204" pitchFamily="34" charset="0"/>
              </a:rPr>
              <a:t>Progressive unfolding of technology core affects innovations, diffusion of technology, and also firms and jobs. Hence, managing this transition is vital. </a:t>
            </a:r>
          </a:p>
          <a:p>
            <a:pPr marL="0" indent="0">
              <a:lnSpc>
                <a:spcPct val="110000"/>
              </a:lnSpc>
              <a:buNone/>
            </a:pPr>
            <a:r>
              <a:rPr lang="en-GB" sz="2400" dirty="0">
                <a:latin typeface="Calibri Light" panose="020F0302020204030204" pitchFamily="34" charset="0"/>
                <a:cs typeface="Calibri Light" panose="020F0302020204030204" pitchFamily="34" charset="0"/>
              </a:rPr>
              <a:t>Technology performance increases with investment, but eventually reaches a plateau where further improvement to performance would either be impossible or prohibitively expensive. Achievement of higher performance requires a discontinuous switching to a different technology core for serving the purpose better at less cost, which in turn follows its own S-curve.</a:t>
            </a:r>
          </a:p>
          <a:p>
            <a:pPr marL="0" indent="0">
              <a:lnSpc>
                <a:spcPct val="110000"/>
              </a:lnSpc>
              <a:buNone/>
            </a:pPr>
            <a:r>
              <a:rPr lang="en-GB" sz="2400" dirty="0">
                <a:latin typeface="Calibri Light" panose="020F0302020204030204" pitchFamily="34" charset="0"/>
                <a:cs typeface="Calibri Light" panose="020F0302020204030204" pitchFamily="34" charset="0"/>
              </a:rPr>
              <a:t>However, the S-curve of the emerging technology may start at a performance level below that of the mature technology, but it would have the potential to overtake its predecessor. </a:t>
            </a:r>
          </a:p>
          <a:p>
            <a:pPr marL="0" indent="0">
              <a:lnSpc>
                <a:spcPct val="110000"/>
              </a:lnSpc>
              <a:buNone/>
            </a:pPr>
            <a:r>
              <a:rPr lang="en-GB" sz="2400" dirty="0">
                <a:latin typeface="Calibri Light" panose="020F0302020204030204" pitchFamily="34" charset="0"/>
                <a:cs typeface="Calibri Light" panose="020F0302020204030204" pitchFamily="34" charset="0"/>
              </a:rPr>
              <a:t>Ref: https://</a:t>
            </a:r>
            <a:r>
              <a:rPr lang="en-GB" sz="2400" dirty="0" err="1">
                <a:latin typeface="Calibri Light" panose="020F0302020204030204" pitchFamily="34" charset="0"/>
                <a:cs typeface="Calibri Light" panose="020F0302020204030204" pitchFamily="34" charset="0"/>
              </a:rPr>
              <a:t>www.the-waves.org</a:t>
            </a:r>
            <a:r>
              <a:rPr lang="en-GB" sz="2400" dirty="0">
                <a:latin typeface="Calibri Light" panose="020F0302020204030204" pitchFamily="34" charset="0"/>
                <a:cs typeface="Calibri Light" panose="020F0302020204030204" pitchFamily="34" charset="0"/>
              </a:rPr>
              <a:t>/2021/12/05/innovation-diffusion-as-progressive-waves/</a:t>
            </a:r>
            <a:endParaRPr lang="en-US" sz="2400" dirty="0">
              <a:latin typeface="Calibri Light" panose="020F0302020204030204" pitchFamily="34" charset="0"/>
              <a:cs typeface="Calibri Light" panose="020F0302020204030204" pitchFamily="34" charset="0"/>
            </a:endParaRPr>
          </a:p>
          <a:p>
            <a:pPr marL="0" indent="0">
              <a:lnSpc>
                <a:spcPct val="100000"/>
              </a:lnSpc>
              <a:buNone/>
            </a:pPr>
            <a:endParaRPr sz="2000" dirty="0">
              <a:latin typeface="Calibri Light" panose="020F0302020204030204" pitchFamily="34" charset="0"/>
              <a:cs typeface="Calibri Light" panose="020F0302020204030204" pitchFamily="34" charset="0"/>
            </a:endParaRPr>
          </a:p>
        </p:txBody>
      </p:sp>
      <p:pic>
        <p:nvPicPr>
          <p:cNvPr id="3076" name="Picture 4" descr="Disruptive Technologies Drive Creative Destruction - THE WAVES">
            <a:extLst>
              <a:ext uri="{FF2B5EF4-FFF2-40B4-BE49-F238E27FC236}">
                <a16:creationId xmlns:a16="http://schemas.microsoft.com/office/drawing/2014/main" id="{13873A73-3593-CF40-823C-D33594F7D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1080" y="3458183"/>
            <a:ext cx="3550920" cy="33998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he successive waves of technology investment, maturity and obsolescence.">
            <a:extLst>
              <a:ext uri="{FF2B5EF4-FFF2-40B4-BE49-F238E27FC236}">
                <a16:creationId xmlns:a16="http://schemas.microsoft.com/office/drawing/2014/main" id="{951F6126-2F4F-1D4A-B3FE-D6BD7B92A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758" y="888636"/>
            <a:ext cx="3836242" cy="2405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74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9CD7-B5C7-D342-B6DE-E0153D348217}"/>
              </a:ext>
            </a:extLst>
          </p:cNvPr>
          <p:cNvSpPr>
            <a:spLocks noGrp="1"/>
          </p:cNvSpPr>
          <p:nvPr>
            <p:ph type="title"/>
          </p:nvPr>
        </p:nvSpPr>
        <p:spPr>
          <a:xfrm>
            <a:off x="474784" y="1"/>
            <a:ext cx="11242432" cy="785446"/>
          </a:xfrm>
        </p:spPr>
        <p:txBody>
          <a:bodyPr>
            <a:normAutofit fontScale="90000"/>
          </a:bodyPr>
          <a:lstStyle/>
          <a:p>
            <a:r>
              <a:rPr lang="en-US" sz="4000" b="1" dirty="0">
                <a:solidFill>
                  <a:srgbClr val="3099EC"/>
                </a:solidFill>
              </a:rPr>
              <a:t>Theorizing innovations</a:t>
            </a:r>
            <a:br>
              <a:rPr lang="en-US" sz="4000" b="1" dirty="0">
                <a:solidFill>
                  <a:srgbClr val="3099EC"/>
                </a:solidFill>
              </a:rPr>
            </a:br>
            <a:r>
              <a:rPr lang="en-US" sz="2400" b="1" dirty="0">
                <a:solidFill>
                  <a:srgbClr val="3099EC"/>
                </a:solidFill>
              </a:rPr>
              <a:t>Purpose and Process of  Technology Inventions—driving innovations in getting jobs done better</a:t>
            </a:r>
            <a:endParaRPr sz="2400" b="1" dirty="0">
              <a:solidFill>
                <a:srgbClr val="3099EC"/>
              </a:solidFill>
            </a:endParaRPr>
          </a:p>
        </p:txBody>
      </p:sp>
      <p:sp>
        <p:nvSpPr>
          <p:cNvPr id="3" name="Content Placeholder 2">
            <a:extLst>
              <a:ext uri="{FF2B5EF4-FFF2-40B4-BE49-F238E27FC236}">
                <a16:creationId xmlns:a16="http://schemas.microsoft.com/office/drawing/2014/main" id="{C4797E8D-0BB8-8347-A02A-0B1F1CDE53C8}"/>
              </a:ext>
            </a:extLst>
          </p:cNvPr>
          <p:cNvSpPr>
            <a:spLocks noGrp="1"/>
          </p:cNvSpPr>
          <p:nvPr>
            <p:ph idx="1"/>
          </p:nvPr>
        </p:nvSpPr>
        <p:spPr>
          <a:xfrm>
            <a:off x="474784" y="785446"/>
            <a:ext cx="8370088" cy="6072554"/>
          </a:xfrm>
        </p:spPr>
        <p:txBody>
          <a:bodyPr>
            <a:normAutofit fontScale="92500"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Purpose of technology invention is to create a means of bringing innovation, whether as product or process features, to get our jobs done better. </a:t>
            </a:r>
          </a:p>
          <a:p>
            <a:pPr marL="0" indent="0">
              <a:lnSpc>
                <a:spcPct val="100000"/>
              </a:lnSpc>
              <a:buNone/>
            </a:pPr>
            <a:r>
              <a:rPr lang="en-US" sz="2000" dirty="0">
                <a:latin typeface="Calibri Light" panose="020F0302020204030204" pitchFamily="34" charset="0"/>
                <a:cs typeface="Calibri Light" panose="020F0302020204030204" pitchFamily="34" charset="0"/>
              </a:rPr>
              <a:t>The process of invention and its advancement is to feed urgency and knowledge to our creative process-–an innate ability. Creativity is our by born ability, but it could be sharpened and empowered with tools.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once human beings used to rotate the spinning machine to produce yarn from cotton and other natural fibers. But human beings faced the urgency of improving the quality and reducing the labor requirement. Hence, they invented means of rotating spinning machine with mechanical—followed by electrical--energy. This invention led to bringing innovation into yarn spinning. </a:t>
            </a:r>
          </a:p>
          <a:p>
            <a:pPr marL="0" indent="0">
              <a:lnSpc>
                <a:spcPct val="100000"/>
              </a:lnSpc>
              <a:buNone/>
            </a:pPr>
            <a:r>
              <a:rPr lang="en-US" sz="2000" dirty="0">
                <a:latin typeface="Calibri Light" panose="020F0302020204030204" pitchFamily="34" charset="0"/>
                <a:cs typeface="Calibri Light" panose="020F0302020204030204" pitchFamily="34" charset="0"/>
              </a:rPr>
              <a:t>Invention, however, emerge in primitive form. Hence, we keep producing ideas in refining them, resulting in better performing innovation in getting our jobs done.    </a:t>
            </a:r>
          </a:p>
          <a:p>
            <a:pPr marL="0" indent="0">
              <a:lnSpc>
                <a:spcPct val="100000"/>
              </a:lnSpc>
              <a:buNone/>
            </a:pPr>
            <a:r>
              <a:rPr lang="en-US" sz="2000" dirty="0">
                <a:latin typeface="Calibri Light" panose="020F0302020204030204" pitchFamily="34" charset="0"/>
                <a:cs typeface="Calibri Light" panose="020F0302020204030204" pitchFamily="34" charset="0"/>
              </a:rPr>
              <a:t>For inventing new technology and its refinement, we need a constant flow of knowledge. Here, knowledge is the ingredient. But knowledge alone is not sufficient. It must be blended with urgency. It happens to be that the profit making incentive is a persistent source of urgency. Hence, profit making competition plays a vital role in producing and transferring knowledge into technology ideas for creating economic value.     </a:t>
            </a:r>
          </a:p>
          <a:p>
            <a:pPr marL="0" indent="0">
              <a:lnSpc>
                <a:spcPct val="100000"/>
              </a:lnSpc>
              <a:buNone/>
            </a:pPr>
            <a:r>
              <a:rPr lang="en-US" sz="2000" dirty="0">
                <a:latin typeface="Calibri Light" panose="020F0302020204030204" pitchFamily="34" charset="0"/>
                <a:cs typeface="Calibri Light" panose="020F0302020204030204" pitchFamily="34" charset="0"/>
              </a:rPr>
              <a:t>However, creating the opportunity of profiting from ideas has been growing. Ideas must be integrated into products and processes to trade them.</a:t>
            </a:r>
            <a:endParaRPr sz="2000" dirty="0">
              <a:latin typeface="Calibri Light" panose="020F0302020204030204" pitchFamily="34" charset="0"/>
              <a:cs typeface="Calibri Light" panose="020F0302020204030204" pitchFamily="34" charset="0"/>
            </a:endParaRPr>
          </a:p>
        </p:txBody>
      </p:sp>
      <p:pic>
        <p:nvPicPr>
          <p:cNvPr id="1026" name="Picture 2" descr="Ravi Pratap Singh: September 2009">
            <a:extLst>
              <a:ext uri="{FF2B5EF4-FFF2-40B4-BE49-F238E27FC236}">
                <a16:creationId xmlns:a16="http://schemas.microsoft.com/office/drawing/2014/main" id="{D1555706-D58F-6545-9F13-849E94F49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4874" y="934671"/>
            <a:ext cx="3347125" cy="23712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s of the human mind | Dhaka Tribune">
            <a:extLst>
              <a:ext uri="{FF2B5EF4-FFF2-40B4-BE49-F238E27FC236}">
                <a16:creationId xmlns:a16="http://schemas.microsoft.com/office/drawing/2014/main" id="{E09D9B4E-D49D-E14B-AFC1-A5C535B0C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9620365" y="3877164"/>
            <a:ext cx="1704127" cy="10816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87DF09F4-70CF-3C4A-8C30-430CDE24FB63}"/>
              </a:ext>
            </a:extLst>
          </p:cNvPr>
          <p:cNvCxnSpPr/>
          <p:nvPr/>
        </p:nvCxnSpPr>
        <p:spPr>
          <a:xfrm>
            <a:off x="8844873" y="4185138"/>
            <a:ext cx="108670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F6C5E0-B088-6E42-81A7-41F194682667}"/>
              </a:ext>
            </a:extLst>
          </p:cNvPr>
          <p:cNvCxnSpPr/>
          <p:nvPr/>
        </p:nvCxnSpPr>
        <p:spPr>
          <a:xfrm>
            <a:off x="8844873" y="4747846"/>
            <a:ext cx="108670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CD57F2D-5A94-E344-BBFA-0CA0E1955D1A}"/>
              </a:ext>
            </a:extLst>
          </p:cNvPr>
          <p:cNvSpPr txBox="1"/>
          <p:nvPr/>
        </p:nvSpPr>
        <p:spPr>
          <a:xfrm>
            <a:off x="8868319" y="3842211"/>
            <a:ext cx="1086705" cy="307777"/>
          </a:xfrm>
          <a:prstGeom prst="rect">
            <a:avLst/>
          </a:prstGeom>
          <a:noFill/>
        </p:spPr>
        <p:txBody>
          <a:bodyPr wrap="square" rtlCol="0">
            <a:spAutoFit/>
          </a:bodyPr>
          <a:lstStyle/>
          <a:p>
            <a:pPr algn="ctr"/>
            <a:r>
              <a:rPr lang="en-US" sz="1400" dirty="0"/>
              <a:t>Urgency</a:t>
            </a:r>
            <a:endParaRPr sz="1400" dirty="0"/>
          </a:p>
        </p:txBody>
      </p:sp>
      <p:sp>
        <p:nvSpPr>
          <p:cNvPr id="7" name="TextBox 6">
            <a:extLst>
              <a:ext uri="{FF2B5EF4-FFF2-40B4-BE49-F238E27FC236}">
                <a16:creationId xmlns:a16="http://schemas.microsoft.com/office/drawing/2014/main" id="{EB887D12-52DC-7248-8FAA-2150E946FA1C}"/>
              </a:ext>
            </a:extLst>
          </p:cNvPr>
          <p:cNvSpPr txBox="1"/>
          <p:nvPr/>
        </p:nvSpPr>
        <p:spPr>
          <a:xfrm>
            <a:off x="8844873" y="4418013"/>
            <a:ext cx="1086705" cy="307777"/>
          </a:xfrm>
          <a:prstGeom prst="rect">
            <a:avLst/>
          </a:prstGeom>
          <a:noFill/>
        </p:spPr>
        <p:txBody>
          <a:bodyPr wrap="square" rtlCol="0">
            <a:spAutoFit/>
          </a:bodyPr>
          <a:lstStyle/>
          <a:p>
            <a:r>
              <a:rPr lang="en-US" sz="1400" dirty="0"/>
              <a:t>Knowledge</a:t>
            </a:r>
            <a:endParaRPr sz="1400" dirty="0"/>
          </a:p>
        </p:txBody>
      </p:sp>
      <p:cxnSp>
        <p:nvCxnSpPr>
          <p:cNvPr id="10" name="Straight Arrow Connector 9">
            <a:extLst>
              <a:ext uri="{FF2B5EF4-FFF2-40B4-BE49-F238E27FC236}">
                <a16:creationId xmlns:a16="http://schemas.microsoft.com/office/drawing/2014/main" id="{03034CE3-182B-2440-883C-A8A143190112}"/>
              </a:ext>
            </a:extLst>
          </p:cNvPr>
          <p:cNvCxnSpPr>
            <a:cxnSpLocks/>
            <a:stCxn id="1028" idx="2"/>
          </p:cNvCxnSpPr>
          <p:nvPr/>
        </p:nvCxnSpPr>
        <p:spPr>
          <a:xfrm>
            <a:off x="11013278" y="4418013"/>
            <a:ext cx="1178721" cy="0"/>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D52ED2D-EC98-A540-B896-1AB16FACAC34}"/>
              </a:ext>
            </a:extLst>
          </p:cNvPr>
          <p:cNvSpPr txBox="1"/>
          <p:nvPr/>
        </p:nvSpPr>
        <p:spPr>
          <a:xfrm>
            <a:off x="10987145" y="3940959"/>
            <a:ext cx="1372443" cy="954107"/>
          </a:xfrm>
          <a:prstGeom prst="rect">
            <a:avLst/>
          </a:prstGeom>
          <a:noFill/>
        </p:spPr>
        <p:txBody>
          <a:bodyPr wrap="square" rtlCol="0">
            <a:spAutoFit/>
          </a:bodyPr>
          <a:lstStyle/>
          <a:p>
            <a:r>
              <a:rPr lang="en-US" sz="1400" dirty="0"/>
              <a:t>Ideas for Technology invention and advancement</a:t>
            </a:r>
            <a:endParaRPr sz="1400" dirty="0"/>
          </a:p>
        </p:txBody>
      </p:sp>
      <p:pic>
        <p:nvPicPr>
          <p:cNvPr id="1032" name="Picture 8" descr="Automation - Customized Solutions">
            <a:extLst>
              <a:ext uri="{FF2B5EF4-FFF2-40B4-BE49-F238E27FC236}">
                <a16:creationId xmlns:a16="http://schemas.microsoft.com/office/drawing/2014/main" id="{28F40539-CB2C-8C43-9BC2-A9C5E5589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7446" y="5029218"/>
            <a:ext cx="2700829" cy="178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90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8195-E7DC-E74C-AAE1-B69504D565AB}"/>
              </a:ext>
            </a:extLst>
          </p:cNvPr>
          <p:cNvSpPr>
            <a:spLocks noGrp="1"/>
          </p:cNvSpPr>
          <p:nvPr>
            <p:ph type="title"/>
          </p:nvPr>
        </p:nvSpPr>
        <p:spPr>
          <a:xfrm>
            <a:off x="615462" y="365124"/>
            <a:ext cx="5926015" cy="654783"/>
          </a:xfrm>
        </p:spPr>
        <p:txBody>
          <a:bodyPr>
            <a:noAutofit/>
          </a:bodyPr>
          <a:lstStyle/>
          <a:p>
            <a:r>
              <a:rPr lang="en-US" sz="2800" b="1" dirty="0">
                <a:solidFill>
                  <a:srgbClr val="3099EC"/>
                </a:solidFill>
              </a:rPr>
              <a:t>Scaling up Inventions and Innovations</a:t>
            </a:r>
            <a:endParaRPr sz="2800" b="1" dirty="0">
              <a:solidFill>
                <a:srgbClr val="3099EC"/>
              </a:solidFill>
            </a:endParaRPr>
          </a:p>
        </p:txBody>
      </p:sp>
      <p:sp>
        <p:nvSpPr>
          <p:cNvPr id="3" name="Content Placeholder 2">
            <a:extLst>
              <a:ext uri="{FF2B5EF4-FFF2-40B4-BE49-F238E27FC236}">
                <a16:creationId xmlns:a16="http://schemas.microsoft.com/office/drawing/2014/main" id="{3DE731C5-7181-7E41-92E1-065B7903D4BD}"/>
              </a:ext>
            </a:extLst>
          </p:cNvPr>
          <p:cNvSpPr>
            <a:spLocks noGrp="1"/>
          </p:cNvSpPr>
          <p:nvPr>
            <p:ph idx="1"/>
          </p:nvPr>
        </p:nvSpPr>
        <p:spPr>
          <a:xfrm>
            <a:off x="615462" y="1019907"/>
            <a:ext cx="10515600" cy="5058163"/>
          </a:xfrm>
        </p:spPr>
        <p:txBody>
          <a:bodyPr>
            <a:noAutofit/>
          </a:bodyPr>
          <a:lstStyle/>
          <a:p>
            <a:pPr marL="0" indent="0">
              <a:lnSpc>
                <a:spcPct val="110000"/>
              </a:lnSpc>
              <a:buNone/>
            </a:pPr>
            <a:r>
              <a:rPr lang="en-US" sz="2000" dirty="0">
                <a:latin typeface="Calibri Light" panose="020F0302020204030204" pitchFamily="34" charset="0"/>
                <a:cs typeface="Calibri Light" panose="020F0302020204030204" pitchFamily="34" charset="0"/>
              </a:rPr>
              <a:t>Scaling refers to growing ability for inventions and innovations to keep diffusing deeper in society—enabling increasing number of people in getting jobs done better. </a:t>
            </a:r>
          </a:p>
          <a:p>
            <a:pPr marL="0" indent="0">
              <a:lnSpc>
                <a:spcPct val="110000"/>
              </a:lnSpc>
              <a:buNone/>
            </a:pPr>
            <a:r>
              <a:rPr lang="en-US" sz="2000" dirty="0">
                <a:latin typeface="Calibri Light" panose="020F0302020204030204" pitchFamily="34" charset="0"/>
                <a:cs typeface="Calibri Light" panose="020F0302020204030204" pitchFamily="34" charset="0"/>
              </a:rPr>
              <a:t>It requires the technology and innovation to be getting better and also cheaper for creating profitable willingness to pay among a growing number of people.   </a:t>
            </a:r>
          </a:p>
          <a:p>
            <a:pPr marL="0" indent="0">
              <a:lnSpc>
                <a:spcPct val="110000"/>
              </a:lnSpc>
              <a:buNone/>
            </a:pPr>
            <a:r>
              <a:rPr lang="en-US" sz="2000" dirty="0">
                <a:latin typeface="Calibri Light" panose="020F0302020204030204" pitchFamily="34" charset="0"/>
                <a:cs typeface="Calibri Light" panose="020F0302020204030204" pitchFamily="34" charset="0"/>
              </a:rPr>
              <a:t>To keep scaling up, we need consistent flow of knowledge. It happens to be that many of the inventions in the preindustrial age were not scalable. This is due to the the limited supply of knowledge. In those days, our ancestors used to depend on intuitive observation. Furthermore, they used to rely on tinkering for fine tunning technologies, and craftsmanship to apply them as product or process innovation.    </a:t>
            </a:r>
          </a:p>
          <a:p>
            <a:pPr marL="0" indent="0">
              <a:lnSpc>
                <a:spcPct val="110000"/>
              </a:lnSpc>
              <a:buNone/>
            </a:pPr>
            <a:r>
              <a:rPr lang="en-US" sz="2000" dirty="0">
                <a:latin typeface="Calibri Light" panose="020F0302020204030204" pitchFamily="34" charset="0"/>
                <a:cs typeface="Calibri Light" panose="020F0302020204030204" pitchFamily="34" charset="0"/>
              </a:rPr>
              <a:t>Over the last 300 years, however, human race has complemented intuition with systematic scientific investigation. Hence, knowledge generation has increased. On the other hand, engineering has taken over craftsmanship. As result, both technology inventions and innovations have been enjoying higher scale advantage.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740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D7F0-A858-0249-8C88-93A539F87DD9}"/>
              </a:ext>
            </a:extLst>
          </p:cNvPr>
          <p:cNvSpPr>
            <a:spLocks noGrp="1"/>
          </p:cNvSpPr>
          <p:nvPr>
            <p:ph type="title"/>
          </p:nvPr>
        </p:nvSpPr>
        <p:spPr>
          <a:xfrm>
            <a:off x="709246" y="365126"/>
            <a:ext cx="10515600" cy="315912"/>
          </a:xfrm>
        </p:spPr>
        <p:txBody>
          <a:bodyPr>
            <a:noAutofit/>
          </a:bodyPr>
          <a:lstStyle/>
          <a:p>
            <a:r>
              <a:rPr lang="en-US" sz="2800" b="1" dirty="0">
                <a:solidFill>
                  <a:srgbClr val="3099EC"/>
                </a:solidFill>
              </a:rPr>
              <a:t>Innovation Types</a:t>
            </a:r>
            <a:r>
              <a:rPr lang="en-BD" sz="2800" b="1" dirty="0">
                <a:solidFill>
                  <a:srgbClr val="3099EC"/>
                </a:solidFill>
              </a:rPr>
              <a:t> </a:t>
            </a:r>
            <a:endParaRPr sz="2800" b="1" dirty="0">
              <a:solidFill>
                <a:srgbClr val="3099EC"/>
              </a:solidFill>
            </a:endParaRPr>
          </a:p>
        </p:txBody>
      </p:sp>
      <p:sp>
        <p:nvSpPr>
          <p:cNvPr id="6" name="Content Placeholder 5">
            <a:extLst>
              <a:ext uri="{FF2B5EF4-FFF2-40B4-BE49-F238E27FC236}">
                <a16:creationId xmlns:a16="http://schemas.microsoft.com/office/drawing/2014/main" id="{0765B618-48B6-914C-B96B-0EA76D0B7832}"/>
              </a:ext>
            </a:extLst>
          </p:cNvPr>
          <p:cNvSpPr>
            <a:spLocks noGrp="1"/>
          </p:cNvSpPr>
          <p:nvPr>
            <p:ph idx="1"/>
          </p:nvPr>
        </p:nvSpPr>
        <p:spPr>
          <a:xfrm>
            <a:off x="838200" y="854075"/>
            <a:ext cx="9360877" cy="5638799"/>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There are many definitions of innovations and their categorization. However, we are interested only about a specific subset. </a:t>
            </a:r>
          </a:p>
          <a:p>
            <a:pPr marL="0" indent="0">
              <a:lnSpc>
                <a:spcPct val="100000"/>
              </a:lnSpc>
              <a:buNone/>
            </a:pPr>
            <a:r>
              <a:rPr lang="en-US" sz="2000" dirty="0">
                <a:latin typeface="Calibri Light" panose="020F0302020204030204" pitchFamily="34" charset="0"/>
                <a:cs typeface="Calibri Light" panose="020F0302020204030204" pitchFamily="34" charset="0"/>
              </a:rPr>
              <a:t>There are two major types: </a:t>
            </a:r>
          </a:p>
          <a:p>
            <a:pPr marL="514350" indent="-514350">
              <a:lnSpc>
                <a:spcPct val="100000"/>
              </a:lnSpc>
              <a:buFont typeface="+mj-lt"/>
              <a:buAutoNum type="arabicPeriod"/>
            </a:pPr>
            <a:r>
              <a:rPr lang="en-US" sz="2000" dirty="0">
                <a:latin typeface="Calibri Light" panose="020F0302020204030204" pitchFamily="34" charset="0"/>
                <a:cs typeface="Calibri Light" panose="020F0302020204030204" pitchFamily="34" charset="0"/>
              </a:rPr>
              <a:t>Product innovation</a:t>
            </a:r>
          </a:p>
          <a:p>
            <a:pPr marL="514350" indent="-514350">
              <a:lnSpc>
                <a:spcPct val="100000"/>
              </a:lnSpc>
              <a:buFont typeface="+mj-lt"/>
              <a:buAutoNum type="arabicPeriod"/>
            </a:pPr>
            <a:r>
              <a:rPr lang="en-US" sz="2000" dirty="0">
                <a:latin typeface="Calibri Light" panose="020F0302020204030204" pitchFamily="34" charset="0"/>
                <a:cs typeface="Calibri Light" panose="020F0302020204030204" pitchFamily="34" charset="0"/>
              </a:rPr>
              <a:t>Process innovation</a:t>
            </a:r>
          </a:p>
          <a:p>
            <a:pPr marL="0" indent="0">
              <a:lnSpc>
                <a:spcPct val="100000"/>
              </a:lnSpc>
              <a:buNone/>
            </a:pPr>
            <a:r>
              <a:rPr lang="en-US" sz="2000" dirty="0">
                <a:latin typeface="Calibri Light" panose="020F0302020204030204" pitchFamily="34" charset="0"/>
                <a:cs typeface="Calibri Light" panose="020F0302020204030204" pitchFamily="34" charset="0"/>
              </a:rPr>
              <a:t>	a. Process for producing products</a:t>
            </a:r>
          </a:p>
          <a:p>
            <a:pPr marL="0" indent="0">
              <a:lnSpc>
                <a:spcPct val="100000"/>
              </a:lnSpc>
              <a:buNone/>
            </a:pPr>
            <a:r>
              <a:rPr lang="en-US" sz="2000" dirty="0">
                <a:latin typeface="Calibri Light" panose="020F0302020204030204" pitchFamily="34" charset="0"/>
                <a:cs typeface="Calibri Light" panose="020F0302020204030204" pitchFamily="34" charset="0"/>
              </a:rPr>
              <a:t>	b. Process for using products to produce services </a:t>
            </a:r>
          </a:p>
          <a:p>
            <a:pPr marL="0" indent="0">
              <a:lnSpc>
                <a:spcPct val="100000"/>
              </a:lnSpc>
              <a:buNone/>
            </a:pPr>
            <a:r>
              <a:rPr lang="en-US" sz="2000" dirty="0">
                <a:latin typeface="Calibri Light" panose="020F0302020204030204" pitchFamily="34" charset="0"/>
                <a:cs typeface="Calibri Light" panose="020F0302020204030204" pitchFamily="34" charset="0"/>
              </a:rPr>
              <a:t>Product Innovations are of three types: </a:t>
            </a:r>
          </a:p>
          <a:p>
            <a:pPr marL="1028700" lvl="1" indent="-571500">
              <a:lnSpc>
                <a:spcPct val="100000"/>
              </a:lnSpc>
              <a:buAutoNum type="romanLcPeriod"/>
            </a:pPr>
            <a:r>
              <a:rPr lang="en-US" sz="2000" dirty="0">
                <a:latin typeface="Calibri Light" panose="020F0302020204030204" pitchFamily="34" charset="0"/>
                <a:cs typeface="Calibri Light" panose="020F0302020204030204" pitchFamily="34" charset="0"/>
              </a:rPr>
              <a:t>Incremental innovation</a:t>
            </a:r>
          </a:p>
          <a:p>
            <a:pPr marL="1028700" lvl="1" indent="-571500">
              <a:lnSpc>
                <a:spcPct val="100000"/>
              </a:lnSpc>
              <a:buAutoNum type="romanLcPeriod"/>
            </a:pPr>
            <a:r>
              <a:rPr lang="en-US" sz="2000" dirty="0">
                <a:latin typeface="Calibri Light" panose="020F0302020204030204" pitchFamily="34" charset="0"/>
                <a:cs typeface="Calibri Light" panose="020F0302020204030204" pitchFamily="34" charset="0"/>
              </a:rPr>
              <a:t>Sustaining innovation</a:t>
            </a:r>
          </a:p>
          <a:p>
            <a:pPr marL="1028700" lvl="1" indent="-571500">
              <a:lnSpc>
                <a:spcPct val="100000"/>
              </a:lnSpc>
              <a:buAutoNum type="romanLcPeriod"/>
            </a:pPr>
            <a:r>
              <a:rPr lang="en-US" sz="2000" dirty="0">
                <a:latin typeface="Calibri Light" panose="020F0302020204030204" pitchFamily="34" charset="0"/>
                <a:cs typeface="Calibri Light" panose="020F0302020204030204" pitchFamily="34" charset="0"/>
              </a:rPr>
              <a:t>Disruptive innovation</a:t>
            </a:r>
          </a:p>
          <a:p>
            <a:pPr marL="0" indent="0">
              <a:lnSpc>
                <a:spcPct val="100000"/>
              </a:lnSpc>
              <a:buNone/>
            </a:pPr>
            <a:r>
              <a:rPr lang="en-US" sz="2000" dirty="0">
                <a:latin typeface="Calibri Light" panose="020F0302020204030204" pitchFamily="34" charset="0"/>
                <a:cs typeface="Calibri Light" panose="020F0302020204030204" pitchFamily="34" charset="0"/>
              </a:rPr>
              <a:t>Product innovation could go through further division: Innovation of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Goods and ii. Services. </a:t>
            </a:r>
          </a:p>
          <a:p>
            <a:pPr marL="0" indent="0">
              <a:lnSpc>
                <a:spcPct val="100000"/>
              </a:lnSpc>
              <a:buNone/>
            </a:pPr>
            <a:r>
              <a:rPr lang="en-US" sz="20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8635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B595-4AA4-0B4E-BA4A-A8701723B0E0}"/>
              </a:ext>
            </a:extLst>
          </p:cNvPr>
          <p:cNvSpPr>
            <a:spLocks noGrp="1"/>
          </p:cNvSpPr>
          <p:nvPr>
            <p:ph type="title"/>
          </p:nvPr>
        </p:nvSpPr>
        <p:spPr>
          <a:xfrm>
            <a:off x="838200" y="365126"/>
            <a:ext cx="10515600" cy="560998"/>
          </a:xfrm>
        </p:spPr>
        <p:txBody>
          <a:bodyPr>
            <a:normAutofit/>
          </a:bodyPr>
          <a:lstStyle/>
          <a:p>
            <a:r>
              <a:rPr lang="en-US" sz="2800" b="1" dirty="0">
                <a:solidFill>
                  <a:srgbClr val="3099EC"/>
                </a:solidFill>
              </a:rPr>
              <a:t>Product and Process Innovations</a:t>
            </a:r>
            <a:r>
              <a:rPr lang="en-BD" sz="2800" b="1" dirty="0">
                <a:solidFill>
                  <a:srgbClr val="3099EC"/>
                </a:solidFill>
              </a:rPr>
              <a:t> </a:t>
            </a:r>
            <a:endParaRPr sz="2800" b="1" dirty="0">
              <a:solidFill>
                <a:srgbClr val="3099EC"/>
              </a:solidFill>
            </a:endParaRPr>
          </a:p>
        </p:txBody>
      </p:sp>
      <p:sp>
        <p:nvSpPr>
          <p:cNvPr id="3" name="Content Placeholder 2">
            <a:extLst>
              <a:ext uri="{FF2B5EF4-FFF2-40B4-BE49-F238E27FC236}">
                <a16:creationId xmlns:a16="http://schemas.microsoft.com/office/drawing/2014/main" id="{7B7CD99D-342A-E749-AC27-7EB0ADCF8F62}"/>
              </a:ext>
            </a:extLst>
          </p:cNvPr>
          <p:cNvSpPr>
            <a:spLocks noGrp="1"/>
          </p:cNvSpPr>
          <p:nvPr>
            <p:ph idx="1"/>
          </p:nvPr>
        </p:nvSpPr>
        <p:spPr>
          <a:xfrm>
            <a:off x="838200" y="926123"/>
            <a:ext cx="9185031" cy="5931877"/>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Products could be both goods and services. We innovate products around invented technology cores. For example, there have been many lighting innovations. But, often, they use only a few lighting technology cores. For example, LED has been a major technology core. </a:t>
            </a:r>
          </a:p>
          <a:p>
            <a:pPr marL="0" indent="0">
              <a:lnSpc>
                <a:spcPct val="100000"/>
              </a:lnSpc>
              <a:buNone/>
            </a:pPr>
            <a:r>
              <a:rPr lang="en-US" sz="2000" dirty="0">
                <a:latin typeface="Calibri Light" panose="020F0302020204030204" pitchFamily="34" charset="0"/>
                <a:cs typeface="Calibri Light" panose="020F0302020204030204" pitchFamily="34" charset="0"/>
              </a:rPr>
              <a:t>Similarly, using technologies we innovate different services. For example, healthcare service innovation has been benefiting from many technology cores, starting from x-ray to magnetic resonance imaging.  </a:t>
            </a:r>
          </a:p>
          <a:p>
            <a:pPr marL="0" indent="0">
              <a:lnSpc>
                <a:spcPct val="100000"/>
              </a:lnSpc>
              <a:buNone/>
            </a:pPr>
            <a:r>
              <a:rPr lang="en-US" sz="2000" dirty="0">
                <a:latin typeface="Calibri Light" panose="020F0302020204030204" pitchFamily="34" charset="0"/>
                <a:cs typeface="Calibri Light" panose="020F0302020204030204" pitchFamily="34" charset="0"/>
              </a:rPr>
              <a:t>Process innovation focuses on improving processes for both producing and using products. For example, we have been adopting robotics technology core for innovating manufacturing production processes. On the other hand, we have been using digital technologies in innovating the process of how we use automobiles in offering taxi services.  </a:t>
            </a:r>
          </a:p>
          <a:p>
            <a:pPr marL="0" indent="0">
              <a:lnSpc>
                <a:spcPct val="100000"/>
              </a:lnSpc>
              <a:buNone/>
            </a:pPr>
            <a:r>
              <a:rPr lang="en-US" sz="2000" dirty="0">
                <a:latin typeface="Calibri Light" panose="020F0302020204030204" pitchFamily="34" charset="0"/>
                <a:cs typeface="Calibri Light" panose="020F0302020204030204" pitchFamily="34" charset="0"/>
              </a:rPr>
              <a:t>Technology core plays a vital role in both product and process innovations. For example, the change of imaging technology core from film to digital has led to x ray-imaging product innovation. That product innovation has led to innovation in using x-ray machines in capturing, storing, sharing, and visualizing images. On the other hand, there has been a continuous innovation in the process of producing x-ray machines.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3387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6256</Words>
  <Application>Microsoft Macintosh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Lec 07: Technology Lifecycle, Diffusion Patterns and Principles of Innovation </vt:lpstr>
      <vt:lpstr>Dynamic Life Cycle of Technology   S-Curve </vt:lpstr>
      <vt:lpstr>Examples: Disk drive technology for data storage</vt:lpstr>
      <vt:lpstr>Phases of Progression and Adoption of Technologies</vt:lpstr>
      <vt:lpstr>Successive Waves Keep Unfolding—transforming innovations and business</vt:lpstr>
      <vt:lpstr>Theorizing innovations Purpose and Process of  Technology Inventions—driving innovations in getting jobs done better</vt:lpstr>
      <vt:lpstr>Scaling up Inventions and Innovations</vt:lpstr>
      <vt:lpstr>Innovation Types </vt:lpstr>
      <vt:lpstr>Product and Process Innovations </vt:lpstr>
      <vt:lpstr>Incremental and Sustaining Innovation </vt:lpstr>
      <vt:lpstr>Unpredictable Response from Competition: </vt:lpstr>
      <vt:lpstr>Creative Destruction and Disruptive Innovation</vt:lpstr>
      <vt:lpstr>Characteristics of Creative Destruction—for civilian innovations</vt:lpstr>
      <vt:lpstr>Unified Theory of Innovation </vt:lpstr>
      <vt:lpstr>Innovation Diffusion Patterns—wave theory</vt:lpstr>
      <vt:lpstr>10 Principles of Innovation</vt:lpstr>
      <vt:lpstr>Principle 1: Innovation opens endless frontier of wealth creation</vt:lpstr>
      <vt:lpstr>Principle 2: Innovation has a natural tendency of starting the journey with loss-making revenue</vt:lpstr>
      <vt:lpstr>Principle 3: More than Eureka moment– an incremental progression of both product and process is the key </vt:lpstr>
      <vt:lpstr>Principle 4: Competitive market force demands successive better versions</vt:lpstr>
      <vt:lpstr>Principle 5: Newly formed wealth creation territory is invaded and expanded by followers</vt:lpstr>
      <vt:lpstr>Principle 6: Successive waves of disruptive innovations keep emerging</vt:lpstr>
      <vt:lpstr>Principle 7: Innovation is not benign</vt:lpstr>
      <vt:lpstr>Principle 8: Fuels monopolistic market power accumulation, and also expands trade</vt:lpstr>
      <vt:lpstr>Principle 9: Necessitates the dealing with conflicting outcomes</vt:lpstr>
      <vt:lpstr>Principle 10: Demands policy reform, realignment of cultural values and rational decisions</vt:lpstr>
      <vt:lpstr>Misleading Innovation Index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06: Technology Life Cycle, Innovation Principles and Diffusion Patterns </dc:title>
  <dc:creator>Microsoft Office User</dc:creator>
  <cp:lastModifiedBy>Microsoft Office User</cp:lastModifiedBy>
  <cp:revision>57</cp:revision>
  <dcterms:created xsi:type="dcterms:W3CDTF">2021-07-07T05:19:44Z</dcterms:created>
  <dcterms:modified xsi:type="dcterms:W3CDTF">2023-04-18T09:37:17Z</dcterms:modified>
</cp:coreProperties>
</file>