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0" r:id="rId3"/>
    <p:sldId id="260" r:id="rId4"/>
    <p:sldId id="261" r:id="rId5"/>
    <p:sldId id="262" r:id="rId6"/>
    <p:sldId id="263" r:id="rId7"/>
    <p:sldId id="264" r:id="rId8"/>
    <p:sldId id="269" r:id="rId9"/>
    <p:sldId id="268" r:id="rId10"/>
    <p:sldId id="267" r:id="rId11"/>
    <p:sldId id="265" r:id="rId12"/>
    <p:sldId id="266" r:id="rId13"/>
    <p:sldId id="270" r:id="rId14"/>
    <p:sldId id="272" r:id="rId15"/>
    <p:sldId id="273" r:id="rId16"/>
    <p:sldId id="271" r:id="rId17"/>
    <p:sldId id="274" r:id="rId18"/>
    <p:sldId id="275" r:id="rId19"/>
    <p:sldId id="276" r:id="rId20"/>
    <p:sldId id="277" r:id="rId21"/>
    <p:sldId id="278" r:id="rId22"/>
    <p:sldId id="279" r:id="rId23"/>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95F1"/>
    <a:srgbClr val="2493FD"/>
    <a:srgbClr val="3099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3"/>
  </p:normalViewPr>
  <p:slideViewPr>
    <p:cSldViewPr snapToGrid="0" snapToObjects="1">
      <p:cViewPr varScale="1">
        <p:scale>
          <a:sx n="119" d="100"/>
          <a:sy n="119" d="100"/>
        </p:scale>
        <p:origin x="21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25DB-F5AD-1A47-95E9-ECA7A3E7C3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92198658-24F0-FB4D-A620-F8FC0AFDF2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EF270CD3-135B-244A-9DCC-8C15D7A19CA7}"/>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5" name="Footer Placeholder 4">
            <a:extLst>
              <a:ext uri="{FF2B5EF4-FFF2-40B4-BE49-F238E27FC236}">
                <a16:creationId xmlns:a16="http://schemas.microsoft.com/office/drawing/2014/main" id="{8F6D31C8-7488-2C4C-97EC-63B8908149B4}"/>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0C6E5D29-EEFE-554F-BFD5-072532CF8535}"/>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422411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BFB1-5EC4-4B40-86D9-F6684677010F}"/>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4A27485D-93BC-DC41-A08A-D35E31A639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99701F4B-B060-6D48-824E-DB85622EACDF}"/>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5" name="Footer Placeholder 4">
            <a:extLst>
              <a:ext uri="{FF2B5EF4-FFF2-40B4-BE49-F238E27FC236}">
                <a16:creationId xmlns:a16="http://schemas.microsoft.com/office/drawing/2014/main" id="{6809D7E1-A37B-5942-9E96-E1DE1D6B51A0}"/>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149C8B1F-2413-0149-8C6B-23EDFB74E20E}"/>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134130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45ACDF-11CC-3B44-9057-1B953710571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9E1A7F0C-EFED-194D-A073-A9ABB16B1F9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7897DD24-9CE7-0846-9459-71A2E974A356}"/>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5" name="Footer Placeholder 4">
            <a:extLst>
              <a:ext uri="{FF2B5EF4-FFF2-40B4-BE49-F238E27FC236}">
                <a16:creationId xmlns:a16="http://schemas.microsoft.com/office/drawing/2014/main" id="{B162CC65-412E-E147-8643-ECDBD1508CDC}"/>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F0DE3BA2-7765-C44D-A03C-2DDF843CA8B0}"/>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158888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D0B7-8F1C-6146-8F2D-B2F662861629}"/>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E7CDC903-EF6C-8542-B3FF-D7822EEC46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C8D5CDEC-6521-234F-AC6B-C9084919DA62}"/>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5" name="Footer Placeholder 4">
            <a:extLst>
              <a:ext uri="{FF2B5EF4-FFF2-40B4-BE49-F238E27FC236}">
                <a16:creationId xmlns:a16="http://schemas.microsoft.com/office/drawing/2014/main" id="{0871A39B-8EB1-2347-B8A5-C9CA0396AC33}"/>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8BDE0761-F1E1-A54A-915C-BEBDD3130224}"/>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168091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39EB-FCE7-1A4F-8751-DE4D0157FC1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40A17108-B057-2C41-A5F2-462AB9CC0F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DE24DD8-A2C6-9049-9EA2-993E1583D192}"/>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5" name="Footer Placeholder 4">
            <a:extLst>
              <a:ext uri="{FF2B5EF4-FFF2-40B4-BE49-F238E27FC236}">
                <a16:creationId xmlns:a16="http://schemas.microsoft.com/office/drawing/2014/main" id="{15A140DE-B41B-C442-918E-F30D7796E45F}"/>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478C408A-3143-ED44-BACC-BBFAEEE7F2C6}"/>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3432569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379F-5022-4947-823F-1E877187DB69}"/>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38307492-049A-DE43-81E4-822689BC9B5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A966059D-F0C0-4C4D-9E22-B16BC71189E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4823D8B6-9CC6-6446-88BA-A82E57E6CEF3}"/>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6" name="Footer Placeholder 5">
            <a:extLst>
              <a:ext uri="{FF2B5EF4-FFF2-40B4-BE49-F238E27FC236}">
                <a16:creationId xmlns:a16="http://schemas.microsoft.com/office/drawing/2014/main" id="{84783DCE-A58F-E640-A9C6-AAB3C9B69C11}"/>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A803437A-9D21-F848-87AF-B7DA74A865BC}"/>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85557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100E-3B7C-C34B-90E5-FBBD837D32F5}"/>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786ECDB0-E281-144C-B81B-4F854C8A1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FF67B9-5D90-E549-A1AA-005BC8C533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E749C6C2-1AAF-384B-BB4F-E22B241A0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ED6892F-137A-F54F-A75E-408A93E3AF1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459CC8AA-AB0E-7941-AF7B-D3B7F79CBA14}"/>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8" name="Footer Placeholder 7">
            <a:extLst>
              <a:ext uri="{FF2B5EF4-FFF2-40B4-BE49-F238E27FC236}">
                <a16:creationId xmlns:a16="http://schemas.microsoft.com/office/drawing/2014/main" id="{4AD1275C-B14F-1B4B-ABA1-F5D7A5B8A503}"/>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18A4BB9D-21C3-2B45-AFE4-CACC2240AD9A}"/>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246964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CDDE-D1E8-0B47-A0D8-68FA3F81540B}"/>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B730C1E4-2080-FA45-B297-62DB9A732CF6}"/>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4" name="Footer Placeholder 3">
            <a:extLst>
              <a:ext uri="{FF2B5EF4-FFF2-40B4-BE49-F238E27FC236}">
                <a16:creationId xmlns:a16="http://schemas.microsoft.com/office/drawing/2014/main" id="{978DA0A8-29C1-8E4C-8BFA-B88C3D2CD364}"/>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73F1566E-4F39-BC4C-ABD0-C42A308EA265}"/>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229094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C9C30-CC93-1243-B875-2AE1F555D54A}"/>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3" name="Footer Placeholder 2">
            <a:extLst>
              <a:ext uri="{FF2B5EF4-FFF2-40B4-BE49-F238E27FC236}">
                <a16:creationId xmlns:a16="http://schemas.microsoft.com/office/drawing/2014/main" id="{72168CF0-F255-364D-814E-36E956DA8BC7}"/>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C5191150-1FD3-144C-A75C-261B964EFDB8}"/>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228618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15BF-70DE-B240-B384-F68437CC7C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8FDACC8E-19DC-8F4B-BB22-EB5F5A2896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D53C1F36-CF71-9345-A57B-2CB1931CA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327660-B2F9-C544-9305-AC0F90394999}"/>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6" name="Footer Placeholder 5">
            <a:extLst>
              <a:ext uri="{FF2B5EF4-FFF2-40B4-BE49-F238E27FC236}">
                <a16:creationId xmlns:a16="http://schemas.microsoft.com/office/drawing/2014/main" id="{B53B60EE-FC81-304E-A34A-2D4B589A6CB7}"/>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2A8C0030-6AFA-2B4F-9E5F-3C855E3A23C2}"/>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276591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5CBF-C540-7847-98AF-38B0F6BEB7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2DEDB835-73B4-F84D-B66A-717D8AABC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B9D107B6-4B82-9B4F-AE62-7EBD1119E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DDD609-7F8E-5F47-936E-D0FEC502170E}"/>
              </a:ext>
            </a:extLst>
          </p:cNvPr>
          <p:cNvSpPr>
            <a:spLocks noGrp="1"/>
          </p:cNvSpPr>
          <p:nvPr>
            <p:ph type="dt" sz="half" idx="10"/>
          </p:nvPr>
        </p:nvSpPr>
        <p:spPr/>
        <p:txBody>
          <a:bodyPr/>
          <a:lstStyle/>
          <a:p>
            <a:fld id="{63F793BD-00B1-A84A-9D98-1AC4A3BE4B63}" type="datetimeFigureOut">
              <a:rPr lang="en-BD" smtClean="0"/>
              <a:t>14/5/23</a:t>
            </a:fld>
            <a:endParaRPr lang="en-BD"/>
          </a:p>
        </p:txBody>
      </p:sp>
      <p:sp>
        <p:nvSpPr>
          <p:cNvPr id="6" name="Footer Placeholder 5">
            <a:extLst>
              <a:ext uri="{FF2B5EF4-FFF2-40B4-BE49-F238E27FC236}">
                <a16:creationId xmlns:a16="http://schemas.microsoft.com/office/drawing/2014/main" id="{25650BED-D290-234A-913A-66FA1C79D2E2}"/>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9BD59859-EFC7-474E-BA52-C28A16E28572}"/>
              </a:ext>
            </a:extLst>
          </p:cNvPr>
          <p:cNvSpPr>
            <a:spLocks noGrp="1"/>
          </p:cNvSpPr>
          <p:nvPr>
            <p:ph type="sldNum" sz="quarter" idx="12"/>
          </p:nvPr>
        </p:nvSpPr>
        <p:spPr/>
        <p:txBody>
          <a:bodyPr/>
          <a:lstStyle/>
          <a:p>
            <a:fld id="{5C37AE76-1D36-294E-9772-BBB59ECAA2E0}" type="slidenum">
              <a:rPr lang="en-BD" smtClean="0"/>
              <a:t>‹#›</a:t>
            </a:fld>
            <a:endParaRPr lang="en-BD"/>
          </a:p>
        </p:txBody>
      </p:sp>
    </p:spTree>
    <p:extLst>
      <p:ext uri="{BB962C8B-B14F-4D97-AF65-F5344CB8AC3E}">
        <p14:creationId xmlns:p14="http://schemas.microsoft.com/office/powerpoint/2010/main" val="27734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DFA118-489B-E541-ACD1-7380B49CA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2E854341-2C5B-B94B-BBF6-A0D407053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89F9AB03-274B-4847-A434-17D1DEBBC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793BD-00B1-A84A-9D98-1AC4A3BE4B63}" type="datetimeFigureOut">
              <a:rPr lang="en-BD" smtClean="0"/>
              <a:t>14/5/23</a:t>
            </a:fld>
            <a:endParaRPr/>
          </a:p>
        </p:txBody>
      </p:sp>
      <p:sp>
        <p:nvSpPr>
          <p:cNvPr id="5" name="Footer Placeholder 4">
            <a:extLst>
              <a:ext uri="{FF2B5EF4-FFF2-40B4-BE49-F238E27FC236}">
                <a16:creationId xmlns:a16="http://schemas.microsoft.com/office/drawing/2014/main" id="{1BCAB904-54F9-B048-87EE-016982D72B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a:p>
        </p:txBody>
      </p:sp>
      <p:sp>
        <p:nvSpPr>
          <p:cNvPr id="6" name="Slide Number Placeholder 5">
            <a:extLst>
              <a:ext uri="{FF2B5EF4-FFF2-40B4-BE49-F238E27FC236}">
                <a16:creationId xmlns:a16="http://schemas.microsoft.com/office/drawing/2014/main" id="{E6132A31-CA02-F44B-8CB9-27716D6759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7AE76-1D36-294E-9772-BBB59ECAA2E0}" type="slidenum">
              <a:rPr lang="en-BD" smtClean="0"/>
              <a:t>‹#›</a:t>
            </a:fld>
            <a:endParaRPr/>
          </a:p>
        </p:txBody>
      </p:sp>
    </p:spTree>
    <p:extLst>
      <p:ext uri="{BB962C8B-B14F-4D97-AF65-F5344CB8AC3E}">
        <p14:creationId xmlns:p14="http://schemas.microsoft.com/office/powerpoint/2010/main" val="71399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he-waves.org/" TargetMode="External"/><Relationship Id="rId2" Type="http://schemas.openxmlformats.org/officeDocument/2006/relationships/hyperlink" Target="mailto:Zaman.rokon.bd@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tartup_company" TargetMode="External"/><Relationship Id="rId2" Type="http://schemas.openxmlformats.org/officeDocument/2006/relationships/hyperlink" Target="https://en.wikipedia.org/wiki/High_tech" TargetMode="External"/><Relationship Id="rId1" Type="http://schemas.openxmlformats.org/officeDocument/2006/relationships/slideLayout" Target="../slideLayouts/slideLayout2.xml"/><Relationship Id="rId5" Type="http://schemas.openxmlformats.org/officeDocument/2006/relationships/image" Target="../media/image19.gif"/><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ourweekmba.com/google-market-domina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05D792D-8039-204E-90C4-77A94EACA335}"/>
              </a:ext>
            </a:extLst>
          </p:cNvPr>
          <p:cNvSpPr>
            <a:spLocks noGrp="1"/>
          </p:cNvSpPr>
          <p:nvPr>
            <p:ph type="ctrTitle"/>
          </p:nvPr>
        </p:nvSpPr>
        <p:spPr>
          <a:xfrm>
            <a:off x="1219200" y="1688122"/>
            <a:ext cx="9448800" cy="1332523"/>
          </a:xfrm>
        </p:spPr>
        <p:txBody>
          <a:bodyPr>
            <a:normAutofit/>
          </a:bodyPr>
          <a:lstStyle/>
          <a:p>
            <a:r>
              <a:rPr lang="en-US" sz="4000" dirty="0" err="1">
                <a:solidFill>
                  <a:srgbClr val="3099EC"/>
                </a:solidFill>
              </a:rPr>
              <a:t>Lec</a:t>
            </a:r>
            <a:r>
              <a:rPr lang="en-US" sz="4000" dirty="0">
                <a:solidFill>
                  <a:srgbClr val="3099EC"/>
                </a:solidFill>
              </a:rPr>
              <a:t> 08: Managing Technology Uncertainties and Portfolio in Creating Economic Value</a:t>
            </a:r>
            <a:endParaRPr sz="4000" dirty="0">
              <a:solidFill>
                <a:srgbClr val="3099EC"/>
              </a:solidFill>
            </a:endParaRPr>
          </a:p>
        </p:txBody>
      </p:sp>
      <p:sp>
        <p:nvSpPr>
          <p:cNvPr id="8" name="Subtitle 2">
            <a:extLst>
              <a:ext uri="{FF2B5EF4-FFF2-40B4-BE49-F238E27FC236}">
                <a16:creationId xmlns:a16="http://schemas.microsoft.com/office/drawing/2014/main" id="{16214991-9364-274F-B3EA-B0A1DE86F847}"/>
              </a:ext>
            </a:extLst>
          </p:cNvPr>
          <p:cNvSpPr>
            <a:spLocks noGrp="1"/>
          </p:cNvSpPr>
          <p:nvPr>
            <p:ph type="subTitle" idx="1"/>
          </p:nvPr>
        </p:nvSpPr>
        <p:spPr>
          <a:xfrm>
            <a:off x="1524000" y="3602038"/>
            <a:ext cx="9144000" cy="2622916"/>
          </a:xfrm>
        </p:spPr>
        <p:txBody>
          <a:bodyPr>
            <a:normAutofit fontScale="92500" lnSpcReduction="10000"/>
          </a:bodyPr>
          <a:lstStyle/>
          <a:p>
            <a:r>
              <a:rPr lang="en-US" sz="2800" dirty="0"/>
              <a:t>EEE 452: Engineering Economics and Management</a:t>
            </a:r>
          </a:p>
          <a:p>
            <a:endParaRPr lang="en-US" dirty="0"/>
          </a:p>
          <a:p>
            <a:r>
              <a:rPr lang="en-US" i="1" dirty="0"/>
              <a:t>M. Rokonuzzaman, PhD</a:t>
            </a:r>
          </a:p>
          <a:p>
            <a:r>
              <a:rPr lang="en-US" sz="1500" dirty="0">
                <a:hlinkClick r:id="rId2"/>
              </a:rPr>
              <a:t>Zaman.rokon.bd@gmail.com</a:t>
            </a:r>
            <a:endParaRPr lang="en-US" sz="1500" dirty="0"/>
          </a:p>
          <a:p>
            <a:r>
              <a:rPr lang="en-US" sz="1500" dirty="0">
                <a:hlinkClick r:id="rId3"/>
              </a:rPr>
              <a:t>www.the-waves.org</a:t>
            </a:r>
            <a:endParaRPr lang="en-US" sz="1500" dirty="0"/>
          </a:p>
          <a:p>
            <a:pPr algn="l"/>
            <a:r>
              <a:rPr lang="en-US" sz="1500" i="1" dirty="0"/>
              <a:t>©️Rokonuzzaman</a:t>
            </a:r>
          </a:p>
          <a:p>
            <a:pPr algn="l"/>
            <a:r>
              <a:rPr lang="en-US" sz="1500" i="1" dirty="0"/>
              <a:t>--use is permitted only for the purpose of EEE 452 (</a:t>
            </a:r>
            <a:r>
              <a:rPr lang="en-US" sz="1500" i="1"/>
              <a:t>sections 1,2,3, 4 &amp; 5 </a:t>
            </a:r>
            <a:r>
              <a:rPr lang="en-US" sz="1500" i="1" dirty="0"/>
              <a:t>offered at NSU </a:t>
            </a:r>
            <a:r>
              <a:rPr lang="en-US" sz="1500" i="1"/>
              <a:t>in Spring 2023);</a:t>
            </a:r>
            <a:r>
              <a:rPr lang="en-US" sz="1500" i="1" dirty="0"/>
              <a:t>no consumption and distribution is allowed for any other purpose </a:t>
            </a:r>
          </a:p>
          <a:p>
            <a:endParaRPr sz="1500" dirty="0"/>
          </a:p>
        </p:txBody>
      </p:sp>
      <p:sp>
        <p:nvSpPr>
          <p:cNvPr id="9" name="Slide Number Placeholder 4">
            <a:extLst>
              <a:ext uri="{FF2B5EF4-FFF2-40B4-BE49-F238E27FC236}">
                <a16:creationId xmlns:a16="http://schemas.microsoft.com/office/drawing/2014/main" id="{0A01371E-8A3A-764E-B9E2-48C5A417DA9C}"/>
              </a:ext>
            </a:extLst>
          </p:cNvPr>
          <p:cNvSpPr>
            <a:spLocks noGrp="1"/>
          </p:cNvSpPr>
          <p:nvPr>
            <p:ph type="sldNum" sz="quarter" idx="12"/>
          </p:nvPr>
        </p:nvSpPr>
        <p:spPr>
          <a:xfrm>
            <a:off x="8610600" y="6356350"/>
            <a:ext cx="2743200" cy="365125"/>
          </a:xfrm>
        </p:spPr>
        <p:txBody>
          <a:bodyPr/>
          <a:lstStyle/>
          <a:p>
            <a:fld id="{F3C6F9F5-2719-FB4B-86A4-6587B629EE38}" type="slidenum">
              <a:rPr lang="en-BD" smtClean="0"/>
              <a:t>1</a:t>
            </a:fld>
            <a:endParaRPr lang="en-BD" dirty="0"/>
          </a:p>
        </p:txBody>
      </p:sp>
    </p:spTree>
    <p:extLst>
      <p:ext uri="{BB962C8B-B14F-4D97-AF65-F5344CB8AC3E}">
        <p14:creationId xmlns:p14="http://schemas.microsoft.com/office/powerpoint/2010/main" val="273867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E925-3281-D04E-885B-CFA986107CF2}"/>
              </a:ext>
            </a:extLst>
          </p:cNvPr>
          <p:cNvSpPr>
            <a:spLocks noGrp="1"/>
          </p:cNvSpPr>
          <p:nvPr>
            <p:ph type="title"/>
          </p:nvPr>
        </p:nvSpPr>
        <p:spPr>
          <a:xfrm>
            <a:off x="403468" y="359507"/>
            <a:ext cx="10515600" cy="643060"/>
          </a:xfrm>
        </p:spPr>
        <p:txBody>
          <a:bodyPr>
            <a:normAutofit/>
          </a:bodyPr>
          <a:lstStyle/>
          <a:p>
            <a:r>
              <a:rPr lang="en-US" sz="2800" dirty="0">
                <a:solidFill>
                  <a:srgbClr val="2493FD"/>
                </a:solidFill>
              </a:rPr>
              <a:t>Technology Acquisition Decision Tree</a:t>
            </a:r>
            <a:endParaRPr sz="2800" dirty="0">
              <a:solidFill>
                <a:srgbClr val="2493FD"/>
              </a:solidFill>
            </a:endParaRPr>
          </a:p>
        </p:txBody>
      </p:sp>
      <p:sp>
        <p:nvSpPr>
          <p:cNvPr id="3" name="Content Placeholder 2">
            <a:extLst>
              <a:ext uri="{FF2B5EF4-FFF2-40B4-BE49-F238E27FC236}">
                <a16:creationId xmlns:a16="http://schemas.microsoft.com/office/drawing/2014/main" id="{CB4CB0AA-8B54-2346-9223-5D0774885656}"/>
              </a:ext>
            </a:extLst>
          </p:cNvPr>
          <p:cNvSpPr>
            <a:spLocks noGrp="1"/>
          </p:cNvSpPr>
          <p:nvPr>
            <p:ph idx="1"/>
          </p:nvPr>
        </p:nvSpPr>
        <p:spPr>
          <a:xfrm>
            <a:off x="403468" y="1002567"/>
            <a:ext cx="5752124" cy="5714756"/>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Technology acquisition is a critical, expensive and time consuming process. It does not happen all of a sudden as it is desired. But the market demands timely response, often, unpredictable. Furthermore, all technology needs could not be met from internal development. They could not be fully sourced from the outside either. Hence, there should be a good balance between different approaches. To address it, we need a good decision making capability for adequately comparing multiple options. </a:t>
            </a:r>
          </a:p>
          <a:p>
            <a:pPr marL="0" indent="0">
              <a:lnSpc>
                <a:spcPct val="100000"/>
              </a:lnSpc>
              <a:buNone/>
            </a:pPr>
            <a:r>
              <a:rPr lang="en-GB" sz="2000" dirty="0">
                <a:latin typeface="Calibri Light" panose="020F0302020204030204" pitchFamily="34" charset="0"/>
                <a:cs typeface="Calibri Light" panose="020F0302020204030204" pitchFamily="34" charset="0"/>
              </a:rPr>
              <a:t>Yet despite their strategic potential, many technology acquisitions fail to create value. The CEO of serial buyer Cisco Systems has estimated that the failure rate for technology acquisitions is as high as 90%. </a:t>
            </a:r>
          </a:p>
          <a:p>
            <a:pPr marL="0" indent="0">
              <a:lnSpc>
                <a:spcPct val="100000"/>
              </a:lnSpc>
              <a:buNone/>
            </a:pPr>
            <a:r>
              <a:rPr lang="en-GB" sz="2000" dirty="0">
                <a:latin typeface="Calibri Light" panose="020F0302020204030204" pitchFamily="34" charset="0"/>
                <a:cs typeface="Calibri Light" panose="020F0302020204030204" pitchFamily="34" charset="0"/>
              </a:rPr>
              <a:t>Among many benefits, like improving products, acquisitions can enhance a buyer’s power by completely eliminating one or more potential rivals.</a:t>
            </a:r>
            <a:endParaRPr lang="en-US" sz="2000" dirty="0">
              <a:latin typeface="Calibri Light" panose="020F0302020204030204" pitchFamily="34" charset="0"/>
              <a:cs typeface="Calibri Light" panose="020F0302020204030204" pitchFamily="34" charset="0"/>
            </a:endParaRPr>
          </a:p>
          <a:p>
            <a:pPr marL="0" indent="0">
              <a:lnSpc>
                <a:spcPct val="100000"/>
              </a:lnSpc>
              <a:buNone/>
            </a:pPr>
            <a:endParaRPr sz="2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A7594C1F-FF1C-5943-A0C1-640D0B15F625}"/>
              </a:ext>
            </a:extLst>
          </p:cNvPr>
          <p:cNvPicPr>
            <a:picLocks noChangeAspect="1"/>
          </p:cNvPicPr>
          <p:nvPr/>
        </p:nvPicPr>
        <p:blipFill>
          <a:blip r:embed="rId2"/>
          <a:stretch>
            <a:fillRect/>
          </a:stretch>
        </p:blipFill>
        <p:spPr>
          <a:xfrm>
            <a:off x="6096000" y="359507"/>
            <a:ext cx="6036408" cy="3734901"/>
          </a:xfrm>
          <a:prstGeom prst="rect">
            <a:avLst/>
          </a:prstGeom>
        </p:spPr>
      </p:pic>
      <p:pic>
        <p:nvPicPr>
          <p:cNvPr id="5" name="Picture 4">
            <a:extLst>
              <a:ext uri="{FF2B5EF4-FFF2-40B4-BE49-F238E27FC236}">
                <a16:creationId xmlns:a16="http://schemas.microsoft.com/office/drawing/2014/main" id="{2644CF47-CA2A-7142-AF78-62C9B1D50A68}"/>
              </a:ext>
            </a:extLst>
          </p:cNvPr>
          <p:cNvPicPr>
            <a:picLocks noChangeAspect="1"/>
          </p:cNvPicPr>
          <p:nvPr/>
        </p:nvPicPr>
        <p:blipFill>
          <a:blip r:embed="rId3"/>
          <a:stretch>
            <a:fillRect/>
          </a:stretch>
        </p:blipFill>
        <p:spPr>
          <a:xfrm>
            <a:off x="6155592" y="3986968"/>
            <a:ext cx="5848840" cy="2746998"/>
          </a:xfrm>
          <a:prstGeom prst="rect">
            <a:avLst/>
          </a:prstGeom>
        </p:spPr>
      </p:pic>
    </p:spTree>
    <p:extLst>
      <p:ext uri="{BB962C8B-B14F-4D97-AF65-F5344CB8AC3E}">
        <p14:creationId xmlns:p14="http://schemas.microsoft.com/office/powerpoint/2010/main" val="64964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FAAC-2A6B-A048-AC1E-F6DFD09ED934}"/>
              </a:ext>
            </a:extLst>
          </p:cNvPr>
          <p:cNvSpPr>
            <a:spLocks noGrp="1"/>
          </p:cNvSpPr>
          <p:nvPr>
            <p:ph type="title"/>
          </p:nvPr>
        </p:nvSpPr>
        <p:spPr>
          <a:xfrm>
            <a:off x="375138" y="294788"/>
            <a:ext cx="10515600" cy="560998"/>
          </a:xfrm>
        </p:spPr>
        <p:txBody>
          <a:bodyPr>
            <a:normAutofit fontScale="90000"/>
          </a:bodyPr>
          <a:lstStyle/>
          <a:p>
            <a:r>
              <a:rPr lang="en-US" sz="2800" dirty="0">
                <a:solidFill>
                  <a:srgbClr val="2493FD"/>
                </a:solidFill>
              </a:rPr>
              <a:t>In-house Research and Development Capacity—</a:t>
            </a:r>
            <a:r>
              <a:rPr lang="en-US" sz="2800" i="1" dirty="0">
                <a:solidFill>
                  <a:srgbClr val="2493FD"/>
                </a:solidFill>
              </a:rPr>
              <a:t>critical requirement to scale up</a:t>
            </a:r>
            <a:endParaRPr sz="2800" i="1" dirty="0">
              <a:solidFill>
                <a:srgbClr val="2493FD"/>
              </a:solidFill>
            </a:endParaRPr>
          </a:p>
        </p:txBody>
      </p:sp>
      <p:sp>
        <p:nvSpPr>
          <p:cNvPr id="3" name="Content Placeholder 2">
            <a:extLst>
              <a:ext uri="{FF2B5EF4-FFF2-40B4-BE49-F238E27FC236}">
                <a16:creationId xmlns:a16="http://schemas.microsoft.com/office/drawing/2014/main" id="{DCB72DBD-8848-0D41-BE78-DEBD92682B72}"/>
              </a:ext>
            </a:extLst>
          </p:cNvPr>
          <p:cNvSpPr>
            <a:spLocks noGrp="1"/>
          </p:cNvSpPr>
          <p:nvPr>
            <p:ph idx="1"/>
          </p:nvPr>
        </p:nvSpPr>
        <p:spPr>
          <a:xfrm>
            <a:off x="375138" y="946394"/>
            <a:ext cx="8979341" cy="5911605"/>
          </a:xfrm>
        </p:spPr>
        <p:txBody>
          <a:bodyPr>
            <a:noAutofit/>
          </a:bodyPr>
          <a:lstStyle/>
          <a:p>
            <a:pPr marL="0" indent="0">
              <a:lnSpc>
                <a:spcPct val="100000"/>
              </a:lnSpc>
              <a:buNone/>
            </a:pPr>
            <a:r>
              <a:rPr lang="en-US" sz="1800" dirty="0">
                <a:latin typeface="Calibri Light" panose="020F0302020204030204" pitchFamily="34" charset="0"/>
                <a:cs typeface="Calibri Light" panose="020F0302020204030204" pitchFamily="34" charset="0"/>
              </a:rPr>
              <a:t>In house R&amp;D serves two important purposes. First of all, it develops some proprietary technologies. Refinement of technologies sourced from the outside is the 2</a:t>
            </a:r>
            <a:r>
              <a:rPr lang="en-US" sz="1800" baseline="30000" dirty="0">
                <a:latin typeface="Calibri Light" panose="020F0302020204030204" pitchFamily="34" charset="0"/>
                <a:cs typeface="Calibri Light" panose="020F0302020204030204" pitchFamily="34" charset="0"/>
              </a:rPr>
              <a:t>nd</a:t>
            </a:r>
            <a:r>
              <a:rPr lang="en-US" sz="1800" dirty="0">
                <a:latin typeface="Calibri Light" panose="020F0302020204030204" pitchFamily="34" charset="0"/>
                <a:cs typeface="Calibri Light" panose="020F0302020204030204" pitchFamily="34" charset="0"/>
              </a:rPr>
              <a:t> purpose.  </a:t>
            </a:r>
          </a:p>
          <a:p>
            <a:pPr marL="0" indent="0">
              <a:lnSpc>
                <a:spcPct val="100000"/>
              </a:lnSpc>
              <a:buNone/>
            </a:pPr>
            <a:r>
              <a:rPr lang="en-US" sz="1800" dirty="0">
                <a:latin typeface="Calibri Light" panose="020F0302020204030204" pitchFamily="34" charset="0"/>
                <a:cs typeface="Calibri Light" panose="020F0302020204030204" pitchFamily="34" charset="0"/>
              </a:rPr>
              <a:t>Invariably, technologies sourced from the outside needs continued refinement for fitting them within conceived architecture, and advancing them further. In the absence of the internal R&amp;D capacity, leveraging of acquired technologies could not be maximized. Due to weakness of internal R&amp;D, many firms or even countries cannot derive expected benefit from outside technologies.</a:t>
            </a:r>
          </a:p>
          <a:p>
            <a:pPr marL="0" indent="0">
              <a:lnSpc>
                <a:spcPct val="100000"/>
              </a:lnSpc>
              <a:buNone/>
            </a:pPr>
            <a:r>
              <a:rPr lang="en-US" sz="1800" dirty="0">
                <a:latin typeface="Calibri Light" panose="020F0302020204030204" pitchFamily="34" charset="0"/>
                <a:cs typeface="Calibri Light" panose="020F0302020204030204" pitchFamily="34" charset="0"/>
              </a:rPr>
              <a:t>Often, Apple is referred to as a role model in this regard. In retrospect, Apple sourced more or less all core technologies from the outside. But it did not use them as is. Instead, Steve Jobs developed internal R&amp;D capacity and also the culture to refine them by stressing the commonly perceived limit—leading to magical performance. For example, neither GUI for PC nor multi-touch for iPhone Apple developed from the scratch. But upon sourcing them from the outside, Apple placed them under rigorous internal R&amp;D for refinement. </a:t>
            </a:r>
          </a:p>
          <a:p>
            <a:pPr marL="0" indent="0">
              <a:lnSpc>
                <a:spcPct val="100000"/>
              </a:lnSpc>
              <a:buNone/>
            </a:pPr>
            <a:r>
              <a:rPr lang="en-US" sz="1800" dirty="0">
                <a:latin typeface="Calibri Light" panose="020F0302020204030204" pitchFamily="34" charset="0"/>
                <a:cs typeface="Calibri Light" panose="020F0302020204030204" pitchFamily="34" charset="0"/>
              </a:rPr>
              <a:t>By the way, further refinement of sourced coarse technologies demands very high level competence. For example, Japan’s </a:t>
            </a:r>
            <a:r>
              <a:rPr lang="en-GB" sz="1800" dirty="0">
                <a:latin typeface="Calibri Light" panose="020F0302020204030204" pitchFamily="34" charset="0"/>
                <a:cs typeface="Calibri Light" panose="020F0302020204030204" pitchFamily="34" charset="0"/>
              </a:rPr>
              <a:t>Asahi Kasei got access to Lithium-ion battery from the academic work undertaken by the British and American Academics. Similarly, Sony got license for Transistor and Image sensor from Bell Labs. But none of those acquired technologies was feasible to derive economic benefit. Hence, their internal R&amp;D team had to embark on refinement—even leading to Nobel Prize winning scientific discoveries.     </a:t>
            </a:r>
            <a:endParaRPr sz="1800" dirty="0">
              <a:latin typeface="Calibri Light" panose="020F0302020204030204" pitchFamily="34" charset="0"/>
              <a:cs typeface="Calibri Light" panose="020F0302020204030204" pitchFamily="34" charset="0"/>
            </a:endParaRPr>
          </a:p>
        </p:txBody>
      </p:sp>
      <p:pic>
        <p:nvPicPr>
          <p:cNvPr id="1026" name="Picture 2" descr="Bangkok Post article">
            <a:extLst>
              <a:ext uri="{FF2B5EF4-FFF2-40B4-BE49-F238E27FC236}">
                <a16:creationId xmlns:a16="http://schemas.microsoft.com/office/drawing/2014/main" id="{A40B8A28-079F-B34D-817D-FBCC6A24D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4479" y="2438156"/>
            <a:ext cx="2837521" cy="198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38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2A2E-7AC4-8D40-96F0-4F6C59AEC9E0}"/>
              </a:ext>
            </a:extLst>
          </p:cNvPr>
          <p:cNvSpPr>
            <a:spLocks noGrp="1"/>
          </p:cNvSpPr>
          <p:nvPr>
            <p:ph type="title"/>
          </p:nvPr>
        </p:nvSpPr>
        <p:spPr>
          <a:xfrm>
            <a:off x="709246" y="306511"/>
            <a:ext cx="10515600" cy="490660"/>
          </a:xfrm>
        </p:spPr>
        <p:txBody>
          <a:bodyPr>
            <a:normAutofit/>
          </a:bodyPr>
          <a:lstStyle/>
          <a:p>
            <a:r>
              <a:rPr lang="en-US" sz="2400" dirty="0">
                <a:solidFill>
                  <a:srgbClr val="2493FD"/>
                </a:solidFill>
              </a:rPr>
              <a:t>Progressive Roll Out for the Exploitation of Increasingly Complex Possibilities </a:t>
            </a:r>
            <a:endParaRPr sz="2400" dirty="0">
              <a:solidFill>
                <a:srgbClr val="2493FD"/>
              </a:solidFill>
            </a:endParaRPr>
          </a:p>
        </p:txBody>
      </p:sp>
      <p:sp>
        <p:nvSpPr>
          <p:cNvPr id="3" name="Content Placeholder 2">
            <a:extLst>
              <a:ext uri="{FF2B5EF4-FFF2-40B4-BE49-F238E27FC236}">
                <a16:creationId xmlns:a16="http://schemas.microsoft.com/office/drawing/2014/main" id="{B2E1C7EA-C133-1044-B5B7-44FC14A9C9B8}"/>
              </a:ext>
            </a:extLst>
          </p:cNvPr>
          <p:cNvSpPr>
            <a:spLocks noGrp="1"/>
          </p:cNvSpPr>
          <p:nvPr>
            <p:ph idx="1"/>
          </p:nvPr>
        </p:nvSpPr>
        <p:spPr>
          <a:xfrm>
            <a:off x="838200" y="797171"/>
            <a:ext cx="8243715" cy="5754318"/>
          </a:xfrm>
        </p:spPr>
        <p:txBody>
          <a:bodyPr>
            <a:normAutofit/>
          </a:bodyPr>
          <a:lstStyle/>
          <a:p>
            <a:pPr marL="0" indent="0">
              <a:lnSpc>
                <a:spcPct val="110000"/>
              </a:lnSpc>
              <a:buNone/>
            </a:pPr>
            <a:r>
              <a:rPr lang="en-US" sz="2000" dirty="0">
                <a:latin typeface="Calibri Light" panose="020F0302020204030204" pitchFamily="34" charset="0"/>
                <a:cs typeface="Calibri Light" panose="020F0302020204030204" pitchFamily="34" charset="0"/>
              </a:rPr>
              <a:t>To maximize economic value from technology possibilities and also reduce the risk of R&amp;D investment, management should focus on progressive roll out of innovations. </a:t>
            </a:r>
          </a:p>
          <a:p>
            <a:pPr marL="0" indent="0">
              <a:lnSpc>
                <a:spcPct val="110000"/>
              </a:lnSpc>
              <a:buNone/>
            </a:pPr>
            <a:r>
              <a:rPr lang="en-US" sz="2000" dirty="0">
                <a:latin typeface="Calibri Light" panose="020F0302020204030204" pitchFamily="34" charset="0"/>
                <a:cs typeface="Calibri Light" panose="020F0302020204030204" pitchFamily="34" charset="0"/>
              </a:rPr>
              <a:t>For example, LCD technology found a large market in reinventing Television by changing the CRT technology core. But instead of waiting for the big catch, Japanese technology firms started exploiting the possibility when LCD was at its infancy. They started deriving the economic value from changing mechanical display of watches. Subsequently, upon making further advancement, they focused on replacing mechanical displays of instruments, and offering large screens to smartphones. Eventually, they reached the goal—reinventing TVs with large LCD flat displays.      </a:t>
            </a:r>
          </a:p>
          <a:p>
            <a:pPr marL="0" indent="0">
              <a:lnSpc>
                <a:spcPct val="110000"/>
              </a:lnSpc>
              <a:buNone/>
            </a:pPr>
            <a:r>
              <a:rPr lang="en-US" sz="2000" dirty="0">
                <a:latin typeface="Calibri Light" panose="020F0302020204030204" pitchFamily="34" charset="0"/>
                <a:cs typeface="Calibri Light" panose="020F0302020204030204" pitchFamily="34" charset="0"/>
              </a:rPr>
              <a:t>Such progressive exploitation appears to be prudent management practice for reducing the risk and maximizing the gain. In certain cases, technology possibility stops growing or give up to a competing one. For example, despite showing early promises, plasma display technology gave it up to the uprising of LCD.    </a:t>
            </a:r>
            <a:endParaRPr sz="2000" dirty="0">
              <a:latin typeface="Calibri Light" panose="020F0302020204030204" pitchFamily="34" charset="0"/>
              <a:cs typeface="Calibri Light" panose="020F0302020204030204" pitchFamily="34" charset="0"/>
            </a:endParaRPr>
          </a:p>
        </p:txBody>
      </p:sp>
      <p:sp>
        <p:nvSpPr>
          <p:cNvPr id="4" name="Freeform 3">
            <a:extLst>
              <a:ext uri="{FF2B5EF4-FFF2-40B4-BE49-F238E27FC236}">
                <a16:creationId xmlns:a16="http://schemas.microsoft.com/office/drawing/2014/main" id="{DC48B652-0B08-9741-9096-CA7C4D1C5358}"/>
              </a:ext>
            </a:extLst>
          </p:cNvPr>
          <p:cNvSpPr/>
          <p:nvPr/>
        </p:nvSpPr>
        <p:spPr>
          <a:xfrm>
            <a:off x="9542585" y="1676400"/>
            <a:ext cx="2532184" cy="2930769"/>
          </a:xfrm>
          <a:custGeom>
            <a:avLst/>
            <a:gdLst>
              <a:gd name="connsiteX0" fmla="*/ 0 w 2532184"/>
              <a:gd name="connsiteY0" fmla="*/ 0 h 2930769"/>
              <a:gd name="connsiteX1" fmla="*/ 23446 w 2532184"/>
              <a:gd name="connsiteY1" fmla="*/ 2872154 h 2930769"/>
              <a:gd name="connsiteX2" fmla="*/ 2532184 w 2532184"/>
              <a:gd name="connsiteY2" fmla="*/ 2930769 h 2930769"/>
            </a:gdLst>
            <a:ahLst/>
            <a:cxnLst>
              <a:cxn ang="0">
                <a:pos x="connsiteX0" y="connsiteY0"/>
              </a:cxn>
              <a:cxn ang="0">
                <a:pos x="connsiteX1" y="connsiteY1"/>
              </a:cxn>
              <a:cxn ang="0">
                <a:pos x="connsiteX2" y="connsiteY2"/>
              </a:cxn>
            </a:cxnLst>
            <a:rect l="l" t="t" r="r" b="b"/>
            <a:pathLst>
              <a:path w="2532184" h="2930769">
                <a:moveTo>
                  <a:pt x="0" y="0"/>
                </a:moveTo>
                <a:lnTo>
                  <a:pt x="23446" y="2872154"/>
                </a:lnTo>
                <a:lnTo>
                  <a:pt x="2532184" y="2930769"/>
                </a:ln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Freeform 4">
            <a:extLst>
              <a:ext uri="{FF2B5EF4-FFF2-40B4-BE49-F238E27FC236}">
                <a16:creationId xmlns:a16="http://schemas.microsoft.com/office/drawing/2014/main" id="{CADD03F0-B5D9-FD49-8CEF-1A59402C8983}"/>
              </a:ext>
            </a:extLst>
          </p:cNvPr>
          <p:cNvSpPr/>
          <p:nvPr/>
        </p:nvSpPr>
        <p:spPr>
          <a:xfrm>
            <a:off x="9589476" y="2215662"/>
            <a:ext cx="2368061" cy="2321169"/>
          </a:xfrm>
          <a:custGeom>
            <a:avLst/>
            <a:gdLst>
              <a:gd name="connsiteX0" fmla="*/ 0 w 2239108"/>
              <a:gd name="connsiteY0" fmla="*/ 1535723 h 1535723"/>
              <a:gd name="connsiteX1" fmla="*/ 855785 w 2239108"/>
              <a:gd name="connsiteY1" fmla="*/ 1324707 h 1535723"/>
              <a:gd name="connsiteX2" fmla="*/ 1652954 w 2239108"/>
              <a:gd name="connsiteY2" fmla="*/ 398584 h 1535723"/>
              <a:gd name="connsiteX3" fmla="*/ 2239108 w 2239108"/>
              <a:gd name="connsiteY3" fmla="*/ 0 h 1535723"/>
            </a:gdLst>
            <a:ahLst/>
            <a:cxnLst>
              <a:cxn ang="0">
                <a:pos x="connsiteX0" y="connsiteY0"/>
              </a:cxn>
              <a:cxn ang="0">
                <a:pos x="connsiteX1" y="connsiteY1"/>
              </a:cxn>
              <a:cxn ang="0">
                <a:pos x="connsiteX2" y="connsiteY2"/>
              </a:cxn>
              <a:cxn ang="0">
                <a:pos x="connsiteX3" y="connsiteY3"/>
              </a:cxn>
            </a:cxnLst>
            <a:rect l="l" t="t" r="r" b="b"/>
            <a:pathLst>
              <a:path w="2239108" h="1535723">
                <a:moveTo>
                  <a:pt x="0" y="1535723"/>
                </a:moveTo>
                <a:cubicBezTo>
                  <a:pt x="290146" y="1524976"/>
                  <a:pt x="580293" y="1514230"/>
                  <a:pt x="855785" y="1324707"/>
                </a:cubicBezTo>
                <a:cubicBezTo>
                  <a:pt x="1131277" y="1135184"/>
                  <a:pt x="1422400" y="619368"/>
                  <a:pt x="1652954" y="398584"/>
                </a:cubicBezTo>
                <a:cubicBezTo>
                  <a:pt x="1883508" y="177800"/>
                  <a:pt x="2061308" y="88900"/>
                  <a:pt x="2239108" y="0"/>
                </a:cubicBezTo>
              </a:path>
            </a:pathLst>
          </a:cu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a:extLst>
              <a:ext uri="{FF2B5EF4-FFF2-40B4-BE49-F238E27FC236}">
                <a16:creationId xmlns:a16="http://schemas.microsoft.com/office/drawing/2014/main" id="{CDCA4E37-DB9B-B84F-894B-C546806E466B}"/>
              </a:ext>
            </a:extLst>
          </p:cNvPr>
          <p:cNvPicPr>
            <a:picLocks noChangeAspect="1"/>
          </p:cNvPicPr>
          <p:nvPr/>
        </p:nvPicPr>
        <p:blipFill>
          <a:blip r:embed="rId2"/>
          <a:stretch>
            <a:fillRect/>
          </a:stretch>
        </p:blipFill>
        <p:spPr>
          <a:xfrm>
            <a:off x="9882208" y="4216355"/>
            <a:ext cx="542344" cy="320476"/>
          </a:xfrm>
          <a:prstGeom prst="rect">
            <a:avLst/>
          </a:prstGeom>
        </p:spPr>
      </p:pic>
      <p:pic>
        <p:nvPicPr>
          <p:cNvPr id="7" name="Picture 6">
            <a:extLst>
              <a:ext uri="{FF2B5EF4-FFF2-40B4-BE49-F238E27FC236}">
                <a16:creationId xmlns:a16="http://schemas.microsoft.com/office/drawing/2014/main" id="{2EB8C07C-97A0-134B-99F4-1F5492FCFDDB}"/>
              </a:ext>
            </a:extLst>
          </p:cNvPr>
          <p:cNvPicPr>
            <a:picLocks noChangeAspect="1"/>
          </p:cNvPicPr>
          <p:nvPr/>
        </p:nvPicPr>
        <p:blipFill>
          <a:blip r:embed="rId3"/>
          <a:stretch>
            <a:fillRect/>
          </a:stretch>
        </p:blipFill>
        <p:spPr>
          <a:xfrm>
            <a:off x="10491665" y="3711110"/>
            <a:ext cx="317012" cy="361767"/>
          </a:xfrm>
          <a:prstGeom prst="rect">
            <a:avLst/>
          </a:prstGeom>
        </p:spPr>
      </p:pic>
      <p:pic>
        <p:nvPicPr>
          <p:cNvPr id="8" name="Picture 7">
            <a:extLst>
              <a:ext uri="{FF2B5EF4-FFF2-40B4-BE49-F238E27FC236}">
                <a16:creationId xmlns:a16="http://schemas.microsoft.com/office/drawing/2014/main" id="{8FE21BE0-4F57-5242-A090-11C3ABD12543}"/>
              </a:ext>
            </a:extLst>
          </p:cNvPr>
          <p:cNvPicPr>
            <a:picLocks noChangeAspect="1"/>
          </p:cNvPicPr>
          <p:nvPr/>
        </p:nvPicPr>
        <p:blipFill>
          <a:blip r:embed="rId4"/>
          <a:stretch>
            <a:fillRect/>
          </a:stretch>
        </p:blipFill>
        <p:spPr>
          <a:xfrm>
            <a:off x="10857421" y="2683119"/>
            <a:ext cx="772488" cy="458665"/>
          </a:xfrm>
          <a:prstGeom prst="rect">
            <a:avLst/>
          </a:prstGeom>
        </p:spPr>
      </p:pic>
      <p:pic>
        <p:nvPicPr>
          <p:cNvPr id="9" name="Picture 8">
            <a:extLst>
              <a:ext uri="{FF2B5EF4-FFF2-40B4-BE49-F238E27FC236}">
                <a16:creationId xmlns:a16="http://schemas.microsoft.com/office/drawing/2014/main" id="{E07A0B90-A612-9B4F-9A3E-52C65D000A2B}"/>
              </a:ext>
            </a:extLst>
          </p:cNvPr>
          <p:cNvPicPr>
            <a:picLocks noChangeAspect="1"/>
          </p:cNvPicPr>
          <p:nvPr/>
        </p:nvPicPr>
        <p:blipFill>
          <a:blip r:embed="rId5"/>
          <a:stretch>
            <a:fillRect/>
          </a:stretch>
        </p:blipFill>
        <p:spPr>
          <a:xfrm>
            <a:off x="10855568" y="3268235"/>
            <a:ext cx="232019" cy="493407"/>
          </a:xfrm>
          <a:prstGeom prst="rect">
            <a:avLst/>
          </a:prstGeom>
        </p:spPr>
      </p:pic>
      <p:sp>
        <p:nvSpPr>
          <p:cNvPr id="10" name="TextBox 9">
            <a:extLst>
              <a:ext uri="{FF2B5EF4-FFF2-40B4-BE49-F238E27FC236}">
                <a16:creationId xmlns:a16="http://schemas.microsoft.com/office/drawing/2014/main" id="{5E7413E6-8A78-4245-A7D3-B98A50414F16}"/>
              </a:ext>
            </a:extLst>
          </p:cNvPr>
          <p:cNvSpPr txBox="1"/>
          <p:nvPr/>
        </p:nvSpPr>
        <p:spPr>
          <a:xfrm>
            <a:off x="9589476" y="4607169"/>
            <a:ext cx="2274278" cy="584775"/>
          </a:xfrm>
          <a:prstGeom prst="rect">
            <a:avLst/>
          </a:prstGeom>
          <a:noFill/>
        </p:spPr>
        <p:txBody>
          <a:bodyPr wrap="square" rtlCol="0">
            <a:spAutoFit/>
          </a:bodyPr>
          <a:lstStyle/>
          <a:p>
            <a:pPr algn="ctr"/>
            <a:r>
              <a:rPr lang="en-US" sz="1600" i="1" dirty="0"/>
              <a:t>Progressive roll out of innovations </a:t>
            </a:r>
            <a:endParaRPr sz="1600" i="1" dirty="0"/>
          </a:p>
        </p:txBody>
      </p:sp>
      <p:sp>
        <p:nvSpPr>
          <p:cNvPr id="11" name="TextBox 10">
            <a:extLst>
              <a:ext uri="{FF2B5EF4-FFF2-40B4-BE49-F238E27FC236}">
                <a16:creationId xmlns:a16="http://schemas.microsoft.com/office/drawing/2014/main" id="{2515B2EB-D9A6-404A-AF1E-4A2F5F0E8007}"/>
              </a:ext>
            </a:extLst>
          </p:cNvPr>
          <p:cNvSpPr txBox="1"/>
          <p:nvPr/>
        </p:nvSpPr>
        <p:spPr>
          <a:xfrm rot="16200000">
            <a:off x="8386572" y="2952524"/>
            <a:ext cx="1932927" cy="307777"/>
          </a:xfrm>
          <a:prstGeom prst="rect">
            <a:avLst/>
          </a:prstGeom>
          <a:noFill/>
        </p:spPr>
        <p:txBody>
          <a:bodyPr wrap="square" rtlCol="0">
            <a:spAutoFit/>
          </a:bodyPr>
          <a:lstStyle/>
          <a:p>
            <a:r>
              <a:rPr lang="en-US" sz="1400" dirty="0"/>
              <a:t>Performance of LCD</a:t>
            </a:r>
            <a:endParaRPr sz="1400" dirty="0"/>
          </a:p>
        </p:txBody>
      </p:sp>
      <p:pic>
        <p:nvPicPr>
          <p:cNvPr id="12" name="Picture 11">
            <a:extLst>
              <a:ext uri="{FF2B5EF4-FFF2-40B4-BE49-F238E27FC236}">
                <a16:creationId xmlns:a16="http://schemas.microsoft.com/office/drawing/2014/main" id="{15661A8B-8EA1-A040-B912-5E2287B93F4B}"/>
              </a:ext>
            </a:extLst>
          </p:cNvPr>
          <p:cNvPicPr>
            <a:picLocks noChangeAspect="1"/>
          </p:cNvPicPr>
          <p:nvPr/>
        </p:nvPicPr>
        <p:blipFill>
          <a:blip r:embed="rId6"/>
          <a:stretch>
            <a:fillRect/>
          </a:stretch>
        </p:blipFill>
        <p:spPr>
          <a:xfrm>
            <a:off x="10444774" y="4009187"/>
            <a:ext cx="174588" cy="527644"/>
          </a:xfrm>
          <a:prstGeom prst="rect">
            <a:avLst/>
          </a:prstGeom>
        </p:spPr>
      </p:pic>
    </p:spTree>
    <p:extLst>
      <p:ext uri="{BB962C8B-B14F-4D97-AF65-F5344CB8AC3E}">
        <p14:creationId xmlns:p14="http://schemas.microsoft.com/office/powerpoint/2010/main" val="159206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9489-3571-0A4D-B8B0-0848DBE82913}"/>
              </a:ext>
            </a:extLst>
          </p:cNvPr>
          <p:cNvSpPr>
            <a:spLocks noGrp="1"/>
          </p:cNvSpPr>
          <p:nvPr>
            <p:ph type="title"/>
          </p:nvPr>
        </p:nvSpPr>
        <p:spPr>
          <a:xfrm>
            <a:off x="293077" y="82415"/>
            <a:ext cx="5808785" cy="760290"/>
          </a:xfrm>
        </p:spPr>
        <p:txBody>
          <a:bodyPr>
            <a:normAutofit/>
          </a:bodyPr>
          <a:lstStyle/>
          <a:p>
            <a:r>
              <a:rPr lang="en-US" sz="2800" dirty="0">
                <a:solidFill>
                  <a:srgbClr val="2493FD"/>
                </a:solidFill>
              </a:rPr>
              <a:t>Addressing the Possibility Gaps</a:t>
            </a:r>
            <a:endParaRPr sz="2800" dirty="0">
              <a:solidFill>
                <a:srgbClr val="2493FD"/>
              </a:solidFill>
            </a:endParaRPr>
          </a:p>
        </p:txBody>
      </p:sp>
      <p:sp>
        <p:nvSpPr>
          <p:cNvPr id="3" name="Content Placeholder 2">
            <a:extLst>
              <a:ext uri="{FF2B5EF4-FFF2-40B4-BE49-F238E27FC236}">
                <a16:creationId xmlns:a16="http://schemas.microsoft.com/office/drawing/2014/main" id="{160EE75A-729B-2F4C-A4D2-8EE3234B2C68}"/>
              </a:ext>
            </a:extLst>
          </p:cNvPr>
          <p:cNvSpPr>
            <a:spLocks noGrp="1"/>
          </p:cNvSpPr>
          <p:nvPr>
            <p:ph idx="1"/>
          </p:nvPr>
        </p:nvSpPr>
        <p:spPr>
          <a:xfrm>
            <a:off x="293076" y="621324"/>
            <a:ext cx="9308123" cy="6236675"/>
          </a:xfrm>
        </p:spPr>
        <p:txBody>
          <a:bodyPr>
            <a:noAutofit/>
          </a:bodyPr>
          <a:lstStyle/>
          <a:p>
            <a:pPr marL="0" indent="0">
              <a:lnSpc>
                <a:spcPct val="120000"/>
              </a:lnSpc>
              <a:buNone/>
            </a:pPr>
            <a:r>
              <a:rPr lang="en-US" sz="1800" dirty="0">
                <a:latin typeface="Calibri Light" panose="020F0302020204030204" pitchFamily="34" charset="0"/>
                <a:cs typeface="Calibri Light" panose="020F0302020204030204" pitchFamily="34" charset="0"/>
              </a:rPr>
              <a:t>Whether from tinkering and systematic laboratory work, invariably, all technologies are born in primitive form. At the beginning, there have been no commercial value. </a:t>
            </a:r>
          </a:p>
          <a:p>
            <a:pPr marL="0" indent="0">
              <a:lnSpc>
                <a:spcPct val="120000"/>
              </a:lnSpc>
              <a:buNone/>
            </a:pPr>
            <a:r>
              <a:rPr lang="en-US" sz="1800" dirty="0">
                <a:latin typeface="Calibri Light" panose="020F0302020204030204" pitchFamily="34" charset="0"/>
                <a:cs typeface="Calibri Light" panose="020F0302020204030204" pitchFamily="34" charset="0"/>
              </a:rPr>
              <a:t>Yes, R&amp;D grants help to demonstrate likely applications. But that is not sufficient to create willingness to pay among a large number of customers. Even, inventors’ own resource is not sufficient to advance the technology to reach the civilian market.</a:t>
            </a:r>
          </a:p>
          <a:p>
            <a:pPr marL="0" indent="0">
              <a:lnSpc>
                <a:spcPct val="120000"/>
              </a:lnSpc>
              <a:buNone/>
            </a:pPr>
            <a:r>
              <a:rPr lang="en-US" sz="1800" dirty="0">
                <a:latin typeface="Calibri Light" panose="020F0302020204030204" pitchFamily="34" charset="0"/>
                <a:cs typeface="Calibri Light" panose="020F0302020204030204" pitchFamily="34" charset="0"/>
              </a:rPr>
              <a:t>Hence, there has been a gap between the technology infancy and the adulthood needed for reaching the civilian market. </a:t>
            </a:r>
          </a:p>
          <a:p>
            <a:pPr marL="0" indent="0">
              <a:lnSpc>
                <a:spcPct val="120000"/>
              </a:lnSpc>
              <a:buNone/>
            </a:pPr>
            <a:r>
              <a:rPr lang="en-US" sz="1800" dirty="0">
                <a:latin typeface="Calibri Light" panose="020F0302020204030204" pitchFamily="34" charset="0"/>
                <a:cs typeface="Calibri Light" panose="020F0302020204030204" pitchFamily="34" charset="0"/>
              </a:rPr>
              <a:t>Historically, the Western world, particularly the USA and Germany, created the demand for the primitive emergence of great technologies for the purpose of military. Starting from Airplane to Mobile phones, there have been many examples. </a:t>
            </a:r>
          </a:p>
          <a:p>
            <a:pPr marL="0" indent="0">
              <a:lnSpc>
                <a:spcPct val="120000"/>
              </a:lnSpc>
              <a:buNone/>
            </a:pPr>
            <a:r>
              <a:rPr lang="en-US" sz="1800" dirty="0">
                <a:latin typeface="Calibri Light" panose="020F0302020204030204" pitchFamily="34" charset="0"/>
                <a:cs typeface="Calibri Light" panose="020F0302020204030204" pitchFamily="34" charset="0"/>
              </a:rPr>
              <a:t>In the recent time, venture capital (VC) funds have emerged. But unfortunately, unlike military, VC funds do not create market. VC fund managers are not either supportive to R&amp;D for advancing infant technologies. Instead, they been after subsidies for rolling out premature products and practicing predatory pricing for monopolization. </a:t>
            </a:r>
          </a:p>
          <a:p>
            <a:pPr marL="0" indent="0">
              <a:lnSpc>
                <a:spcPct val="120000"/>
              </a:lnSpc>
              <a:buNone/>
            </a:pPr>
            <a:r>
              <a:rPr lang="en-US" sz="1800" dirty="0">
                <a:latin typeface="Calibri Light" panose="020F0302020204030204" pitchFamily="34" charset="0"/>
                <a:cs typeface="Calibri Light" panose="020F0302020204030204" pitchFamily="34" charset="0"/>
              </a:rPr>
              <a:t>In the absence of the military market, prudent approach has been to start from </a:t>
            </a:r>
            <a:r>
              <a:rPr lang="en-US" sz="1800" dirty="0" err="1">
                <a:latin typeface="Calibri Light" panose="020F0302020204030204" pitchFamily="34" charset="0"/>
                <a:cs typeface="Calibri Light" panose="020F0302020204030204" pitchFamily="34" charset="0"/>
              </a:rPr>
              <a:t>peripherial</a:t>
            </a:r>
            <a:r>
              <a:rPr lang="en-US" sz="1800" dirty="0">
                <a:latin typeface="Calibri Light" panose="020F0302020204030204" pitchFamily="34" charset="0"/>
                <a:cs typeface="Calibri Light" panose="020F0302020204030204" pitchFamily="34" charset="0"/>
              </a:rPr>
              <a:t> applications and progressively move towards more attractive ones. For example, the journey of LCD display offers valuable lesson.    </a:t>
            </a:r>
            <a:endParaRPr sz="18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B68C4483-9BB4-F84F-A740-98DB7FCCF976}"/>
              </a:ext>
            </a:extLst>
          </p:cNvPr>
          <p:cNvPicPr>
            <a:picLocks noChangeAspect="1"/>
          </p:cNvPicPr>
          <p:nvPr/>
        </p:nvPicPr>
        <p:blipFill>
          <a:blip r:embed="rId2"/>
          <a:stretch>
            <a:fillRect/>
          </a:stretch>
        </p:blipFill>
        <p:spPr>
          <a:xfrm rot="16200000">
            <a:off x="8392367" y="1839546"/>
            <a:ext cx="4737859" cy="2861408"/>
          </a:xfrm>
          <a:prstGeom prst="rect">
            <a:avLst/>
          </a:prstGeom>
        </p:spPr>
      </p:pic>
    </p:spTree>
    <p:extLst>
      <p:ext uri="{BB962C8B-B14F-4D97-AF65-F5344CB8AC3E}">
        <p14:creationId xmlns:p14="http://schemas.microsoft.com/office/powerpoint/2010/main" val="400937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0EE-EDB3-A94A-8055-A842B4E30BAC}"/>
              </a:ext>
            </a:extLst>
          </p:cNvPr>
          <p:cNvSpPr>
            <a:spLocks noGrp="1"/>
          </p:cNvSpPr>
          <p:nvPr>
            <p:ph type="title"/>
          </p:nvPr>
        </p:nvSpPr>
        <p:spPr>
          <a:xfrm>
            <a:off x="169986" y="-1466"/>
            <a:ext cx="10515600" cy="607890"/>
          </a:xfrm>
        </p:spPr>
        <p:txBody>
          <a:bodyPr>
            <a:normAutofit/>
          </a:bodyPr>
          <a:lstStyle/>
          <a:p>
            <a:r>
              <a:rPr lang="en-US" sz="2800" b="1" dirty="0">
                <a:solidFill>
                  <a:srgbClr val="2493FD"/>
                </a:solidFill>
              </a:rPr>
              <a:t>Synchronizing Technology Maturity and Diffusion in Customer Segments </a:t>
            </a:r>
            <a:endParaRPr sz="2800" b="1" dirty="0">
              <a:solidFill>
                <a:srgbClr val="2493FD"/>
              </a:solidFill>
            </a:endParaRPr>
          </a:p>
        </p:txBody>
      </p:sp>
      <p:sp>
        <p:nvSpPr>
          <p:cNvPr id="3" name="Content Placeholder 2">
            <a:extLst>
              <a:ext uri="{FF2B5EF4-FFF2-40B4-BE49-F238E27FC236}">
                <a16:creationId xmlns:a16="http://schemas.microsoft.com/office/drawing/2014/main" id="{F839C520-1832-9A4F-ABC7-ABFD67C0DA88}"/>
              </a:ext>
            </a:extLst>
          </p:cNvPr>
          <p:cNvSpPr>
            <a:spLocks noGrp="1"/>
          </p:cNvSpPr>
          <p:nvPr>
            <p:ph idx="1"/>
          </p:nvPr>
        </p:nvSpPr>
        <p:spPr>
          <a:xfrm>
            <a:off x="136187" y="440168"/>
            <a:ext cx="8042030" cy="6417831"/>
          </a:xfrm>
        </p:spPr>
        <p:txBody>
          <a:bodyPr>
            <a:normAutofit fontScale="92500" lnSpcReduction="20000"/>
          </a:bodyPr>
          <a:lstStyle/>
          <a:p>
            <a:pPr marL="0" indent="0">
              <a:lnSpc>
                <a:spcPct val="110000"/>
              </a:lnSpc>
              <a:buNone/>
            </a:pPr>
            <a:r>
              <a:rPr lang="en-US" sz="1800" dirty="0">
                <a:latin typeface="Calibri Light" panose="020F0302020204030204" pitchFamily="34" charset="0"/>
                <a:cs typeface="Calibri Light" panose="020F0302020204030204" pitchFamily="34" charset="0"/>
              </a:rPr>
              <a:t>Perceived value of technology keeps growing along with the advancement, as progression keeps improving quality and reducing the cost. </a:t>
            </a:r>
          </a:p>
          <a:p>
            <a:pPr marL="0" indent="0">
              <a:lnSpc>
                <a:spcPct val="110000"/>
              </a:lnSpc>
              <a:buNone/>
            </a:pPr>
            <a:r>
              <a:rPr lang="en-US" sz="1800" dirty="0">
                <a:latin typeface="Calibri Light" panose="020F0302020204030204" pitchFamily="34" charset="0"/>
                <a:cs typeface="Calibri Light" panose="020F0302020204030204" pitchFamily="34" charset="0"/>
              </a:rPr>
              <a:t>At the infancy, only a small segment of customers, having special need that could be served with infant technology better than any other means, become customers. For example, in the 1960s, taxi service providers found mobile phones—weighing 40kgs-- useful to communicate with individual taxis from the command and control center. </a:t>
            </a:r>
          </a:p>
          <a:p>
            <a:pPr marL="0" indent="0">
              <a:lnSpc>
                <a:spcPct val="110000"/>
              </a:lnSpc>
              <a:buNone/>
            </a:pPr>
            <a:r>
              <a:rPr lang="en-US" sz="1800" dirty="0">
                <a:latin typeface="Calibri Light" panose="020F0302020204030204" pitchFamily="34" charset="0"/>
                <a:cs typeface="Calibri Light" panose="020F0302020204030204" pitchFamily="34" charset="0"/>
              </a:rPr>
              <a:t>Further advancement of technology makes innovation around it attractive to larger group of customers—known as early adopters. For example, in the 1980s, mobile phones found applications as car phones. </a:t>
            </a:r>
          </a:p>
          <a:p>
            <a:pPr marL="0" indent="0">
              <a:lnSpc>
                <a:spcPct val="110000"/>
              </a:lnSpc>
              <a:buNone/>
            </a:pPr>
            <a:r>
              <a:rPr lang="en-US" sz="1800" dirty="0">
                <a:latin typeface="Calibri Light" panose="020F0302020204030204" pitchFamily="34" charset="0"/>
                <a:cs typeface="Calibri Light" panose="020F0302020204030204" pitchFamily="34" charset="0"/>
              </a:rPr>
              <a:t>Technology needs to keep making progress further in making them eligible to create economic value to far larger groups—like early majority and late majority. For example, in the 1990s, professionals started becoming customers of mobile phones, followed by households and all adults. In the 2010, people without having mobile phones started finding them isolated from the rest of the society, and eventually, they became compelled to adopt it.  They belong to laggard group.   </a:t>
            </a:r>
          </a:p>
          <a:p>
            <a:pPr marL="0" indent="0">
              <a:lnSpc>
                <a:spcPct val="110000"/>
              </a:lnSpc>
              <a:buNone/>
            </a:pPr>
            <a:r>
              <a:rPr lang="en-US" sz="1800" dirty="0">
                <a:latin typeface="Calibri Light" panose="020F0302020204030204" pitchFamily="34" charset="0"/>
                <a:cs typeface="Calibri Light" panose="020F0302020204030204" pitchFamily="34" charset="0"/>
              </a:rPr>
              <a:t>There is no doubt that early and late majority segments offer the largest economic value creation opportunity out of technology possibility. But in the absence of systematic value extraction from the previous two segments with premature product, technology possibility runs the risk of getting caught in the gaps.   </a:t>
            </a:r>
          </a:p>
          <a:p>
            <a:pPr marL="0" indent="0">
              <a:lnSpc>
                <a:spcPct val="110000"/>
              </a:lnSpc>
              <a:buNone/>
            </a:pPr>
            <a:r>
              <a:rPr lang="en-US" sz="1800" dirty="0">
                <a:latin typeface="Calibri Light" panose="020F0302020204030204" pitchFamily="34" charset="0"/>
                <a:cs typeface="Calibri Light" panose="020F0302020204030204" pitchFamily="34" charset="0"/>
              </a:rPr>
              <a:t>Hence, systematic synchronization of technology progression, and progressive exploitation for economic value creation opportunity from different customer segments highly matters. </a:t>
            </a:r>
          </a:p>
          <a:p>
            <a:pPr marL="0" indent="0">
              <a:lnSpc>
                <a:spcPct val="110000"/>
              </a:lnSpc>
              <a:buNone/>
            </a:pPr>
            <a:r>
              <a:rPr lang="en-US" sz="1800" dirty="0">
                <a:latin typeface="Calibri Light" panose="020F0302020204030204" pitchFamily="34" charset="0"/>
                <a:cs typeface="Calibri Light" panose="020F0302020204030204" pitchFamily="34" charset="0"/>
              </a:rPr>
              <a:t>By the way, in the absence of technology advancement, subsidies and marketing campaign are not sufficient to profitable penetrate subsequent market segments.    </a:t>
            </a:r>
            <a:endParaRPr sz="1800" dirty="0">
              <a:latin typeface="Calibri Light" panose="020F0302020204030204" pitchFamily="34" charset="0"/>
              <a:cs typeface="Calibri Light" panose="020F0302020204030204" pitchFamily="34" charset="0"/>
            </a:endParaRPr>
          </a:p>
        </p:txBody>
      </p:sp>
      <p:pic>
        <p:nvPicPr>
          <p:cNvPr id="4" name="Picture 3" descr="Figure 17-2">
            <a:extLst>
              <a:ext uri="{FF2B5EF4-FFF2-40B4-BE49-F238E27FC236}">
                <a16:creationId xmlns:a16="http://schemas.microsoft.com/office/drawing/2014/main" id="{6FC6B932-AE53-7549-998D-65D062FB3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8923" y="1764458"/>
            <a:ext cx="4103077" cy="2457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reeform 4">
            <a:extLst>
              <a:ext uri="{FF2B5EF4-FFF2-40B4-BE49-F238E27FC236}">
                <a16:creationId xmlns:a16="http://schemas.microsoft.com/office/drawing/2014/main" id="{B0770E0C-A4F7-E64D-94FC-123EDA2305C8}"/>
              </a:ext>
            </a:extLst>
          </p:cNvPr>
          <p:cNvSpPr/>
          <p:nvPr/>
        </p:nvSpPr>
        <p:spPr>
          <a:xfrm>
            <a:off x="8581292" y="1652954"/>
            <a:ext cx="3341077" cy="2356338"/>
          </a:xfrm>
          <a:custGeom>
            <a:avLst/>
            <a:gdLst>
              <a:gd name="connsiteX0" fmla="*/ 0 w 3341077"/>
              <a:gd name="connsiteY0" fmla="*/ 2356338 h 2356338"/>
              <a:gd name="connsiteX1" fmla="*/ 1055077 w 3341077"/>
              <a:gd name="connsiteY1" fmla="*/ 1981200 h 2356338"/>
              <a:gd name="connsiteX2" fmla="*/ 1852246 w 3341077"/>
              <a:gd name="connsiteY2" fmla="*/ 586154 h 2356338"/>
              <a:gd name="connsiteX3" fmla="*/ 3341077 w 3341077"/>
              <a:gd name="connsiteY3" fmla="*/ 0 h 2356338"/>
            </a:gdLst>
            <a:ahLst/>
            <a:cxnLst>
              <a:cxn ang="0">
                <a:pos x="connsiteX0" y="connsiteY0"/>
              </a:cxn>
              <a:cxn ang="0">
                <a:pos x="connsiteX1" y="connsiteY1"/>
              </a:cxn>
              <a:cxn ang="0">
                <a:pos x="connsiteX2" y="connsiteY2"/>
              </a:cxn>
              <a:cxn ang="0">
                <a:pos x="connsiteX3" y="connsiteY3"/>
              </a:cxn>
            </a:cxnLst>
            <a:rect l="l" t="t" r="r" b="b"/>
            <a:pathLst>
              <a:path w="3341077" h="2356338">
                <a:moveTo>
                  <a:pt x="0" y="2356338"/>
                </a:moveTo>
                <a:cubicBezTo>
                  <a:pt x="373184" y="2316284"/>
                  <a:pt x="746369" y="2276231"/>
                  <a:pt x="1055077" y="1981200"/>
                </a:cubicBezTo>
                <a:cubicBezTo>
                  <a:pt x="1363785" y="1686169"/>
                  <a:pt x="1471246" y="916354"/>
                  <a:pt x="1852246" y="586154"/>
                </a:cubicBezTo>
                <a:cubicBezTo>
                  <a:pt x="2233246" y="255954"/>
                  <a:pt x="2787161" y="127977"/>
                  <a:pt x="3341077" y="0"/>
                </a:cubicBezTo>
              </a:path>
            </a:pathLst>
          </a:cu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TextBox 5">
            <a:extLst>
              <a:ext uri="{FF2B5EF4-FFF2-40B4-BE49-F238E27FC236}">
                <a16:creationId xmlns:a16="http://schemas.microsoft.com/office/drawing/2014/main" id="{77FCD037-2F3C-7840-B718-95860B8EBB95}"/>
              </a:ext>
            </a:extLst>
          </p:cNvPr>
          <p:cNvSpPr txBox="1"/>
          <p:nvPr/>
        </p:nvSpPr>
        <p:spPr>
          <a:xfrm>
            <a:off x="10140461" y="1200875"/>
            <a:ext cx="1324708" cy="338554"/>
          </a:xfrm>
          <a:prstGeom prst="rect">
            <a:avLst/>
          </a:prstGeom>
          <a:noFill/>
        </p:spPr>
        <p:txBody>
          <a:bodyPr wrap="square" rtlCol="0">
            <a:spAutoFit/>
          </a:bodyPr>
          <a:lstStyle/>
          <a:p>
            <a:r>
              <a:rPr lang="en-US" sz="1600" dirty="0"/>
              <a:t>Technology</a:t>
            </a:r>
            <a:endParaRPr sz="1600" dirty="0"/>
          </a:p>
        </p:txBody>
      </p:sp>
      <p:cxnSp>
        <p:nvCxnSpPr>
          <p:cNvPr id="8" name="Straight Arrow Connector 7">
            <a:extLst>
              <a:ext uri="{FF2B5EF4-FFF2-40B4-BE49-F238E27FC236}">
                <a16:creationId xmlns:a16="http://schemas.microsoft.com/office/drawing/2014/main" id="{F0DDF02A-6E36-5D4D-A85E-96AABD6811E8}"/>
              </a:ext>
            </a:extLst>
          </p:cNvPr>
          <p:cNvCxnSpPr>
            <a:cxnSpLocks/>
            <a:stCxn id="6" idx="2"/>
          </p:cNvCxnSpPr>
          <p:nvPr/>
        </p:nvCxnSpPr>
        <p:spPr>
          <a:xfrm>
            <a:off x="10802815" y="1539429"/>
            <a:ext cx="533400" cy="225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793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5E4-2B4D-4745-A52D-834AB590BBC9}"/>
              </a:ext>
            </a:extLst>
          </p:cNvPr>
          <p:cNvSpPr>
            <a:spLocks noGrp="1"/>
          </p:cNvSpPr>
          <p:nvPr>
            <p:ph type="title"/>
          </p:nvPr>
        </p:nvSpPr>
        <p:spPr>
          <a:xfrm>
            <a:off x="416169" y="211260"/>
            <a:ext cx="3956538" cy="701675"/>
          </a:xfrm>
        </p:spPr>
        <p:txBody>
          <a:bodyPr>
            <a:normAutofit/>
          </a:bodyPr>
          <a:lstStyle/>
          <a:p>
            <a:r>
              <a:rPr lang="en-US" sz="2800" b="1" dirty="0">
                <a:solidFill>
                  <a:srgbClr val="2493FD"/>
                </a:solidFill>
              </a:rPr>
              <a:t>Crossing the Chasm</a:t>
            </a:r>
            <a:endParaRPr sz="2800" b="1" dirty="0">
              <a:solidFill>
                <a:srgbClr val="2493FD"/>
              </a:solidFill>
            </a:endParaRPr>
          </a:p>
        </p:txBody>
      </p:sp>
      <p:sp>
        <p:nvSpPr>
          <p:cNvPr id="3" name="Content Placeholder 2">
            <a:extLst>
              <a:ext uri="{FF2B5EF4-FFF2-40B4-BE49-F238E27FC236}">
                <a16:creationId xmlns:a16="http://schemas.microsoft.com/office/drawing/2014/main" id="{DD0F481D-3435-9742-AA03-BB7D6E13B39E}"/>
              </a:ext>
            </a:extLst>
          </p:cNvPr>
          <p:cNvSpPr>
            <a:spLocks noGrp="1"/>
          </p:cNvSpPr>
          <p:nvPr>
            <p:ph idx="1"/>
          </p:nvPr>
        </p:nvSpPr>
        <p:spPr>
          <a:xfrm>
            <a:off x="461841" y="882920"/>
            <a:ext cx="7357454" cy="5763819"/>
          </a:xfrm>
        </p:spPr>
        <p:txBody>
          <a:bodyPr>
            <a:normAutofit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We are all aware of </a:t>
            </a:r>
            <a:r>
              <a:rPr lang="en-GB" sz="2000" dirty="0">
                <a:latin typeface="Calibri Light" panose="020F0302020204030204" pitchFamily="34" charset="0"/>
                <a:cs typeface="Calibri Light" panose="020F0302020204030204" pitchFamily="34" charset="0"/>
              </a:rPr>
              <a:t>the dot-com bubble caused by excessive speculation of Internet-related companies in the late 1990s. Subsequently, it was followed by burst—making many .com </a:t>
            </a:r>
            <a:r>
              <a:rPr lang="en-GB" sz="2000" dirty="0" err="1">
                <a:latin typeface="Calibri Light" panose="020F0302020204030204" pitchFamily="34" charset="0"/>
                <a:cs typeface="Calibri Light" panose="020F0302020204030204" pitchFamily="34" charset="0"/>
              </a:rPr>
              <a:t>startups</a:t>
            </a:r>
            <a:r>
              <a:rPr lang="en-GB" sz="2000" dirty="0">
                <a:latin typeface="Calibri Light" panose="020F0302020204030204" pitchFamily="34" charset="0"/>
                <a:cs typeface="Calibri Light" panose="020F0302020204030204" pitchFamily="34" charset="0"/>
              </a:rPr>
              <a:t> bankrupt. This is a typical example of falling through the crack, even after getting initial successes. </a:t>
            </a:r>
          </a:p>
          <a:p>
            <a:pPr marL="0" indent="0">
              <a:lnSpc>
                <a:spcPct val="100000"/>
              </a:lnSpc>
              <a:buNone/>
            </a:pPr>
            <a:r>
              <a:rPr lang="en-GB" sz="2000" dirty="0">
                <a:latin typeface="Calibri Light" panose="020F0302020204030204" pitchFamily="34" charset="0"/>
                <a:cs typeface="Calibri Light" panose="020F0302020204030204" pitchFamily="34" charset="0"/>
              </a:rPr>
              <a:t>Marketing </a:t>
            </a:r>
            <a:r>
              <a:rPr lang="en-GB" sz="2000" dirty="0">
                <a:latin typeface="Calibri Light" panose="020F0302020204030204" pitchFamily="34" charset="0"/>
                <a:cs typeface="Calibri Light" panose="020F0302020204030204" pitchFamily="34" charset="0"/>
                <a:hlinkClick r:id="rId2"/>
              </a:rPr>
              <a:t>high tech</a:t>
            </a:r>
            <a:r>
              <a:rPr lang="en-GB" sz="2000" dirty="0">
                <a:latin typeface="Calibri Light" panose="020F0302020204030204" pitchFamily="34" charset="0"/>
                <a:cs typeface="Calibri Light" panose="020F0302020204030204" pitchFamily="34" charset="0"/>
              </a:rPr>
              <a:t> products during the early </a:t>
            </a:r>
            <a:r>
              <a:rPr lang="en-GB" sz="2000" dirty="0">
                <a:latin typeface="Calibri Light" panose="020F0302020204030204" pitchFamily="34" charset="0"/>
                <a:cs typeface="Calibri Light" panose="020F0302020204030204" pitchFamily="34" charset="0"/>
                <a:hlinkClick r:id="rId3" tooltip="Startup company"/>
              </a:rPr>
              <a:t>start up</a:t>
            </a:r>
            <a:r>
              <a:rPr lang="en-GB" sz="2000" dirty="0">
                <a:latin typeface="Calibri Light" panose="020F0302020204030204" pitchFamily="34" charset="0"/>
                <a:cs typeface="Calibri Light" panose="020F0302020204030204" pitchFamily="34" charset="0"/>
              </a:rPr>
              <a:t> period causes the crossing the chasm phenomenon. </a:t>
            </a:r>
          </a:p>
          <a:p>
            <a:pPr marL="0" indent="0">
              <a:lnSpc>
                <a:spcPct val="100000"/>
              </a:lnSpc>
              <a:buNone/>
            </a:pPr>
            <a:r>
              <a:rPr lang="en-GB" sz="2000" dirty="0">
                <a:latin typeface="Calibri Light" panose="020F0302020204030204" pitchFamily="34" charset="0"/>
                <a:cs typeface="Calibri Light" panose="020F0302020204030204" pitchFamily="34" charset="0"/>
              </a:rPr>
              <a:t>The fundamental theories in Crossing the Chasm, including the concept of a gap or chasm between the early adopters of a product and the mainstream early majority, were originally developed in 1988 and 1989 by a group of consultants. </a:t>
            </a:r>
          </a:p>
          <a:p>
            <a:pPr marL="0" indent="0">
              <a:lnSpc>
                <a:spcPct val="100000"/>
              </a:lnSpc>
              <a:buNone/>
            </a:pPr>
            <a:r>
              <a:rPr lang="en-GB" sz="2000" dirty="0">
                <a:latin typeface="Calibri Light" panose="020F0302020204030204" pitchFamily="34" charset="0"/>
                <a:cs typeface="Calibri Light" panose="020F0302020204030204" pitchFamily="34" charset="0"/>
              </a:rPr>
              <a:t>Often the response of innovators and early adopters to emerging technology possibilities inflate expectation of market response. Unfortunately, further advancement of technology (quality improvement and cost reduction of innovations) is needed to create sufficient willingness to pay among the early majority. As a result, a gap or chasm is created. To overcome it, focus should be on further advancement of value propositions. </a:t>
            </a:r>
          </a:p>
        </p:txBody>
      </p:sp>
      <p:pic>
        <p:nvPicPr>
          <p:cNvPr id="1026" name="Picture 2" descr="evocator: Hype Chasm">
            <a:extLst>
              <a:ext uri="{FF2B5EF4-FFF2-40B4-BE49-F238E27FC236}">
                <a16:creationId xmlns:a16="http://schemas.microsoft.com/office/drawing/2014/main" id="{208A4CC0-59C1-DB43-BA23-5B24A18DDA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9295" y="0"/>
            <a:ext cx="4227390" cy="36084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otCom – Bubble |">
            <a:extLst>
              <a:ext uri="{FF2B5EF4-FFF2-40B4-BE49-F238E27FC236}">
                <a16:creationId xmlns:a16="http://schemas.microsoft.com/office/drawing/2014/main" id="{0BF45787-0FEB-5D4D-9153-AEFA47734F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4966" y="3672944"/>
            <a:ext cx="4327033" cy="314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35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D071-2B07-9849-8F0F-913A6B4AC131}"/>
              </a:ext>
            </a:extLst>
          </p:cNvPr>
          <p:cNvSpPr>
            <a:spLocks noGrp="1"/>
          </p:cNvSpPr>
          <p:nvPr>
            <p:ph type="title"/>
          </p:nvPr>
        </p:nvSpPr>
        <p:spPr>
          <a:xfrm>
            <a:off x="480816" y="295336"/>
            <a:ext cx="6394938" cy="421419"/>
          </a:xfrm>
        </p:spPr>
        <p:txBody>
          <a:bodyPr>
            <a:normAutofit fontScale="90000"/>
          </a:bodyPr>
          <a:lstStyle/>
          <a:p>
            <a:r>
              <a:rPr lang="en-US" sz="2800" dirty="0">
                <a:solidFill>
                  <a:srgbClr val="2493FD"/>
                </a:solidFill>
              </a:rPr>
              <a:t>Managing a Balanced Portfolio of Products</a:t>
            </a:r>
            <a:endParaRPr sz="2800" dirty="0">
              <a:solidFill>
                <a:srgbClr val="2493FD"/>
              </a:solidFill>
            </a:endParaRPr>
          </a:p>
        </p:txBody>
      </p:sp>
      <p:sp>
        <p:nvSpPr>
          <p:cNvPr id="3" name="Content Placeholder 2">
            <a:extLst>
              <a:ext uri="{FF2B5EF4-FFF2-40B4-BE49-F238E27FC236}">
                <a16:creationId xmlns:a16="http://schemas.microsoft.com/office/drawing/2014/main" id="{DA34D0CB-4E2B-6C42-AFD5-7AEFADB1FA9C}"/>
              </a:ext>
            </a:extLst>
          </p:cNvPr>
          <p:cNvSpPr>
            <a:spLocks noGrp="1"/>
          </p:cNvSpPr>
          <p:nvPr>
            <p:ph idx="1"/>
          </p:nvPr>
        </p:nvSpPr>
        <p:spPr>
          <a:xfrm>
            <a:off x="480816" y="808892"/>
            <a:ext cx="8203119" cy="6049107"/>
          </a:xfrm>
        </p:spPr>
        <p:txBody>
          <a:bodyPr>
            <a:normAutofit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With respect to the maturity of underlying technologies and rising of emerging waves, technology innovations can be categorized in four groups: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Question mark, ii. Star, iii. Cash cow, and iv. Dog.  </a:t>
            </a:r>
          </a:p>
          <a:p>
            <a:pPr marL="0" indent="0">
              <a:lnSpc>
                <a:spcPct val="100000"/>
              </a:lnSpc>
              <a:buNone/>
            </a:pPr>
            <a:r>
              <a:rPr lang="en-US" sz="2000" dirty="0">
                <a:latin typeface="Calibri Light" panose="020F0302020204030204" pitchFamily="34" charset="0"/>
                <a:cs typeface="Calibri Light" panose="020F0302020204030204" pitchFamily="34" charset="0"/>
              </a:rPr>
              <a:t>Around an emerging technology core, innovations appear in the market with a questionable response and future. For example, short messaging service (SMS) emerged in the mid 1990s, with a question mark. However, it rapidly grew as a  star. But not all innovations grow like it. On an average, more than 80% innovations fail to grow as a star. Eventually, rising star performance of SMSs stabilized showing steady growth in revenue and profitability—attaining the cash cow status. However, due to the emergence of alternatives like FB, SMS innovation started losing its luster—becoming a dog progressing towards retirement. </a:t>
            </a:r>
          </a:p>
          <a:p>
            <a:pPr marL="0" indent="0">
              <a:lnSpc>
                <a:spcPct val="100000"/>
              </a:lnSpc>
              <a:buNone/>
            </a:pPr>
            <a:r>
              <a:rPr lang="en-US" sz="2000" dirty="0">
                <a:latin typeface="Calibri Light" panose="020F0302020204030204" pitchFamily="34" charset="0"/>
                <a:cs typeface="Calibri Light" panose="020F0302020204030204" pitchFamily="34" charset="0"/>
              </a:rPr>
              <a:t>Based on such life cycle of technology innovations, Boston consulting group developed a growth vs market share matrix. For example, a cash cow product has a large market share, but it suffers from slow growth.</a:t>
            </a:r>
          </a:p>
          <a:p>
            <a:pPr marL="0" indent="0">
              <a:lnSpc>
                <a:spcPct val="100000"/>
              </a:lnSpc>
              <a:buNone/>
            </a:pPr>
            <a:r>
              <a:rPr lang="en-US" sz="2000" dirty="0">
                <a:latin typeface="Calibri Light" panose="020F0302020204030204" pitchFamily="34" charset="0"/>
                <a:cs typeface="Calibri Light" panose="020F0302020204030204" pitchFamily="34" charset="0"/>
              </a:rPr>
              <a:t>It happens to be that there has been a correlation between product innovation and technology life cycles. There has been a need of strong synchronization among them. Hence, there should be strong focus on technology inventory for managing a balanced product portfolio. </a:t>
            </a:r>
            <a:endParaRPr sz="2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62A875AF-A3BF-C742-A182-AC354D4A50E2}"/>
              </a:ext>
            </a:extLst>
          </p:cNvPr>
          <p:cNvPicPr>
            <a:picLocks noChangeAspect="1"/>
          </p:cNvPicPr>
          <p:nvPr/>
        </p:nvPicPr>
        <p:blipFill>
          <a:blip r:embed="rId2"/>
          <a:stretch>
            <a:fillRect/>
          </a:stretch>
        </p:blipFill>
        <p:spPr>
          <a:xfrm>
            <a:off x="8683935" y="506046"/>
            <a:ext cx="3508065" cy="3362569"/>
          </a:xfrm>
          <a:prstGeom prst="rect">
            <a:avLst/>
          </a:prstGeom>
        </p:spPr>
      </p:pic>
      <p:pic>
        <p:nvPicPr>
          <p:cNvPr id="5" name="Picture 4">
            <a:extLst>
              <a:ext uri="{FF2B5EF4-FFF2-40B4-BE49-F238E27FC236}">
                <a16:creationId xmlns:a16="http://schemas.microsoft.com/office/drawing/2014/main" id="{4EE58F49-57AF-E04F-8ED5-3E9FE76B9B7A}"/>
              </a:ext>
            </a:extLst>
          </p:cNvPr>
          <p:cNvPicPr>
            <a:picLocks noChangeAspect="1"/>
          </p:cNvPicPr>
          <p:nvPr/>
        </p:nvPicPr>
        <p:blipFill>
          <a:blip r:embed="rId3"/>
          <a:stretch>
            <a:fillRect/>
          </a:stretch>
        </p:blipFill>
        <p:spPr>
          <a:xfrm>
            <a:off x="9398702" y="3516922"/>
            <a:ext cx="2528095" cy="2566255"/>
          </a:xfrm>
          <a:prstGeom prst="rect">
            <a:avLst/>
          </a:prstGeom>
        </p:spPr>
      </p:pic>
    </p:spTree>
    <p:extLst>
      <p:ext uri="{BB962C8B-B14F-4D97-AF65-F5344CB8AC3E}">
        <p14:creationId xmlns:p14="http://schemas.microsoft.com/office/powerpoint/2010/main" val="1763742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FEC9-51F0-2249-95D4-C8DE40F6E4BF}"/>
              </a:ext>
            </a:extLst>
          </p:cNvPr>
          <p:cNvSpPr>
            <a:spLocks noGrp="1"/>
          </p:cNvSpPr>
          <p:nvPr>
            <p:ph type="title"/>
          </p:nvPr>
        </p:nvSpPr>
        <p:spPr>
          <a:xfrm>
            <a:off x="211015" y="-83528"/>
            <a:ext cx="6559062" cy="1147152"/>
          </a:xfrm>
        </p:spPr>
        <p:txBody>
          <a:bodyPr>
            <a:normAutofit/>
          </a:bodyPr>
          <a:lstStyle/>
          <a:p>
            <a:r>
              <a:rPr lang="en-US" sz="3600" dirty="0">
                <a:solidFill>
                  <a:srgbClr val="2493FD"/>
                </a:solidFill>
              </a:rPr>
              <a:t>Should You Lead or Follow? </a:t>
            </a:r>
            <a:endParaRPr sz="3600" dirty="0">
              <a:solidFill>
                <a:srgbClr val="2493FD"/>
              </a:solidFill>
            </a:endParaRPr>
          </a:p>
        </p:txBody>
      </p:sp>
      <p:sp>
        <p:nvSpPr>
          <p:cNvPr id="3" name="Content Placeholder 2">
            <a:extLst>
              <a:ext uri="{FF2B5EF4-FFF2-40B4-BE49-F238E27FC236}">
                <a16:creationId xmlns:a16="http://schemas.microsoft.com/office/drawing/2014/main" id="{D1305154-5936-1A4D-B747-91568B34C825}"/>
              </a:ext>
            </a:extLst>
          </p:cNvPr>
          <p:cNvSpPr>
            <a:spLocks noGrp="1"/>
          </p:cNvSpPr>
          <p:nvPr>
            <p:ph idx="1"/>
          </p:nvPr>
        </p:nvSpPr>
        <p:spPr>
          <a:xfrm>
            <a:off x="322383" y="805717"/>
            <a:ext cx="9196755" cy="6052283"/>
          </a:xfrm>
        </p:spPr>
        <p:txBody>
          <a:bodyPr>
            <a:normAutofit fontScale="92500" lnSpcReduction="2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A technology leader finds uncontested virgin market. But is it sufficient to create profitable opportunity for just emerged technology possibility? </a:t>
            </a:r>
          </a:p>
          <a:p>
            <a:pPr marL="0" indent="0">
              <a:lnSpc>
                <a:spcPct val="100000"/>
              </a:lnSpc>
              <a:buNone/>
            </a:pPr>
            <a:r>
              <a:rPr lang="en-US" sz="2000" dirty="0">
                <a:latin typeface="Calibri Light" panose="020F0302020204030204" pitchFamily="34" charset="0"/>
                <a:cs typeface="Calibri Light" panose="020F0302020204030204" pitchFamily="34" charset="0"/>
              </a:rPr>
              <a:t>Not always, though. For example, Kodak was the first to get digital camera patent. Similarly, Motorola was the leader in developing a constellation of satellites—iridium--for offering mobile communication services. But they could not turn their early entry into profitable businesses. </a:t>
            </a:r>
          </a:p>
          <a:p>
            <a:pPr marL="0" indent="0">
              <a:lnSpc>
                <a:spcPct val="100000"/>
              </a:lnSpc>
              <a:buNone/>
            </a:pPr>
            <a:r>
              <a:rPr lang="en-US" sz="2000" dirty="0">
                <a:latin typeface="Calibri Light" panose="020F0302020204030204" pitchFamily="34" charset="0"/>
                <a:cs typeface="Calibri Light" panose="020F0302020204030204" pitchFamily="34" charset="0"/>
              </a:rPr>
              <a:t>But does it mean that being a leader is not a smart strategy in the exploiting technology possibility? Not always, though. In fact, technology leadership offers the opportunity of attaining price setting capability, leading to monopolization of an emerging market. For example, Xerox has done it very well in the photocopying market. </a:t>
            </a:r>
          </a:p>
          <a:p>
            <a:pPr marL="0" indent="0">
              <a:lnSpc>
                <a:spcPct val="100000"/>
              </a:lnSpc>
              <a:buNone/>
            </a:pPr>
            <a:r>
              <a:rPr lang="en-US" sz="2000" dirty="0">
                <a:latin typeface="Calibri Light" panose="020F0302020204030204" pitchFamily="34" charset="0"/>
                <a:cs typeface="Calibri Light" panose="020F0302020204030204" pitchFamily="34" charset="0"/>
              </a:rPr>
              <a:t>By exploiting technology progression, a leader may reach the capacity of offering the highest quality at the least cost—leaving no business opportunity to the followers. But that requires synchronized, consistent response. </a:t>
            </a:r>
          </a:p>
          <a:p>
            <a:pPr marL="0" indent="0">
              <a:lnSpc>
                <a:spcPct val="100000"/>
              </a:lnSpc>
              <a:buNone/>
            </a:pPr>
            <a:r>
              <a:rPr lang="en-US" sz="2000" dirty="0">
                <a:latin typeface="Calibri Light" panose="020F0302020204030204" pitchFamily="34" charset="0"/>
                <a:cs typeface="Calibri Light" panose="020F0302020204030204" pitchFamily="34" charset="0"/>
              </a:rPr>
              <a:t>On the other hand, a follower may focus on sharpening innovation ability in taking away market from the leader. Through higher speed of advancement, even a follower may establish leadership position around the same technology core. For example, being late entrants, Canon emerged as leader in Camera and Toshiba became a top performer in hard disk drive.  </a:t>
            </a:r>
          </a:p>
          <a:p>
            <a:pPr marL="0" indent="0">
              <a:lnSpc>
                <a:spcPct val="100000"/>
              </a:lnSpc>
              <a:buNone/>
            </a:pPr>
            <a:r>
              <a:rPr lang="en-US" sz="2000" dirty="0">
                <a:latin typeface="Calibri Light" panose="020F0302020204030204" pitchFamily="34" charset="0"/>
                <a:cs typeface="Calibri Light" panose="020F0302020204030204" pitchFamily="34" charset="0"/>
              </a:rPr>
              <a:t>Eventually, the success is in leading. But that does not necessarily mean the first entry. For example, Google was not the fist company to offer search engine or Microsoft was not first word processor provider either. </a:t>
            </a:r>
            <a:endParaRPr sz="2000" dirty="0">
              <a:latin typeface="Calibri Light" panose="020F0302020204030204" pitchFamily="34" charset="0"/>
              <a:cs typeface="Calibri Light" panose="020F0302020204030204" pitchFamily="34" charset="0"/>
            </a:endParaRPr>
          </a:p>
        </p:txBody>
      </p:sp>
      <p:pic>
        <p:nvPicPr>
          <p:cNvPr id="4" name="Picture 2">
            <a:extLst>
              <a:ext uri="{FF2B5EF4-FFF2-40B4-BE49-F238E27FC236}">
                <a16:creationId xmlns:a16="http://schemas.microsoft.com/office/drawing/2014/main" id="{2D303585-1F43-AE47-A5F7-DCED17D75443}"/>
              </a:ext>
            </a:extLst>
          </p:cNvPr>
          <p:cNvPicPr>
            <a:picLocks noChangeAspect="1" noChangeArrowheads="1"/>
          </p:cNvPicPr>
          <p:nvPr/>
        </p:nvPicPr>
        <p:blipFill>
          <a:blip r:embed="rId2"/>
          <a:srcRect/>
          <a:stretch>
            <a:fillRect/>
          </a:stretch>
        </p:blipFill>
        <p:spPr bwMode="auto">
          <a:xfrm rot="16200000">
            <a:off x="8533032" y="1926639"/>
            <a:ext cx="4779890" cy="2538046"/>
          </a:xfrm>
          <a:prstGeom prst="rect">
            <a:avLst/>
          </a:prstGeom>
          <a:noFill/>
          <a:ln w="19050">
            <a:solidFill>
              <a:schemeClr val="bg1">
                <a:lumMod val="50000"/>
              </a:schemeClr>
            </a:solidFill>
            <a:miter lim="800000"/>
            <a:headEnd/>
            <a:tailEnd/>
          </a:ln>
        </p:spPr>
      </p:pic>
    </p:spTree>
    <p:extLst>
      <p:ext uri="{BB962C8B-B14F-4D97-AF65-F5344CB8AC3E}">
        <p14:creationId xmlns:p14="http://schemas.microsoft.com/office/powerpoint/2010/main" val="72699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6AD3-9549-7343-9846-1A8C6634E1C1}"/>
              </a:ext>
            </a:extLst>
          </p:cNvPr>
          <p:cNvSpPr>
            <a:spLocks noGrp="1"/>
          </p:cNvSpPr>
          <p:nvPr>
            <p:ph type="title"/>
          </p:nvPr>
        </p:nvSpPr>
        <p:spPr>
          <a:xfrm>
            <a:off x="369275" y="158175"/>
            <a:ext cx="7215553" cy="654783"/>
          </a:xfrm>
        </p:spPr>
        <p:txBody>
          <a:bodyPr>
            <a:normAutofit/>
          </a:bodyPr>
          <a:lstStyle/>
          <a:p>
            <a:r>
              <a:rPr lang="en-US" sz="2800" b="1" dirty="0">
                <a:solidFill>
                  <a:srgbClr val="2493FD"/>
                </a:solidFill>
              </a:rPr>
              <a:t>Winners Take All—</a:t>
            </a:r>
            <a:r>
              <a:rPr lang="en-US" sz="2800" b="1" i="1" dirty="0">
                <a:solidFill>
                  <a:srgbClr val="2493FD"/>
                </a:solidFill>
              </a:rPr>
              <a:t>Imperfect Market</a:t>
            </a:r>
            <a:endParaRPr sz="2800" b="1" i="1" dirty="0">
              <a:solidFill>
                <a:srgbClr val="2493FD"/>
              </a:solidFill>
            </a:endParaRPr>
          </a:p>
        </p:txBody>
      </p:sp>
      <p:sp>
        <p:nvSpPr>
          <p:cNvPr id="3" name="Content Placeholder 2">
            <a:extLst>
              <a:ext uri="{FF2B5EF4-FFF2-40B4-BE49-F238E27FC236}">
                <a16:creationId xmlns:a16="http://schemas.microsoft.com/office/drawing/2014/main" id="{02671B74-BC2B-7143-B9E6-365F7B212AD1}"/>
              </a:ext>
            </a:extLst>
          </p:cNvPr>
          <p:cNvSpPr>
            <a:spLocks noGrp="1"/>
          </p:cNvSpPr>
          <p:nvPr>
            <p:ph idx="1"/>
          </p:nvPr>
        </p:nvSpPr>
        <p:spPr>
          <a:xfrm>
            <a:off x="345830" y="812958"/>
            <a:ext cx="7582080" cy="5829543"/>
          </a:xfrm>
        </p:spPr>
        <p:txBody>
          <a:bodyPr>
            <a:normAutofit fontScale="92500"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Competition of market economy is vital for the rapid growth of technology possibilities—in offering increasing quality at decreasing cost. But the ability of offering higher quality products at decreasing cost by exploiting technology advancement leads to price setting capability. </a:t>
            </a:r>
          </a:p>
          <a:p>
            <a:pPr marL="0" indent="0">
              <a:lnSpc>
                <a:spcPct val="100000"/>
              </a:lnSpc>
              <a:buNone/>
            </a:pPr>
            <a:r>
              <a:rPr lang="en-US" sz="2000" dirty="0">
                <a:latin typeface="Calibri Light" panose="020F0302020204030204" pitchFamily="34" charset="0"/>
                <a:cs typeface="Calibri Light" panose="020F0302020204030204" pitchFamily="34" charset="0"/>
              </a:rPr>
              <a:t>Quality advancement comes from a number of areas, including leveraging externality effects. On the other hand, quality advancement has a tendency of reducing the cost too. For example, defect reduction improves the quality and reduces wastages and the need for support services. </a:t>
            </a:r>
          </a:p>
          <a:p>
            <a:pPr marL="0" indent="0">
              <a:lnSpc>
                <a:spcPct val="100000"/>
              </a:lnSpc>
              <a:buNone/>
            </a:pPr>
            <a:r>
              <a:rPr lang="en-US" sz="2000" dirty="0">
                <a:latin typeface="Calibri Light" panose="020F0302020204030204" pitchFamily="34" charset="0"/>
                <a:cs typeface="Calibri Light" panose="020F0302020204030204" pitchFamily="34" charset="0"/>
              </a:rPr>
              <a:t>Particularly,  zero cost of copying software and the exponential nature of network externality effects create high economies of scale and scope effects—leading to creating imperfect market. Instead of the equilibrium between the supply and demand, dominant provider sets the price for making profit, while compelling competitors to take lower price for their inferior products produced at a higher cost. As a result, number of producers starts decreasing, leading monopoly, duopoly or oligopoly.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in the 1980s, there were more than 30 word processor software producers. But the dawn of the 21</a:t>
            </a:r>
            <a:r>
              <a:rPr lang="en-US" sz="2000" baseline="30000" dirty="0">
                <a:latin typeface="Calibri Light" panose="020F0302020204030204" pitchFamily="34" charset="0"/>
                <a:cs typeface="Calibri Light" panose="020F0302020204030204" pitchFamily="34" charset="0"/>
              </a:rPr>
              <a:t>st</a:t>
            </a:r>
            <a:r>
              <a:rPr lang="en-US" sz="2000" dirty="0">
                <a:latin typeface="Calibri Light" panose="020F0302020204030204" pitchFamily="34" charset="0"/>
                <a:cs typeface="Calibri Light" panose="020F0302020204030204" pitchFamily="34" charset="0"/>
              </a:rPr>
              <a:t> century found monopoly. However, it’s not limited within software innovations. Due to this effect, silicon chip processing industry has been witnessing decreasing number of firms—leading to two in offering high-end, 5nm services.   </a:t>
            </a:r>
            <a:endParaRPr sz="2000" dirty="0">
              <a:latin typeface="Calibri Light" panose="020F0302020204030204" pitchFamily="34" charset="0"/>
              <a:cs typeface="Calibri Light" panose="020F0302020204030204" pitchFamily="34" charset="0"/>
            </a:endParaRPr>
          </a:p>
        </p:txBody>
      </p:sp>
      <p:pic>
        <p:nvPicPr>
          <p:cNvPr id="2050" name="Picture 2" descr="Network Effects, Platforms, Standards, and Complex Systems">
            <a:extLst>
              <a:ext uri="{FF2B5EF4-FFF2-40B4-BE49-F238E27FC236}">
                <a16:creationId xmlns:a16="http://schemas.microsoft.com/office/drawing/2014/main" id="{61ACD10C-1FA7-BF44-A925-95E076FFE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901" y="485566"/>
            <a:ext cx="3920482" cy="2943434"/>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3">
            <a:extLst>
              <a:ext uri="{FF2B5EF4-FFF2-40B4-BE49-F238E27FC236}">
                <a16:creationId xmlns:a16="http://schemas.microsoft.com/office/drawing/2014/main" id="{DE535B44-9366-1847-AD92-BC40C80D6FB6}"/>
              </a:ext>
            </a:extLst>
          </p:cNvPr>
          <p:cNvSpPr/>
          <p:nvPr/>
        </p:nvSpPr>
        <p:spPr>
          <a:xfrm>
            <a:off x="8276492" y="3774831"/>
            <a:ext cx="3704493" cy="2649415"/>
          </a:xfrm>
          <a:custGeom>
            <a:avLst/>
            <a:gdLst>
              <a:gd name="connsiteX0" fmla="*/ 0 w 3704493"/>
              <a:gd name="connsiteY0" fmla="*/ 0 h 2649415"/>
              <a:gd name="connsiteX1" fmla="*/ 23446 w 3704493"/>
              <a:gd name="connsiteY1" fmla="*/ 2649415 h 2649415"/>
              <a:gd name="connsiteX2" fmla="*/ 3704493 w 3704493"/>
              <a:gd name="connsiteY2" fmla="*/ 2637692 h 2649415"/>
            </a:gdLst>
            <a:ahLst/>
            <a:cxnLst>
              <a:cxn ang="0">
                <a:pos x="connsiteX0" y="connsiteY0"/>
              </a:cxn>
              <a:cxn ang="0">
                <a:pos x="connsiteX1" y="connsiteY1"/>
              </a:cxn>
              <a:cxn ang="0">
                <a:pos x="connsiteX2" y="connsiteY2"/>
              </a:cxn>
            </a:cxnLst>
            <a:rect l="l" t="t" r="r" b="b"/>
            <a:pathLst>
              <a:path w="3704493" h="2649415">
                <a:moveTo>
                  <a:pt x="0" y="0"/>
                </a:moveTo>
                <a:lnTo>
                  <a:pt x="23446" y="2649415"/>
                </a:lnTo>
                <a:lnTo>
                  <a:pt x="3704493" y="2637692"/>
                </a:lnTo>
              </a:path>
            </a:pathLst>
          </a:custGeom>
          <a:noFill/>
          <a:ln>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Freeform 4">
            <a:extLst>
              <a:ext uri="{FF2B5EF4-FFF2-40B4-BE49-F238E27FC236}">
                <a16:creationId xmlns:a16="http://schemas.microsoft.com/office/drawing/2014/main" id="{EF56C689-D7AA-7846-B4F6-6F46E8D3A24C}"/>
              </a:ext>
            </a:extLst>
          </p:cNvPr>
          <p:cNvSpPr/>
          <p:nvPr/>
        </p:nvSpPr>
        <p:spPr>
          <a:xfrm>
            <a:off x="8302171" y="4122057"/>
            <a:ext cx="3178629" cy="2293257"/>
          </a:xfrm>
          <a:custGeom>
            <a:avLst/>
            <a:gdLst>
              <a:gd name="connsiteX0" fmla="*/ 0 w 3178629"/>
              <a:gd name="connsiteY0" fmla="*/ 2293257 h 2293257"/>
              <a:gd name="connsiteX1" fmla="*/ 957943 w 3178629"/>
              <a:gd name="connsiteY1" fmla="*/ 1901372 h 2293257"/>
              <a:gd name="connsiteX2" fmla="*/ 1959429 w 3178629"/>
              <a:gd name="connsiteY2" fmla="*/ 493486 h 2293257"/>
              <a:gd name="connsiteX3" fmla="*/ 3178629 w 3178629"/>
              <a:gd name="connsiteY3" fmla="*/ 0 h 2293257"/>
            </a:gdLst>
            <a:ahLst/>
            <a:cxnLst>
              <a:cxn ang="0">
                <a:pos x="connsiteX0" y="connsiteY0"/>
              </a:cxn>
              <a:cxn ang="0">
                <a:pos x="connsiteX1" y="connsiteY1"/>
              </a:cxn>
              <a:cxn ang="0">
                <a:pos x="connsiteX2" y="connsiteY2"/>
              </a:cxn>
              <a:cxn ang="0">
                <a:pos x="connsiteX3" y="connsiteY3"/>
              </a:cxn>
            </a:cxnLst>
            <a:rect l="l" t="t" r="r" b="b"/>
            <a:pathLst>
              <a:path w="3178629" h="2293257">
                <a:moveTo>
                  <a:pt x="0" y="2293257"/>
                </a:moveTo>
                <a:cubicBezTo>
                  <a:pt x="315686" y="2247295"/>
                  <a:pt x="631372" y="2201334"/>
                  <a:pt x="957943" y="1901372"/>
                </a:cubicBezTo>
                <a:cubicBezTo>
                  <a:pt x="1284514" y="1601410"/>
                  <a:pt x="1589315" y="810381"/>
                  <a:pt x="1959429" y="493486"/>
                </a:cubicBezTo>
                <a:cubicBezTo>
                  <a:pt x="2329543" y="176591"/>
                  <a:pt x="2754086" y="88295"/>
                  <a:pt x="3178629" y="0"/>
                </a:cubicBezTo>
              </a:path>
            </a:pathLst>
          </a:custGeom>
          <a:noFill/>
          <a:ln w="444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7" name="Freeform 6">
            <a:extLst>
              <a:ext uri="{FF2B5EF4-FFF2-40B4-BE49-F238E27FC236}">
                <a16:creationId xmlns:a16="http://schemas.microsoft.com/office/drawing/2014/main" id="{8C510AC0-F843-A34F-9C09-21067A3D3B7B}"/>
              </a:ext>
            </a:extLst>
          </p:cNvPr>
          <p:cNvSpPr/>
          <p:nvPr/>
        </p:nvSpPr>
        <p:spPr>
          <a:xfrm>
            <a:off x="8276492" y="4804229"/>
            <a:ext cx="3451051" cy="1175657"/>
          </a:xfrm>
          <a:custGeom>
            <a:avLst/>
            <a:gdLst>
              <a:gd name="connsiteX0" fmla="*/ 0 w 3483428"/>
              <a:gd name="connsiteY0" fmla="*/ 0 h 1451428"/>
              <a:gd name="connsiteX1" fmla="*/ 841828 w 3483428"/>
              <a:gd name="connsiteY1" fmla="*/ 595085 h 1451428"/>
              <a:gd name="connsiteX2" fmla="*/ 1712686 w 3483428"/>
              <a:gd name="connsiteY2" fmla="*/ 1059542 h 1451428"/>
              <a:gd name="connsiteX3" fmla="*/ 3483428 w 3483428"/>
              <a:gd name="connsiteY3" fmla="*/ 1451428 h 1451428"/>
            </a:gdLst>
            <a:ahLst/>
            <a:cxnLst>
              <a:cxn ang="0">
                <a:pos x="connsiteX0" y="connsiteY0"/>
              </a:cxn>
              <a:cxn ang="0">
                <a:pos x="connsiteX1" y="connsiteY1"/>
              </a:cxn>
              <a:cxn ang="0">
                <a:pos x="connsiteX2" y="connsiteY2"/>
              </a:cxn>
              <a:cxn ang="0">
                <a:pos x="connsiteX3" y="connsiteY3"/>
              </a:cxn>
            </a:cxnLst>
            <a:rect l="l" t="t" r="r" b="b"/>
            <a:pathLst>
              <a:path w="3483428" h="1451428">
                <a:moveTo>
                  <a:pt x="0" y="0"/>
                </a:moveTo>
                <a:cubicBezTo>
                  <a:pt x="278190" y="209247"/>
                  <a:pt x="556380" y="418495"/>
                  <a:pt x="841828" y="595085"/>
                </a:cubicBezTo>
                <a:cubicBezTo>
                  <a:pt x="1127276" y="771675"/>
                  <a:pt x="1272419" y="916818"/>
                  <a:pt x="1712686" y="1059542"/>
                </a:cubicBezTo>
                <a:cubicBezTo>
                  <a:pt x="2152953" y="1202266"/>
                  <a:pt x="2818190" y="1326847"/>
                  <a:pt x="3483428" y="145142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a:extLst>
              <a:ext uri="{FF2B5EF4-FFF2-40B4-BE49-F238E27FC236}">
                <a16:creationId xmlns:a16="http://schemas.microsoft.com/office/drawing/2014/main" id="{A08DC705-7835-FC43-B095-C84AC752D1C4}"/>
              </a:ext>
            </a:extLst>
          </p:cNvPr>
          <p:cNvSpPr txBox="1"/>
          <p:nvPr/>
        </p:nvSpPr>
        <p:spPr>
          <a:xfrm>
            <a:off x="8331200" y="6391533"/>
            <a:ext cx="3344985" cy="369332"/>
          </a:xfrm>
          <a:prstGeom prst="rect">
            <a:avLst/>
          </a:prstGeom>
          <a:noFill/>
        </p:spPr>
        <p:txBody>
          <a:bodyPr wrap="square" rtlCol="0">
            <a:spAutoFit/>
          </a:bodyPr>
          <a:lstStyle/>
          <a:p>
            <a:pPr algn="ctr"/>
            <a:r>
              <a:rPr lang="en-US" i="1" dirty="0"/>
              <a:t>Time</a:t>
            </a:r>
            <a:endParaRPr i="1" dirty="0"/>
          </a:p>
        </p:txBody>
      </p:sp>
      <p:sp>
        <p:nvSpPr>
          <p:cNvPr id="10" name="TextBox 9">
            <a:extLst>
              <a:ext uri="{FF2B5EF4-FFF2-40B4-BE49-F238E27FC236}">
                <a16:creationId xmlns:a16="http://schemas.microsoft.com/office/drawing/2014/main" id="{28C02848-A7BE-6849-A194-2F39F22F468C}"/>
              </a:ext>
            </a:extLst>
          </p:cNvPr>
          <p:cNvSpPr txBox="1"/>
          <p:nvPr/>
        </p:nvSpPr>
        <p:spPr>
          <a:xfrm rot="16200000">
            <a:off x="6548734" y="4737741"/>
            <a:ext cx="3204308" cy="276999"/>
          </a:xfrm>
          <a:prstGeom prst="rect">
            <a:avLst/>
          </a:prstGeom>
          <a:noFill/>
        </p:spPr>
        <p:txBody>
          <a:bodyPr wrap="square" rtlCol="0">
            <a:spAutoFit/>
          </a:bodyPr>
          <a:lstStyle/>
          <a:p>
            <a:r>
              <a:rPr lang="en-US" sz="1200" dirty="0"/>
              <a:t>Technology performance, quality and cost</a:t>
            </a:r>
            <a:endParaRPr sz="1200" dirty="0"/>
          </a:p>
        </p:txBody>
      </p:sp>
      <p:sp>
        <p:nvSpPr>
          <p:cNvPr id="11" name="TextBox 10">
            <a:extLst>
              <a:ext uri="{FF2B5EF4-FFF2-40B4-BE49-F238E27FC236}">
                <a16:creationId xmlns:a16="http://schemas.microsoft.com/office/drawing/2014/main" id="{DF672C69-1D1B-A44D-A11C-2424C2B44BC7}"/>
              </a:ext>
            </a:extLst>
          </p:cNvPr>
          <p:cNvSpPr txBox="1"/>
          <p:nvPr/>
        </p:nvSpPr>
        <p:spPr>
          <a:xfrm rot="19295298">
            <a:off x="10135606" y="4530635"/>
            <a:ext cx="820057" cy="307777"/>
          </a:xfrm>
          <a:prstGeom prst="rect">
            <a:avLst/>
          </a:prstGeom>
          <a:noFill/>
        </p:spPr>
        <p:txBody>
          <a:bodyPr wrap="square" rtlCol="0">
            <a:spAutoFit/>
          </a:bodyPr>
          <a:lstStyle/>
          <a:p>
            <a:pPr algn="ctr"/>
            <a:r>
              <a:rPr lang="en-US" sz="1400" dirty="0"/>
              <a:t>Quality</a:t>
            </a:r>
            <a:endParaRPr sz="1400" dirty="0"/>
          </a:p>
        </p:txBody>
      </p:sp>
      <p:sp>
        <p:nvSpPr>
          <p:cNvPr id="13" name="TextBox 12">
            <a:extLst>
              <a:ext uri="{FF2B5EF4-FFF2-40B4-BE49-F238E27FC236}">
                <a16:creationId xmlns:a16="http://schemas.microsoft.com/office/drawing/2014/main" id="{21471346-4D90-A745-B9C8-3B5543958F37}"/>
              </a:ext>
            </a:extLst>
          </p:cNvPr>
          <p:cNvSpPr txBox="1"/>
          <p:nvPr/>
        </p:nvSpPr>
        <p:spPr>
          <a:xfrm rot="1825103">
            <a:off x="8425889" y="4790576"/>
            <a:ext cx="820057" cy="307777"/>
          </a:xfrm>
          <a:prstGeom prst="rect">
            <a:avLst/>
          </a:prstGeom>
          <a:noFill/>
        </p:spPr>
        <p:txBody>
          <a:bodyPr wrap="square" rtlCol="0">
            <a:spAutoFit/>
          </a:bodyPr>
          <a:lstStyle/>
          <a:p>
            <a:pPr algn="ctr"/>
            <a:r>
              <a:rPr lang="en-US" sz="1400" dirty="0"/>
              <a:t>Cost</a:t>
            </a:r>
            <a:endParaRPr sz="1400" dirty="0"/>
          </a:p>
        </p:txBody>
      </p:sp>
      <p:sp>
        <p:nvSpPr>
          <p:cNvPr id="14" name="TextBox 13">
            <a:extLst>
              <a:ext uri="{FF2B5EF4-FFF2-40B4-BE49-F238E27FC236}">
                <a16:creationId xmlns:a16="http://schemas.microsoft.com/office/drawing/2014/main" id="{4BC5D770-DF50-FD4F-8D6E-39710786B558}"/>
              </a:ext>
            </a:extLst>
          </p:cNvPr>
          <p:cNvSpPr txBox="1"/>
          <p:nvPr/>
        </p:nvSpPr>
        <p:spPr>
          <a:xfrm rot="19949969">
            <a:off x="10004738" y="4077746"/>
            <a:ext cx="1209592" cy="307777"/>
          </a:xfrm>
          <a:prstGeom prst="rect">
            <a:avLst/>
          </a:prstGeom>
          <a:noFill/>
        </p:spPr>
        <p:txBody>
          <a:bodyPr wrap="square" rtlCol="0">
            <a:spAutoFit/>
          </a:bodyPr>
          <a:lstStyle/>
          <a:p>
            <a:pPr algn="ctr"/>
            <a:r>
              <a:rPr lang="en-US" sz="1400" dirty="0"/>
              <a:t>Technology</a:t>
            </a:r>
            <a:endParaRPr sz="1400" dirty="0"/>
          </a:p>
        </p:txBody>
      </p:sp>
      <p:sp>
        <p:nvSpPr>
          <p:cNvPr id="12" name="Oval 11">
            <a:extLst>
              <a:ext uri="{FF2B5EF4-FFF2-40B4-BE49-F238E27FC236}">
                <a16:creationId xmlns:a16="http://schemas.microsoft.com/office/drawing/2014/main" id="{BCE86DD6-9835-FD4A-B10C-AE9DF26AA028}"/>
              </a:ext>
            </a:extLst>
          </p:cNvPr>
          <p:cNvSpPr/>
          <p:nvPr/>
        </p:nvSpPr>
        <p:spPr>
          <a:xfrm>
            <a:off x="10041447" y="4672543"/>
            <a:ext cx="171938" cy="155074"/>
          </a:xfrm>
          <a:prstGeom prst="ellipse">
            <a:avLst/>
          </a:prstGeom>
          <a:ln>
            <a:solidFill>
              <a:srgbClr val="2195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Freeform 14">
            <a:extLst>
              <a:ext uri="{FF2B5EF4-FFF2-40B4-BE49-F238E27FC236}">
                <a16:creationId xmlns:a16="http://schemas.microsoft.com/office/drawing/2014/main" id="{7BE323B4-C3BE-524E-866B-4EE428EDF835}"/>
              </a:ext>
            </a:extLst>
          </p:cNvPr>
          <p:cNvSpPr/>
          <p:nvPr/>
        </p:nvSpPr>
        <p:spPr>
          <a:xfrm>
            <a:off x="8323385" y="4466492"/>
            <a:ext cx="3012830" cy="1934308"/>
          </a:xfrm>
          <a:custGeom>
            <a:avLst/>
            <a:gdLst>
              <a:gd name="connsiteX0" fmla="*/ 0 w 3012830"/>
              <a:gd name="connsiteY0" fmla="*/ 1934308 h 1934308"/>
              <a:gd name="connsiteX1" fmla="*/ 1348153 w 3012830"/>
              <a:gd name="connsiteY1" fmla="*/ 1594339 h 1934308"/>
              <a:gd name="connsiteX2" fmla="*/ 2110153 w 3012830"/>
              <a:gd name="connsiteY2" fmla="*/ 433754 h 1934308"/>
              <a:gd name="connsiteX3" fmla="*/ 3012830 w 3012830"/>
              <a:gd name="connsiteY3" fmla="*/ 0 h 1934308"/>
            </a:gdLst>
            <a:ahLst/>
            <a:cxnLst>
              <a:cxn ang="0">
                <a:pos x="connsiteX0" y="connsiteY0"/>
              </a:cxn>
              <a:cxn ang="0">
                <a:pos x="connsiteX1" y="connsiteY1"/>
              </a:cxn>
              <a:cxn ang="0">
                <a:pos x="connsiteX2" y="connsiteY2"/>
              </a:cxn>
              <a:cxn ang="0">
                <a:pos x="connsiteX3" y="connsiteY3"/>
              </a:cxn>
            </a:cxnLst>
            <a:rect l="l" t="t" r="r" b="b"/>
            <a:pathLst>
              <a:path w="3012830" h="1934308">
                <a:moveTo>
                  <a:pt x="0" y="1934308"/>
                </a:moveTo>
                <a:cubicBezTo>
                  <a:pt x="498230" y="1889369"/>
                  <a:pt x="996461" y="1844431"/>
                  <a:pt x="1348153" y="1594339"/>
                </a:cubicBezTo>
                <a:cubicBezTo>
                  <a:pt x="1699845" y="1344247"/>
                  <a:pt x="1832707" y="699477"/>
                  <a:pt x="2110153" y="433754"/>
                </a:cubicBezTo>
                <a:cubicBezTo>
                  <a:pt x="2387599" y="168031"/>
                  <a:pt x="2700214" y="84015"/>
                  <a:pt x="3012830" y="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a:extLst>
              <a:ext uri="{FF2B5EF4-FFF2-40B4-BE49-F238E27FC236}">
                <a16:creationId xmlns:a16="http://schemas.microsoft.com/office/drawing/2014/main" id="{569EF539-54B7-B041-8658-CFCA9AE7B488}"/>
              </a:ext>
            </a:extLst>
          </p:cNvPr>
          <p:cNvSpPr/>
          <p:nvPr/>
        </p:nvSpPr>
        <p:spPr>
          <a:xfrm>
            <a:off x="9649248" y="5284773"/>
            <a:ext cx="145383" cy="148873"/>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a:extLst>
              <a:ext uri="{FF2B5EF4-FFF2-40B4-BE49-F238E27FC236}">
                <a16:creationId xmlns:a16="http://schemas.microsoft.com/office/drawing/2014/main" id="{1E408895-7D71-F045-9C2B-96EFFD796ECA}"/>
              </a:ext>
            </a:extLst>
          </p:cNvPr>
          <p:cNvCxnSpPr>
            <a:stCxn id="16" idx="4"/>
          </p:cNvCxnSpPr>
          <p:nvPr/>
        </p:nvCxnSpPr>
        <p:spPr>
          <a:xfrm flipH="1">
            <a:off x="9721939" y="5433646"/>
            <a:ext cx="1" cy="99060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75063E-C02F-334B-94F2-8B82ADCD6387}"/>
              </a:ext>
            </a:extLst>
          </p:cNvPr>
          <p:cNvCxnSpPr>
            <a:cxnSpLocks/>
          </p:cNvCxnSpPr>
          <p:nvPr/>
        </p:nvCxnSpPr>
        <p:spPr>
          <a:xfrm>
            <a:off x="10153036" y="4695253"/>
            <a:ext cx="1491" cy="1706374"/>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E72E83A-2001-6C48-88B3-0672DA52322A}"/>
              </a:ext>
            </a:extLst>
          </p:cNvPr>
          <p:cNvSpPr/>
          <p:nvPr/>
        </p:nvSpPr>
        <p:spPr>
          <a:xfrm>
            <a:off x="10115693" y="5292131"/>
            <a:ext cx="85969" cy="905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Oval 24">
            <a:extLst>
              <a:ext uri="{FF2B5EF4-FFF2-40B4-BE49-F238E27FC236}">
                <a16:creationId xmlns:a16="http://schemas.microsoft.com/office/drawing/2014/main" id="{E048DE0D-DB04-794E-B02F-77F080ECF048}"/>
              </a:ext>
            </a:extLst>
          </p:cNvPr>
          <p:cNvSpPr/>
          <p:nvPr/>
        </p:nvSpPr>
        <p:spPr>
          <a:xfrm>
            <a:off x="10129590" y="5662246"/>
            <a:ext cx="60349" cy="82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6" name="Oval 25">
            <a:extLst>
              <a:ext uri="{FF2B5EF4-FFF2-40B4-BE49-F238E27FC236}">
                <a16:creationId xmlns:a16="http://schemas.microsoft.com/office/drawing/2014/main" id="{FA9CE22F-FEE7-0D4B-B7DD-0817BBC73A56}"/>
              </a:ext>
            </a:extLst>
          </p:cNvPr>
          <p:cNvSpPr/>
          <p:nvPr/>
        </p:nvSpPr>
        <p:spPr>
          <a:xfrm>
            <a:off x="9686770" y="5524994"/>
            <a:ext cx="72692" cy="1138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7" name="Oval 26">
            <a:extLst>
              <a:ext uri="{FF2B5EF4-FFF2-40B4-BE49-F238E27FC236}">
                <a16:creationId xmlns:a16="http://schemas.microsoft.com/office/drawing/2014/main" id="{901EB095-372C-464C-A914-329E80FD1D94}"/>
              </a:ext>
            </a:extLst>
          </p:cNvPr>
          <p:cNvSpPr/>
          <p:nvPr/>
        </p:nvSpPr>
        <p:spPr>
          <a:xfrm>
            <a:off x="9686770" y="6003332"/>
            <a:ext cx="7269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TextBox 27">
            <a:extLst>
              <a:ext uri="{FF2B5EF4-FFF2-40B4-BE49-F238E27FC236}">
                <a16:creationId xmlns:a16="http://schemas.microsoft.com/office/drawing/2014/main" id="{1CE15E39-A880-734F-8FDB-4498F3D2D0EC}"/>
              </a:ext>
            </a:extLst>
          </p:cNvPr>
          <p:cNvSpPr txBox="1"/>
          <p:nvPr/>
        </p:nvSpPr>
        <p:spPr>
          <a:xfrm>
            <a:off x="9363075" y="3661486"/>
            <a:ext cx="848271" cy="738664"/>
          </a:xfrm>
          <a:prstGeom prst="rect">
            <a:avLst/>
          </a:prstGeom>
          <a:noFill/>
        </p:spPr>
        <p:txBody>
          <a:bodyPr wrap="square" rtlCol="0">
            <a:spAutoFit/>
          </a:bodyPr>
          <a:lstStyle/>
          <a:p>
            <a:pPr algn="ctr"/>
            <a:r>
              <a:rPr lang="en-US" sz="1400" b="1" dirty="0"/>
              <a:t>Winner </a:t>
            </a:r>
            <a:r>
              <a:rPr lang="en-US" sz="1400" dirty="0"/>
              <a:t>Price setter</a:t>
            </a:r>
            <a:endParaRPr sz="1400" dirty="0"/>
          </a:p>
        </p:txBody>
      </p:sp>
      <p:cxnSp>
        <p:nvCxnSpPr>
          <p:cNvPr id="30" name="Straight Arrow Connector 29">
            <a:extLst>
              <a:ext uri="{FF2B5EF4-FFF2-40B4-BE49-F238E27FC236}">
                <a16:creationId xmlns:a16="http://schemas.microsoft.com/office/drawing/2014/main" id="{CBE515F6-1953-1C48-8055-B3BB28773CF1}"/>
              </a:ext>
            </a:extLst>
          </p:cNvPr>
          <p:cNvCxnSpPr>
            <a:stCxn id="28" idx="2"/>
            <a:endCxn id="12" idx="1"/>
          </p:cNvCxnSpPr>
          <p:nvPr/>
        </p:nvCxnSpPr>
        <p:spPr>
          <a:xfrm>
            <a:off x="9787211" y="4400150"/>
            <a:ext cx="279416" cy="295103"/>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0F5CD30-0537-9946-AA8B-732AE983ED4E}"/>
              </a:ext>
            </a:extLst>
          </p:cNvPr>
          <p:cNvSpPr txBox="1"/>
          <p:nvPr/>
        </p:nvSpPr>
        <p:spPr>
          <a:xfrm>
            <a:off x="8623293" y="3867322"/>
            <a:ext cx="848271" cy="738664"/>
          </a:xfrm>
          <a:prstGeom prst="rect">
            <a:avLst/>
          </a:prstGeom>
          <a:noFill/>
        </p:spPr>
        <p:txBody>
          <a:bodyPr wrap="square" rtlCol="0">
            <a:spAutoFit/>
          </a:bodyPr>
          <a:lstStyle/>
          <a:p>
            <a:pPr algn="ctr"/>
            <a:r>
              <a:rPr lang="en-US" sz="1400" b="1" dirty="0"/>
              <a:t>Follower </a:t>
            </a:r>
            <a:r>
              <a:rPr lang="en-US" sz="1400" dirty="0"/>
              <a:t>Price taker</a:t>
            </a:r>
            <a:endParaRPr sz="1400" dirty="0"/>
          </a:p>
        </p:txBody>
      </p:sp>
      <p:cxnSp>
        <p:nvCxnSpPr>
          <p:cNvPr id="33" name="Straight Arrow Connector 32">
            <a:extLst>
              <a:ext uri="{FF2B5EF4-FFF2-40B4-BE49-F238E27FC236}">
                <a16:creationId xmlns:a16="http://schemas.microsoft.com/office/drawing/2014/main" id="{B0B7482E-E69B-4C4F-8758-F1B320043BB7}"/>
              </a:ext>
            </a:extLst>
          </p:cNvPr>
          <p:cNvCxnSpPr>
            <a:endCxn id="16" idx="1"/>
          </p:cNvCxnSpPr>
          <p:nvPr/>
        </p:nvCxnSpPr>
        <p:spPr>
          <a:xfrm>
            <a:off x="9174150" y="4632636"/>
            <a:ext cx="496389" cy="673939"/>
          </a:xfrm>
          <a:prstGeom prst="straightConnector1">
            <a:avLst/>
          </a:prstGeom>
          <a:ln>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40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755E-DE5F-474D-8D9D-98E97289EB40}"/>
              </a:ext>
            </a:extLst>
          </p:cNvPr>
          <p:cNvSpPr>
            <a:spLocks noGrp="1"/>
          </p:cNvSpPr>
          <p:nvPr>
            <p:ph type="title"/>
          </p:nvPr>
        </p:nvSpPr>
        <p:spPr>
          <a:xfrm>
            <a:off x="158262" y="13432"/>
            <a:ext cx="6348046" cy="725121"/>
          </a:xfrm>
        </p:spPr>
        <p:txBody>
          <a:bodyPr>
            <a:normAutofit fontScale="90000"/>
          </a:bodyPr>
          <a:lstStyle/>
          <a:p>
            <a:r>
              <a:rPr lang="en-US" sz="2800" b="1" dirty="0">
                <a:solidFill>
                  <a:srgbClr val="2493FD"/>
                </a:solidFill>
              </a:rPr>
              <a:t>Followers Succeed to Lead—not always though</a:t>
            </a:r>
            <a:endParaRPr sz="2800" b="1" dirty="0">
              <a:solidFill>
                <a:srgbClr val="2493FD"/>
              </a:solidFill>
            </a:endParaRPr>
          </a:p>
        </p:txBody>
      </p:sp>
      <p:pic>
        <p:nvPicPr>
          <p:cNvPr id="5" name="Content Placeholder 4">
            <a:extLst>
              <a:ext uri="{FF2B5EF4-FFF2-40B4-BE49-F238E27FC236}">
                <a16:creationId xmlns:a16="http://schemas.microsoft.com/office/drawing/2014/main" id="{3B57F62B-9FB1-9348-9DF7-A16A303B9422}"/>
              </a:ext>
            </a:extLst>
          </p:cNvPr>
          <p:cNvPicPr>
            <a:picLocks noGrp="1" noChangeAspect="1"/>
          </p:cNvPicPr>
          <p:nvPr>
            <p:ph idx="1"/>
          </p:nvPr>
        </p:nvPicPr>
        <p:blipFill>
          <a:blip r:embed="rId2"/>
          <a:stretch>
            <a:fillRect/>
          </a:stretch>
        </p:blipFill>
        <p:spPr>
          <a:xfrm>
            <a:off x="6366964" y="1253331"/>
            <a:ext cx="5825036" cy="4351337"/>
          </a:xfrm>
        </p:spPr>
      </p:pic>
      <p:cxnSp>
        <p:nvCxnSpPr>
          <p:cNvPr id="7" name="Straight Arrow Connector 6">
            <a:extLst>
              <a:ext uri="{FF2B5EF4-FFF2-40B4-BE49-F238E27FC236}">
                <a16:creationId xmlns:a16="http://schemas.microsoft.com/office/drawing/2014/main" id="{BC04845F-DA10-7946-B906-8EBC81FF33EC}"/>
              </a:ext>
            </a:extLst>
          </p:cNvPr>
          <p:cNvCxnSpPr/>
          <p:nvPr/>
        </p:nvCxnSpPr>
        <p:spPr>
          <a:xfrm>
            <a:off x="8534400" y="2637692"/>
            <a:ext cx="175846" cy="386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9814439-5E09-B54F-A780-67FD1CBD85A8}"/>
              </a:ext>
            </a:extLst>
          </p:cNvPr>
          <p:cNvSpPr txBox="1"/>
          <p:nvPr/>
        </p:nvSpPr>
        <p:spPr>
          <a:xfrm>
            <a:off x="158262" y="738553"/>
            <a:ext cx="6348046" cy="6232475"/>
          </a:xfrm>
          <a:prstGeom prst="rect">
            <a:avLst/>
          </a:prstGeom>
          <a:noFill/>
        </p:spPr>
        <p:txBody>
          <a:bodyPr wrap="square" rtlCol="0">
            <a:spAutoFit/>
          </a:bodyPr>
          <a:lstStyle/>
          <a:p>
            <a:r>
              <a:rPr lang="en-US" sz="1900" dirty="0">
                <a:latin typeface="Calibri Light" panose="020F0302020204030204" pitchFamily="34" charset="0"/>
                <a:cs typeface="Calibri Light" panose="020F0302020204030204" pitchFamily="34" charset="0"/>
              </a:rPr>
              <a:t>In certain cases, followers may succeed to lead and take away the price setting capability. Invariably, that demands faster incremental progression, reinvention and leveraging discontinuity.</a:t>
            </a:r>
          </a:p>
          <a:p>
            <a:endParaRPr lang="en-US" sz="1900" dirty="0">
              <a:latin typeface="Calibri Light" panose="020F0302020204030204" pitchFamily="34" charset="0"/>
              <a:cs typeface="Calibri Light" panose="020F0302020204030204" pitchFamily="34" charset="0"/>
            </a:endParaRPr>
          </a:p>
          <a:p>
            <a:r>
              <a:rPr lang="en-US" sz="1900" dirty="0">
                <a:latin typeface="Calibri Light" panose="020F0302020204030204" pitchFamily="34" charset="0"/>
                <a:cs typeface="Calibri Light" panose="020F0302020204030204" pitchFamily="34" charset="0"/>
              </a:rPr>
              <a:t>For example, Apple was follower in the smartphone industry. To create an entry and attain the price setting capability, Apple reinvented smartphones and kept improving it at a higher speed-giving little scope to followers to catch up. </a:t>
            </a:r>
          </a:p>
          <a:p>
            <a:endParaRPr lang="en-US" sz="1900" dirty="0">
              <a:latin typeface="Calibri Light" panose="020F0302020204030204" pitchFamily="34" charset="0"/>
              <a:cs typeface="Calibri Light" panose="020F0302020204030204" pitchFamily="34" charset="0"/>
            </a:endParaRPr>
          </a:p>
          <a:p>
            <a:r>
              <a:rPr lang="en-US" sz="1900" dirty="0">
                <a:latin typeface="Calibri Light" panose="020F0302020204030204" pitchFamily="34" charset="0"/>
                <a:cs typeface="Calibri Light" panose="020F0302020204030204" pitchFamily="34" charset="0"/>
              </a:rPr>
              <a:t>Canon and Honda were late entrants in the Camera and automobile businesses respectively. But they showed far higher incremental progression rate than their competitors. As a result, they have over taken the lead, establishing them as market leaders.  </a:t>
            </a:r>
          </a:p>
          <a:p>
            <a:endParaRPr lang="en-US" sz="1900" dirty="0">
              <a:latin typeface="Calibri Light" panose="020F0302020204030204" pitchFamily="34" charset="0"/>
              <a:cs typeface="Calibri Light" panose="020F0302020204030204" pitchFamily="34" charset="0"/>
            </a:endParaRPr>
          </a:p>
          <a:p>
            <a:r>
              <a:rPr lang="en-US" sz="1900" dirty="0">
                <a:latin typeface="Calibri Light" panose="020F0302020204030204" pitchFamily="34" charset="0"/>
                <a:cs typeface="Calibri Light" panose="020F0302020204030204" pitchFamily="34" charset="0"/>
              </a:rPr>
              <a:t>On the other hand, some Indian firms made an entry through import substitution strategy. Unlike Japanese firms, they focused on keep making the same thing. As a result, they kept falling behind, leading to departure—let alone growing as leader.  </a:t>
            </a:r>
            <a:endParaRPr sz="19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3528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FAFD-048A-6E45-BF60-BEEF2851777B}"/>
              </a:ext>
            </a:extLst>
          </p:cNvPr>
          <p:cNvSpPr>
            <a:spLocks noGrp="1"/>
          </p:cNvSpPr>
          <p:nvPr>
            <p:ph type="title"/>
          </p:nvPr>
        </p:nvSpPr>
        <p:spPr>
          <a:xfrm>
            <a:off x="498231" y="330199"/>
            <a:ext cx="10515600" cy="701675"/>
          </a:xfrm>
        </p:spPr>
        <p:txBody>
          <a:bodyPr>
            <a:normAutofit/>
          </a:bodyPr>
          <a:lstStyle/>
          <a:p>
            <a:r>
              <a:rPr lang="en-US" sz="3600" dirty="0">
                <a:solidFill>
                  <a:srgbClr val="2195F1"/>
                </a:solidFill>
              </a:rPr>
              <a:t>Sources of Uncertainties in Taking Ideas to Market:</a:t>
            </a:r>
            <a:endParaRPr sz="3600" dirty="0">
              <a:solidFill>
                <a:srgbClr val="2195F1"/>
              </a:solidFill>
            </a:endParaRPr>
          </a:p>
        </p:txBody>
      </p:sp>
      <p:sp>
        <p:nvSpPr>
          <p:cNvPr id="3" name="Content Placeholder 2">
            <a:extLst>
              <a:ext uri="{FF2B5EF4-FFF2-40B4-BE49-F238E27FC236}">
                <a16:creationId xmlns:a16="http://schemas.microsoft.com/office/drawing/2014/main" id="{6F0309CC-011E-9E4C-AEC6-F16CC28DE2CD}"/>
              </a:ext>
            </a:extLst>
          </p:cNvPr>
          <p:cNvSpPr>
            <a:spLocks noGrp="1"/>
          </p:cNvSpPr>
          <p:nvPr>
            <p:ph idx="1"/>
          </p:nvPr>
        </p:nvSpPr>
        <p:spPr>
          <a:xfrm>
            <a:off x="1488831" y="1157410"/>
            <a:ext cx="9525000" cy="4351338"/>
          </a:xfrm>
        </p:spPr>
        <p:txBody>
          <a:bodyPr>
            <a:normAutofit/>
          </a:bodyPr>
          <a:lstStyle/>
          <a:p>
            <a:pPr marL="0" indent="0">
              <a:buNone/>
            </a:pPr>
            <a:r>
              <a:rPr lang="en-US" sz="2400" dirty="0">
                <a:latin typeface="Calibri Light" panose="020F0302020204030204" pitchFamily="34" charset="0"/>
                <a:cs typeface="Calibri Light" panose="020F0302020204030204" pitchFamily="34" charset="0"/>
              </a:rPr>
              <a:t>We all know that technology possibilities are fraught with pervasive uncertainties, creating decision making challenges. Some of the major sources of uncertainties are: </a:t>
            </a:r>
          </a:p>
          <a:p>
            <a:pPr marL="514350" indent="-514350">
              <a:buAutoNum type="arabicPeriod"/>
            </a:pPr>
            <a:r>
              <a:rPr lang="en-US" sz="2400" dirty="0">
                <a:latin typeface="Calibri Light" panose="020F0302020204030204" pitchFamily="34" charset="0"/>
                <a:cs typeface="Calibri Light" panose="020F0302020204030204" pitchFamily="34" charset="0"/>
              </a:rPr>
              <a:t>Technology</a:t>
            </a:r>
          </a:p>
          <a:p>
            <a:pPr marL="514350" indent="-514350">
              <a:buAutoNum type="arabicPeriod"/>
            </a:pPr>
            <a:r>
              <a:rPr lang="en-US" sz="2400" dirty="0">
                <a:latin typeface="Calibri Light" panose="020F0302020204030204" pitchFamily="34" charset="0"/>
                <a:cs typeface="Calibri Light" panose="020F0302020204030204" pitchFamily="34" charset="0"/>
              </a:rPr>
              <a:t>Consumer preferences </a:t>
            </a:r>
          </a:p>
          <a:p>
            <a:pPr marL="514350" indent="-514350">
              <a:buAutoNum type="arabicPeriod"/>
            </a:pPr>
            <a:r>
              <a:rPr lang="en-US" sz="2400" dirty="0">
                <a:latin typeface="Calibri Light" panose="020F0302020204030204" pitchFamily="34" charset="0"/>
                <a:cs typeface="Calibri Light" panose="020F0302020204030204" pitchFamily="34" charset="0"/>
              </a:rPr>
              <a:t>Competition response </a:t>
            </a:r>
          </a:p>
          <a:p>
            <a:pPr marL="514350" indent="-514350">
              <a:buAutoNum type="arabicPeriod"/>
            </a:pPr>
            <a:r>
              <a:rPr lang="en-US" sz="2400" dirty="0">
                <a:latin typeface="Calibri Light" panose="020F0302020204030204" pitchFamily="34" charset="0"/>
                <a:cs typeface="Calibri Light" panose="020F0302020204030204" pitchFamily="34" charset="0"/>
              </a:rPr>
              <a:t>Externalities—like infrastructure, 3rd party component plugins, etc. </a:t>
            </a:r>
          </a:p>
          <a:p>
            <a:pPr marL="514350" indent="-514350">
              <a:buAutoNum type="arabicPeriod"/>
            </a:pPr>
            <a:r>
              <a:rPr lang="en-US" sz="2400" dirty="0">
                <a:latin typeface="Calibri Light" panose="020F0302020204030204" pitchFamily="34" charset="0"/>
                <a:cs typeface="Calibri Light" panose="020F0302020204030204" pitchFamily="34" charset="0"/>
              </a:rPr>
              <a:t>Public policies and regulation </a:t>
            </a:r>
          </a:p>
          <a:p>
            <a:pPr marL="514350" indent="-514350">
              <a:buAutoNum type="arabicPeriod"/>
            </a:pPr>
            <a:r>
              <a:rPr lang="en-US" sz="2400" dirty="0">
                <a:latin typeface="Calibri Light" panose="020F0302020204030204" pitchFamily="34" charset="0"/>
                <a:cs typeface="Calibri Light" panose="020F0302020204030204" pitchFamily="34" charset="0"/>
              </a:rPr>
              <a:t>Spillover effects and multidimensional value extraction windows</a:t>
            </a:r>
            <a:endParaRPr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472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5BFE-B06B-B04D-ABC0-EA08A30F8D5D}"/>
              </a:ext>
            </a:extLst>
          </p:cNvPr>
          <p:cNvSpPr>
            <a:spLocks noGrp="1"/>
          </p:cNvSpPr>
          <p:nvPr>
            <p:ph type="title"/>
          </p:nvPr>
        </p:nvSpPr>
        <p:spPr>
          <a:xfrm>
            <a:off x="427893" y="55196"/>
            <a:ext cx="10515600" cy="1325563"/>
          </a:xfrm>
        </p:spPr>
        <p:txBody>
          <a:bodyPr>
            <a:normAutofit/>
          </a:bodyPr>
          <a:lstStyle/>
          <a:p>
            <a:r>
              <a:rPr lang="en-US" sz="3600" dirty="0">
                <a:solidFill>
                  <a:srgbClr val="2493FD"/>
                </a:solidFill>
              </a:rPr>
              <a:t>Building Flywheel Effect</a:t>
            </a:r>
            <a:br>
              <a:rPr lang="en-US" sz="3600" dirty="0">
                <a:solidFill>
                  <a:srgbClr val="2493FD"/>
                </a:solidFill>
              </a:rPr>
            </a:br>
            <a:r>
              <a:rPr lang="en-US" sz="2800" dirty="0">
                <a:solidFill>
                  <a:srgbClr val="2493FD"/>
                </a:solidFill>
              </a:rPr>
              <a:t>—Cumulative Effect of Incremental Progression</a:t>
            </a:r>
            <a:endParaRPr sz="2800" dirty="0">
              <a:solidFill>
                <a:srgbClr val="2493FD"/>
              </a:solidFill>
            </a:endParaRPr>
          </a:p>
        </p:txBody>
      </p:sp>
      <p:sp>
        <p:nvSpPr>
          <p:cNvPr id="3" name="Content Placeholder 2">
            <a:extLst>
              <a:ext uri="{FF2B5EF4-FFF2-40B4-BE49-F238E27FC236}">
                <a16:creationId xmlns:a16="http://schemas.microsoft.com/office/drawing/2014/main" id="{4CF858E6-CD05-674B-A05C-01F907D868AD}"/>
              </a:ext>
            </a:extLst>
          </p:cNvPr>
          <p:cNvSpPr>
            <a:spLocks noGrp="1"/>
          </p:cNvSpPr>
          <p:nvPr>
            <p:ph idx="1"/>
          </p:nvPr>
        </p:nvSpPr>
        <p:spPr>
          <a:xfrm>
            <a:off x="568568" y="1141962"/>
            <a:ext cx="8047891" cy="5716038"/>
          </a:xfrm>
        </p:spPr>
        <p:txBody>
          <a:bodyPr>
            <a:normAutofit fontScale="92500" lnSpcReduction="10000"/>
          </a:bodyPr>
          <a:lstStyle/>
          <a:p>
            <a:pPr marL="0" indent="0">
              <a:lnSpc>
                <a:spcPct val="110000"/>
              </a:lnSpc>
              <a:buNone/>
            </a:pPr>
            <a:r>
              <a:rPr lang="en-US" sz="2000" dirty="0">
                <a:latin typeface="Calibri Light" panose="020F0302020204030204" pitchFamily="34" charset="0"/>
                <a:cs typeface="Calibri Light" panose="020F0302020204030204" pitchFamily="34" charset="0"/>
              </a:rPr>
              <a:t>Creating the flywheel effect is a concept of keep adding momentum by creating cumulative effect from incremental progression. It’s about creating a positive feedback loop for adding momentum from the addition of one after another idea—in a consistent direction.</a:t>
            </a:r>
          </a:p>
          <a:p>
            <a:pPr marL="0" indent="0">
              <a:lnSpc>
                <a:spcPct val="110000"/>
              </a:lnSpc>
              <a:buNone/>
            </a:pPr>
            <a:r>
              <a:rPr lang="en-US" sz="2000" dirty="0">
                <a:latin typeface="Calibri Light" panose="020F0302020204030204" pitchFamily="34" charset="0"/>
                <a:cs typeface="Calibri Light" panose="020F0302020204030204" pitchFamily="34" charset="0"/>
              </a:rPr>
              <a:t>For example, keep reducing the weight of the battery through consistent flow of ideas in storing more energy per unit of material has been creating the flywheel effect. Similarly, keep increasing the perceived value of smartphone by adding software apps, without increasing the material cost, has been building the momentum of penetrating deeper into the market.  </a:t>
            </a:r>
          </a:p>
          <a:p>
            <a:pPr marL="0" indent="0">
              <a:lnSpc>
                <a:spcPct val="110000"/>
              </a:lnSpc>
              <a:buNone/>
            </a:pPr>
            <a:r>
              <a:rPr lang="en-US" sz="2000" dirty="0">
                <a:latin typeface="Calibri Light" panose="020F0302020204030204" pitchFamily="34" charset="0"/>
                <a:cs typeface="Calibri Light" panose="020F0302020204030204" pitchFamily="34" charset="0"/>
              </a:rPr>
              <a:t>Often, such flywheel effect building continues for decades. For example, momentum building of silicon chips or gasoline based automobile has been progressing till today. </a:t>
            </a:r>
          </a:p>
          <a:p>
            <a:pPr marL="0" indent="0">
              <a:lnSpc>
                <a:spcPct val="110000"/>
              </a:lnSpc>
              <a:buNone/>
            </a:pPr>
            <a:r>
              <a:rPr lang="en-US" sz="2000" dirty="0">
                <a:latin typeface="Calibri Light" panose="020F0302020204030204" pitchFamily="34" charset="0"/>
                <a:cs typeface="Calibri Light" panose="020F0302020204030204" pitchFamily="34" charset="0"/>
              </a:rPr>
              <a:t>In fact, creating the flywheel effect is a critical requirement for succeeding in creating economic value from technology possibilities. It requires an appropriate leadership, institutional capacity, and organizational culture. </a:t>
            </a:r>
          </a:p>
          <a:p>
            <a:pPr marL="0" indent="0">
              <a:lnSpc>
                <a:spcPct val="110000"/>
              </a:lnSpc>
              <a:buNone/>
            </a:pPr>
            <a:r>
              <a:rPr lang="en-US" sz="2000" dirty="0">
                <a:latin typeface="Calibri Light" panose="020F0302020204030204" pitchFamily="34" charset="0"/>
                <a:cs typeface="Calibri Light" panose="020F0302020204030204" pitchFamily="34" charset="0"/>
              </a:rPr>
              <a:t>However, the failure to stop the flywheel effect through self-destruction runs the risk of painful disintegration.      </a:t>
            </a:r>
            <a:endParaRPr sz="2000" dirty="0">
              <a:latin typeface="Calibri Light" panose="020F0302020204030204" pitchFamily="34" charset="0"/>
              <a:cs typeface="Calibri Light" panose="020F0302020204030204" pitchFamily="34" charset="0"/>
            </a:endParaRPr>
          </a:p>
        </p:txBody>
      </p:sp>
      <p:pic>
        <p:nvPicPr>
          <p:cNvPr id="3074" name="Picture 2" descr="Winner Take All">
            <a:extLst>
              <a:ext uri="{FF2B5EF4-FFF2-40B4-BE49-F238E27FC236}">
                <a16:creationId xmlns:a16="http://schemas.microsoft.com/office/drawing/2014/main" id="{741C406E-9012-D147-988E-859829471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6591" y="512396"/>
            <a:ext cx="3745409" cy="2805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A37ECF1-BF08-D940-A3D6-02916380388D}"/>
              </a:ext>
            </a:extLst>
          </p:cNvPr>
          <p:cNvPicPr>
            <a:picLocks noChangeAspect="1"/>
          </p:cNvPicPr>
          <p:nvPr/>
        </p:nvPicPr>
        <p:blipFill>
          <a:blip r:embed="rId3"/>
          <a:stretch>
            <a:fillRect/>
          </a:stretch>
        </p:blipFill>
        <p:spPr>
          <a:xfrm>
            <a:off x="8909537" y="3180373"/>
            <a:ext cx="2989385" cy="3622431"/>
          </a:xfrm>
          <a:prstGeom prst="rect">
            <a:avLst/>
          </a:prstGeom>
        </p:spPr>
      </p:pic>
    </p:spTree>
    <p:extLst>
      <p:ext uri="{BB962C8B-B14F-4D97-AF65-F5344CB8AC3E}">
        <p14:creationId xmlns:p14="http://schemas.microsoft.com/office/powerpoint/2010/main" val="2983949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095B-E37E-434D-9B6E-9DFBBAD2706D}"/>
              </a:ext>
            </a:extLst>
          </p:cNvPr>
          <p:cNvSpPr>
            <a:spLocks noGrp="1"/>
          </p:cNvSpPr>
          <p:nvPr>
            <p:ph type="title"/>
          </p:nvPr>
        </p:nvSpPr>
        <p:spPr>
          <a:xfrm>
            <a:off x="145398" y="18256"/>
            <a:ext cx="7415987" cy="1165776"/>
          </a:xfrm>
        </p:spPr>
        <p:txBody>
          <a:bodyPr>
            <a:normAutofit/>
          </a:bodyPr>
          <a:lstStyle/>
          <a:p>
            <a:r>
              <a:rPr lang="en-US" sz="3600" dirty="0">
                <a:solidFill>
                  <a:srgbClr val="2493FD"/>
                </a:solidFill>
              </a:rPr>
              <a:t>Regenerate Out of Self-Destruction</a:t>
            </a:r>
            <a:endParaRPr sz="3600" dirty="0">
              <a:solidFill>
                <a:srgbClr val="2493FD"/>
              </a:solidFill>
            </a:endParaRPr>
          </a:p>
        </p:txBody>
      </p:sp>
      <p:sp>
        <p:nvSpPr>
          <p:cNvPr id="3" name="Content Placeholder 2">
            <a:extLst>
              <a:ext uri="{FF2B5EF4-FFF2-40B4-BE49-F238E27FC236}">
                <a16:creationId xmlns:a16="http://schemas.microsoft.com/office/drawing/2014/main" id="{7620A878-A4FD-564A-9459-1C5753E421F0}"/>
              </a:ext>
            </a:extLst>
          </p:cNvPr>
          <p:cNvSpPr>
            <a:spLocks noGrp="1"/>
          </p:cNvSpPr>
          <p:nvPr>
            <p:ph idx="1"/>
          </p:nvPr>
        </p:nvSpPr>
        <p:spPr>
          <a:xfrm>
            <a:off x="240322" y="1005008"/>
            <a:ext cx="8678826" cy="5852992"/>
          </a:xfrm>
        </p:spPr>
        <p:txBody>
          <a:bodyPr>
            <a:normAutofit fontScale="92500" lnSpcReduction="10000"/>
          </a:bodyPr>
          <a:lstStyle/>
          <a:p>
            <a:pPr marL="0" indent="0">
              <a:lnSpc>
                <a:spcPct val="110000"/>
              </a:lnSpc>
              <a:buNone/>
            </a:pPr>
            <a:r>
              <a:rPr lang="en-US" sz="2000" dirty="0">
                <a:latin typeface="Calibri Light" panose="020F0302020204030204" pitchFamily="34" charset="0"/>
                <a:cs typeface="Calibri Light" panose="020F0302020204030204" pitchFamily="34" charset="0"/>
              </a:rPr>
              <a:t>At the maturity of consistently creating flywheel effect, often, the success of reaching breakthrough performance breeds complacency. It gives the temptation of keep catching fish in the blue ocean. However, it’s a sign of danger of facing the consequence of creative destruction.   </a:t>
            </a:r>
          </a:p>
          <a:p>
            <a:pPr marL="0" indent="0">
              <a:lnSpc>
                <a:spcPct val="110000"/>
              </a:lnSpc>
              <a:buNone/>
            </a:pPr>
            <a:r>
              <a:rPr lang="en-US" sz="2000" dirty="0">
                <a:latin typeface="Calibri Light" panose="020F0302020204030204" pitchFamily="34" charset="0"/>
                <a:cs typeface="Calibri Light" panose="020F0302020204030204" pitchFamily="34" charset="0"/>
              </a:rPr>
              <a:t>Breakthrough performance stage demands the plunging into recreation through self-destruction. Invariably, the peak of performance is associated with slow growth due to the maturity of the underlying technology core. It demands the recreation by reinventions through changing of technology core. As reinventions emerge in inferior form, invariably, incumbent high performers avoid to plunge into the recreation.</a:t>
            </a:r>
          </a:p>
          <a:p>
            <a:pPr marL="0" indent="0">
              <a:lnSpc>
                <a:spcPct val="110000"/>
              </a:lnSpc>
              <a:buNone/>
            </a:pPr>
            <a:r>
              <a:rPr lang="en-US" sz="2000" dirty="0">
                <a:latin typeface="Calibri Light" panose="020F0302020204030204" pitchFamily="34" charset="0"/>
                <a:cs typeface="Calibri Light" panose="020F0302020204030204" pitchFamily="34" charset="0"/>
              </a:rPr>
              <a:t>However, new entrants take it as an opportunity. They plunge into the mission of reinvention. Sometimes, reinvention waves grow and cause destruction to once high performing firms.    </a:t>
            </a:r>
          </a:p>
          <a:p>
            <a:pPr marL="0" indent="0">
              <a:lnSpc>
                <a:spcPct val="110000"/>
              </a:lnSpc>
              <a:buNone/>
            </a:pPr>
            <a:r>
              <a:rPr lang="en-US" sz="2000" dirty="0">
                <a:latin typeface="Calibri Light" panose="020F0302020204030204" pitchFamily="34" charset="0"/>
                <a:cs typeface="Calibri Light" panose="020F0302020204030204" pitchFamily="34" charset="0"/>
              </a:rPr>
              <a:t>Succeeding in both creating flywheel effect and pursuing doom loop for recreation appears to be highly challenging. It seems that management practice and organizational structure in reaching breakthrough performance out of creating flywheel effect are highly inappropriate for deliberately triggering doom loop. Ironically, often, management thinkers term the triggering of the doom loop as a blunder. But, the dynamics of technology possibilities offer opposite lesson. </a:t>
            </a:r>
            <a:endParaRPr sz="2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937BF6D9-A9D3-CA43-9978-4CA6F1AE70A5}"/>
              </a:ext>
            </a:extLst>
          </p:cNvPr>
          <p:cNvPicPr>
            <a:picLocks noChangeAspect="1"/>
          </p:cNvPicPr>
          <p:nvPr/>
        </p:nvPicPr>
        <p:blipFill>
          <a:blip r:embed="rId2"/>
          <a:stretch>
            <a:fillRect/>
          </a:stretch>
        </p:blipFill>
        <p:spPr>
          <a:xfrm>
            <a:off x="9004794" y="1091956"/>
            <a:ext cx="3041807" cy="1984986"/>
          </a:xfrm>
          <a:prstGeom prst="rect">
            <a:avLst/>
          </a:prstGeom>
        </p:spPr>
      </p:pic>
      <p:pic>
        <p:nvPicPr>
          <p:cNvPr id="5" name="Picture 4">
            <a:extLst>
              <a:ext uri="{FF2B5EF4-FFF2-40B4-BE49-F238E27FC236}">
                <a16:creationId xmlns:a16="http://schemas.microsoft.com/office/drawing/2014/main" id="{E74A4622-9044-1A40-A517-7118ADFC0B53}"/>
              </a:ext>
            </a:extLst>
          </p:cNvPr>
          <p:cNvPicPr>
            <a:picLocks noChangeAspect="1"/>
          </p:cNvPicPr>
          <p:nvPr/>
        </p:nvPicPr>
        <p:blipFill>
          <a:blip r:embed="rId3"/>
          <a:stretch>
            <a:fillRect/>
          </a:stretch>
        </p:blipFill>
        <p:spPr>
          <a:xfrm>
            <a:off x="8919148" y="3429000"/>
            <a:ext cx="3213100" cy="1168400"/>
          </a:xfrm>
          <a:prstGeom prst="rect">
            <a:avLst/>
          </a:prstGeom>
        </p:spPr>
      </p:pic>
    </p:spTree>
    <p:extLst>
      <p:ext uri="{BB962C8B-B14F-4D97-AF65-F5344CB8AC3E}">
        <p14:creationId xmlns:p14="http://schemas.microsoft.com/office/powerpoint/2010/main" val="1513901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75FE-DD31-3D4A-98F6-ED9B1BDE40E5}"/>
              </a:ext>
            </a:extLst>
          </p:cNvPr>
          <p:cNvSpPr>
            <a:spLocks noGrp="1"/>
          </p:cNvSpPr>
          <p:nvPr>
            <p:ph type="title"/>
          </p:nvPr>
        </p:nvSpPr>
        <p:spPr>
          <a:xfrm>
            <a:off x="545123" y="236172"/>
            <a:ext cx="10515600" cy="560998"/>
          </a:xfrm>
        </p:spPr>
        <p:txBody>
          <a:bodyPr>
            <a:normAutofit fontScale="90000"/>
          </a:bodyPr>
          <a:lstStyle/>
          <a:p>
            <a:r>
              <a:rPr lang="en-US" sz="3600" dirty="0">
                <a:solidFill>
                  <a:srgbClr val="2195F1"/>
                </a:solidFill>
              </a:rPr>
              <a:t>Technology Competence is not Good Enough</a:t>
            </a:r>
            <a:endParaRPr sz="3600" dirty="0">
              <a:solidFill>
                <a:srgbClr val="2195F1"/>
              </a:solidFill>
            </a:endParaRPr>
          </a:p>
        </p:txBody>
      </p:sp>
      <p:sp>
        <p:nvSpPr>
          <p:cNvPr id="3" name="Content Placeholder 2">
            <a:extLst>
              <a:ext uri="{FF2B5EF4-FFF2-40B4-BE49-F238E27FC236}">
                <a16:creationId xmlns:a16="http://schemas.microsoft.com/office/drawing/2014/main" id="{219AF51F-A3CC-2C47-865C-C49611F30011}"/>
              </a:ext>
            </a:extLst>
          </p:cNvPr>
          <p:cNvSpPr>
            <a:spLocks noGrp="1"/>
          </p:cNvSpPr>
          <p:nvPr>
            <p:ph idx="1"/>
          </p:nvPr>
        </p:nvSpPr>
        <p:spPr>
          <a:xfrm>
            <a:off x="685800" y="711933"/>
            <a:ext cx="9689123" cy="5360622"/>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Economists, STEM community, and development thinkers are under the opinion that there appears to be a natural correlation between technology competence and economic value creation. Hence, there has been unquestionable intervention in increasing budget for education and R&amp;D.    </a:t>
            </a:r>
          </a:p>
          <a:p>
            <a:pPr marL="0" indent="0">
              <a:lnSpc>
                <a:spcPct val="100000"/>
              </a:lnSpc>
              <a:buNone/>
            </a:pPr>
            <a:r>
              <a:rPr lang="en-US" sz="2000" dirty="0">
                <a:latin typeface="Calibri Light" panose="020F0302020204030204" pitchFamily="34" charset="0"/>
                <a:cs typeface="Calibri Light" panose="020F0302020204030204" pitchFamily="34" charset="0"/>
              </a:rPr>
              <a:t>But it seems that economic value creation out of technology possibilities is fraught with pervasive uncertainties. Furthermore, although freedom of competition is vital for advancing technologies, flywheel effect in consistently improving the quality and reducing the cost leads to imperfect market—price setting capability as opposed to invisible hand. </a:t>
            </a:r>
          </a:p>
          <a:p>
            <a:pPr marL="0" indent="0">
              <a:lnSpc>
                <a:spcPct val="100000"/>
              </a:lnSpc>
              <a:buNone/>
            </a:pPr>
            <a:r>
              <a:rPr lang="en-US" sz="2000" dirty="0">
                <a:latin typeface="Calibri Light" panose="020F0302020204030204" pitchFamily="34" charset="0"/>
                <a:cs typeface="Calibri Light" panose="020F0302020204030204" pitchFamily="34" charset="0"/>
              </a:rPr>
              <a:t>Although winners take all by exploiting emerging technology possibilities, but early entry is not good enough. Often, followers succeed to take away the lead. </a:t>
            </a:r>
          </a:p>
          <a:p>
            <a:pPr marL="0" indent="0">
              <a:lnSpc>
                <a:spcPct val="100000"/>
              </a:lnSpc>
              <a:buNone/>
            </a:pPr>
            <a:r>
              <a:rPr lang="en-US" sz="2000" dirty="0">
                <a:latin typeface="Calibri Light" panose="020F0302020204030204" pitchFamily="34" charset="0"/>
                <a:cs typeface="Calibri Light" panose="020F0302020204030204" pitchFamily="34" charset="0"/>
              </a:rPr>
              <a:t>Furthermore, the success of profiting from technology possibilities, even after attaining price setting capability, is transient. This is due to the fact that, often, high performing incumbent players fail to recreate out of self-destruction.   </a:t>
            </a:r>
          </a:p>
          <a:p>
            <a:pPr marL="0" indent="0">
              <a:lnSpc>
                <a:spcPct val="100000"/>
              </a:lnSpc>
              <a:buNone/>
            </a:pPr>
            <a:r>
              <a:rPr lang="en-US" sz="2000" dirty="0">
                <a:latin typeface="Calibri Light" panose="020F0302020204030204" pitchFamily="34" charset="0"/>
                <a:cs typeface="Calibri Light" panose="020F0302020204030204" pitchFamily="34" charset="0"/>
              </a:rPr>
              <a:t>There has been a need for strong management practice in dealing with uncertainties for creating economic value out of technology possibilities by attaining price setting capability.  </a:t>
            </a:r>
            <a:endParaRPr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2893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57D0-624B-ED41-93D7-6269BB98A545}"/>
              </a:ext>
            </a:extLst>
          </p:cNvPr>
          <p:cNvSpPr>
            <a:spLocks noGrp="1"/>
          </p:cNvSpPr>
          <p:nvPr>
            <p:ph type="title"/>
          </p:nvPr>
        </p:nvSpPr>
        <p:spPr>
          <a:xfrm>
            <a:off x="216877" y="130662"/>
            <a:ext cx="10515600" cy="1325563"/>
          </a:xfrm>
        </p:spPr>
        <p:txBody>
          <a:bodyPr>
            <a:normAutofit/>
          </a:bodyPr>
          <a:lstStyle/>
          <a:p>
            <a:r>
              <a:rPr lang="en-US" sz="3600" dirty="0">
                <a:solidFill>
                  <a:srgbClr val="3099EC"/>
                </a:solidFill>
              </a:rPr>
              <a:t>Technology Assessment, Monitoring and Tracking</a:t>
            </a:r>
            <a:br>
              <a:rPr lang="en-US" sz="3600" dirty="0">
                <a:solidFill>
                  <a:srgbClr val="3099EC"/>
                </a:solidFill>
              </a:rPr>
            </a:br>
            <a:r>
              <a:rPr lang="en-US" sz="2800" b="1" dirty="0">
                <a:solidFill>
                  <a:srgbClr val="3099EC"/>
                </a:solidFill>
              </a:rPr>
              <a:t>Monitoring Performance, Patents and Publications</a:t>
            </a:r>
            <a:endParaRPr sz="2800" b="1" dirty="0">
              <a:solidFill>
                <a:srgbClr val="3099EC"/>
              </a:solidFill>
            </a:endParaRPr>
          </a:p>
        </p:txBody>
      </p:sp>
      <p:sp>
        <p:nvSpPr>
          <p:cNvPr id="3" name="Content Placeholder 2">
            <a:extLst>
              <a:ext uri="{FF2B5EF4-FFF2-40B4-BE49-F238E27FC236}">
                <a16:creationId xmlns:a16="http://schemas.microsoft.com/office/drawing/2014/main" id="{DACDE70D-A74B-0D4E-BB95-CC2439C6C3D2}"/>
              </a:ext>
            </a:extLst>
          </p:cNvPr>
          <p:cNvSpPr>
            <a:spLocks noGrp="1"/>
          </p:cNvSpPr>
          <p:nvPr>
            <p:ph idx="1"/>
          </p:nvPr>
        </p:nvSpPr>
        <p:spPr>
          <a:xfrm>
            <a:off x="216877" y="1253331"/>
            <a:ext cx="9009185" cy="5604669"/>
          </a:xfrm>
        </p:spPr>
        <p:txBody>
          <a:bodyPr>
            <a:normAutofit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Extrapolation of historical performance data is not enough to predict the likely future. Due to non-linearity, such practice may lead to significant deviation from the reality. </a:t>
            </a:r>
          </a:p>
          <a:p>
            <a:pPr marL="0" indent="0">
              <a:lnSpc>
                <a:spcPct val="100000"/>
              </a:lnSpc>
              <a:buNone/>
            </a:pPr>
            <a:r>
              <a:rPr lang="en-US" sz="2000" dirty="0">
                <a:latin typeface="Calibri Light" panose="020F0302020204030204" pitchFamily="34" charset="0"/>
                <a:cs typeface="Calibri Light" panose="020F0302020204030204" pitchFamily="34" charset="0"/>
              </a:rPr>
              <a:t>In addition to monitoring performance and fitting them within typical life cycle model (like S-Curve), we should also seek expert opinion, and keep monitoring patents and publications data.    </a:t>
            </a:r>
          </a:p>
          <a:p>
            <a:pPr marL="0" indent="0">
              <a:lnSpc>
                <a:spcPct val="100000"/>
              </a:lnSpc>
              <a:buNone/>
            </a:pPr>
            <a:r>
              <a:rPr lang="en-US" sz="2000" dirty="0">
                <a:latin typeface="Calibri Light" panose="020F0302020204030204" pitchFamily="34" charset="0"/>
                <a:cs typeface="Calibri Light" panose="020F0302020204030204" pitchFamily="34" charset="0"/>
              </a:rPr>
              <a:t>In patent filings, significant disclosures are being made about the ideas, uniqueness, and likely application areas. Such data could be vital to understand likely directions along which progress is being made. Furthermore, patent monitoring will provide needed insights about technology gap, licensing opportunities, and legal issues pertaining to intellectual property infringement. </a:t>
            </a:r>
          </a:p>
          <a:p>
            <a:pPr marL="0" indent="0">
              <a:lnSpc>
                <a:spcPct val="100000"/>
              </a:lnSpc>
              <a:buNone/>
            </a:pPr>
            <a:r>
              <a:rPr lang="en-US" sz="2000" dirty="0">
                <a:latin typeface="Calibri Light" panose="020F0302020204030204" pitchFamily="34" charset="0"/>
                <a:cs typeface="Calibri Light" panose="020F0302020204030204" pitchFamily="34" charset="0"/>
              </a:rPr>
              <a:t>Scientific publications made in conferences, and journals provide valuable insights. Reports produced by Think Tanks, Industry Associations, Consulting houses, Government Departments, and Academic research centers carry valuable insights. Graduate Thesis reports are also insightful. Furthermore, opinion and review articles published by media outlets and websites are useful references to consult.   </a:t>
            </a:r>
          </a:p>
          <a:p>
            <a:pPr marL="0" indent="0">
              <a:lnSpc>
                <a:spcPct val="100000"/>
              </a:lnSpc>
              <a:buNone/>
            </a:pPr>
            <a:r>
              <a:rPr lang="en-US" sz="2000" dirty="0">
                <a:latin typeface="Calibri Light" panose="020F0302020204030204" pitchFamily="34" charset="0"/>
                <a:cs typeface="Calibri Light" panose="020F0302020204030204" pitchFamily="34" charset="0"/>
              </a:rPr>
              <a:t>Data collected from those multiple sources should be fit into the framework to interpret the unfolding dynamics, and predict the likely future.        </a:t>
            </a:r>
            <a:endParaRPr sz="20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A3BB7FA6-0DB2-924C-9371-BBBD8A6D2811}"/>
              </a:ext>
            </a:extLst>
          </p:cNvPr>
          <p:cNvPicPr>
            <a:picLocks noChangeAspect="1"/>
          </p:cNvPicPr>
          <p:nvPr/>
        </p:nvPicPr>
        <p:blipFill>
          <a:blip r:embed="rId2"/>
          <a:stretch>
            <a:fillRect/>
          </a:stretch>
        </p:blipFill>
        <p:spPr>
          <a:xfrm rot="16200000">
            <a:off x="8117795" y="1404014"/>
            <a:ext cx="5229363" cy="2539288"/>
          </a:xfrm>
          <a:prstGeom prst="rect">
            <a:avLst/>
          </a:prstGeom>
        </p:spPr>
      </p:pic>
      <p:sp>
        <p:nvSpPr>
          <p:cNvPr id="5" name="Rectangle 4">
            <a:extLst>
              <a:ext uri="{FF2B5EF4-FFF2-40B4-BE49-F238E27FC236}">
                <a16:creationId xmlns:a16="http://schemas.microsoft.com/office/drawing/2014/main" id="{3EEDC721-88AA-1449-9A21-0E9F8EFACDA5}"/>
              </a:ext>
            </a:extLst>
          </p:cNvPr>
          <p:cNvSpPr/>
          <p:nvPr/>
        </p:nvSpPr>
        <p:spPr>
          <a:xfrm>
            <a:off x="9503254" y="5288340"/>
            <a:ext cx="2735088" cy="1569660"/>
          </a:xfrm>
          <a:prstGeom prst="rect">
            <a:avLst/>
          </a:prstGeom>
        </p:spPr>
        <p:txBody>
          <a:bodyPr wrap="square">
            <a:spAutoFit/>
          </a:bodyPr>
          <a:lstStyle/>
          <a:p>
            <a:r>
              <a:rPr lang="en-GB" sz="1600" dirty="0"/>
              <a:t>The surge in patenting activity since 2000 points strongly to the commoditization of e-waste as a source of high value materials, such as rare earth and noble metals.</a:t>
            </a:r>
            <a:endParaRPr sz="1600" dirty="0"/>
          </a:p>
        </p:txBody>
      </p:sp>
    </p:spTree>
    <p:extLst>
      <p:ext uri="{BB962C8B-B14F-4D97-AF65-F5344CB8AC3E}">
        <p14:creationId xmlns:p14="http://schemas.microsoft.com/office/powerpoint/2010/main" val="191822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0E8B-77D7-164D-9230-A8CD5703D91D}"/>
              </a:ext>
            </a:extLst>
          </p:cNvPr>
          <p:cNvSpPr>
            <a:spLocks noGrp="1"/>
          </p:cNvSpPr>
          <p:nvPr>
            <p:ph type="title"/>
          </p:nvPr>
        </p:nvSpPr>
        <p:spPr>
          <a:xfrm>
            <a:off x="545123" y="18256"/>
            <a:ext cx="11400692" cy="884422"/>
          </a:xfrm>
        </p:spPr>
        <p:txBody>
          <a:bodyPr>
            <a:normAutofit/>
          </a:bodyPr>
          <a:lstStyle/>
          <a:p>
            <a:r>
              <a:rPr lang="en-US" sz="2800" b="1" dirty="0">
                <a:solidFill>
                  <a:srgbClr val="3099EC"/>
                </a:solidFill>
              </a:rPr>
              <a:t>Benchmarking and Environmental Scanning—for detecting the trajectory</a:t>
            </a:r>
            <a:endParaRPr sz="2800" b="1" dirty="0">
              <a:solidFill>
                <a:srgbClr val="3099EC"/>
              </a:solidFill>
            </a:endParaRPr>
          </a:p>
        </p:txBody>
      </p:sp>
      <p:sp>
        <p:nvSpPr>
          <p:cNvPr id="3" name="Content Placeholder 2">
            <a:extLst>
              <a:ext uri="{FF2B5EF4-FFF2-40B4-BE49-F238E27FC236}">
                <a16:creationId xmlns:a16="http://schemas.microsoft.com/office/drawing/2014/main" id="{E9C7E9A1-84D0-0D42-8174-DA4FB74067A9}"/>
              </a:ext>
            </a:extLst>
          </p:cNvPr>
          <p:cNvSpPr>
            <a:spLocks noGrp="1"/>
          </p:cNvSpPr>
          <p:nvPr>
            <p:ph idx="1"/>
          </p:nvPr>
        </p:nvSpPr>
        <p:spPr>
          <a:xfrm>
            <a:off x="545124" y="758824"/>
            <a:ext cx="8563707" cy="5747483"/>
          </a:xfrm>
        </p:spPr>
        <p:txBody>
          <a:bodyPr>
            <a:normAutofit lnSpcReduction="10000"/>
          </a:bodyPr>
          <a:lstStyle/>
          <a:p>
            <a:pPr marL="0" indent="0">
              <a:lnSpc>
                <a:spcPct val="100000"/>
              </a:lnSpc>
              <a:buNone/>
            </a:pPr>
            <a:r>
              <a:rPr lang="en-GB" sz="2000" dirty="0">
                <a:latin typeface="Calibri Light" panose="020F0302020204030204" pitchFamily="34" charset="0"/>
                <a:cs typeface="Calibri Light" panose="020F0302020204030204" pitchFamily="34" charset="0"/>
              </a:rPr>
              <a:t>Benchmarking is the practice of comparing technology adoption and exploitation to industry bests and best practices from other companies. This benchmarking should take into consideration of patent filing by the best players of the industry. </a:t>
            </a:r>
          </a:p>
          <a:p>
            <a:pPr marL="0" indent="0">
              <a:lnSpc>
                <a:spcPct val="100000"/>
              </a:lnSpc>
              <a:buNone/>
            </a:pPr>
            <a:r>
              <a:rPr lang="en-GB" sz="2000" dirty="0">
                <a:latin typeface="Calibri Light" panose="020F0302020204030204" pitchFamily="34" charset="0"/>
                <a:cs typeface="Calibri Light" panose="020F0302020204030204" pitchFamily="34" charset="0"/>
              </a:rPr>
              <a:t>It also looks into undertaken R&amp;D projects by academic and industry players, and technology acquisition by the industry leaders, and also activities of new entrants. In certain cases, aggressive new entrants provide valuable insights about the likely unfolding future. For example, as opposed to GM or Ford, activities of new entrants like Tesla has been far more informative about the likely future of electric vehicles. </a:t>
            </a:r>
          </a:p>
          <a:p>
            <a:pPr marL="0" indent="0">
              <a:lnSpc>
                <a:spcPct val="100000"/>
              </a:lnSpc>
              <a:buNone/>
            </a:pPr>
            <a:r>
              <a:rPr lang="en-GB" sz="2000" dirty="0">
                <a:latin typeface="Calibri Light" panose="020F0302020204030204" pitchFamily="34" charset="0"/>
                <a:cs typeface="Calibri Light" panose="020F0302020204030204" pitchFamily="34" charset="0"/>
              </a:rPr>
              <a:t>Environmental scanning pertains to monitoring the development of certain technologies and their adoption in different industries. For example, electronics was developed for the telecom industry. But it kept penetrating in other industries. Monitoring of such penetration provides valuable insights about its likely penetration in the target industry. </a:t>
            </a:r>
          </a:p>
          <a:p>
            <a:pPr marL="0" indent="0">
              <a:lnSpc>
                <a:spcPct val="100000"/>
              </a:lnSpc>
              <a:buNone/>
            </a:pPr>
            <a:r>
              <a:rPr lang="en-GB" sz="2000" dirty="0">
                <a:latin typeface="Calibri Light" panose="020F0302020204030204" pitchFamily="34" charset="0"/>
                <a:cs typeface="Calibri Light" panose="020F0302020204030204" pitchFamily="34" charset="0"/>
              </a:rPr>
              <a:t>For example, although automobile used to be a typical mechanical engineering product, it has become highly semiconductor component intensive. Before penetrating the automobile industry, however, electronics penetrated in other industries.  </a:t>
            </a:r>
          </a:p>
        </p:txBody>
      </p:sp>
      <p:pic>
        <p:nvPicPr>
          <p:cNvPr id="4" name="Picture 3">
            <a:extLst>
              <a:ext uri="{FF2B5EF4-FFF2-40B4-BE49-F238E27FC236}">
                <a16:creationId xmlns:a16="http://schemas.microsoft.com/office/drawing/2014/main" id="{DAC84FD5-2262-9541-BC68-904295441530}"/>
              </a:ext>
            </a:extLst>
          </p:cNvPr>
          <p:cNvPicPr>
            <a:picLocks noChangeAspect="1"/>
          </p:cNvPicPr>
          <p:nvPr/>
        </p:nvPicPr>
        <p:blipFill>
          <a:blip r:embed="rId2"/>
          <a:stretch>
            <a:fillRect/>
          </a:stretch>
        </p:blipFill>
        <p:spPr>
          <a:xfrm rot="16200000">
            <a:off x="7852958" y="2263455"/>
            <a:ext cx="5440721" cy="2928976"/>
          </a:xfrm>
          <a:prstGeom prst="rect">
            <a:avLst/>
          </a:prstGeom>
        </p:spPr>
      </p:pic>
    </p:spTree>
    <p:extLst>
      <p:ext uri="{BB962C8B-B14F-4D97-AF65-F5344CB8AC3E}">
        <p14:creationId xmlns:p14="http://schemas.microsoft.com/office/powerpoint/2010/main" val="253383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CC19-2388-A646-89C0-D9E6152D0749}"/>
              </a:ext>
            </a:extLst>
          </p:cNvPr>
          <p:cNvSpPr>
            <a:spLocks noGrp="1"/>
          </p:cNvSpPr>
          <p:nvPr>
            <p:ph type="title"/>
          </p:nvPr>
        </p:nvSpPr>
        <p:spPr>
          <a:xfrm>
            <a:off x="416169" y="18256"/>
            <a:ext cx="10515600" cy="825806"/>
          </a:xfrm>
        </p:spPr>
        <p:txBody>
          <a:bodyPr>
            <a:normAutofit/>
          </a:bodyPr>
          <a:lstStyle/>
          <a:p>
            <a:r>
              <a:rPr lang="en-US" sz="2800" b="1" dirty="0">
                <a:solidFill>
                  <a:srgbClr val="3099EC"/>
                </a:solidFill>
              </a:rPr>
              <a:t>Detecting Discontinuity—with the potential of creating snowball effect</a:t>
            </a:r>
            <a:endParaRPr sz="2800" b="1" dirty="0">
              <a:solidFill>
                <a:srgbClr val="3099EC"/>
              </a:solidFill>
            </a:endParaRPr>
          </a:p>
        </p:txBody>
      </p:sp>
      <p:sp>
        <p:nvSpPr>
          <p:cNvPr id="3" name="Content Placeholder 2">
            <a:extLst>
              <a:ext uri="{FF2B5EF4-FFF2-40B4-BE49-F238E27FC236}">
                <a16:creationId xmlns:a16="http://schemas.microsoft.com/office/drawing/2014/main" id="{A2EE3731-09A4-CD4C-AE5E-4AC34B4942D6}"/>
              </a:ext>
            </a:extLst>
          </p:cNvPr>
          <p:cNvSpPr>
            <a:spLocks noGrp="1"/>
          </p:cNvSpPr>
          <p:nvPr>
            <p:ph idx="1"/>
          </p:nvPr>
        </p:nvSpPr>
        <p:spPr>
          <a:xfrm>
            <a:off x="592016" y="747102"/>
            <a:ext cx="8871926" cy="6110898"/>
          </a:xfrm>
        </p:spPr>
        <p:txBody>
          <a:bodyPr>
            <a:normAutofit fontScale="92500" lnSpcReduction="20000"/>
          </a:bodyPr>
          <a:lstStyle/>
          <a:p>
            <a:pPr marL="0" indent="0">
              <a:lnSpc>
                <a:spcPct val="110000"/>
              </a:lnSpc>
              <a:buNone/>
            </a:pPr>
            <a:r>
              <a:rPr lang="en-US" sz="1900" dirty="0">
                <a:latin typeface="Calibri Light" panose="020F0302020204030204" pitchFamily="34" charset="0"/>
                <a:cs typeface="Calibri Light" panose="020F0302020204030204" pitchFamily="34" charset="0"/>
              </a:rPr>
              <a:t>Monitoring should also take into consideration of detection of discontinuity, which often begins in a very humble form. Sometimes, a few of those beginnings lead to reinvention of the products and industries.  </a:t>
            </a:r>
          </a:p>
          <a:p>
            <a:pPr marL="0" indent="0">
              <a:lnSpc>
                <a:spcPct val="110000"/>
              </a:lnSpc>
              <a:buNone/>
            </a:pPr>
            <a:r>
              <a:rPr lang="en-US" sz="1900" dirty="0">
                <a:latin typeface="Calibri Light" panose="020F0302020204030204" pitchFamily="34" charset="0"/>
                <a:cs typeface="Calibri Light" panose="020F0302020204030204" pitchFamily="34" charset="0"/>
              </a:rPr>
              <a:t>For example, in the 1980s, 3</a:t>
            </a:r>
            <a:r>
              <a:rPr lang="en-US" sz="1900" baseline="30000" dirty="0">
                <a:latin typeface="Calibri Light" panose="020F0302020204030204" pitchFamily="34" charset="0"/>
                <a:cs typeface="Calibri Light" panose="020F0302020204030204" pitchFamily="34" charset="0"/>
              </a:rPr>
              <a:t>rd</a:t>
            </a:r>
            <a:r>
              <a:rPr lang="en-US" sz="1900" dirty="0">
                <a:latin typeface="Calibri Light" panose="020F0302020204030204" pitchFamily="34" charset="0"/>
                <a:cs typeface="Calibri Light" panose="020F0302020204030204" pitchFamily="34" charset="0"/>
              </a:rPr>
              <a:t> party silicon processors showed up to meet the silicon processing need for chip designers—as integrated device makers (IDM) like Intel or IBM were not interested to cater those small business opportunities. It began in a humble form to cater a very small market. But it was a discontinuity in shaping the future of the semiconductor industry down the road. After 30 years, 3</a:t>
            </a:r>
            <a:r>
              <a:rPr lang="en-US" sz="1900" baseline="30000" dirty="0">
                <a:latin typeface="Calibri Light" panose="020F0302020204030204" pitchFamily="34" charset="0"/>
                <a:cs typeface="Calibri Light" panose="020F0302020204030204" pitchFamily="34" charset="0"/>
              </a:rPr>
              <a:t>rd</a:t>
            </a:r>
            <a:r>
              <a:rPr lang="en-US" sz="1900" dirty="0">
                <a:latin typeface="Calibri Light" panose="020F0302020204030204" pitchFamily="34" charset="0"/>
                <a:cs typeface="Calibri Light" panose="020F0302020204030204" pitchFamily="34" charset="0"/>
              </a:rPr>
              <a:t> party fabs have become far more technologically sophisticated than IDMs. In course of time, the whole industry has been monopolized around the  3</a:t>
            </a:r>
            <a:r>
              <a:rPr lang="en-US" sz="1900" baseline="30000" dirty="0">
                <a:latin typeface="Calibri Light" panose="020F0302020204030204" pitchFamily="34" charset="0"/>
                <a:cs typeface="Calibri Light" panose="020F0302020204030204" pitchFamily="34" charset="0"/>
              </a:rPr>
              <a:t>rd</a:t>
            </a:r>
            <a:r>
              <a:rPr lang="en-US" sz="1900" dirty="0">
                <a:latin typeface="Calibri Light" panose="020F0302020204030204" pitchFamily="34" charset="0"/>
                <a:cs typeface="Calibri Light" panose="020F0302020204030204" pitchFamily="34" charset="0"/>
              </a:rPr>
              <a:t> party fabs like TSMC. As a result, mighty Silicon Valley has lost the edge to a tiny Island, Taiwan. </a:t>
            </a:r>
          </a:p>
          <a:p>
            <a:pPr marL="0" indent="0">
              <a:lnSpc>
                <a:spcPct val="110000"/>
              </a:lnSpc>
              <a:buNone/>
            </a:pPr>
            <a:r>
              <a:rPr lang="en-US" sz="1900" dirty="0">
                <a:latin typeface="Calibri Light" panose="020F0302020204030204" pitchFamily="34" charset="0"/>
                <a:cs typeface="Calibri Light" panose="020F0302020204030204" pitchFamily="34" charset="0"/>
              </a:rPr>
              <a:t>Often, such discontinuities are difficult  detect, as they do not show up with a big bang. Furthermore, it does not take much resource to penetrate the industry through the discontinuity. However, invariably, all those discontinuities surface with very tiny and also loss making business proposition. The challenge is to envision the likely future, and start building flywheel or snowball effect turn by turn over prolonged period—even decades.</a:t>
            </a:r>
          </a:p>
          <a:p>
            <a:pPr marL="0" indent="0">
              <a:lnSpc>
                <a:spcPct val="110000"/>
              </a:lnSpc>
              <a:buNone/>
            </a:pPr>
            <a:r>
              <a:rPr lang="en-US" sz="1900" dirty="0">
                <a:latin typeface="Calibri Light" panose="020F0302020204030204" pitchFamily="34" charset="0"/>
                <a:cs typeface="Calibri Light" panose="020F0302020204030204" pitchFamily="34" charset="0"/>
              </a:rPr>
              <a:t>These discontinuities not only give the opportunity of creating big business out of a humble beginning, but also, most importantly, it causes destruction to incumbent business.    </a:t>
            </a:r>
          </a:p>
          <a:p>
            <a:pPr marL="0" indent="0">
              <a:lnSpc>
                <a:spcPct val="110000"/>
              </a:lnSpc>
              <a:buNone/>
            </a:pPr>
            <a:r>
              <a:rPr lang="en-US" sz="1900" dirty="0">
                <a:latin typeface="Calibri Light" panose="020F0302020204030204" pitchFamily="34" charset="0"/>
                <a:cs typeface="Calibri Light" panose="020F0302020204030204" pitchFamily="34" charset="0"/>
              </a:rPr>
              <a:t>Similarly, </a:t>
            </a:r>
            <a:r>
              <a:rPr lang="en-US" sz="1900" dirty="0" err="1">
                <a:latin typeface="Calibri Light" panose="020F0302020204030204" pitchFamily="34" charset="0"/>
                <a:cs typeface="Calibri Light" panose="020F0302020204030204" pitchFamily="34" charset="0"/>
              </a:rPr>
              <a:t>iTune</a:t>
            </a:r>
            <a:r>
              <a:rPr lang="en-US" sz="1900" dirty="0">
                <a:latin typeface="Calibri Light" panose="020F0302020204030204" pitchFamily="34" charset="0"/>
                <a:cs typeface="Calibri Light" panose="020F0302020204030204" pitchFamily="34" charset="0"/>
              </a:rPr>
              <a:t> started the journey as a simple software that ripped your CDs into MP3 files. But that humble beginning lead to replacement of CDs with music downloading, leading to creating iPod and streaming success stories.           </a:t>
            </a:r>
            <a:endParaRPr sz="1900" dirty="0">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2161F068-36DB-5141-9C92-DCD9C2B8B0E5}"/>
              </a:ext>
            </a:extLst>
          </p:cNvPr>
          <p:cNvPicPr>
            <a:picLocks noChangeAspect="1"/>
          </p:cNvPicPr>
          <p:nvPr/>
        </p:nvPicPr>
        <p:blipFill>
          <a:blip r:embed="rId2"/>
          <a:stretch>
            <a:fillRect/>
          </a:stretch>
        </p:blipFill>
        <p:spPr>
          <a:xfrm rot="16200000">
            <a:off x="8674703" y="2001375"/>
            <a:ext cx="4156252" cy="2878341"/>
          </a:xfrm>
          <a:prstGeom prst="rect">
            <a:avLst/>
          </a:prstGeom>
        </p:spPr>
      </p:pic>
    </p:spTree>
    <p:extLst>
      <p:ext uri="{BB962C8B-B14F-4D97-AF65-F5344CB8AC3E}">
        <p14:creationId xmlns:p14="http://schemas.microsoft.com/office/powerpoint/2010/main" val="203808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BA5D-8DA8-8249-9D9F-18991F1BC592}"/>
              </a:ext>
            </a:extLst>
          </p:cNvPr>
          <p:cNvSpPr>
            <a:spLocks noGrp="1"/>
          </p:cNvSpPr>
          <p:nvPr>
            <p:ph type="title"/>
          </p:nvPr>
        </p:nvSpPr>
        <p:spPr>
          <a:xfrm>
            <a:off x="468923" y="164361"/>
            <a:ext cx="10515600" cy="725121"/>
          </a:xfrm>
        </p:spPr>
        <p:txBody>
          <a:bodyPr>
            <a:normAutofit/>
          </a:bodyPr>
          <a:lstStyle/>
          <a:p>
            <a:r>
              <a:rPr lang="en-US" sz="2800" b="1" dirty="0">
                <a:solidFill>
                  <a:srgbClr val="3099EC"/>
                </a:solidFill>
              </a:rPr>
              <a:t>Timing and Strategy for Synchronized Response</a:t>
            </a:r>
            <a:endParaRPr sz="2800" b="1" dirty="0">
              <a:solidFill>
                <a:srgbClr val="3099EC"/>
              </a:solidFill>
            </a:endParaRPr>
          </a:p>
        </p:txBody>
      </p:sp>
      <p:sp>
        <p:nvSpPr>
          <p:cNvPr id="3" name="Content Placeholder 2">
            <a:extLst>
              <a:ext uri="{FF2B5EF4-FFF2-40B4-BE49-F238E27FC236}">
                <a16:creationId xmlns:a16="http://schemas.microsoft.com/office/drawing/2014/main" id="{0F578A7B-40D0-5D46-A54B-2045214FBAD1}"/>
              </a:ext>
            </a:extLst>
          </p:cNvPr>
          <p:cNvSpPr>
            <a:spLocks noGrp="1"/>
          </p:cNvSpPr>
          <p:nvPr>
            <p:ph idx="1"/>
          </p:nvPr>
        </p:nvSpPr>
        <p:spPr>
          <a:xfrm>
            <a:off x="468923" y="855784"/>
            <a:ext cx="8675077" cy="6002216"/>
          </a:xfrm>
        </p:spPr>
        <p:txBody>
          <a:bodyPr>
            <a:normAutofit fontScale="77500" lnSpcReduction="20000"/>
          </a:bodyPr>
          <a:lstStyle/>
          <a:p>
            <a:pPr marL="0" indent="0">
              <a:lnSpc>
                <a:spcPct val="120000"/>
              </a:lnSpc>
              <a:buNone/>
            </a:pPr>
            <a:r>
              <a:rPr lang="en-US" sz="2200" dirty="0">
                <a:latin typeface="Calibri Light" panose="020F0302020204030204" pitchFamily="34" charset="0"/>
                <a:cs typeface="Calibri Light" panose="020F0302020204030204" pitchFamily="34" charset="0"/>
              </a:rPr>
              <a:t>Technology possibilities should be pursued in synchronization with related factors. Some of them are infrastructure, and complementary goods and services. On the other hand, technology maturity should be at optimum level—not too early or too late. </a:t>
            </a:r>
          </a:p>
          <a:p>
            <a:pPr marL="0" indent="0">
              <a:lnSpc>
                <a:spcPct val="120000"/>
              </a:lnSpc>
              <a:buNone/>
            </a:pPr>
            <a:r>
              <a:rPr lang="en-GB" sz="2200" dirty="0">
                <a:latin typeface="Calibri Light" panose="020F0302020204030204" pitchFamily="34" charset="0"/>
                <a:cs typeface="Calibri Light" panose="020F0302020204030204" pitchFamily="34" charset="0"/>
              </a:rPr>
              <a:t>According to Bill Gross, founder of </a:t>
            </a:r>
            <a:r>
              <a:rPr lang="en-GB" sz="2200" dirty="0" err="1">
                <a:latin typeface="Calibri Light" panose="020F0302020204030204" pitchFamily="34" charset="0"/>
                <a:cs typeface="Calibri Light" panose="020F0302020204030204" pitchFamily="34" charset="0"/>
              </a:rPr>
              <a:t>Idealab</a:t>
            </a:r>
            <a:r>
              <a:rPr lang="en-GB" sz="2200" dirty="0">
                <a:latin typeface="Calibri Light" panose="020F0302020204030204" pitchFamily="34" charset="0"/>
                <a:cs typeface="Calibri Light" panose="020F0302020204030204" pitchFamily="34" charset="0"/>
              </a:rPr>
              <a:t>, the five key factors influencing </a:t>
            </a:r>
            <a:r>
              <a:rPr lang="en-GB" sz="2200" dirty="0" err="1">
                <a:latin typeface="Calibri Light" panose="020F0302020204030204" pitchFamily="34" charset="0"/>
                <a:cs typeface="Calibri Light" panose="020F0302020204030204" pitchFamily="34" charset="0"/>
              </a:rPr>
              <a:t>startups’</a:t>
            </a:r>
            <a:r>
              <a:rPr lang="en-GB" sz="2200" dirty="0">
                <a:latin typeface="Calibri Light" panose="020F0302020204030204" pitchFamily="34" charset="0"/>
                <a:cs typeface="Calibri Light" panose="020F0302020204030204" pitchFamily="34" charset="0"/>
              </a:rPr>
              <a:t> success are the idea, team, business model, funding, and timing. Among them, timing is extremely important but can’t be controlled.</a:t>
            </a:r>
            <a:r>
              <a:rPr lang="en-US" sz="2200" dirty="0">
                <a:latin typeface="Calibri Light" panose="020F0302020204030204" pitchFamily="34" charset="0"/>
                <a:cs typeface="Calibri Light" panose="020F0302020204030204" pitchFamily="34" charset="0"/>
              </a:rPr>
              <a:t>  </a:t>
            </a:r>
          </a:p>
          <a:p>
            <a:pPr marL="0" indent="0" fontAlgn="base">
              <a:lnSpc>
                <a:spcPct val="120000"/>
              </a:lnSpc>
              <a:buNone/>
            </a:pPr>
            <a:r>
              <a:rPr lang="en-GB" sz="2200" dirty="0">
                <a:latin typeface="Calibri Light" panose="020F0302020204030204" pitchFamily="34" charset="0"/>
                <a:cs typeface="Calibri Light" panose="020F0302020204030204" pitchFamily="34" charset="0"/>
              </a:rPr>
              <a:t>For instance, Bill Gross, the founder of </a:t>
            </a:r>
            <a:r>
              <a:rPr lang="en-GB" sz="2200" dirty="0">
                <a:latin typeface="Calibri Light" panose="020F0302020204030204" pitchFamily="34" charset="0"/>
                <a:cs typeface="Calibri Light" panose="020F0302020204030204" pitchFamily="34" charset="0"/>
                <a:hlinkClick r:id="rId2"/>
              </a:rPr>
              <a:t>Overture</a:t>
            </a:r>
            <a:r>
              <a:rPr lang="en-GB" sz="2200" dirty="0">
                <a:latin typeface="Calibri Light" panose="020F0302020204030204" pitchFamily="34" charset="0"/>
                <a:cs typeface="Calibri Light" panose="020F0302020204030204" pitchFamily="34" charset="0"/>
              </a:rPr>
              <a:t>, back in the 1990s was already looking to an alternative search engine that would be based on natural language. Despite the innovativeness, however, the timing might have been too early. As semantic technologies were not mature enough to be the main component of search, and pervasive use of Internet was yet to pickup. As a result the whole endeavour became unfeasible. </a:t>
            </a:r>
          </a:p>
          <a:p>
            <a:pPr marL="0" indent="0" fontAlgn="base">
              <a:lnSpc>
                <a:spcPct val="120000"/>
              </a:lnSpc>
              <a:buNone/>
            </a:pPr>
            <a:r>
              <a:rPr lang="en-GB" sz="2200" dirty="0">
                <a:latin typeface="Calibri Light" panose="020F0302020204030204" pitchFamily="34" charset="0"/>
                <a:cs typeface="Calibri Light" panose="020F0302020204030204" pitchFamily="34" charset="0"/>
              </a:rPr>
              <a:t>Similarly, start-ups pursuing the idea of offering video content over the Internet 1990s did not succeed. In addition to low speed of Internet, TVs were analogue and  all of them had cable connections. Change of consumer habit of watching video clips through smartphones and availability of smart TVs have made that once failed idea a success--Netflix. </a:t>
            </a:r>
          </a:p>
          <a:p>
            <a:pPr marL="0" indent="0" fontAlgn="base">
              <a:lnSpc>
                <a:spcPct val="120000"/>
              </a:lnSpc>
              <a:buNone/>
            </a:pPr>
            <a:r>
              <a:rPr lang="en-GB" sz="2200" dirty="0">
                <a:latin typeface="Calibri Light" panose="020F0302020204030204" pitchFamily="34" charset="0"/>
                <a:cs typeface="Calibri Light" panose="020F0302020204030204" pitchFamily="34" charset="0"/>
              </a:rPr>
              <a:t>Furthermore, many possibilities or ideas demand the synchronized response from multiple providers. Hence, timing and synchronization highly matter to produce economic value from technology possibilities.   </a:t>
            </a:r>
          </a:p>
        </p:txBody>
      </p:sp>
      <p:pic>
        <p:nvPicPr>
          <p:cNvPr id="1026" name="Picture 2" descr="Bill Gross - Founder360°">
            <a:extLst>
              <a:ext uri="{FF2B5EF4-FFF2-40B4-BE49-F238E27FC236}">
                <a16:creationId xmlns:a16="http://schemas.microsoft.com/office/drawing/2014/main" id="{F31A8B7B-CD0C-B64E-B13D-8C7BF600F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7795477" y="2004277"/>
            <a:ext cx="5650285" cy="3142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8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DEE5-520E-704D-ACBE-933F4F2F893A}"/>
              </a:ext>
            </a:extLst>
          </p:cNvPr>
          <p:cNvSpPr>
            <a:spLocks noGrp="1"/>
          </p:cNvSpPr>
          <p:nvPr>
            <p:ph type="title"/>
          </p:nvPr>
        </p:nvSpPr>
        <p:spPr>
          <a:xfrm>
            <a:off x="252047" y="0"/>
            <a:ext cx="10515600" cy="1078523"/>
          </a:xfrm>
        </p:spPr>
        <p:txBody>
          <a:bodyPr>
            <a:normAutofit/>
          </a:bodyPr>
          <a:lstStyle/>
          <a:p>
            <a:r>
              <a:rPr lang="en-US" sz="3600" dirty="0">
                <a:solidFill>
                  <a:srgbClr val="2493FD"/>
                </a:solidFill>
              </a:rPr>
              <a:t>Technology Acquisition and Leveraging Options </a:t>
            </a:r>
            <a:endParaRPr sz="3600" dirty="0">
              <a:solidFill>
                <a:srgbClr val="2493FD"/>
              </a:solidFill>
            </a:endParaRPr>
          </a:p>
        </p:txBody>
      </p:sp>
      <p:sp>
        <p:nvSpPr>
          <p:cNvPr id="3" name="Content Placeholder 2">
            <a:extLst>
              <a:ext uri="{FF2B5EF4-FFF2-40B4-BE49-F238E27FC236}">
                <a16:creationId xmlns:a16="http://schemas.microsoft.com/office/drawing/2014/main" id="{6AF5B8BC-5ECA-7642-92BE-8500DC47FB00}"/>
              </a:ext>
            </a:extLst>
          </p:cNvPr>
          <p:cNvSpPr>
            <a:spLocks noGrp="1"/>
          </p:cNvSpPr>
          <p:nvPr>
            <p:ph idx="1"/>
          </p:nvPr>
        </p:nvSpPr>
        <p:spPr>
          <a:xfrm>
            <a:off x="381000" y="899501"/>
            <a:ext cx="7848600" cy="5864713"/>
          </a:xfrm>
        </p:spPr>
        <p:txBody>
          <a:bodyPr>
            <a:normAutofit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Pursuing any technology possibility demands the acquisition of technology capability. Furthermore, a single possibility demands multiple technologies. Often, it’s not feasible to develop all the technologies internally. Hence, there is a need for careful investigations of alternatives and choosing the right options. </a:t>
            </a:r>
          </a:p>
          <a:p>
            <a:pPr marL="0" indent="0">
              <a:lnSpc>
                <a:spcPct val="100000"/>
              </a:lnSpc>
              <a:buNone/>
            </a:pPr>
            <a:r>
              <a:rPr lang="en-US" sz="2000" dirty="0">
                <a:latin typeface="Calibri Light" panose="020F0302020204030204" pitchFamily="34" charset="0"/>
                <a:cs typeface="Calibri Light" panose="020F0302020204030204" pitchFamily="34" charset="0"/>
              </a:rPr>
              <a:t>Choosing particular option depends the state of maturity, degree of relevance, need for being proprietary, lead time, costs, and any other relevant parameter. </a:t>
            </a:r>
          </a:p>
          <a:p>
            <a:pPr marL="0" indent="0">
              <a:lnSpc>
                <a:spcPct val="100000"/>
              </a:lnSpc>
              <a:buNone/>
            </a:pPr>
            <a:r>
              <a:rPr lang="en-US" sz="2000" dirty="0">
                <a:latin typeface="Calibri Light" panose="020F0302020204030204" pitchFamily="34" charset="0"/>
                <a:cs typeface="Calibri Light" panose="020F0302020204030204" pitchFamily="34" charset="0"/>
              </a:rPr>
              <a:t>Some of the specific practices for technology acquisition are (</a:t>
            </a:r>
            <a:r>
              <a:rPr lang="en-US" sz="2000" dirty="0" err="1">
                <a:latin typeface="Calibri Light" panose="020F0302020204030204" pitchFamily="34" charset="0"/>
                <a:cs typeface="Calibri Light" panose="020F0302020204030204" pitchFamily="34" charset="0"/>
              </a:rPr>
              <a:t>i</a:t>
            </a:r>
            <a:r>
              <a:rPr lang="en-US" sz="2000" dirty="0">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rPr>
              <a:t>screening through technology auditing, (ii) valuation according to the value network in the perspective of whole product/service, (iii) prioritizing the relevance, transfer flexibility, competitive dynamics of technology, (iv) determining the timing criteria and scheduling sequence, and (v) selecting the modes of acquisition. </a:t>
            </a:r>
          </a:p>
          <a:p>
            <a:pPr marL="0" indent="0">
              <a:lnSpc>
                <a:spcPct val="100000"/>
              </a:lnSpc>
              <a:buNone/>
            </a:pPr>
            <a:r>
              <a:rPr lang="en-GB" sz="2000" dirty="0">
                <a:latin typeface="Calibri Light" panose="020F0302020204030204" pitchFamily="34" charset="0"/>
                <a:cs typeface="Calibri Light" panose="020F0302020204030204" pitchFamily="34" charset="0"/>
              </a:rPr>
              <a:t>Some of the factors affecting technology acquisition options are  </a:t>
            </a:r>
            <a:r>
              <a:rPr lang="en-GB" sz="2200" dirty="0">
                <a:latin typeface="Calibri Light" panose="020F0302020204030204" pitchFamily="34" charset="0"/>
                <a:cs typeface="Calibri Light" panose="020F0302020204030204" pitchFamily="34" charset="0"/>
              </a:rPr>
              <a:t>(</a:t>
            </a:r>
            <a:r>
              <a:rPr lang="en-GB" sz="2200" dirty="0" err="1">
                <a:latin typeface="Calibri Light" panose="020F0302020204030204" pitchFamily="34" charset="0"/>
                <a:cs typeface="Calibri Light" panose="020F0302020204030204" pitchFamily="34" charset="0"/>
              </a:rPr>
              <a:t>i</a:t>
            </a:r>
            <a:r>
              <a:rPr lang="en-GB" sz="2200" dirty="0">
                <a:latin typeface="Calibri Light" panose="020F0302020204030204" pitchFamily="34" charset="0"/>
                <a:cs typeface="Calibri Light" panose="020F0302020204030204" pitchFamily="34" charset="0"/>
              </a:rPr>
              <a:t>) the relative technology power/position, (ii) the urgency of technology, (iii) the scale of investment/resource commitment, (iv) the stage of technology life cycle, and (v) the importance of degree of technology. </a:t>
            </a:r>
            <a:endParaRPr lang="en-US" sz="2200" dirty="0">
              <a:latin typeface="Calibri Light" panose="020F0302020204030204" pitchFamily="34" charset="0"/>
              <a:cs typeface="Calibri Light" panose="020F0302020204030204" pitchFamily="34" charset="0"/>
            </a:endParaRPr>
          </a:p>
        </p:txBody>
      </p:sp>
      <p:pic>
        <p:nvPicPr>
          <p:cNvPr id="2052" name="Picture 4" descr="Technology Acquisition Options ">
            <a:extLst>
              <a:ext uri="{FF2B5EF4-FFF2-40B4-BE49-F238E27FC236}">
                <a16:creationId xmlns:a16="http://schemas.microsoft.com/office/drawing/2014/main" id="{47A7E7C5-5732-424C-AB7E-BD1786AAA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156" y="114127"/>
            <a:ext cx="4816130" cy="31144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A91CB2A-0C28-4F48-AF68-31D03D95D967}"/>
              </a:ext>
            </a:extLst>
          </p:cNvPr>
          <p:cNvPicPr>
            <a:picLocks noChangeAspect="1"/>
          </p:cNvPicPr>
          <p:nvPr/>
        </p:nvPicPr>
        <p:blipFill>
          <a:blip r:embed="rId3"/>
          <a:stretch>
            <a:fillRect/>
          </a:stretch>
        </p:blipFill>
        <p:spPr>
          <a:xfrm>
            <a:off x="8321794" y="3336786"/>
            <a:ext cx="3640854" cy="3319200"/>
          </a:xfrm>
          <a:prstGeom prst="rect">
            <a:avLst/>
          </a:prstGeom>
        </p:spPr>
      </p:pic>
    </p:spTree>
    <p:extLst>
      <p:ext uri="{BB962C8B-B14F-4D97-AF65-F5344CB8AC3E}">
        <p14:creationId xmlns:p14="http://schemas.microsoft.com/office/powerpoint/2010/main" val="179092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C245-7839-C44B-B653-B8037BB2161D}"/>
              </a:ext>
            </a:extLst>
          </p:cNvPr>
          <p:cNvSpPr>
            <a:spLocks noGrp="1"/>
          </p:cNvSpPr>
          <p:nvPr>
            <p:ph type="title"/>
          </p:nvPr>
        </p:nvSpPr>
        <p:spPr>
          <a:xfrm>
            <a:off x="838200" y="365125"/>
            <a:ext cx="10515600" cy="596167"/>
          </a:xfrm>
        </p:spPr>
        <p:txBody>
          <a:bodyPr>
            <a:normAutofit/>
          </a:bodyPr>
          <a:lstStyle/>
          <a:p>
            <a:r>
              <a:rPr lang="en-US" sz="2800" dirty="0">
                <a:solidFill>
                  <a:srgbClr val="2493FD"/>
                </a:solidFill>
              </a:rPr>
              <a:t>Technology Growth and Business Relevance</a:t>
            </a:r>
            <a:endParaRPr sz="2800" dirty="0">
              <a:solidFill>
                <a:srgbClr val="2493FD"/>
              </a:solidFill>
            </a:endParaRPr>
          </a:p>
        </p:txBody>
      </p:sp>
      <p:sp>
        <p:nvSpPr>
          <p:cNvPr id="3" name="Content Placeholder 2">
            <a:extLst>
              <a:ext uri="{FF2B5EF4-FFF2-40B4-BE49-F238E27FC236}">
                <a16:creationId xmlns:a16="http://schemas.microsoft.com/office/drawing/2014/main" id="{1A9A7BC6-58DE-A743-B82F-5F5B40D8EE11}"/>
              </a:ext>
            </a:extLst>
          </p:cNvPr>
          <p:cNvSpPr>
            <a:spLocks noGrp="1"/>
          </p:cNvSpPr>
          <p:nvPr>
            <p:ph idx="1"/>
          </p:nvPr>
        </p:nvSpPr>
        <p:spPr>
          <a:xfrm>
            <a:off x="838200" y="850900"/>
            <a:ext cx="9853246" cy="5151315"/>
          </a:xfrm>
        </p:spPr>
        <p:txBody>
          <a:bodyPr>
            <a:normAutofit/>
          </a:bodyPr>
          <a:lstStyle/>
          <a:p>
            <a:pPr marL="0" indent="0">
              <a:lnSpc>
                <a:spcPct val="100000"/>
              </a:lnSpc>
              <a:buNone/>
            </a:pPr>
            <a:r>
              <a:rPr lang="en-US" sz="2000" dirty="0">
                <a:latin typeface="Calibri Light" panose="020F0302020204030204" pitchFamily="34" charset="0"/>
                <a:cs typeface="Calibri Light" panose="020F0302020204030204" pitchFamily="34" charset="0"/>
              </a:rPr>
              <a:t>There should be a good match between technology portfolio and business opportunities being pursued. For example, to leverage emerging technologies, firms should have also competence of mature technologies too. </a:t>
            </a:r>
          </a:p>
          <a:p>
            <a:pPr marL="0" indent="0">
              <a:lnSpc>
                <a:spcPct val="100000"/>
              </a:lnSpc>
              <a:buNone/>
            </a:pPr>
            <a:r>
              <a:rPr lang="en-US" sz="2000" dirty="0">
                <a:latin typeface="Calibri Light" panose="020F0302020204030204" pitchFamily="34" charset="0"/>
                <a:cs typeface="Calibri Light" panose="020F0302020204030204" pitchFamily="34" charset="0"/>
              </a:rPr>
              <a:t>Major maturity stages of technologies and their relevance to business are below:   </a:t>
            </a:r>
          </a:p>
          <a:p>
            <a:pPr lvl="1">
              <a:lnSpc>
                <a:spcPct val="100000"/>
              </a:lnSpc>
            </a:pPr>
            <a:r>
              <a:rPr lang="en-US" sz="2000" dirty="0">
                <a:latin typeface="Calibri Light" panose="020F0302020204030204" pitchFamily="34" charset="0"/>
                <a:cs typeface="Calibri Light" panose="020F0302020204030204" pitchFamily="34" charset="0"/>
              </a:rPr>
              <a:t>Emerging technologies are still under development and thus are unproved. But they have the possibility of supporting reinvention or adding major features. </a:t>
            </a:r>
          </a:p>
          <a:p>
            <a:pPr lvl="1">
              <a:lnSpc>
                <a:spcPct val="100000"/>
              </a:lnSpc>
            </a:pPr>
            <a:r>
              <a:rPr lang="en-US" sz="2000" dirty="0">
                <a:latin typeface="Calibri Light" panose="020F0302020204030204" pitchFamily="34" charset="0"/>
                <a:cs typeface="Calibri Light" panose="020F0302020204030204" pitchFamily="34" charset="0"/>
              </a:rPr>
              <a:t>Pacing technologies have yet to prove their full value but have the potential to alter the rules of competition by providing significant advantage. For example, lithium-ion battery has been a pacing technology for the automobile industry. </a:t>
            </a:r>
          </a:p>
          <a:p>
            <a:pPr lvl="1">
              <a:lnSpc>
                <a:spcPct val="100000"/>
              </a:lnSpc>
            </a:pPr>
            <a:r>
              <a:rPr lang="en-US" sz="2000" dirty="0">
                <a:latin typeface="Calibri Light" panose="020F0302020204030204" pitchFamily="34" charset="0"/>
                <a:cs typeface="Calibri Light" panose="020F0302020204030204" pitchFamily="34" charset="0"/>
              </a:rPr>
              <a:t>Key technologies have proved effectiveness, but they also provide a strategic advantage because not everyone uses them. For example, as of 2021, 5nm semiconductor technology has reached the status of key technology. </a:t>
            </a:r>
          </a:p>
          <a:p>
            <a:pPr lvl="1">
              <a:lnSpc>
                <a:spcPct val="100000"/>
              </a:lnSpc>
            </a:pPr>
            <a:r>
              <a:rPr lang="en-US" sz="2000" dirty="0">
                <a:latin typeface="Calibri Light" panose="020F0302020204030204" pitchFamily="34" charset="0"/>
                <a:cs typeface="Calibri Light" panose="020F0302020204030204" pitchFamily="34" charset="0"/>
              </a:rPr>
              <a:t>Base technologies are those that are commonplace in the industry; everyone must have them to be able to operate. For example, multi-touch based user interface is now the base technology for smartphone innovations.  </a:t>
            </a:r>
          </a:p>
        </p:txBody>
      </p:sp>
    </p:spTree>
    <p:extLst>
      <p:ext uri="{BB962C8B-B14F-4D97-AF65-F5344CB8AC3E}">
        <p14:creationId xmlns:p14="http://schemas.microsoft.com/office/powerpoint/2010/main" val="251177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0D7B-3934-FC42-B39E-D7F4EB1E8185}"/>
              </a:ext>
            </a:extLst>
          </p:cNvPr>
          <p:cNvSpPr>
            <a:spLocks noGrp="1"/>
          </p:cNvSpPr>
          <p:nvPr>
            <p:ph type="title"/>
          </p:nvPr>
        </p:nvSpPr>
        <p:spPr>
          <a:xfrm>
            <a:off x="402978" y="206130"/>
            <a:ext cx="7532077" cy="654783"/>
          </a:xfrm>
        </p:spPr>
        <p:txBody>
          <a:bodyPr>
            <a:normAutofit/>
          </a:bodyPr>
          <a:lstStyle/>
          <a:p>
            <a:r>
              <a:rPr lang="en-US" sz="2800" b="1" dirty="0">
                <a:solidFill>
                  <a:srgbClr val="2493FD"/>
                </a:solidFill>
              </a:rPr>
              <a:t>Factors Affecting Technology Leveraging Decisions</a:t>
            </a:r>
            <a:endParaRPr sz="2800" b="1" dirty="0">
              <a:solidFill>
                <a:srgbClr val="2493FD"/>
              </a:solidFill>
            </a:endParaRPr>
          </a:p>
        </p:txBody>
      </p:sp>
      <p:sp>
        <p:nvSpPr>
          <p:cNvPr id="3" name="Content Placeholder 2">
            <a:extLst>
              <a:ext uri="{FF2B5EF4-FFF2-40B4-BE49-F238E27FC236}">
                <a16:creationId xmlns:a16="http://schemas.microsoft.com/office/drawing/2014/main" id="{51FF574B-CA90-9D42-A524-BFB9D120AF67}"/>
              </a:ext>
            </a:extLst>
          </p:cNvPr>
          <p:cNvSpPr>
            <a:spLocks noGrp="1"/>
          </p:cNvSpPr>
          <p:nvPr>
            <p:ph idx="1"/>
          </p:nvPr>
        </p:nvSpPr>
        <p:spPr>
          <a:xfrm>
            <a:off x="402978" y="860913"/>
            <a:ext cx="8109440" cy="5844687"/>
          </a:xfrm>
        </p:spPr>
        <p:txBody>
          <a:bodyPr>
            <a:normAutofit lnSpcReduction="10000"/>
          </a:bodyPr>
          <a:lstStyle/>
          <a:p>
            <a:pPr marL="0" indent="0">
              <a:lnSpc>
                <a:spcPct val="100000"/>
              </a:lnSpc>
              <a:buNone/>
            </a:pPr>
            <a:r>
              <a:rPr lang="en-US" sz="2000" dirty="0">
                <a:latin typeface="Calibri Light" panose="020F0302020204030204" pitchFamily="34" charset="0"/>
                <a:cs typeface="Calibri Light" panose="020F0302020204030204" pitchFamily="34" charset="0"/>
              </a:rPr>
              <a:t>Once a technology possibility is observed, how far the  market will be receptive or willing to pay for the features developed or advanced out of it should be carefully investigated. It should be followed up by the technology feasibility in offering envisioned features. </a:t>
            </a:r>
          </a:p>
          <a:p>
            <a:pPr marL="0" indent="0">
              <a:lnSpc>
                <a:spcPct val="100000"/>
              </a:lnSpc>
              <a:buNone/>
            </a:pPr>
            <a:r>
              <a:rPr lang="en-US" sz="2000" dirty="0">
                <a:latin typeface="Calibri Light" panose="020F0302020204030204" pitchFamily="34" charset="0"/>
                <a:cs typeface="Calibri Light" panose="020F0302020204030204" pitchFamily="34" charset="0"/>
              </a:rPr>
              <a:t>For example, despite the likely willingness to pay for autonomous driving, technology feasibility has become a barrier to leverage the market potential. </a:t>
            </a:r>
          </a:p>
          <a:p>
            <a:pPr marL="0" indent="0">
              <a:lnSpc>
                <a:spcPct val="100000"/>
              </a:lnSpc>
              <a:buNone/>
            </a:pPr>
            <a:r>
              <a:rPr lang="en-US" sz="2000" dirty="0">
                <a:latin typeface="Calibri Light" panose="020F0302020204030204" pitchFamily="34" charset="0"/>
                <a:cs typeface="Calibri Light" panose="020F0302020204030204" pitchFamily="34" charset="0"/>
              </a:rPr>
              <a:t>If there is a market for technologically feasible solutions, viability of profiting from it should be an issue. Among many other issues, price setting capability of dominant producers significantly determines the profit making opportunity. For example, due to price setting capability of dominant operator/s, other mobile operators are compelled to incur loss. </a:t>
            </a:r>
          </a:p>
          <a:p>
            <a:pPr marL="0" indent="0">
              <a:lnSpc>
                <a:spcPct val="100000"/>
              </a:lnSpc>
              <a:buNone/>
            </a:pPr>
            <a:r>
              <a:rPr lang="en-US" sz="2000" dirty="0">
                <a:latin typeface="Calibri Light" panose="020F0302020204030204" pitchFamily="34" charset="0"/>
                <a:cs typeface="Calibri Light" panose="020F0302020204030204" pitchFamily="34" charset="0"/>
              </a:rPr>
              <a:t>Often technology possibility appears in raw form. It demands internal organizational capability for further refinement and fusion—demanding a significant new competence. That competence development should be supported by suitable organizational culture and framework. Often, new possibility poses destructive threat to mature technology. Hence, existing organizational capacity may not be suitable to pursue new possibility. For example, incumbent organizational culture, politics, and business model could not allow Kodak to pursue digital imaging technology possibility.        </a:t>
            </a:r>
            <a:endParaRPr sz="2000" dirty="0">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824DABE1-FCAD-A345-8175-22C2DC0AF84D}"/>
              </a:ext>
            </a:extLst>
          </p:cNvPr>
          <p:cNvPicPr>
            <a:picLocks noChangeAspect="1"/>
          </p:cNvPicPr>
          <p:nvPr/>
        </p:nvPicPr>
        <p:blipFill>
          <a:blip r:embed="rId2"/>
          <a:stretch>
            <a:fillRect/>
          </a:stretch>
        </p:blipFill>
        <p:spPr>
          <a:xfrm>
            <a:off x="8489902" y="1841500"/>
            <a:ext cx="3702098" cy="2800838"/>
          </a:xfrm>
          <a:prstGeom prst="rect">
            <a:avLst/>
          </a:prstGeom>
        </p:spPr>
      </p:pic>
    </p:spTree>
    <p:extLst>
      <p:ext uri="{BB962C8B-B14F-4D97-AF65-F5344CB8AC3E}">
        <p14:creationId xmlns:p14="http://schemas.microsoft.com/office/powerpoint/2010/main" val="845134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4762</Words>
  <Application>Microsoft Macintosh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Lec 08: Managing Technology Uncertainties and Portfolio in Creating Economic Value</vt:lpstr>
      <vt:lpstr>Sources of Uncertainties in Taking Ideas to Market:</vt:lpstr>
      <vt:lpstr>Technology Assessment, Monitoring and Tracking Monitoring Performance, Patents and Publications</vt:lpstr>
      <vt:lpstr>Benchmarking and Environmental Scanning—for detecting the trajectory</vt:lpstr>
      <vt:lpstr>Detecting Discontinuity—with the potential of creating snowball effect</vt:lpstr>
      <vt:lpstr>Timing and Strategy for Synchronized Response</vt:lpstr>
      <vt:lpstr>Technology Acquisition and Leveraging Options </vt:lpstr>
      <vt:lpstr>Technology Growth and Business Relevance</vt:lpstr>
      <vt:lpstr>Factors Affecting Technology Leveraging Decisions</vt:lpstr>
      <vt:lpstr>Technology Acquisition Decision Tree</vt:lpstr>
      <vt:lpstr>In-house Research and Development Capacity—critical requirement to scale up</vt:lpstr>
      <vt:lpstr>Progressive Roll Out for the Exploitation of Increasingly Complex Possibilities </vt:lpstr>
      <vt:lpstr>Addressing the Possibility Gaps</vt:lpstr>
      <vt:lpstr>Synchronizing Technology Maturity and Diffusion in Customer Segments </vt:lpstr>
      <vt:lpstr>Crossing the Chasm</vt:lpstr>
      <vt:lpstr>Managing a Balanced Portfolio of Products</vt:lpstr>
      <vt:lpstr>Should You Lead or Follow? </vt:lpstr>
      <vt:lpstr>Winners Take All—Imperfect Market</vt:lpstr>
      <vt:lpstr>Followers Succeed to Lead—not always though</vt:lpstr>
      <vt:lpstr>Building Flywheel Effect —Cumulative Effect of Incremental Progression</vt:lpstr>
      <vt:lpstr>Regenerate Out of Self-Destruction</vt:lpstr>
      <vt:lpstr>Technology Competence is not Good Enough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07: Managing Uncertainties in Creating Economic Value out of Technology Ideas </dc:title>
  <dc:creator>Microsoft Office User</dc:creator>
  <cp:lastModifiedBy>Microsoft Office User</cp:lastModifiedBy>
  <cp:revision>85</cp:revision>
  <dcterms:created xsi:type="dcterms:W3CDTF">2021-07-07T18:05:48Z</dcterms:created>
  <dcterms:modified xsi:type="dcterms:W3CDTF">2023-05-14T07:13:38Z</dcterms:modified>
</cp:coreProperties>
</file>