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6" r:id="rId13"/>
    <p:sldId id="269" r:id="rId14"/>
    <p:sldId id="288" r:id="rId15"/>
    <p:sldId id="289" r:id="rId16"/>
    <p:sldId id="265" r:id="rId17"/>
    <p:sldId id="270" r:id="rId18"/>
    <p:sldId id="287"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1FC"/>
    <a:srgbClr val="20ADF9"/>
    <a:srgbClr val="2399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6"/>
  </p:normalViewPr>
  <p:slideViewPr>
    <p:cSldViewPr snapToGrid="0" snapToObjects="1">
      <p:cViewPr varScale="1">
        <p:scale>
          <a:sx n="119" d="100"/>
          <a:sy n="119" d="100"/>
        </p:scale>
        <p:origin x="2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7E71-9A4D-6B4C-8866-3EC451535D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B5575130-644A-7D40-B9CE-6A7331869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AE12F093-6137-0C45-925F-2EB0DC8B3CAD}"/>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5" name="Footer Placeholder 4">
            <a:extLst>
              <a:ext uri="{FF2B5EF4-FFF2-40B4-BE49-F238E27FC236}">
                <a16:creationId xmlns:a16="http://schemas.microsoft.com/office/drawing/2014/main" id="{56BD8964-EF33-1A4E-850F-4A9661298878}"/>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CFCF4E68-1C87-1D43-A640-6FCF89CC7505}"/>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170163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033A-C9CE-5E4C-A42F-7DE96A56D4AF}"/>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19861D8A-1B3F-D74E-8E8F-027C490351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A62A9BC-1E15-644C-80CA-B8194752282F}"/>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5" name="Footer Placeholder 4">
            <a:extLst>
              <a:ext uri="{FF2B5EF4-FFF2-40B4-BE49-F238E27FC236}">
                <a16:creationId xmlns:a16="http://schemas.microsoft.com/office/drawing/2014/main" id="{0B3E4374-E6D8-B04E-86CB-B86B0DB1BF4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39DA42B5-9DA3-6F4B-9D95-8ED0A1FA4EFD}"/>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381346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06216-D600-F14A-9F3F-C0B9448EAC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4CAC6B53-E65E-DF49-BCEF-B181548C03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4A2019C-763F-3C4E-9475-87E374CE25F1}"/>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5" name="Footer Placeholder 4">
            <a:extLst>
              <a:ext uri="{FF2B5EF4-FFF2-40B4-BE49-F238E27FC236}">
                <a16:creationId xmlns:a16="http://schemas.microsoft.com/office/drawing/2014/main" id="{F55E99FC-3693-0C43-8FB7-93FE0C69ED0B}"/>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7B2E217B-E649-7B47-9941-EAFEBEC6BE20}"/>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292404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E509-A9FE-AA4D-BBFD-C2E326B2520F}"/>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36081E88-C0CE-3142-AD41-FFF6F78F78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E48E15BD-AC80-B54E-AD87-A7B14477DE01}"/>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5" name="Footer Placeholder 4">
            <a:extLst>
              <a:ext uri="{FF2B5EF4-FFF2-40B4-BE49-F238E27FC236}">
                <a16:creationId xmlns:a16="http://schemas.microsoft.com/office/drawing/2014/main" id="{FD81577C-D228-0842-BAA6-BE7123B95582}"/>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80D15695-84B4-3F47-89E9-879895CAD14D}"/>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192040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24E2-F148-1C4E-9F86-B2BEA53AD6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D8339C8E-DA0F-E040-820A-B1382DBA1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0D40D-4E2E-7F44-A72E-C106914CEBEB}"/>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5" name="Footer Placeholder 4">
            <a:extLst>
              <a:ext uri="{FF2B5EF4-FFF2-40B4-BE49-F238E27FC236}">
                <a16:creationId xmlns:a16="http://schemas.microsoft.com/office/drawing/2014/main" id="{84ABD54B-6BC9-E04A-AF3E-8E480D00B662}"/>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5A1720F1-E3B8-0B44-90D4-E4A808A39C31}"/>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361527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9999-AAE6-F547-B047-F97707A44AF7}"/>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D192346-2D93-BE4C-B44A-B767552BF2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C6B5AA6E-91C1-994B-9DBA-E2CACA7BDA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C6B01B39-C91A-E947-96D8-7B262A93203E}"/>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6" name="Footer Placeholder 5">
            <a:extLst>
              <a:ext uri="{FF2B5EF4-FFF2-40B4-BE49-F238E27FC236}">
                <a16:creationId xmlns:a16="http://schemas.microsoft.com/office/drawing/2014/main" id="{9C7B32CC-C0C0-C64B-8675-00B46178E367}"/>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19C11E79-FB30-5644-9FFD-76D63060705A}"/>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152369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B56E-82E5-2D42-80A8-EB10CAEA2334}"/>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9CC178CD-E9C8-544C-B2B8-DAA08A1FC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E5463A-7B78-054C-89C0-F43A92F9D7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368774CB-83E2-7849-8410-D2F1D9740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A32188-AF4B-0645-B879-25904D9CF4B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BB87D7E8-4618-1D4A-A9A2-AFA04DF7EB5A}"/>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8" name="Footer Placeholder 7">
            <a:extLst>
              <a:ext uri="{FF2B5EF4-FFF2-40B4-BE49-F238E27FC236}">
                <a16:creationId xmlns:a16="http://schemas.microsoft.com/office/drawing/2014/main" id="{1DE275F8-6221-6D45-BEFF-35AE1C8A1BE6}"/>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3153C645-FE45-254D-9E55-A81F831C729B}"/>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97402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84F2-15E6-CE4C-8D61-8F48B9900FCF}"/>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498F897F-438B-0F46-9EBA-F3B6E64A1F9D}"/>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4" name="Footer Placeholder 3">
            <a:extLst>
              <a:ext uri="{FF2B5EF4-FFF2-40B4-BE49-F238E27FC236}">
                <a16:creationId xmlns:a16="http://schemas.microsoft.com/office/drawing/2014/main" id="{65B7563D-1D9B-EF4B-AA3E-14186E0E2966}"/>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14F6D5A1-52C7-474B-BA4A-AA7E64A02407}"/>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132471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233CC-8E7C-E349-911F-2F40A96AB29C}"/>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3" name="Footer Placeholder 2">
            <a:extLst>
              <a:ext uri="{FF2B5EF4-FFF2-40B4-BE49-F238E27FC236}">
                <a16:creationId xmlns:a16="http://schemas.microsoft.com/office/drawing/2014/main" id="{21E44DB8-E3F2-4448-B614-F75F90365A0F}"/>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E30F11FF-7945-E44A-8B94-445F54FAC1B8}"/>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76584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EC76-3716-D44E-8902-CF4E22FEE1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CFBE1309-42BC-C14E-8BB2-E7AB01BEB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EEFAB7ED-0AF5-804B-B237-FED5959BF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FC9F00-BEEF-E044-807A-1A3E1C271EB1}"/>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6" name="Footer Placeholder 5">
            <a:extLst>
              <a:ext uri="{FF2B5EF4-FFF2-40B4-BE49-F238E27FC236}">
                <a16:creationId xmlns:a16="http://schemas.microsoft.com/office/drawing/2014/main" id="{03B05171-037C-A04B-BC63-5CFF4A413B79}"/>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D78C0D91-09FC-B948-9D91-DC4C8F5F408F}"/>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174334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F08E-78CB-EA4C-829A-B21027B87B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438BB32D-C0D1-5140-B53B-27A874232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D00106A-76A1-9840-8375-11069D164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E3D26-860D-3D4C-8BDC-50562C2A9EFD}"/>
              </a:ext>
            </a:extLst>
          </p:cNvPr>
          <p:cNvSpPr>
            <a:spLocks noGrp="1"/>
          </p:cNvSpPr>
          <p:nvPr>
            <p:ph type="dt" sz="half" idx="10"/>
          </p:nvPr>
        </p:nvSpPr>
        <p:spPr/>
        <p:txBody>
          <a:bodyPr/>
          <a:lstStyle/>
          <a:p>
            <a:fld id="{400CCEDD-B103-0F46-BC86-7B6A9775B99D}" type="datetimeFigureOut">
              <a:rPr lang="en-BD" smtClean="0"/>
              <a:t>20/5/23</a:t>
            </a:fld>
            <a:endParaRPr lang="en-BD"/>
          </a:p>
        </p:txBody>
      </p:sp>
      <p:sp>
        <p:nvSpPr>
          <p:cNvPr id="6" name="Footer Placeholder 5">
            <a:extLst>
              <a:ext uri="{FF2B5EF4-FFF2-40B4-BE49-F238E27FC236}">
                <a16:creationId xmlns:a16="http://schemas.microsoft.com/office/drawing/2014/main" id="{E6770E5B-26C0-D64B-B181-FE812C4F7090}"/>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2BB50701-519D-A142-A283-8198EFA25676}"/>
              </a:ext>
            </a:extLst>
          </p:cNvPr>
          <p:cNvSpPr>
            <a:spLocks noGrp="1"/>
          </p:cNvSpPr>
          <p:nvPr>
            <p:ph type="sldNum" sz="quarter" idx="12"/>
          </p:nvPr>
        </p:nvSpPr>
        <p:spPr/>
        <p:txBody>
          <a:bodyPr/>
          <a:lstStyle/>
          <a:p>
            <a:fld id="{49A84993-DCF9-144A-8809-AE70C7AEBB05}" type="slidenum">
              <a:rPr lang="en-BD" smtClean="0"/>
              <a:t>‹#›</a:t>
            </a:fld>
            <a:endParaRPr lang="en-BD"/>
          </a:p>
        </p:txBody>
      </p:sp>
    </p:spTree>
    <p:extLst>
      <p:ext uri="{BB962C8B-B14F-4D97-AF65-F5344CB8AC3E}">
        <p14:creationId xmlns:p14="http://schemas.microsoft.com/office/powerpoint/2010/main" val="207602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3C278-10A1-604D-8542-280A90B44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0A6DFB31-B55C-834C-BD92-D425B8D6B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228664B-39AA-7146-A8A6-4319FAC99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CCEDD-B103-0F46-BC86-7B6A9775B99D}" type="datetimeFigureOut">
              <a:rPr lang="en-BD" smtClean="0"/>
              <a:t>20/5/23</a:t>
            </a:fld>
            <a:endParaRPr/>
          </a:p>
        </p:txBody>
      </p:sp>
      <p:sp>
        <p:nvSpPr>
          <p:cNvPr id="5" name="Footer Placeholder 4">
            <a:extLst>
              <a:ext uri="{FF2B5EF4-FFF2-40B4-BE49-F238E27FC236}">
                <a16:creationId xmlns:a16="http://schemas.microsoft.com/office/drawing/2014/main" id="{8445534C-101F-9E47-AAFD-4FFDFA339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1CF13CD2-CDF8-A24E-A948-312D9EF51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4993-DCF9-144A-8809-AE70C7AEBB05}" type="slidenum">
              <a:rPr lang="en-BD" smtClean="0"/>
              <a:t>‹#›</a:t>
            </a:fld>
            <a:endParaRPr/>
          </a:p>
        </p:txBody>
      </p:sp>
    </p:spTree>
    <p:extLst>
      <p:ext uri="{BB962C8B-B14F-4D97-AF65-F5344CB8AC3E}">
        <p14:creationId xmlns:p14="http://schemas.microsoft.com/office/powerpoint/2010/main" val="217745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waves.org/2020/10/01/innovation-theory-for-systematic-ferreting/" TargetMode="External"/><Relationship Id="rId2" Type="http://schemas.openxmlformats.org/officeDocument/2006/relationships/hyperlink" Target="https://www.the-waves.org/2020/10/07/systematically-generating-innovative-idea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Creativity" TargetMode="External"/><Relationship Id="rId13" Type="http://schemas.openxmlformats.org/officeDocument/2006/relationships/hyperlink" Target="https://en.wikipedia.org/wiki/Morphological_analysis_(problem-solving)" TargetMode="External"/><Relationship Id="rId18" Type="http://schemas.openxmlformats.org/officeDocument/2006/relationships/hyperlink" Target="https://en.wikipedia.org/wiki/Man-made" TargetMode="External"/><Relationship Id="rId26" Type="http://schemas.openxmlformats.org/officeDocument/2006/relationships/hyperlink" Target="https://en.wikipedia.org/wiki/Innovation" TargetMode="External"/><Relationship Id="rId3" Type="http://schemas.openxmlformats.org/officeDocument/2006/relationships/hyperlink" Target="https://en.wikipedia.org/wiki/Creativity_technique" TargetMode="External"/><Relationship Id="rId21" Type="http://schemas.openxmlformats.org/officeDocument/2006/relationships/hyperlink" Target="https://en.wikipedia.org/wiki/Trial_and_error#cite_note-1" TargetMode="External"/><Relationship Id="rId7" Type="http://schemas.openxmlformats.org/officeDocument/2006/relationships/hyperlink" Target="https://en.wikipedia.org/wiki/Problem_solving" TargetMode="External"/><Relationship Id="rId12" Type="http://schemas.openxmlformats.org/officeDocument/2006/relationships/hyperlink" Target="https://en.wikipedia.org/wiki/Creative_thinking" TargetMode="External"/><Relationship Id="rId17" Type="http://schemas.openxmlformats.org/officeDocument/2006/relationships/hyperlink" Target="https://en.wikipedia.org/wiki/Natural" TargetMode="External"/><Relationship Id="rId25" Type="http://schemas.openxmlformats.org/officeDocument/2006/relationships/hyperlink" Target="https://en.wikipedia.org/wiki/TRIZ" TargetMode="External"/><Relationship Id="rId2" Type="http://schemas.openxmlformats.org/officeDocument/2006/relationships/hyperlink" Target="https://en.wikipedia.org/wiki/Brainstorming" TargetMode="External"/><Relationship Id="rId16" Type="http://schemas.openxmlformats.org/officeDocument/2006/relationships/hyperlink" Target="https://en.wikipedia.org/wiki/System" TargetMode="External"/><Relationship Id="rId20" Type="http://schemas.openxmlformats.org/officeDocument/2006/relationships/hyperlink" Target="https://en.wikipedia.org/wiki/Problem-solving" TargetMode="External"/><Relationship Id="rId1" Type="http://schemas.openxmlformats.org/officeDocument/2006/relationships/slideLayout" Target="../slideLayouts/slideLayout2.xml"/><Relationship Id="rId6" Type="http://schemas.openxmlformats.org/officeDocument/2006/relationships/hyperlink" Target="https://en.wikipedia.org/wiki/Lateral_thinking" TargetMode="External"/><Relationship Id="rId11" Type="http://schemas.openxmlformats.org/officeDocument/2006/relationships/hyperlink" Target="https://en.wikipedia.org/wiki/Method_of_focal_objects" TargetMode="External"/><Relationship Id="rId24" Type="http://schemas.openxmlformats.org/officeDocument/2006/relationships/hyperlink" Target="https://en.wikipedia.org/wiki/Genrich_Altshuller" TargetMode="External"/><Relationship Id="rId5" Type="http://schemas.openxmlformats.org/officeDocument/2006/relationships/hyperlink" Target="https://en.wikipedia.org/wiki/Mathematical_logic" TargetMode="External"/><Relationship Id="rId15" Type="http://schemas.openxmlformats.org/officeDocument/2006/relationships/hyperlink" Target="https://en.wikipedia.org/wiki/Interdisciplinary" TargetMode="External"/><Relationship Id="rId23" Type="http://schemas.openxmlformats.org/officeDocument/2006/relationships/hyperlink" Target="https://en.wikipedia.org/wiki/Systematic_inventive_thinking" TargetMode="External"/><Relationship Id="rId10" Type="http://schemas.openxmlformats.org/officeDocument/2006/relationships/hyperlink" Target="https://en.wikipedia.org/wiki/Logic" TargetMode="External"/><Relationship Id="rId19" Type="http://schemas.openxmlformats.org/officeDocument/2006/relationships/hyperlink" Target="https://en.wikipedia.org/wiki/Trial-and-error" TargetMode="External"/><Relationship Id="rId4" Type="http://schemas.openxmlformats.org/officeDocument/2006/relationships/hyperlink" Target="https://en.wikipedia.org/wiki/C-K_theory" TargetMode="External"/><Relationship Id="rId9" Type="http://schemas.openxmlformats.org/officeDocument/2006/relationships/hyperlink" Target="https://en.wikipedia.org/wiki/Reasoning" TargetMode="External"/><Relationship Id="rId14" Type="http://schemas.openxmlformats.org/officeDocument/2006/relationships/hyperlink" Target="https://en.wikipedia.org/wiki/Systems_theory" TargetMode="External"/><Relationship Id="rId22" Type="http://schemas.openxmlformats.org/officeDocument/2006/relationships/hyperlink" Target="https://en.wikipedia.org/wiki/Trial_and_error#cite_note-2" TargetMode="External"/><Relationship Id="rId27" Type="http://schemas.openxmlformats.org/officeDocument/2006/relationships/hyperlink" Target="https://en.wikipedia.org/wiki/English_langua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interaction-design.org/literature/topics/design-think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DFDEB8-AA99-7D42-8D39-E62A592D6497}"/>
              </a:ext>
            </a:extLst>
          </p:cNvPr>
          <p:cNvSpPr>
            <a:spLocks noGrp="1"/>
          </p:cNvSpPr>
          <p:nvPr>
            <p:ph type="ctrTitle"/>
          </p:nvPr>
        </p:nvSpPr>
        <p:spPr>
          <a:xfrm>
            <a:off x="1172308" y="1101968"/>
            <a:ext cx="9448800" cy="1332523"/>
          </a:xfrm>
        </p:spPr>
        <p:txBody>
          <a:bodyPr>
            <a:normAutofit/>
          </a:bodyPr>
          <a:lstStyle/>
          <a:p>
            <a:r>
              <a:rPr lang="en-US" sz="4000" b="1" dirty="0" err="1">
                <a:solidFill>
                  <a:srgbClr val="2491FC"/>
                </a:solidFill>
              </a:rPr>
              <a:t>Lec</a:t>
            </a:r>
            <a:r>
              <a:rPr lang="en-US" sz="4000" b="1" dirty="0">
                <a:solidFill>
                  <a:srgbClr val="2491FC"/>
                </a:solidFill>
              </a:rPr>
              <a:t> 09: Economics of Reinvention, Redesign, and Design for Manufacturing </a:t>
            </a:r>
            <a:endParaRPr sz="4000" b="1" dirty="0">
              <a:solidFill>
                <a:srgbClr val="2491FC"/>
              </a:solidFill>
            </a:endParaRPr>
          </a:p>
        </p:txBody>
      </p:sp>
      <p:sp>
        <p:nvSpPr>
          <p:cNvPr id="5" name="Subtitle 2">
            <a:extLst>
              <a:ext uri="{FF2B5EF4-FFF2-40B4-BE49-F238E27FC236}">
                <a16:creationId xmlns:a16="http://schemas.microsoft.com/office/drawing/2014/main" id="{8C77557F-78D2-6B43-9C85-757F6C125487}"/>
              </a:ext>
            </a:extLst>
          </p:cNvPr>
          <p:cNvSpPr>
            <a:spLocks noGrp="1"/>
          </p:cNvSpPr>
          <p:nvPr>
            <p:ph type="subTitle" idx="1"/>
          </p:nvPr>
        </p:nvSpPr>
        <p:spPr>
          <a:xfrm>
            <a:off x="1477108" y="3015884"/>
            <a:ext cx="9144000" cy="2622916"/>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(sections 1,2,3, 4 &amp; 5 offered at NSU in Spring 2023);no consumption and distribution is allowed for any other purpose </a:t>
            </a:r>
          </a:p>
          <a:p>
            <a:endParaRPr sz="1500" dirty="0"/>
          </a:p>
        </p:txBody>
      </p:sp>
      <p:sp>
        <p:nvSpPr>
          <p:cNvPr id="6" name="Slide Number Placeholder 4">
            <a:extLst>
              <a:ext uri="{FF2B5EF4-FFF2-40B4-BE49-F238E27FC236}">
                <a16:creationId xmlns:a16="http://schemas.microsoft.com/office/drawing/2014/main" id="{833D8C94-E5F6-0B41-81E2-CA9029C87690}"/>
              </a:ext>
            </a:extLst>
          </p:cNvPr>
          <p:cNvSpPr>
            <a:spLocks noGrp="1"/>
          </p:cNvSpPr>
          <p:nvPr>
            <p:ph type="sldNum" sz="quarter" idx="12"/>
          </p:nvPr>
        </p:nvSpPr>
        <p:spPr>
          <a:xfrm>
            <a:off x="8563708" y="5770196"/>
            <a:ext cx="2743200" cy="365125"/>
          </a:xfrm>
        </p:spPr>
        <p:txBody>
          <a:bodyPr/>
          <a:lstStyle/>
          <a:p>
            <a:fld id="{F3C6F9F5-2719-FB4B-86A4-6587B629EE38}" type="slidenum">
              <a:rPr lang="en-BD" smtClean="0"/>
              <a:t>1</a:t>
            </a:fld>
            <a:endParaRPr lang="en-BD" dirty="0"/>
          </a:p>
        </p:txBody>
      </p:sp>
    </p:spTree>
    <p:extLst>
      <p:ext uri="{BB962C8B-B14F-4D97-AF65-F5344CB8AC3E}">
        <p14:creationId xmlns:p14="http://schemas.microsoft.com/office/powerpoint/2010/main" val="248711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B45C-C12F-7C49-8929-A26B2937EA07}"/>
              </a:ext>
            </a:extLst>
          </p:cNvPr>
          <p:cNvSpPr>
            <a:spLocks noGrp="1"/>
          </p:cNvSpPr>
          <p:nvPr>
            <p:ph type="title"/>
          </p:nvPr>
        </p:nvSpPr>
        <p:spPr>
          <a:xfrm>
            <a:off x="586154" y="479181"/>
            <a:ext cx="10515600" cy="537552"/>
          </a:xfrm>
        </p:spPr>
        <p:txBody>
          <a:bodyPr>
            <a:normAutofit/>
          </a:bodyPr>
          <a:lstStyle/>
          <a:p>
            <a:r>
              <a:rPr lang="en-US" sz="2800" b="1" dirty="0">
                <a:solidFill>
                  <a:srgbClr val="2491FC"/>
                </a:solidFill>
              </a:rPr>
              <a:t>Market Keeps Expanding due to Redesigns </a:t>
            </a:r>
            <a:endParaRPr sz="2800" b="1" dirty="0">
              <a:solidFill>
                <a:srgbClr val="2491FC"/>
              </a:solidFill>
            </a:endParaRPr>
          </a:p>
        </p:txBody>
      </p:sp>
      <p:sp>
        <p:nvSpPr>
          <p:cNvPr id="3" name="Content Placeholder 2">
            <a:extLst>
              <a:ext uri="{FF2B5EF4-FFF2-40B4-BE49-F238E27FC236}">
                <a16:creationId xmlns:a16="http://schemas.microsoft.com/office/drawing/2014/main" id="{D25522A0-CE95-6C46-907B-4D347D55E913}"/>
              </a:ext>
            </a:extLst>
          </p:cNvPr>
          <p:cNvSpPr>
            <a:spLocks noGrp="1"/>
          </p:cNvSpPr>
          <p:nvPr>
            <p:ph idx="1"/>
          </p:nvPr>
        </p:nvSpPr>
        <p:spPr>
          <a:xfrm>
            <a:off x="586154" y="1016733"/>
            <a:ext cx="7561383" cy="5630252"/>
          </a:xfrm>
        </p:spPr>
        <p:txBody>
          <a:bodyPr>
            <a:no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Irrespective of the greatness of the idea and potential strength of the underlying technology core, innovation emerges in primitive form. Such primitive product creates very little willingness to pay among a small group of customers. Even at loss, innovators succeed to sale to among a few people only.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automobile has been a great innovation. In contrary to 6m+ car sale in 2017, German automakers succeeded to sale just 900 cars in 1901. </a:t>
            </a:r>
          </a:p>
          <a:p>
            <a:pPr marL="0" indent="0">
              <a:lnSpc>
                <a:spcPct val="100000"/>
              </a:lnSpc>
              <a:buNone/>
            </a:pPr>
            <a:r>
              <a:rPr lang="en-US" sz="2000" dirty="0">
                <a:latin typeface="Calibri Light" panose="020F0302020204030204" pitchFamily="34" charset="0"/>
                <a:cs typeface="Calibri Light" panose="020F0302020204030204" pitchFamily="34" charset="0"/>
              </a:rPr>
              <a:t>Over the last more than a century, automakers have been increasing the utility, and also reducing the cost for each unit of utility. As a result, increasing utility is being offered at diminishing per unit of utility price, resulting in growing sale and profit. Such capability of innovators of offering continually better products is vital in expanding the market</a:t>
            </a:r>
            <a:r>
              <a:rPr lang="en-BD" sz="2000" dirty="0">
                <a:latin typeface="Calibri Light" panose="020F0302020204030204" pitchFamily="34" charset="0"/>
                <a:cs typeface="Calibri Light" panose="020F0302020204030204" pitchFamily="34" charset="0"/>
              </a:rPr>
              <a:t>. </a:t>
            </a:r>
          </a:p>
          <a:p>
            <a:pPr marL="0" indent="0">
              <a:lnSpc>
                <a:spcPct val="100000"/>
              </a:lnSpc>
              <a:buNone/>
            </a:pPr>
            <a:r>
              <a:rPr lang="en-US" sz="2000" dirty="0">
                <a:latin typeface="Calibri Light" panose="020F0302020204030204" pitchFamily="34" charset="0"/>
                <a:cs typeface="Calibri Light" panose="020F0302020204030204" pitchFamily="34" charset="0"/>
              </a:rPr>
              <a:t>Hence, any incentive given to the industry, research establishment, and academic institutions to support development and release of subsequent better versions of whatever an economy is producing lead to long-run economic growth.</a:t>
            </a:r>
            <a:endParaRPr lang="en-BD"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5E835BC2-E4E3-3E40-BDBE-D6CB870A9BEF}"/>
              </a:ext>
            </a:extLst>
          </p:cNvPr>
          <p:cNvPicPr>
            <a:picLocks noChangeAspect="1"/>
          </p:cNvPicPr>
          <p:nvPr/>
        </p:nvPicPr>
        <p:blipFill>
          <a:blip r:embed="rId2"/>
          <a:stretch>
            <a:fillRect/>
          </a:stretch>
        </p:blipFill>
        <p:spPr>
          <a:xfrm>
            <a:off x="8334225" y="1413852"/>
            <a:ext cx="3668739" cy="4030296"/>
          </a:xfrm>
          <a:prstGeom prst="rect">
            <a:avLst/>
          </a:prstGeom>
        </p:spPr>
      </p:pic>
    </p:spTree>
    <p:extLst>
      <p:ext uri="{BB962C8B-B14F-4D97-AF65-F5344CB8AC3E}">
        <p14:creationId xmlns:p14="http://schemas.microsoft.com/office/powerpoint/2010/main" val="307953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44DB-4354-444C-94A0-CC11A56620D1}"/>
              </a:ext>
            </a:extLst>
          </p:cNvPr>
          <p:cNvSpPr>
            <a:spLocks noGrp="1"/>
          </p:cNvSpPr>
          <p:nvPr>
            <p:ph type="title"/>
          </p:nvPr>
        </p:nvSpPr>
        <p:spPr>
          <a:xfrm>
            <a:off x="638908" y="306511"/>
            <a:ext cx="10515600" cy="537552"/>
          </a:xfrm>
        </p:spPr>
        <p:txBody>
          <a:bodyPr>
            <a:normAutofit/>
          </a:bodyPr>
          <a:lstStyle/>
          <a:p>
            <a:r>
              <a:rPr lang="en-US" sz="2800" b="1" dirty="0">
                <a:solidFill>
                  <a:srgbClr val="2491FC"/>
                </a:solidFill>
              </a:rPr>
              <a:t>Systematic Ideation for Fueling Diffusion</a:t>
            </a:r>
            <a:endParaRPr sz="2800" b="1" dirty="0">
              <a:solidFill>
                <a:srgbClr val="2491FC"/>
              </a:solidFill>
            </a:endParaRPr>
          </a:p>
        </p:txBody>
      </p:sp>
      <p:sp>
        <p:nvSpPr>
          <p:cNvPr id="3" name="Content Placeholder 2">
            <a:extLst>
              <a:ext uri="{FF2B5EF4-FFF2-40B4-BE49-F238E27FC236}">
                <a16:creationId xmlns:a16="http://schemas.microsoft.com/office/drawing/2014/main" id="{F4852942-457B-BB41-A2DE-F451CF08F813}"/>
              </a:ext>
            </a:extLst>
          </p:cNvPr>
          <p:cNvSpPr>
            <a:spLocks noGrp="1"/>
          </p:cNvSpPr>
          <p:nvPr>
            <p:ph idx="1"/>
          </p:nvPr>
        </p:nvSpPr>
        <p:spPr>
          <a:xfrm>
            <a:off x="638908" y="1063624"/>
            <a:ext cx="9349154" cy="5794376"/>
          </a:xfrm>
        </p:spPr>
        <p:txBody>
          <a:bodyPr>
            <a:normAutofit fontScale="55000" lnSpcReduction="20000"/>
          </a:bodyPr>
          <a:lstStyle/>
          <a:p>
            <a:pPr marL="0" indent="0">
              <a:lnSpc>
                <a:spcPct val="120000"/>
              </a:lnSpc>
              <a:buNone/>
            </a:pPr>
            <a:r>
              <a:rPr lang="en-GB" sz="3200" dirty="0">
                <a:latin typeface="Calibri Light" panose="020F0302020204030204" pitchFamily="34" charset="0"/>
                <a:cs typeface="Calibri Light" panose="020F0302020204030204" pitchFamily="34" charset="0"/>
              </a:rPr>
              <a:t>Instead of generating a flow of ideas through a technique like brainstorming, the challenge has been in </a:t>
            </a:r>
            <a:r>
              <a:rPr lang="en-GB" sz="3200" u="sng" dirty="0">
                <a:latin typeface="Calibri Light" panose="020F0302020204030204" pitchFamily="34" charset="0"/>
                <a:cs typeface="Calibri Light" panose="020F0302020204030204" pitchFamily="34" charset="0"/>
                <a:hlinkClick r:id="rId2"/>
              </a:rPr>
              <a:t>systematically generating innovative ideas</a:t>
            </a:r>
            <a:r>
              <a:rPr lang="en-GB" sz="3200" dirty="0">
                <a:latin typeface="Calibri Light" panose="020F0302020204030204" pitchFamily="34" charset="0"/>
                <a:cs typeface="Calibri Light" panose="020F0302020204030204" pitchFamily="34" charset="0"/>
              </a:rPr>
              <a:t>. We should look into underlying patterns to overcome the challenge in </a:t>
            </a:r>
            <a:r>
              <a:rPr lang="en-GB" sz="3200" u="sng" dirty="0">
                <a:latin typeface="Calibri Light" panose="020F0302020204030204" pitchFamily="34" charset="0"/>
                <a:cs typeface="Calibri Light" panose="020F0302020204030204" pitchFamily="34" charset="0"/>
                <a:hlinkClick r:id="rId3"/>
              </a:rPr>
              <a:t>systematicaly ferreting out value from ideas</a:t>
            </a:r>
            <a:r>
              <a:rPr lang="en-GB" sz="3200" dirty="0">
                <a:latin typeface="Calibri Light" panose="020F0302020204030204" pitchFamily="34" charset="0"/>
                <a:cs typeface="Calibri Light" panose="020F0302020204030204" pitchFamily="34" charset="0"/>
              </a:rPr>
              <a:t>. A disciplined process like discovery, scoping, feasibility, development, validation, and launch is helpful in selecting ideas.  </a:t>
            </a:r>
          </a:p>
          <a:p>
            <a:pPr marL="0" indent="0">
              <a:lnSpc>
                <a:spcPct val="120000"/>
              </a:lnSpc>
              <a:buNone/>
            </a:pPr>
            <a:r>
              <a:rPr lang="en-GB" sz="3200" dirty="0">
                <a:latin typeface="Calibri Light" panose="020F0302020204030204" pitchFamily="34" charset="0"/>
                <a:cs typeface="Calibri Light" panose="020F0302020204030204" pitchFamily="34" charset="0"/>
              </a:rPr>
              <a:t>To make the innovation appealing, innovators add new features and improve existing ones. Subsequently, an improved version is released, making it better—and also preferably cheaper. The adoption pattern will also form a wavelet. The response of the competition also has an effect on the nature of diffusion of the innovation. Due to the release of replication, imitation, and innovation, willingness to pay for innovation is a function of time. Hence, innovators keep releasing successive better versions. If those better versions are strong enough to sustain the competition response and leverage the externality effects, diffusion of successive better versions will keep progressing as a series of wavelets.</a:t>
            </a:r>
          </a:p>
          <a:p>
            <a:pPr marL="0" indent="0">
              <a:lnSpc>
                <a:spcPct val="120000"/>
              </a:lnSpc>
              <a:buNone/>
            </a:pPr>
            <a:r>
              <a:rPr lang="en-GB" sz="3200" dirty="0">
                <a:latin typeface="Calibri Light" panose="020F0302020204030204" pitchFamily="34" charset="0"/>
                <a:cs typeface="Calibri Light" panose="020F0302020204030204" pitchFamily="34" charset="0"/>
              </a:rPr>
              <a:t>Wavelet form of innovation diffusion pattern of successive better version gives the impression that innovations behave like seasonal crops in the market. In addition to the advancement of core technology, complementary technologies also play a vital role in incremental innovation for releasing successive better versions. However, in time, core technology matures, and the growth trend of subsequent better versions slows down. Consequently, the unfolding of a series of wavelets of diffusion forms a history of mega wave of innovation diffusion. </a:t>
            </a:r>
          </a:p>
        </p:txBody>
      </p:sp>
    </p:spTree>
    <p:extLst>
      <p:ext uri="{BB962C8B-B14F-4D97-AF65-F5344CB8AC3E}">
        <p14:creationId xmlns:p14="http://schemas.microsoft.com/office/powerpoint/2010/main" val="331419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6ABC-D697-7841-BDC0-43FA2CB7B3EA}"/>
              </a:ext>
            </a:extLst>
          </p:cNvPr>
          <p:cNvSpPr>
            <a:spLocks noGrp="1"/>
          </p:cNvSpPr>
          <p:nvPr>
            <p:ph type="title"/>
          </p:nvPr>
        </p:nvSpPr>
        <p:spPr>
          <a:xfrm>
            <a:off x="404446" y="264441"/>
            <a:ext cx="10515600" cy="662782"/>
          </a:xfrm>
        </p:spPr>
        <p:txBody>
          <a:bodyPr>
            <a:normAutofit/>
          </a:bodyPr>
          <a:lstStyle/>
          <a:p>
            <a:r>
              <a:rPr lang="en-US" sz="3600" b="1" dirty="0">
                <a:solidFill>
                  <a:srgbClr val="2491FC"/>
                </a:solidFill>
              </a:rPr>
              <a:t>Economics of Redesign (Design) for Manufacturing</a:t>
            </a:r>
            <a:endParaRPr sz="3600" b="1" dirty="0">
              <a:solidFill>
                <a:srgbClr val="2491FC"/>
              </a:solidFill>
            </a:endParaRPr>
          </a:p>
        </p:txBody>
      </p:sp>
      <p:sp>
        <p:nvSpPr>
          <p:cNvPr id="3" name="Content Placeholder 2">
            <a:extLst>
              <a:ext uri="{FF2B5EF4-FFF2-40B4-BE49-F238E27FC236}">
                <a16:creationId xmlns:a16="http://schemas.microsoft.com/office/drawing/2014/main" id="{844192B3-81B8-D745-81E6-1ECA57341514}"/>
              </a:ext>
            </a:extLst>
          </p:cNvPr>
          <p:cNvSpPr>
            <a:spLocks noGrp="1"/>
          </p:cNvSpPr>
          <p:nvPr>
            <p:ph idx="1"/>
          </p:nvPr>
        </p:nvSpPr>
        <p:spPr>
          <a:xfrm>
            <a:off x="486508" y="927223"/>
            <a:ext cx="7496907" cy="5426686"/>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Upon developing a new product, or better version of an existing product, the journey of redesign for manufacturing or production begins. This mission is not about adding new features or improving existing ones. It’s about to keep redesigning for reducing the cost of manufacturing. Some of the common targets are to increasing the scale, scope </a:t>
            </a:r>
            <a:r>
              <a:rPr lang="en-US" sz="2000" strike="sngStrike" dirty="0">
                <a:latin typeface="Calibri Light" panose="020F0302020204030204" pitchFamily="34" charset="0"/>
                <a:cs typeface="Calibri Light" panose="020F0302020204030204" pitchFamily="34" charset="0"/>
              </a:rPr>
              <a:t>and externality </a:t>
            </a:r>
            <a:r>
              <a:rPr lang="en-US" sz="2000" dirty="0">
                <a:latin typeface="Calibri Light" panose="020F0302020204030204" pitchFamily="34" charset="0"/>
                <a:cs typeface="Calibri Light" panose="020F0302020204030204" pitchFamily="34" charset="0"/>
              </a:rPr>
              <a:t>benefit, easing the assembling complexity, reducing the recycling or disposal cost, and extending the life cycle—among others. Reducing emission as well as energy requirement to operate the product is also a subject of redesign economics. This redesign process keeps progressing in an iterative manner. </a:t>
            </a:r>
          </a:p>
          <a:p>
            <a:pPr marL="0" indent="0">
              <a:lnSpc>
                <a:spcPct val="100000"/>
              </a:lnSpc>
              <a:buNone/>
            </a:pPr>
            <a:r>
              <a:rPr lang="en-US" sz="2000" dirty="0">
                <a:latin typeface="Calibri Light" panose="020F0302020204030204" pitchFamily="34" charset="0"/>
                <a:cs typeface="Calibri Light" panose="020F0302020204030204" pitchFamily="34" charset="0"/>
              </a:rPr>
              <a:t>It begins with estimating the cost of current redesign. Design for Manufacturing (DFM) is an process of designing parts, components or products for ease of manufacturing with an end goal of making a better product at a lower cost. This is done by simplifying, optimizing and refining the product design. The acronym DFMA (Design for Manufacturing and Assembly) is sometimes used interchangeably with DFM.</a:t>
            </a:r>
            <a:endParaRPr lang="en-BD" sz="2000"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EEEFB81D-E3FF-BE48-AF15-15EE783678C1}"/>
              </a:ext>
            </a:extLst>
          </p:cNvPr>
          <p:cNvGrpSpPr/>
          <p:nvPr/>
        </p:nvGrpSpPr>
        <p:grpSpPr>
          <a:xfrm>
            <a:off x="7889631" y="1143464"/>
            <a:ext cx="4009292" cy="4260874"/>
            <a:chOff x="0" y="0"/>
            <a:chExt cx="3592195" cy="3551916"/>
          </a:xfrm>
        </p:grpSpPr>
        <p:pic>
          <p:nvPicPr>
            <p:cNvPr id="5" name="Picture 4">
              <a:extLst>
                <a:ext uri="{FF2B5EF4-FFF2-40B4-BE49-F238E27FC236}">
                  <a16:creationId xmlns:a16="http://schemas.microsoft.com/office/drawing/2014/main" id="{B4EC5AE1-39F2-F642-BAE6-62D483842881}"/>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92195" cy="3162935"/>
            </a:xfrm>
            <a:prstGeom prst="rect">
              <a:avLst/>
            </a:prstGeom>
            <a:noFill/>
            <a:ln>
              <a:noFill/>
            </a:ln>
            <a:effectLst/>
          </p:spPr>
        </p:pic>
        <p:sp>
          <p:nvSpPr>
            <p:cNvPr id="6" name="Text Box 2">
              <a:extLst>
                <a:ext uri="{FF2B5EF4-FFF2-40B4-BE49-F238E27FC236}">
                  <a16:creationId xmlns:a16="http://schemas.microsoft.com/office/drawing/2014/main" id="{868036F1-3B5B-2340-9C19-57376610BDED}"/>
                </a:ext>
              </a:extLst>
            </p:cNvPr>
            <p:cNvSpPr txBox="1"/>
            <p:nvPr/>
          </p:nvSpPr>
          <p:spPr>
            <a:xfrm>
              <a:off x="311241" y="3256980"/>
              <a:ext cx="3148781" cy="294936"/>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1: Iterative process of redesign</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spTree>
    <p:extLst>
      <p:ext uri="{BB962C8B-B14F-4D97-AF65-F5344CB8AC3E}">
        <p14:creationId xmlns:p14="http://schemas.microsoft.com/office/powerpoint/2010/main" val="65359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4EF6-5AD8-9648-84B4-D8D96286481C}"/>
              </a:ext>
            </a:extLst>
          </p:cNvPr>
          <p:cNvSpPr>
            <a:spLocks noGrp="1"/>
          </p:cNvSpPr>
          <p:nvPr>
            <p:ph type="title"/>
          </p:nvPr>
        </p:nvSpPr>
        <p:spPr>
          <a:xfrm>
            <a:off x="316523" y="283061"/>
            <a:ext cx="7602416" cy="631337"/>
          </a:xfrm>
        </p:spPr>
        <p:txBody>
          <a:bodyPr>
            <a:normAutofit/>
          </a:bodyPr>
          <a:lstStyle/>
          <a:p>
            <a:r>
              <a:rPr lang="en-US" sz="2800" b="1" dirty="0">
                <a:solidFill>
                  <a:srgbClr val="2491FC"/>
                </a:solidFill>
              </a:rPr>
              <a:t>Typical Cost Components—target for DFM</a:t>
            </a:r>
            <a:endParaRPr sz="2800" dirty="0">
              <a:solidFill>
                <a:srgbClr val="2491FC"/>
              </a:solidFill>
            </a:endParaRPr>
          </a:p>
        </p:txBody>
      </p:sp>
      <p:sp>
        <p:nvSpPr>
          <p:cNvPr id="3" name="Content Placeholder 2">
            <a:extLst>
              <a:ext uri="{FF2B5EF4-FFF2-40B4-BE49-F238E27FC236}">
                <a16:creationId xmlns:a16="http://schemas.microsoft.com/office/drawing/2014/main" id="{6C852B5B-9A6C-504D-8796-E7E127A22EAA}"/>
              </a:ext>
            </a:extLst>
          </p:cNvPr>
          <p:cNvSpPr>
            <a:spLocks noGrp="1"/>
          </p:cNvSpPr>
          <p:nvPr>
            <p:ph idx="1"/>
          </p:nvPr>
        </p:nvSpPr>
        <p:spPr>
          <a:xfrm>
            <a:off x="316523" y="914400"/>
            <a:ext cx="8757139" cy="5943600"/>
          </a:xfrm>
        </p:spPr>
        <p:txBody>
          <a:bodyPr>
            <a:noAutofit/>
          </a:bodyPr>
          <a:lstStyle/>
          <a:p>
            <a:pPr marL="0" indent="0">
              <a:buNone/>
            </a:pPr>
            <a:r>
              <a:rPr lang="en-US" sz="1800" dirty="0">
                <a:latin typeface="Calibri Light" panose="020F0302020204030204" pitchFamily="34" charset="0"/>
                <a:cs typeface="Calibri Light" panose="020F0302020204030204" pitchFamily="34" charset="0"/>
              </a:rPr>
              <a:t>Some of the cost elements of manufacturing are: </a:t>
            </a:r>
            <a:r>
              <a:rPr lang="en-US" sz="1800" dirty="0" err="1">
                <a:latin typeface="Calibri Light" panose="020F0302020204030204" pitchFamily="34" charset="0"/>
                <a:cs typeface="Calibri Light" panose="020F0302020204030204" pitchFamily="34" charset="0"/>
              </a:rPr>
              <a:t>i</a:t>
            </a:r>
            <a:r>
              <a:rPr lang="en-US" sz="1800" dirty="0">
                <a:latin typeface="Calibri Light" panose="020F0302020204030204" pitchFamily="34" charset="0"/>
                <a:cs typeface="Calibri Light" panose="020F0302020204030204" pitchFamily="34" charset="0"/>
              </a:rPr>
              <a:t>. raw materials, ii. labor, iii. purchased components, iv. energy, v. supplies, vi. waste, vii. tooling, viii. information, ix. equipment, and x. services—as shown in Fig. 2. Design for manufacturing (DFM) looks for minimizing them</a:t>
            </a:r>
            <a:r>
              <a:rPr lang="en-BD" sz="1800" dirty="0">
                <a:latin typeface="Calibri Light" panose="020F0302020204030204" pitchFamily="34" charset="0"/>
                <a:cs typeface="Calibri Light" panose="020F0302020204030204" pitchFamily="34" charset="0"/>
              </a:rPr>
              <a:t>. </a:t>
            </a:r>
          </a:p>
          <a:p>
            <a:pPr marL="0" indent="0">
              <a:buNone/>
            </a:pPr>
            <a:r>
              <a:rPr lang="en-US" sz="1800" dirty="0">
                <a:latin typeface="Calibri Light" panose="020F0302020204030204" pitchFamily="34" charset="0"/>
                <a:cs typeface="Calibri Light" panose="020F0302020204030204" pitchFamily="34" charset="0"/>
              </a:rPr>
              <a:t>Cost items could also be categorized as: Fixed and Variable costs, as explained below. </a:t>
            </a:r>
            <a:endParaRPr lang="en-BD" sz="1800" dirty="0">
              <a:latin typeface="Calibri Light" panose="020F0302020204030204" pitchFamily="34" charset="0"/>
              <a:cs typeface="Calibri Light" panose="020F0302020204030204" pitchFamily="34" charset="0"/>
            </a:endParaRPr>
          </a:p>
          <a:p>
            <a:pPr marL="0" lvl="0" indent="0">
              <a:buNone/>
            </a:pPr>
            <a:r>
              <a:rPr lang="en-US" sz="1800" dirty="0">
                <a:latin typeface="Calibri Light" panose="020F0302020204030204" pitchFamily="34" charset="0"/>
                <a:cs typeface="Calibri Light" panose="020F0302020204030204" pitchFamily="34" charset="0"/>
              </a:rPr>
              <a:t>Fixed Costs – incurred in a predetermined amount, regardless of number of units produced (i.e. setting up the factory work area or cost of an injection mold)</a:t>
            </a:r>
            <a:endParaRPr lang="en-BD" sz="1800" dirty="0">
              <a:latin typeface="Calibri Light" panose="020F0302020204030204" pitchFamily="34" charset="0"/>
              <a:cs typeface="Calibri Light" panose="020F0302020204030204" pitchFamily="34" charset="0"/>
            </a:endParaRPr>
          </a:p>
          <a:p>
            <a:pPr marL="0" lvl="0" indent="0">
              <a:buNone/>
            </a:pPr>
            <a:r>
              <a:rPr lang="en-US" sz="1800" dirty="0">
                <a:latin typeface="Calibri Light" panose="020F0302020204030204" pitchFamily="34" charset="0"/>
                <a:cs typeface="Calibri Light" panose="020F0302020204030204" pitchFamily="34" charset="0"/>
              </a:rPr>
              <a:t>Variable Costs – incurred in direct proportion to the number of units produced (i.e. cost of raw materials)</a:t>
            </a:r>
            <a:endParaRPr lang="en-BD" sz="1800" dirty="0">
              <a:latin typeface="Calibri Light" panose="020F0302020204030204" pitchFamily="34" charset="0"/>
              <a:cs typeface="Calibri Light" panose="020F0302020204030204" pitchFamily="34" charset="0"/>
            </a:endParaRPr>
          </a:p>
          <a:p>
            <a:pPr marL="0" indent="0">
              <a:buNone/>
            </a:pPr>
            <a:r>
              <a:rPr lang="en-US" sz="1800" dirty="0">
                <a:latin typeface="Calibri Light" panose="020F0302020204030204" pitchFamily="34" charset="0"/>
                <a:cs typeface="Calibri Light" panose="020F0302020204030204" pitchFamily="34" charset="0"/>
              </a:rPr>
              <a:t>In manufacturing products, some of the cost items are: </a:t>
            </a:r>
            <a:endParaRPr lang="en-BD" sz="1800" dirty="0">
              <a:latin typeface="Calibri Light" panose="020F0302020204030204" pitchFamily="34" charset="0"/>
              <a:cs typeface="Calibri Light" panose="020F0302020204030204" pitchFamily="34" charset="0"/>
            </a:endParaRPr>
          </a:p>
          <a:p>
            <a:pPr marL="0" indent="0">
              <a:buNone/>
            </a:pPr>
            <a:r>
              <a:rPr lang="en-US" sz="1800" dirty="0">
                <a:latin typeface="Calibri Light" panose="020F0302020204030204" pitchFamily="34" charset="0"/>
                <a:cs typeface="Calibri Light" panose="020F0302020204030204" pitchFamily="34" charset="0"/>
              </a:rPr>
              <a:t>(</a:t>
            </a:r>
            <a:r>
              <a:rPr lang="en-US" sz="1800" dirty="0" err="1">
                <a:latin typeface="Calibri Light" panose="020F0302020204030204" pitchFamily="34" charset="0"/>
                <a:cs typeface="Calibri Light" panose="020F0302020204030204" pitchFamily="34" charset="0"/>
              </a:rPr>
              <a:t>i</a:t>
            </a:r>
            <a:r>
              <a:rPr lang="en-US" sz="1800" dirty="0">
                <a:latin typeface="Calibri Light" panose="020F0302020204030204" pitchFamily="34" charset="0"/>
                <a:cs typeface="Calibri Light" panose="020F0302020204030204" pitchFamily="34" charset="0"/>
              </a:rPr>
              <a:t>) Component costs (parts of the product)</a:t>
            </a:r>
            <a:endParaRPr lang="en-BD" sz="1800" dirty="0">
              <a:latin typeface="Calibri Light" panose="020F0302020204030204" pitchFamily="34" charset="0"/>
              <a:cs typeface="Calibri Light" panose="020F0302020204030204" pitchFamily="34" charset="0"/>
            </a:endParaRPr>
          </a:p>
          <a:p>
            <a:pPr marL="457200" lvl="1" indent="0">
              <a:buNone/>
            </a:pPr>
            <a:r>
              <a:rPr lang="en-US" sz="1800" dirty="0">
                <a:latin typeface="Calibri Light" panose="020F0302020204030204" pitchFamily="34" charset="0"/>
                <a:cs typeface="Calibri Light" panose="020F0302020204030204" pitchFamily="34" charset="0"/>
              </a:rPr>
              <a:t>Parts purchased from supplier</a:t>
            </a:r>
            <a:endParaRPr lang="en-BD" sz="1800" dirty="0">
              <a:latin typeface="Calibri Light" panose="020F0302020204030204" pitchFamily="34" charset="0"/>
              <a:cs typeface="Calibri Light" panose="020F0302020204030204" pitchFamily="34" charset="0"/>
            </a:endParaRPr>
          </a:p>
          <a:p>
            <a:pPr marL="457200" lvl="1" indent="0">
              <a:buNone/>
            </a:pPr>
            <a:r>
              <a:rPr lang="en-US" sz="1800" dirty="0">
                <a:latin typeface="Calibri Light" panose="020F0302020204030204" pitchFamily="34" charset="0"/>
                <a:cs typeface="Calibri Light" panose="020F0302020204030204" pitchFamily="34" charset="0"/>
              </a:rPr>
              <a:t>Custom parts made in the manufacturer’s own plant or by suppliers according to the manufacturer’s design specifications</a:t>
            </a:r>
            <a:endParaRPr lang="en-BD" sz="1800" dirty="0">
              <a:latin typeface="Calibri Light" panose="020F0302020204030204" pitchFamily="34" charset="0"/>
              <a:cs typeface="Calibri Light" panose="020F0302020204030204" pitchFamily="34" charset="0"/>
            </a:endParaRPr>
          </a:p>
          <a:p>
            <a:pPr marL="0" indent="0">
              <a:buNone/>
            </a:pPr>
            <a:r>
              <a:rPr lang="en-US" sz="1800" dirty="0">
                <a:latin typeface="Calibri Light" panose="020F0302020204030204" pitchFamily="34" charset="0"/>
                <a:cs typeface="Calibri Light" panose="020F0302020204030204" pitchFamily="34" charset="0"/>
              </a:rPr>
              <a:t>(ii) Assembly Costs, including labor, equipment, energy, &amp; tooling</a:t>
            </a:r>
            <a:endParaRPr lang="en-BD" sz="1800" dirty="0">
              <a:latin typeface="Calibri Light" panose="020F0302020204030204" pitchFamily="34" charset="0"/>
              <a:cs typeface="Calibri Light" panose="020F0302020204030204" pitchFamily="34" charset="0"/>
            </a:endParaRPr>
          </a:p>
          <a:p>
            <a:pPr marL="0" indent="0">
              <a:buNone/>
            </a:pPr>
            <a:r>
              <a:rPr lang="en-US" sz="1800" dirty="0">
                <a:latin typeface="Calibri Light" panose="020F0302020204030204" pitchFamily="34" charset="0"/>
                <a:cs typeface="Calibri Light" panose="020F0302020204030204" pitchFamily="34" charset="0"/>
              </a:rPr>
              <a:t>(iii) Overhead Costs (all other costs)</a:t>
            </a:r>
            <a:endParaRPr lang="en-BD" sz="1800" dirty="0">
              <a:latin typeface="Calibri Light" panose="020F0302020204030204" pitchFamily="34" charset="0"/>
              <a:cs typeface="Calibri Light" panose="020F0302020204030204" pitchFamily="34" charset="0"/>
            </a:endParaRPr>
          </a:p>
          <a:p>
            <a:pPr marL="457200" lvl="1" indent="0">
              <a:buNone/>
            </a:pPr>
            <a:r>
              <a:rPr lang="en-US" sz="1800" dirty="0">
                <a:latin typeface="Calibri Light" panose="020F0302020204030204" pitchFamily="34" charset="0"/>
                <a:cs typeface="Calibri Light" panose="020F0302020204030204" pitchFamily="34" charset="0"/>
              </a:rPr>
              <a:t>Support Costs (material handling, quality assurance, purchasing, shipping, receiving, facilities, etc.)</a:t>
            </a:r>
            <a:endParaRPr lang="en-BD" sz="1800" dirty="0">
              <a:latin typeface="Calibri Light" panose="020F0302020204030204" pitchFamily="34" charset="0"/>
              <a:cs typeface="Calibri Light" panose="020F0302020204030204" pitchFamily="34" charset="0"/>
            </a:endParaRPr>
          </a:p>
          <a:p>
            <a:pPr marL="457200" lvl="1" indent="0">
              <a:buNone/>
            </a:pPr>
            <a:r>
              <a:rPr lang="en-US" sz="1800" dirty="0">
                <a:latin typeface="Calibri Light" panose="020F0302020204030204" pitchFamily="34" charset="0"/>
                <a:cs typeface="Calibri Light" panose="020F0302020204030204" pitchFamily="34" charset="0"/>
              </a:rPr>
              <a:t>Indirect Allocations (not directly linked to a particular product but must be paid for to be in business)</a:t>
            </a:r>
            <a:endParaRPr lang="en-BD" sz="1800" dirty="0">
              <a:latin typeface="Calibri Light" panose="020F0302020204030204" pitchFamily="34" charset="0"/>
              <a:cs typeface="Calibri Light" panose="020F0302020204030204" pitchFamily="34" charset="0"/>
            </a:endParaRPr>
          </a:p>
          <a:p>
            <a:pPr marL="0" indent="0">
              <a:buNone/>
            </a:pPr>
            <a:endParaRPr lang="en-BD" sz="1800" dirty="0">
              <a:latin typeface="Calibri Light" panose="020F0302020204030204" pitchFamily="34" charset="0"/>
              <a:cs typeface="Calibri Light" panose="020F0302020204030204" pitchFamily="34" charset="0"/>
            </a:endParaRPr>
          </a:p>
          <a:p>
            <a:pPr marL="0" indent="0">
              <a:buNone/>
            </a:pPr>
            <a:endParaRPr sz="1800"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DE03811D-F19E-B247-8760-61B525B0F0FB}"/>
              </a:ext>
            </a:extLst>
          </p:cNvPr>
          <p:cNvGrpSpPr/>
          <p:nvPr/>
        </p:nvGrpSpPr>
        <p:grpSpPr>
          <a:xfrm rot="16200000">
            <a:off x="7962900" y="2288930"/>
            <a:ext cx="5509846" cy="2760784"/>
            <a:chOff x="0" y="0"/>
            <a:chExt cx="5278755" cy="2484755"/>
          </a:xfrm>
        </p:grpSpPr>
        <p:sp>
          <p:nvSpPr>
            <p:cNvPr id="5" name="Text Box 5">
              <a:extLst>
                <a:ext uri="{FF2B5EF4-FFF2-40B4-BE49-F238E27FC236}">
                  <a16:creationId xmlns:a16="http://schemas.microsoft.com/office/drawing/2014/main" id="{975FFDE3-01BC-394C-BDA6-9A8DAF8A5992}"/>
                </a:ext>
              </a:extLst>
            </p:cNvPr>
            <p:cNvSpPr txBox="1"/>
            <p:nvPr/>
          </p:nvSpPr>
          <p:spPr>
            <a:xfrm>
              <a:off x="0" y="2138680"/>
              <a:ext cx="5235575" cy="346075"/>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2: Typical manufacturing cost of products, broken in a hierarchical fashion.</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356E2F6C-7F85-D943-B85C-67E6BAF4CDDE}"/>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55" y="0"/>
              <a:ext cx="5270500" cy="2028825"/>
            </a:xfrm>
            <a:prstGeom prst="rect">
              <a:avLst/>
            </a:prstGeom>
            <a:noFill/>
            <a:ln>
              <a:noFill/>
            </a:ln>
            <a:effectLst/>
          </p:spPr>
        </p:pic>
      </p:grpSp>
    </p:spTree>
    <p:extLst>
      <p:ext uri="{BB962C8B-B14F-4D97-AF65-F5344CB8AC3E}">
        <p14:creationId xmlns:p14="http://schemas.microsoft.com/office/powerpoint/2010/main" val="319569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B731C2-5EF6-294E-9506-4B449317153D}"/>
              </a:ext>
            </a:extLst>
          </p:cNvPr>
          <p:cNvSpPr>
            <a:spLocks noGrp="1"/>
          </p:cNvSpPr>
          <p:nvPr>
            <p:ph type="title"/>
          </p:nvPr>
        </p:nvSpPr>
        <p:spPr>
          <a:xfrm>
            <a:off x="0" y="0"/>
            <a:ext cx="8229600" cy="921116"/>
          </a:xfrm>
        </p:spPr>
        <p:txBody>
          <a:bodyPr/>
          <a:lstStyle/>
          <a:p>
            <a:r>
              <a:rPr lang="en-US" altLang="en-BD" dirty="0">
                <a:solidFill>
                  <a:srgbClr val="2491FC"/>
                </a:solidFill>
                <a:ea typeface="ＭＳ Ｐゴシック" panose="020B0600070205080204" pitchFamily="34" charset="-128"/>
              </a:rPr>
              <a:t>How to get ideas?</a:t>
            </a:r>
            <a:endParaRPr lang="en-BD" altLang="en-BD" dirty="0">
              <a:solidFill>
                <a:srgbClr val="2491FC"/>
              </a:solidFill>
              <a:ea typeface="ＭＳ Ｐゴシック" panose="020B0600070205080204" pitchFamily="34" charset="-128"/>
            </a:endParaRPr>
          </a:p>
        </p:txBody>
      </p:sp>
      <p:sp>
        <p:nvSpPr>
          <p:cNvPr id="5" name="Slide Number Placeholder 4">
            <a:extLst>
              <a:ext uri="{FF2B5EF4-FFF2-40B4-BE49-F238E27FC236}">
                <a16:creationId xmlns:a16="http://schemas.microsoft.com/office/drawing/2014/main" id="{FACD2300-FA72-9C4D-B5AF-D6FDE4B39F0C}"/>
              </a:ext>
            </a:extLst>
          </p:cNvPr>
          <p:cNvSpPr>
            <a:spLocks noGrp="1" noChangeArrowheads="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B0307FB-BA18-B548-90FB-F9040CBEFE6B}" type="slidenum">
              <a:rPr lang="en-US" altLang="en-BD" sz="1200" smtClean="0">
                <a:solidFill>
                  <a:srgbClr val="898989"/>
                </a:solidFill>
                <a:latin typeface="Arial" panose="020B0604020202020204" pitchFamily="34" charset="0"/>
              </a:rPr>
              <a:pPr>
                <a:spcBef>
                  <a:spcPct val="0"/>
                </a:spcBef>
                <a:buFontTx/>
                <a:buNone/>
              </a:pPr>
              <a:t>14</a:t>
            </a:fld>
            <a:endParaRPr lang="en-US" altLang="en-BD" sz="1200">
              <a:solidFill>
                <a:srgbClr val="898989"/>
              </a:solidFill>
              <a:latin typeface="Arial" panose="020B0604020202020204" pitchFamily="34" charset="0"/>
            </a:endParaRPr>
          </a:p>
        </p:txBody>
      </p:sp>
      <p:sp>
        <p:nvSpPr>
          <p:cNvPr id="6" name="TextBox 5">
            <a:extLst>
              <a:ext uri="{FF2B5EF4-FFF2-40B4-BE49-F238E27FC236}">
                <a16:creationId xmlns:a16="http://schemas.microsoft.com/office/drawing/2014/main" id="{75094354-B994-6641-A1D6-18970E36FDC7}"/>
              </a:ext>
            </a:extLst>
          </p:cNvPr>
          <p:cNvSpPr txBox="1">
            <a:spLocks noChangeArrowheads="1"/>
          </p:cNvSpPr>
          <p:nvPr/>
        </p:nvSpPr>
        <p:spPr bwMode="auto">
          <a:xfrm>
            <a:off x="114300" y="656302"/>
            <a:ext cx="11679115" cy="620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FontTx/>
              <a:buNone/>
            </a:pPr>
            <a:r>
              <a:rPr lang="en-US" altLang="en-BD" sz="1600" dirty="0">
                <a:latin typeface="Arial" panose="020B0604020202020204" pitchFamily="34" charset="0"/>
              </a:rPr>
              <a:t>Feed knowledge and problems to the creative process to generate ideas</a:t>
            </a:r>
          </a:p>
          <a:p>
            <a:pPr>
              <a:spcBef>
                <a:spcPts val="600"/>
              </a:spcBef>
              <a:buFontTx/>
              <a:buNone/>
            </a:pPr>
            <a:r>
              <a:rPr lang="en-GB" altLang="en-BD" sz="1600" dirty="0">
                <a:latin typeface="Arial" panose="020B0604020202020204" pitchFamily="34" charset="0"/>
                <a:hlinkClick r:id="rId2" tooltip="Brainstorming"/>
              </a:rPr>
              <a:t>Brainstorming</a:t>
            </a:r>
            <a:r>
              <a:rPr lang="en-GB" altLang="en-BD" sz="1600" dirty="0">
                <a:latin typeface="Arial" panose="020B0604020202020204" pitchFamily="34" charset="0"/>
              </a:rPr>
              <a:t>--</a:t>
            </a:r>
            <a:r>
              <a:rPr lang="en-GB" altLang="en-BD" sz="1600" b="1" dirty="0">
                <a:latin typeface="Arial" panose="020B0604020202020204" pitchFamily="34" charset="0"/>
              </a:rPr>
              <a:t>Brainstorming</a:t>
            </a:r>
            <a:r>
              <a:rPr lang="en-GB" altLang="en-BD" sz="1600" dirty="0">
                <a:latin typeface="Arial" panose="020B0604020202020204" pitchFamily="34" charset="0"/>
              </a:rPr>
              <a:t> is a </a:t>
            </a:r>
            <a:r>
              <a:rPr lang="en-GB" altLang="en-BD" sz="1600" dirty="0">
                <a:latin typeface="Arial" panose="020B0604020202020204" pitchFamily="34" charset="0"/>
                <a:hlinkClick r:id="rId3" tooltip="Creativity technique"/>
              </a:rPr>
              <a:t>group creativity technique</a:t>
            </a:r>
            <a:r>
              <a:rPr lang="en-GB" altLang="en-BD" sz="1600" dirty="0">
                <a:latin typeface="Arial" panose="020B0604020202020204" pitchFamily="34" charset="0"/>
              </a:rPr>
              <a:t> by which efforts are made to find a conclusion for a specific problem by gathering a list of ideas spontaneously contributed by its members.</a:t>
            </a:r>
          </a:p>
          <a:p>
            <a:pPr>
              <a:spcBef>
                <a:spcPts val="600"/>
              </a:spcBef>
              <a:buFontTx/>
              <a:buNone/>
            </a:pPr>
            <a:r>
              <a:rPr lang="en-GB" altLang="en-BD" sz="1600" dirty="0">
                <a:latin typeface="Arial" panose="020B0604020202020204" pitchFamily="34" charset="0"/>
                <a:hlinkClick r:id="rId4" tooltip="C-K theory"/>
              </a:rPr>
              <a:t>C-K theory</a:t>
            </a:r>
            <a:r>
              <a:rPr lang="en-GB" altLang="en-BD" sz="1600" dirty="0">
                <a:latin typeface="Arial" panose="020B0604020202020204" pitchFamily="34" charset="0"/>
              </a:rPr>
              <a:t>--It defines design reasoning as a </a:t>
            </a:r>
            <a:r>
              <a:rPr lang="en-GB" altLang="en-BD" sz="1600" dirty="0">
                <a:latin typeface="Arial" panose="020B0604020202020204" pitchFamily="34" charset="0"/>
                <a:hlinkClick r:id="rId5" tooltip="Mathematical logic"/>
              </a:rPr>
              <a:t>logic</a:t>
            </a:r>
            <a:r>
              <a:rPr lang="en-GB" altLang="en-BD" sz="1600" dirty="0">
                <a:latin typeface="Arial" panose="020B0604020202020204" pitchFamily="34" charset="0"/>
              </a:rPr>
              <a:t> of expansion processes, </a:t>
            </a:r>
            <a:r>
              <a:rPr lang="en-GB" altLang="en-BD" sz="1600" i="1" dirty="0">
                <a:latin typeface="Arial" panose="020B0604020202020204" pitchFamily="34" charset="0"/>
              </a:rPr>
              <a:t>i.e.</a:t>
            </a:r>
            <a:r>
              <a:rPr lang="en-GB" altLang="en-BD" sz="1600" dirty="0">
                <a:latin typeface="Arial" panose="020B0604020202020204" pitchFamily="34" charset="0"/>
              </a:rPr>
              <a:t> a logic that organizes the generation of unknown objects</a:t>
            </a:r>
          </a:p>
          <a:p>
            <a:pPr>
              <a:spcBef>
                <a:spcPts val="600"/>
              </a:spcBef>
              <a:buFontTx/>
              <a:buNone/>
            </a:pPr>
            <a:r>
              <a:rPr lang="en-GB" altLang="en-BD" sz="1600" dirty="0">
                <a:latin typeface="Arial" panose="020B0604020202020204" pitchFamily="34" charset="0"/>
                <a:hlinkClick r:id="rId6" tooltip="Lateral thinking"/>
              </a:rPr>
              <a:t>Lateral thinking</a:t>
            </a:r>
            <a:r>
              <a:rPr lang="en-GB" altLang="en-BD" sz="1600" dirty="0">
                <a:latin typeface="Arial" panose="020B0604020202020204" pitchFamily="34" charset="0"/>
              </a:rPr>
              <a:t>--</a:t>
            </a:r>
            <a:r>
              <a:rPr lang="en-GB" altLang="en-BD" sz="1600" b="1" dirty="0">
                <a:latin typeface="Arial" panose="020B0604020202020204" pitchFamily="34" charset="0"/>
              </a:rPr>
              <a:t>Lateral thinking</a:t>
            </a:r>
            <a:r>
              <a:rPr lang="en-GB" altLang="en-BD" sz="1600" dirty="0">
                <a:latin typeface="Arial" panose="020B0604020202020204" pitchFamily="34" charset="0"/>
              </a:rPr>
              <a:t> is a manner of </a:t>
            </a:r>
            <a:r>
              <a:rPr lang="en-GB" altLang="en-BD" sz="1600" dirty="0">
                <a:latin typeface="Arial" panose="020B0604020202020204" pitchFamily="34" charset="0"/>
                <a:hlinkClick r:id="rId7" tooltip="Problem solving"/>
              </a:rPr>
              <a:t>solving problems</a:t>
            </a:r>
            <a:r>
              <a:rPr lang="en-GB" altLang="en-BD" sz="1600" dirty="0">
                <a:latin typeface="Arial" panose="020B0604020202020204" pitchFamily="34" charset="0"/>
              </a:rPr>
              <a:t> using an indirect and </a:t>
            </a:r>
            <a:r>
              <a:rPr lang="en-GB" altLang="en-BD" sz="1600" dirty="0">
                <a:latin typeface="Arial" panose="020B0604020202020204" pitchFamily="34" charset="0"/>
                <a:hlinkClick r:id="rId8" tooltip="Creativity"/>
              </a:rPr>
              <a:t>creative</a:t>
            </a:r>
            <a:r>
              <a:rPr lang="en-GB" altLang="en-BD" sz="1600" dirty="0">
                <a:latin typeface="Arial" panose="020B0604020202020204" pitchFamily="34" charset="0"/>
              </a:rPr>
              <a:t> approach via </a:t>
            </a:r>
            <a:r>
              <a:rPr lang="en-GB" altLang="en-BD" sz="1600" dirty="0">
                <a:latin typeface="Arial" panose="020B0604020202020204" pitchFamily="34" charset="0"/>
                <a:hlinkClick r:id="rId9" tooltip="Reasoning"/>
              </a:rPr>
              <a:t>reasoning</a:t>
            </a:r>
            <a:r>
              <a:rPr lang="en-GB" altLang="en-BD" sz="1600" dirty="0">
                <a:latin typeface="Arial" panose="020B0604020202020204" pitchFamily="34" charset="0"/>
              </a:rPr>
              <a:t> that is not immediately obvious. It involves ideas that may not be obtainable using only traditional step-by-step </a:t>
            </a:r>
            <a:r>
              <a:rPr lang="en-GB" altLang="en-BD" sz="1600" dirty="0">
                <a:latin typeface="Arial" panose="020B0604020202020204" pitchFamily="34" charset="0"/>
                <a:hlinkClick r:id="rId10" tooltip="Logic"/>
              </a:rPr>
              <a:t>logic</a:t>
            </a:r>
            <a:r>
              <a:rPr lang="en-GB" altLang="en-BD" sz="1600" dirty="0">
                <a:latin typeface="Arial" panose="020B0604020202020204" pitchFamily="34" charset="0"/>
              </a:rPr>
              <a:t>.</a:t>
            </a:r>
          </a:p>
          <a:p>
            <a:pPr>
              <a:spcBef>
                <a:spcPts val="600"/>
              </a:spcBef>
              <a:buFontTx/>
              <a:buNone/>
            </a:pPr>
            <a:r>
              <a:rPr lang="en-GB" altLang="en-BD" sz="1600" dirty="0">
                <a:latin typeface="Arial" panose="020B0604020202020204" pitchFamily="34" charset="0"/>
                <a:hlinkClick r:id="rId11" tooltip="Method of focal objects"/>
              </a:rPr>
              <a:t>Method of focal objects</a:t>
            </a:r>
            <a:r>
              <a:rPr lang="en-GB" altLang="en-BD" sz="1600" dirty="0">
                <a:latin typeface="Arial" panose="020B0604020202020204" pitchFamily="34" charset="0"/>
              </a:rPr>
              <a:t>--</a:t>
            </a:r>
            <a:r>
              <a:rPr lang="en-GB" altLang="en-BD" sz="1600" b="1" dirty="0">
                <a:latin typeface="Arial" panose="020B0604020202020204" pitchFamily="34" charset="0"/>
              </a:rPr>
              <a:t>Method of focal objects</a:t>
            </a:r>
            <a:r>
              <a:rPr lang="en-GB" altLang="en-BD" sz="1600" dirty="0">
                <a:latin typeface="Arial" panose="020B0604020202020204" pitchFamily="34" charset="0"/>
              </a:rPr>
              <a:t> is technique for </a:t>
            </a:r>
            <a:r>
              <a:rPr lang="en-GB" altLang="en-BD" sz="1600" dirty="0">
                <a:latin typeface="Arial" panose="020B0604020202020204" pitchFamily="34" charset="0"/>
                <a:hlinkClick r:id="rId7" tooltip="Problem solving"/>
              </a:rPr>
              <a:t>problem solving</a:t>
            </a:r>
            <a:r>
              <a:rPr lang="en-GB" altLang="en-BD" sz="1600" dirty="0">
                <a:latin typeface="Arial" panose="020B0604020202020204" pitchFamily="34" charset="0"/>
              </a:rPr>
              <a:t> or </a:t>
            </a:r>
            <a:r>
              <a:rPr lang="en-GB" altLang="en-BD" sz="1600" dirty="0">
                <a:latin typeface="Arial" panose="020B0604020202020204" pitchFamily="34" charset="0"/>
                <a:hlinkClick r:id="rId12" tooltip="Creative thinking"/>
              </a:rPr>
              <a:t>creative thinking</a:t>
            </a:r>
            <a:r>
              <a:rPr lang="en-GB" altLang="en-BD" sz="1600" dirty="0">
                <a:latin typeface="Arial" panose="020B0604020202020204" pitchFamily="34" charset="0"/>
              </a:rPr>
              <a:t> and involves synthesizing the seemingly non-matching characteristics of different objects into something new.</a:t>
            </a:r>
          </a:p>
          <a:p>
            <a:pPr>
              <a:spcBef>
                <a:spcPts val="600"/>
              </a:spcBef>
              <a:buFontTx/>
              <a:buNone/>
            </a:pPr>
            <a:r>
              <a:rPr lang="en-GB" altLang="en-BD" sz="1600" dirty="0">
                <a:latin typeface="Arial" panose="020B0604020202020204" pitchFamily="34" charset="0"/>
                <a:hlinkClick r:id="rId13" tooltip="Morphological analysis (problem-solving)"/>
              </a:rPr>
              <a:t>Morphological analysis</a:t>
            </a:r>
            <a:r>
              <a:rPr lang="en-GB" altLang="en-BD" sz="1600" dirty="0">
                <a:latin typeface="Arial" panose="020B0604020202020204" pitchFamily="34" charset="0"/>
              </a:rPr>
              <a:t>--</a:t>
            </a:r>
            <a:r>
              <a:rPr lang="en-GB" altLang="en-BD" sz="1600" b="1" dirty="0">
                <a:latin typeface="Arial" panose="020B0604020202020204" pitchFamily="34" charset="0"/>
              </a:rPr>
              <a:t>Morphological analysis</a:t>
            </a:r>
            <a:r>
              <a:rPr lang="en-GB" altLang="en-BD" sz="1600" dirty="0">
                <a:latin typeface="Arial" panose="020B0604020202020204" pitchFamily="34" charset="0"/>
              </a:rPr>
              <a:t> or </a:t>
            </a:r>
            <a:r>
              <a:rPr lang="en-GB" altLang="en-BD" sz="1600" b="1" dirty="0">
                <a:latin typeface="Arial" panose="020B0604020202020204" pitchFamily="34" charset="0"/>
              </a:rPr>
              <a:t>general morphological analysis</a:t>
            </a:r>
            <a:r>
              <a:rPr lang="en-GB" altLang="en-BD" sz="1600" dirty="0">
                <a:latin typeface="Arial" panose="020B0604020202020204" pitchFamily="34" charset="0"/>
              </a:rPr>
              <a:t> is a method for exploring possible solutions to a multi-dimensional, non-quantified complex problem.</a:t>
            </a:r>
          </a:p>
          <a:p>
            <a:pPr>
              <a:spcBef>
                <a:spcPts val="600"/>
              </a:spcBef>
              <a:buFontTx/>
              <a:buNone/>
            </a:pPr>
            <a:r>
              <a:rPr lang="en-GB" altLang="en-BD" sz="1600" dirty="0">
                <a:latin typeface="Arial" panose="020B0604020202020204" pitchFamily="34" charset="0"/>
                <a:hlinkClick r:id="rId14" tooltip="Systems theory"/>
              </a:rPr>
              <a:t>Systems theory</a:t>
            </a:r>
            <a:r>
              <a:rPr lang="en-GB" altLang="en-BD" sz="1600" dirty="0">
                <a:latin typeface="Arial" panose="020B0604020202020204" pitchFamily="34" charset="0"/>
              </a:rPr>
              <a:t>--</a:t>
            </a:r>
            <a:r>
              <a:rPr lang="en-GB" altLang="en-BD" sz="1600" b="1" dirty="0">
                <a:latin typeface="Arial" panose="020B0604020202020204" pitchFamily="34" charset="0"/>
              </a:rPr>
              <a:t>Systems theory</a:t>
            </a:r>
            <a:r>
              <a:rPr lang="en-GB" altLang="en-BD" sz="1600" dirty="0">
                <a:latin typeface="Arial" panose="020B0604020202020204" pitchFamily="34" charset="0"/>
              </a:rPr>
              <a:t> is the </a:t>
            </a:r>
            <a:r>
              <a:rPr lang="en-GB" altLang="en-BD" sz="1600" dirty="0">
                <a:latin typeface="Arial" panose="020B0604020202020204" pitchFamily="34" charset="0"/>
                <a:hlinkClick r:id="rId15" tooltip="Interdisciplinary"/>
              </a:rPr>
              <a:t>interdisciplinary</a:t>
            </a:r>
            <a:r>
              <a:rPr lang="en-GB" altLang="en-BD" sz="1600" dirty="0">
                <a:latin typeface="Arial" panose="020B0604020202020204" pitchFamily="34" charset="0"/>
              </a:rPr>
              <a:t> study of </a:t>
            </a:r>
            <a:r>
              <a:rPr lang="en-GB" altLang="en-BD" sz="1600" dirty="0">
                <a:latin typeface="Arial" panose="020B0604020202020204" pitchFamily="34" charset="0"/>
                <a:hlinkClick r:id="rId16" tooltip="System"/>
              </a:rPr>
              <a:t>systems</a:t>
            </a:r>
            <a:r>
              <a:rPr lang="en-GB" altLang="en-BD" sz="1600" dirty="0">
                <a:latin typeface="Arial" panose="020B0604020202020204" pitchFamily="34" charset="0"/>
              </a:rPr>
              <a:t>, which are cohesive groups of interrelated, interdependent parts that can be </a:t>
            </a:r>
            <a:r>
              <a:rPr lang="en-GB" altLang="en-BD" sz="1600" dirty="0">
                <a:latin typeface="Arial" panose="020B0604020202020204" pitchFamily="34" charset="0"/>
                <a:hlinkClick r:id="rId17" tooltip="Natural"/>
              </a:rPr>
              <a:t>natural</a:t>
            </a:r>
            <a:r>
              <a:rPr lang="en-GB" altLang="en-BD" sz="1600" dirty="0">
                <a:latin typeface="Arial" panose="020B0604020202020204" pitchFamily="34" charset="0"/>
              </a:rPr>
              <a:t> or </a:t>
            </a:r>
            <a:r>
              <a:rPr lang="en-GB" altLang="en-BD" sz="1600" dirty="0">
                <a:latin typeface="Arial" panose="020B0604020202020204" pitchFamily="34" charset="0"/>
                <a:hlinkClick r:id="rId18" tooltip="Man-made"/>
              </a:rPr>
              <a:t>human-made</a:t>
            </a:r>
            <a:r>
              <a:rPr lang="en-GB" altLang="en-BD" sz="1600" dirty="0">
                <a:latin typeface="Arial" panose="020B0604020202020204" pitchFamily="34" charset="0"/>
              </a:rPr>
              <a:t>.</a:t>
            </a:r>
          </a:p>
          <a:p>
            <a:pPr>
              <a:spcBef>
                <a:spcPts val="600"/>
              </a:spcBef>
              <a:buFontTx/>
              <a:buNone/>
            </a:pPr>
            <a:r>
              <a:rPr lang="en-GB" altLang="en-BD" sz="1600" dirty="0">
                <a:latin typeface="Arial" panose="020B0604020202020204" pitchFamily="34" charset="0"/>
                <a:hlinkClick r:id="rId19" tooltip="Trial-and-error"/>
              </a:rPr>
              <a:t>Trial-and-error</a:t>
            </a:r>
            <a:r>
              <a:rPr lang="en-GB" altLang="en-BD" sz="1600" dirty="0">
                <a:latin typeface="Arial" panose="020B0604020202020204" pitchFamily="34" charset="0"/>
              </a:rPr>
              <a:t>--</a:t>
            </a:r>
            <a:r>
              <a:rPr lang="en-GB" altLang="en-BD" sz="1600" b="1" dirty="0">
                <a:latin typeface="Arial" panose="020B0604020202020204" pitchFamily="34" charset="0"/>
              </a:rPr>
              <a:t>Trial and error</a:t>
            </a:r>
            <a:r>
              <a:rPr lang="en-GB" altLang="en-BD" sz="1600" dirty="0">
                <a:latin typeface="Arial" panose="020B0604020202020204" pitchFamily="34" charset="0"/>
              </a:rPr>
              <a:t> is a fundamental method of </a:t>
            </a:r>
            <a:r>
              <a:rPr lang="en-GB" altLang="en-BD" sz="1600" dirty="0">
                <a:latin typeface="Arial" panose="020B0604020202020204" pitchFamily="34" charset="0"/>
                <a:hlinkClick r:id="rId20" tooltip="Problem-solving"/>
              </a:rPr>
              <a:t>problem-solving</a:t>
            </a:r>
            <a:r>
              <a:rPr lang="en-GB" altLang="en-BD" sz="1600" dirty="0">
                <a:latin typeface="Arial" panose="020B0604020202020204" pitchFamily="34" charset="0"/>
              </a:rPr>
              <a:t>.</a:t>
            </a:r>
            <a:r>
              <a:rPr lang="en-GB" altLang="en-BD" sz="1600" baseline="30000" dirty="0">
                <a:latin typeface="Arial" panose="020B0604020202020204" pitchFamily="34" charset="0"/>
                <a:hlinkClick r:id="rId21"/>
              </a:rPr>
              <a:t>[1]</a:t>
            </a:r>
            <a:r>
              <a:rPr lang="en-GB" altLang="en-BD" sz="1600" dirty="0">
                <a:latin typeface="Arial" panose="020B0604020202020204" pitchFamily="34" charset="0"/>
              </a:rPr>
              <a:t> It is characterized by repeated, varied attempts which are continued until success,</a:t>
            </a:r>
            <a:r>
              <a:rPr lang="en-GB" altLang="en-BD" sz="1600" baseline="30000" dirty="0">
                <a:latin typeface="Arial" panose="020B0604020202020204" pitchFamily="34" charset="0"/>
                <a:hlinkClick r:id="rId22"/>
              </a:rPr>
              <a:t>[2]</a:t>
            </a:r>
            <a:r>
              <a:rPr lang="en-GB" altLang="en-BD" sz="1600" dirty="0">
                <a:latin typeface="Arial" panose="020B0604020202020204" pitchFamily="34" charset="0"/>
              </a:rPr>
              <a:t> or until the </a:t>
            </a:r>
            <a:r>
              <a:rPr lang="en-GB" altLang="en-BD" sz="1600" dirty="0" err="1">
                <a:latin typeface="Arial" panose="020B0604020202020204" pitchFamily="34" charset="0"/>
              </a:rPr>
              <a:t>practicer</a:t>
            </a:r>
            <a:r>
              <a:rPr lang="en-GB" altLang="en-BD" sz="1600" dirty="0">
                <a:latin typeface="Arial" panose="020B0604020202020204" pitchFamily="34" charset="0"/>
              </a:rPr>
              <a:t> stops trying.</a:t>
            </a:r>
          </a:p>
          <a:p>
            <a:pPr>
              <a:spcBef>
                <a:spcPts val="600"/>
              </a:spcBef>
              <a:buFontTx/>
              <a:buNone/>
            </a:pPr>
            <a:r>
              <a:rPr lang="en-GB" altLang="en-BD" sz="1600" dirty="0">
                <a:latin typeface="Arial" panose="020B0604020202020204" pitchFamily="34" charset="0"/>
                <a:hlinkClick r:id="rId23" tooltip="Systematic inventive thinking"/>
              </a:rPr>
              <a:t>Systematic Inventive Thinking</a:t>
            </a:r>
            <a:r>
              <a:rPr lang="en-GB" altLang="en-BD" sz="1600" dirty="0">
                <a:latin typeface="Arial" panose="020B0604020202020204" pitchFamily="34" charset="0"/>
              </a:rPr>
              <a:t>— </a:t>
            </a:r>
            <a:r>
              <a:rPr lang="en-GB" altLang="en-BD" sz="1600" b="1" dirty="0">
                <a:latin typeface="Arial" panose="020B0604020202020204" pitchFamily="34" charset="0"/>
              </a:rPr>
              <a:t>Systematic Inventive Thinking (SIT)</a:t>
            </a:r>
            <a:r>
              <a:rPr lang="en-GB" altLang="en-BD" sz="1600" dirty="0">
                <a:latin typeface="Arial" panose="020B0604020202020204" pitchFamily="34" charset="0"/>
              </a:rPr>
              <a:t> is a thinking method developed in Israel in the mid-1990s. Derived from </a:t>
            </a:r>
            <a:r>
              <a:rPr lang="en-GB" altLang="en-BD" sz="1600" dirty="0">
                <a:latin typeface="Arial" panose="020B0604020202020204" pitchFamily="34" charset="0"/>
                <a:hlinkClick r:id="rId24" tooltip="Genrich Altshuller"/>
              </a:rPr>
              <a:t>Genrich </a:t>
            </a:r>
            <a:r>
              <a:rPr lang="en-GB" altLang="en-BD" sz="1600" dirty="0" err="1">
                <a:latin typeface="Arial" panose="020B0604020202020204" pitchFamily="34" charset="0"/>
                <a:hlinkClick r:id="rId24" tooltip="Genrich Altshuller"/>
              </a:rPr>
              <a:t>Altshuller</a:t>
            </a:r>
            <a:r>
              <a:rPr lang="en-GB" altLang="en-BD" sz="1600" dirty="0" err="1">
                <a:latin typeface="Arial" panose="020B0604020202020204" pitchFamily="34" charset="0"/>
              </a:rPr>
              <a:t>’s</a:t>
            </a:r>
            <a:r>
              <a:rPr lang="en-GB" altLang="en-BD" sz="1600" dirty="0">
                <a:latin typeface="Arial" panose="020B0604020202020204" pitchFamily="34" charset="0"/>
              </a:rPr>
              <a:t> </a:t>
            </a:r>
            <a:r>
              <a:rPr lang="en-GB" altLang="en-BD" sz="1600" dirty="0">
                <a:latin typeface="Arial" panose="020B0604020202020204" pitchFamily="34" charset="0"/>
                <a:hlinkClick r:id="rId25" tooltip="TRIZ"/>
              </a:rPr>
              <a:t>TRIZ</a:t>
            </a:r>
            <a:r>
              <a:rPr lang="en-GB" altLang="en-BD" sz="1600" dirty="0">
                <a:latin typeface="Arial" panose="020B0604020202020204" pitchFamily="34" charset="0"/>
              </a:rPr>
              <a:t> engineering discipline, SIT is a practical approach to </a:t>
            </a:r>
            <a:r>
              <a:rPr lang="en-GB" altLang="en-BD" sz="1600" dirty="0">
                <a:latin typeface="Arial" panose="020B0604020202020204" pitchFamily="34" charset="0"/>
                <a:hlinkClick r:id="rId8" tooltip="Creativity"/>
              </a:rPr>
              <a:t>creativity</a:t>
            </a:r>
            <a:r>
              <a:rPr lang="en-GB" altLang="en-BD" sz="1600" dirty="0">
                <a:latin typeface="Arial" panose="020B0604020202020204" pitchFamily="34" charset="0"/>
              </a:rPr>
              <a:t>, </a:t>
            </a:r>
            <a:r>
              <a:rPr lang="en-GB" altLang="en-BD" sz="1600" dirty="0">
                <a:latin typeface="Arial" panose="020B0604020202020204" pitchFamily="34" charset="0"/>
                <a:hlinkClick r:id="rId26" tooltip="Innovation"/>
              </a:rPr>
              <a:t>innovation</a:t>
            </a:r>
            <a:r>
              <a:rPr lang="en-GB" altLang="en-BD" sz="1600" dirty="0">
                <a:latin typeface="Arial" panose="020B0604020202020204" pitchFamily="34" charset="0"/>
              </a:rPr>
              <a:t> and </a:t>
            </a:r>
            <a:r>
              <a:rPr lang="en-GB" altLang="en-BD" sz="1600" dirty="0">
                <a:latin typeface="Arial" panose="020B0604020202020204" pitchFamily="34" charset="0"/>
                <a:hlinkClick r:id="rId7" tooltip="Problem solving"/>
              </a:rPr>
              <a:t>problem solving</a:t>
            </a:r>
            <a:r>
              <a:rPr lang="en-GB" altLang="en-BD" sz="1600" dirty="0">
                <a:latin typeface="Arial" panose="020B0604020202020204" pitchFamily="34" charset="0"/>
              </a:rPr>
              <a:t>,</a:t>
            </a:r>
          </a:p>
          <a:p>
            <a:pPr>
              <a:spcBef>
                <a:spcPts val="600"/>
              </a:spcBef>
              <a:buFontTx/>
              <a:buNone/>
            </a:pPr>
            <a:r>
              <a:rPr lang="en-GB" altLang="en-BD" sz="1600" dirty="0">
                <a:latin typeface="Arial" panose="020B0604020202020204" pitchFamily="34" charset="0"/>
              </a:rPr>
              <a:t>TRIZ-- "theory of the resolution of invention-related tasks") is "a problem-solving, analysis and forecasting tool derived from the study of patterns of invention in the global patent literature". It was developed by the Soviet inventor and science-fiction author </a:t>
            </a:r>
            <a:r>
              <a:rPr lang="en-GB" altLang="en-BD" sz="1600" dirty="0">
                <a:latin typeface="Arial" panose="020B0604020202020204" pitchFamily="34" charset="0"/>
                <a:hlinkClick r:id="rId24" tooltip="Genrich Altshuller"/>
              </a:rPr>
              <a:t>Genrich Altshuller</a:t>
            </a:r>
            <a:r>
              <a:rPr lang="en-GB" altLang="en-BD" sz="1600" dirty="0">
                <a:latin typeface="Arial" panose="020B0604020202020204" pitchFamily="34" charset="0"/>
              </a:rPr>
              <a:t> (1926-1998) and his colleagues, beginning in 1946. In </a:t>
            </a:r>
            <a:r>
              <a:rPr lang="en-GB" altLang="en-BD" sz="1600" dirty="0">
                <a:latin typeface="Arial" panose="020B0604020202020204" pitchFamily="34" charset="0"/>
                <a:hlinkClick r:id="rId27" tooltip="English language"/>
              </a:rPr>
              <a:t>English</a:t>
            </a:r>
            <a:r>
              <a:rPr lang="en-GB" altLang="en-BD" sz="1600" dirty="0">
                <a:latin typeface="Arial" panose="020B0604020202020204" pitchFamily="34" charset="0"/>
              </a:rPr>
              <a:t> the name is typically rendered as "the </a:t>
            </a:r>
            <a:r>
              <a:rPr lang="en-GB" altLang="en-BD" sz="1600" b="1" dirty="0">
                <a:latin typeface="Arial" panose="020B0604020202020204" pitchFamily="34" charset="0"/>
              </a:rPr>
              <a:t>theory of inventive problem solving</a:t>
            </a:r>
            <a:r>
              <a:rPr lang="en-GB" altLang="en-BD" sz="1600" dirty="0">
                <a:latin typeface="Arial" panose="020B0604020202020204" pitchFamily="34" charset="0"/>
              </a:rPr>
              <a:t>",</a:t>
            </a:r>
            <a:r>
              <a:rPr lang="en-GB" altLang="en-BD" sz="1600" baseline="30000" dirty="0">
                <a:latin typeface="Arial" panose="020B0604020202020204" pitchFamily="34" charset="0"/>
              </a:rPr>
              <a:t> </a:t>
            </a:r>
            <a:r>
              <a:rPr lang="en-GB" altLang="en-BD" sz="1600" dirty="0">
                <a:latin typeface="Arial" panose="020B0604020202020204" pitchFamily="34" charset="0"/>
              </a:rPr>
              <a:t>and occasionally goes by the English acronym </a:t>
            </a:r>
            <a:r>
              <a:rPr lang="en-GB" altLang="en-BD" sz="1600" b="1" dirty="0">
                <a:latin typeface="Arial" panose="020B0604020202020204" pitchFamily="34" charset="0"/>
              </a:rPr>
              <a:t>TIPS</a:t>
            </a:r>
            <a:r>
              <a:rPr lang="en-GB" altLang="en-BD" sz="1600" dirty="0">
                <a:latin typeface="Arial" panose="020B0604020202020204" pitchFamily="34" charset="0"/>
              </a:rPr>
              <a:t>.</a:t>
            </a:r>
          </a:p>
        </p:txBody>
      </p:sp>
    </p:spTree>
    <p:extLst>
      <p:ext uri="{BB962C8B-B14F-4D97-AF65-F5344CB8AC3E}">
        <p14:creationId xmlns:p14="http://schemas.microsoft.com/office/powerpoint/2010/main" val="375429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2146-B509-F64A-8AEF-1B57F4FF1186}"/>
              </a:ext>
            </a:extLst>
          </p:cNvPr>
          <p:cNvSpPr>
            <a:spLocks noGrp="1"/>
          </p:cNvSpPr>
          <p:nvPr>
            <p:ph type="title"/>
          </p:nvPr>
        </p:nvSpPr>
        <p:spPr>
          <a:xfrm>
            <a:off x="252046" y="35170"/>
            <a:ext cx="10515600" cy="795460"/>
          </a:xfrm>
        </p:spPr>
        <p:txBody>
          <a:bodyPr>
            <a:normAutofit/>
          </a:bodyPr>
          <a:lstStyle/>
          <a:p>
            <a:r>
              <a:rPr lang="en-GB" sz="3600" b="1" dirty="0">
                <a:solidFill>
                  <a:srgbClr val="2491FC"/>
                </a:solidFill>
              </a:rPr>
              <a:t>Systematic Inventive Thinking (SIT)</a:t>
            </a:r>
            <a:r>
              <a:rPr lang="en-GB" sz="3600" dirty="0">
                <a:solidFill>
                  <a:srgbClr val="2491FC"/>
                </a:solidFill>
              </a:rPr>
              <a:t> </a:t>
            </a:r>
            <a:endParaRPr sz="3600" dirty="0">
              <a:solidFill>
                <a:srgbClr val="2491FC"/>
              </a:solidFill>
            </a:endParaRPr>
          </a:p>
        </p:txBody>
      </p:sp>
      <p:sp>
        <p:nvSpPr>
          <p:cNvPr id="3" name="Content Placeholder 2">
            <a:extLst>
              <a:ext uri="{FF2B5EF4-FFF2-40B4-BE49-F238E27FC236}">
                <a16:creationId xmlns:a16="http://schemas.microsoft.com/office/drawing/2014/main" id="{304D0B0A-0476-BD4A-991B-AA8DEC4D1072}"/>
              </a:ext>
            </a:extLst>
          </p:cNvPr>
          <p:cNvSpPr>
            <a:spLocks noGrp="1"/>
          </p:cNvSpPr>
          <p:nvPr>
            <p:ph idx="1"/>
          </p:nvPr>
        </p:nvSpPr>
        <p:spPr>
          <a:xfrm>
            <a:off x="252046" y="701796"/>
            <a:ext cx="11939954" cy="6156203"/>
          </a:xfrm>
        </p:spPr>
        <p:txBody>
          <a:bodyPr>
            <a:noAutofit/>
          </a:bodyPr>
          <a:lstStyle/>
          <a:p>
            <a:pPr marL="0" indent="0">
              <a:buNone/>
            </a:pPr>
            <a:r>
              <a:rPr lang="en-GB" sz="1800" b="1" dirty="0">
                <a:latin typeface="Calibri Light" panose="020F0302020204030204" pitchFamily="34" charset="0"/>
                <a:cs typeface="Calibri Light" panose="020F0302020204030204" pitchFamily="34" charset="0"/>
              </a:rPr>
              <a:t>1. Subtraction</a:t>
            </a:r>
          </a:p>
          <a:p>
            <a:pPr marL="0" indent="0">
              <a:buNone/>
            </a:pPr>
            <a:r>
              <a:rPr lang="en-GB" sz="1800" dirty="0">
                <a:latin typeface="Calibri Light" panose="020F0302020204030204" pitchFamily="34" charset="0"/>
                <a:cs typeface="Calibri Light" panose="020F0302020204030204" pitchFamily="34" charset="0"/>
              </a:rPr>
              <a:t>Remove an essential component from a product and find uses for the newly envisioned arrangement of the existing components. This abstracted arrangement is known as a "virtual product".</a:t>
            </a:r>
          </a:p>
          <a:p>
            <a:pPr marL="0" indent="0">
              <a:buNone/>
            </a:pPr>
            <a:r>
              <a:rPr lang="en-GB" sz="1800" b="1" dirty="0">
                <a:latin typeface="Calibri Light" panose="020F0302020204030204" pitchFamily="34" charset="0"/>
                <a:cs typeface="Calibri Light" panose="020F0302020204030204" pitchFamily="34" charset="0"/>
              </a:rPr>
              <a:t>2. Multiplication</a:t>
            </a:r>
          </a:p>
          <a:p>
            <a:pPr marL="0" indent="0">
              <a:buNone/>
            </a:pPr>
            <a:r>
              <a:rPr lang="en-GB" sz="1800" dirty="0">
                <a:latin typeface="Calibri Light" panose="020F0302020204030204" pitchFamily="34" charset="0"/>
                <a:cs typeface="Calibri Light" panose="020F0302020204030204" pitchFamily="34" charset="0"/>
              </a:rPr>
              <a:t>Add to a product a component of the same type as an existing component. The added component should be changed in some way. The 2 keywords for this tool are: 1) more and 2) different. These represent the two stages for applying the tool: 1) add more copies of something that exists in the product and 2) change those copies according to some parameter.</a:t>
            </a:r>
          </a:p>
          <a:p>
            <a:pPr marL="0" indent="0">
              <a:buNone/>
            </a:pPr>
            <a:r>
              <a:rPr lang="en-GB" sz="1800" b="1" dirty="0">
                <a:latin typeface="Calibri Light" panose="020F0302020204030204" pitchFamily="34" charset="0"/>
                <a:cs typeface="Calibri Light" panose="020F0302020204030204" pitchFamily="34" charset="0"/>
              </a:rPr>
              <a:t>3. Division</a:t>
            </a:r>
          </a:p>
          <a:p>
            <a:pPr marL="0" indent="0">
              <a:buNone/>
            </a:pPr>
            <a:r>
              <a:rPr lang="en-GB" sz="1800" dirty="0">
                <a:latin typeface="Calibri Light" panose="020F0302020204030204" pitchFamily="34" charset="0"/>
                <a:cs typeface="Calibri Light" panose="020F0302020204030204" pitchFamily="34" charset="0"/>
              </a:rPr>
              <a:t>Divide the product and/or its components and rearrange them to form a new product. Using this tool forces consideration of different structures, either on the level of the product/service as a whole, or on the level of an individual component. Dividing a product to many pieces gives the freedom to reconstruct it in many new ways – it increases our degrees of freedom for working with the situation.</a:t>
            </a:r>
          </a:p>
          <a:p>
            <a:pPr marL="0" indent="0">
              <a:buNone/>
            </a:pPr>
            <a:r>
              <a:rPr lang="en-GB" sz="1800" b="1" dirty="0">
                <a:latin typeface="Calibri Light" panose="020F0302020204030204" pitchFamily="34" charset="0"/>
                <a:cs typeface="Calibri Light" panose="020F0302020204030204" pitchFamily="34" charset="0"/>
              </a:rPr>
              <a:t>4. Task unification</a:t>
            </a:r>
          </a:p>
          <a:p>
            <a:pPr marL="0" indent="0">
              <a:buNone/>
            </a:pPr>
            <a:r>
              <a:rPr lang="en-GB" sz="1800" dirty="0">
                <a:latin typeface="Calibri Light" panose="020F0302020204030204" pitchFamily="34" charset="0"/>
                <a:cs typeface="Calibri Light" panose="020F0302020204030204" pitchFamily="34" charset="0"/>
              </a:rPr>
              <a:t>Assign a new and additional task to an existing resource. Less affluent cultures are more likely to adopt the Task Unification mindset. For example, the Bedouins use camels for a number of different tasks: transportation, currency, milk, skin for tents, shade, protection from the wind, burning faces for fuel. More affluent societies tend to jettison resources.</a:t>
            </a:r>
          </a:p>
          <a:p>
            <a:pPr marL="0" indent="0">
              <a:buNone/>
            </a:pPr>
            <a:r>
              <a:rPr lang="en-GB" sz="1800" b="1" dirty="0">
                <a:latin typeface="Calibri Light" panose="020F0302020204030204" pitchFamily="34" charset="0"/>
                <a:cs typeface="Calibri Light" panose="020F0302020204030204" pitchFamily="34" charset="0"/>
              </a:rPr>
              <a:t>5. Attribute dependency</a:t>
            </a:r>
          </a:p>
          <a:p>
            <a:pPr marL="0" indent="0">
              <a:buNone/>
            </a:pPr>
            <a:r>
              <a:rPr lang="en-GB" sz="1800" dirty="0">
                <a:latin typeface="Calibri Light" panose="020F0302020204030204" pitchFamily="34" charset="0"/>
                <a:cs typeface="Calibri Light" panose="020F0302020204030204" pitchFamily="34" charset="0"/>
              </a:rPr>
              <a:t>Creating and dissolving dependencies between variables of a product. Attribute dependency works with variables rather than components. Variables are easy to identify as those characteristics that can change within a product or component (e.g. </a:t>
            </a:r>
            <a:r>
              <a:rPr lang="en-GB" sz="1800" dirty="0" err="1">
                <a:latin typeface="Calibri Light" panose="020F0302020204030204" pitchFamily="34" charset="0"/>
                <a:cs typeface="Calibri Light" panose="020F0302020204030204" pitchFamily="34" charset="0"/>
              </a:rPr>
              <a:t>color</a:t>
            </a:r>
            <a:r>
              <a:rPr lang="en-GB" sz="1800" dirty="0">
                <a:latin typeface="Calibri Light" panose="020F0302020204030204" pitchFamily="34" charset="0"/>
                <a:cs typeface="Calibri Light" panose="020F0302020204030204" pitchFamily="34" charset="0"/>
              </a:rPr>
              <a:t>, size, material).</a:t>
            </a:r>
          </a:p>
          <a:p>
            <a:pPr marL="0" indent="0">
              <a:buNone/>
            </a:pPr>
            <a:endParaRPr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2377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BA1C-9C4A-9E44-9642-2F2F0FF2D0D4}"/>
              </a:ext>
            </a:extLst>
          </p:cNvPr>
          <p:cNvSpPr>
            <a:spLocks noGrp="1"/>
          </p:cNvSpPr>
          <p:nvPr>
            <p:ph type="title"/>
          </p:nvPr>
        </p:nvSpPr>
        <p:spPr>
          <a:xfrm>
            <a:off x="474785" y="294786"/>
            <a:ext cx="10515600" cy="549275"/>
          </a:xfrm>
        </p:spPr>
        <p:txBody>
          <a:bodyPr>
            <a:noAutofit/>
          </a:bodyPr>
          <a:lstStyle/>
          <a:p>
            <a:r>
              <a:rPr lang="en-US" sz="2800" b="1" dirty="0">
                <a:solidFill>
                  <a:srgbClr val="2491FC"/>
                </a:solidFill>
              </a:rPr>
              <a:t>Strategic Areas for Ideas by leveraging ECC Technology Possibilities: </a:t>
            </a:r>
            <a:endParaRPr sz="2800" b="1" dirty="0">
              <a:solidFill>
                <a:srgbClr val="2491FC"/>
              </a:solidFill>
            </a:endParaRPr>
          </a:p>
        </p:txBody>
      </p:sp>
      <p:sp>
        <p:nvSpPr>
          <p:cNvPr id="3" name="Content Placeholder 2">
            <a:extLst>
              <a:ext uri="{FF2B5EF4-FFF2-40B4-BE49-F238E27FC236}">
                <a16:creationId xmlns:a16="http://schemas.microsoft.com/office/drawing/2014/main" id="{7D8B8020-5145-3844-B10D-6149669BA9A9}"/>
              </a:ext>
            </a:extLst>
          </p:cNvPr>
          <p:cNvSpPr>
            <a:spLocks noGrp="1"/>
          </p:cNvSpPr>
          <p:nvPr>
            <p:ph idx="1"/>
          </p:nvPr>
        </p:nvSpPr>
        <p:spPr>
          <a:xfrm>
            <a:off x="568568" y="844060"/>
            <a:ext cx="11471031" cy="6013940"/>
          </a:xfrm>
        </p:spPr>
        <p:txBody>
          <a:bodyPr>
            <a:normAutofit fontScale="85000" lnSpcReduction="20000"/>
          </a:bodyPr>
          <a:lstStyle/>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Replace mechanical parts with electromechanical or electronics</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Reduce number of parts; pursue integration</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Replace the role of hardware with software </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Delegate increasing roles from human to machine, for both products and processes. </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Develop a part which could be used in multiple products, for having scale advantage </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Perform commonality &amp; variation analysis and develop core components; develop higher level components around core components—leverage scope advantage</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Use standard off the shelf components to maximize benefit from scale </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Reduce the complexity of making, opening the opportunity of role delegation from human to machine</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Make it easier for 3rd party component plugin--opening externality effect</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Reduce the scope of causing errors in making as well as using the product</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Reduce assembling, dismantling, repairing, and recycling complexity </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Reduce the material, energy, and space need</a:t>
            </a:r>
          </a:p>
          <a:p>
            <a:pPr marL="457200" indent="-457200">
              <a:lnSpc>
                <a:spcPct val="110000"/>
              </a:lnSpc>
              <a:spcBef>
                <a:spcPts val="600"/>
              </a:spcBef>
              <a:buFont typeface="+mj-lt"/>
              <a:buAutoNum type="arabicPeriod"/>
            </a:pPr>
            <a:r>
              <a:rPr lang="en-US" sz="2200" dirty="0">
                <a:latin typeface="Calibri Light" panose="020F0302020204030204" pitchFamily="34" charset="0"/>
                <a:cs typeface="Calibri Light" panose="020F0302020204030204" pitchFamily="34" charset="0"/>
              </a:rPr>
              <a:t>Optimize processing steps--both for production and usages </a:t>
            </a:r>
            <a:endParaRPr lang="en-US" altLang="en-BD" sz="2200" dirty="0">
              <a:latin typeface="Calibri Light" panose="020F0302020204030204" pitchFamily="34" charset="0"/>
              <a:cs typeface="Calibri Light" panose="020F0302020204030204" pitchFamily="34" charset="0"/>
            </a:endParaRP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Add or improve features for creating network externality effects—bigger is better, cheaper</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Redesign for machine friendly production</a:t>
            </a:r>
          </a:p>
          <a:p>
            <a:pPr marL="457200" indent="-457200">
              <a:lnSpc>
                <a:spcPct val="110000"/>
              </a:lnSpc>
              <a:spcBef>
                <a:spcPts val="600"/>
              </a:spcBef>
              <a:buFont typeface="+mj-lt"/>
              <a:buAutoNum type="arabicPeriod"/>
            </a:pPr>
            <a:r>
              <a:rPr lang="en-US" altLang="en-BD" sz="2200" dirty="0">
                <a:latin typeface="Calibri Light" panose="020F0302020204030204" pitchFamily="34" charset="0"/>
                <a:cs typeface="Calibri Light" panose="020F0302020204030204" pitchFamily="34" charset="0"/>
              </a:rPr>
              <a:t>Ideas of redesign for easing customer level assembling </a:t>
            </a:r>
          </a:p>
          <a:p>
            <a:pPr marL="457200" indent="-457200">
              <a:lnSpc>
                <a:spcPct val="110000"/>
              </a:lnSpc>
              <a:spcBef>
                <a:spcPts val="600"/>
              </a:spcBef>
              <a:buFont typeface="+mj-lt"/>
              <a:buAutoNum type="arabicPeriod"/>
            </a:pPr>
            <a:r>
              <a:rPr lang="en-US" sz="2200" dirty="0">
                <a:latin typeface="Calibri Light" panose="020F0302020204030204" pitchFamily="34" charset="0"/>
                <a:cs typeface="Calibri Light" panose="020F0302020204030204" pitchFamily="34" charset="0"/>
              </a:rPr>
              <a:t>Make parts self-aligning, securing position, and testing</a:t>
            </a:r>
            <a:endParaRPr lang="en-US" altLang="en-BD" sz="2200"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341765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D5E7-E3FA-5E4F-8B20-25BE32A88C6A}"/>
              </a:ext>
            </a:extLst>
          </p:cNvPr>
          <p:cNvSpPr>
            <a:spLocks noGrp="1"/>
          </p:cNvSpPr>
          <p:nvPr>
            <p:ph type="title"/>
          </p:nvPr>
        </p:nvSpPr>
        <p:spPr>
          <a:xfrm>
            <a:off x="838200" y="435463"/>
            <a:ext cx="10515600" cy="525829"/>
          </a:xfrm>
        </p:spPr>
        <p:txBody>
          <a:bodyPr>
            <a:normAutofit fontScale="90000"/>
          </a:bodyPr>
          <a:lstStyle/>
          <a:p>
            <a:r>
              <a:rPr lang="en-US" altLang="en-BD" sz="2800" b="1" dirty="0">
                <a:solidFill>
                  <a:srgbClr val="2491FC"/>
                </a:solidFill>
                <a:latin typeface="Calibri Light" panose="020F0302020204030204" pitchFamily="34" charset="0"/>
                <a:cs typeface="Calibri Light" panose="020F0302020204030204" pitchFamily="34" charset="0"/>
              </a:rPr>
              <a:t>Replace Mechanical Parts with Electromechanical or Electronics</a:t>
            </a:r>
            <a:br>
              <a:rPr lang="en-US" altLang="en-BD" sz="2800" b="1" dirty="0">
                <a:solidFill>
                  <a:srgbClr val="2491FC"/>
                </a:solidFill>
                <a:latin typeface="Calibri Light" panose="020F0302020204030204" pitchFamily="34" charset="0"/>
                <a:cs typeface="Calibri Light" panose="020F0302020204030204" pitchFamily="34" charset="0"/>
              </a:rPr>
            </a:br>
            <a:endParaRPr sz="2800" b="1"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12BFCAF-FC97-5641-AE9D-D344287B5B9F}"/>
              </a:ext>
            </a:extLst>
          </p:cNvPr>
          <p:cNvSpPr>
            <a:spLocks noGrp="1"/>
          </p:cNvSpPr>
          <p:nvPr>
            <p:ph idx="1"/>
          </p:nvPr>
        </p:nvSpPr>
        <p:spPr>
          <a:xfrm>
            <a:off x="838201" y="797169"/>
            <a:ext cx="8985738" cy="5920154"/>
          </a:xfrm>
        </p:spPr>
        <p:txBody>
          <a:bodyPr>
            <a:normAutofit fontScale="925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Mechanical parts have many limitations, which could be addressed with electronic ones. For example, usually mechanical parts require large space and also consume more energy than electronic parts—affecting many economic parameters starting from cost, quality, and scale advantage. </a:t>
            </a:r>
          </a:p>
          <a:p>
            <a:pPr marL="0" indent="0">
              <a:lnSpc>
                <a:spcPct val="110000"/>
              </a:lnSpc>
              <a:buNone/>
            </a:pPr>
            <a:r>
              <a:rPr lang="en-US" sz="2000" dirty="0">
                <a:latin typeface="Calibri Light" panose="020F0302020204030204" pitchFamily="34" charset="0"/>
                <a:cs typeface="Calibri Light" panose="020F0302020204030204" pitchFamily="34" charset="0"/>
              </a:rPr>
              <a:t>To take advantage of it, over the last 70 years, more or less all-major industrial products have been going through the process of ideas of redesign for the replacement of mechanical ones by electronic components. </a:t>
            </a:r>
          </a:p>
          <a:p>
            <a:pPr marL="0" indent="0">
              <a:lnSpc>
                <a:spcPct val="110000"/>
              </a:lnSpc>
              <a:buNone/>
            </a:pPr>
            <a:r>
              <a:rPr lang="en-US" sz="2000" dirty="0">
                <a:latin typeface="Calibri Light" panose="020F0302020204030204" pitchFamily="34" charset="0"/>
                <a:cs typeface="Calibri Light" panose="020F0302020204030204" pitchFamily="34" charset="0"/>
              </a:rPr>
              <a:t>Starting from TV tuner, keyboard of mobile phone handset to speed regulator of electric fan, there have been countless examples.  </a:t>
            </a:r>
          </a:p>
          <a:p>
            <a:pPr marL="0" indent="0">
              <a:lnSpc>
                <a:spcPct val="110000"/>
              </a:lnSpc>
              <a:buNone/>
            </a:pPr>
            <a:r>
              <a:rPr lang="en-US" sz="2000" dirty="0">
                <a:latin typeface="Calibri Light" panose="020F0302020204030204" pitchFamily="34" charset="0"/>
                <a:cs typeface="Calibri Light" panose="020F0302020204030204" pitchFamily="34" charset="0"/>
              </a:rPr>
              <a:t>There have been many great achievements due to systematic investigation in generating ideas from this area. For example, AT&amp;T explored ideas for replacing electromechanical telephone switch with solid sate electrical device. That led to the invention of Transistor.   </a:t>
            </a:r>
          </a:p>
          <a:p>
            <a:pPr marL="0" indent="0">
              <a:lnSpc>
                <a:spcPct val="110000"/>
              </a:lnSpc>
              <a:buNone/>
            </a:pPr>
            <a:r>
              <a:rPr lang="en-US" sz="2000" dirty="0">
                <a:latin typeface="Calibri Light" panose="020F0302020204030204" pitchFamily="34" charset="0"/>
                <a:cs typeface="Calibri Light" panose="020F0302020204030204" pitchFamily="34" charset="0"/>
              </a:rPr>
              <a:t>Even Tesla’s mission of electrical vehicle is about the reinvention of automobile by the idea of changing mechanical technology core with electrical and electronics. On the other hand, many of the incremental innovations of automobile have been the outcome of the developing and applying ideas of changing mechanical components with electronics.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490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FBEE89-AAF7-C04E-9EA6-3D69997A43F4}"/>
              </a:ext>
            </a:extLst>
          </p:cNvPr>
          <p:cNvPicPr>
            <a:picLocks noChangeAspect="1"/>
          </p:cNvPicPr>
          <p:nvPr/>
        </p:nvPicPr>
        <p:blipFill>
          <a:blip r:embed="rId2"/>
          <a:stretch>
            <a:fillRect/>
          </a:stretch>
        </p:blipFill>
        <p:spPr>
          <a:xfrm rot="16200000">
            <a:off x="-2142393" y="2451100"/>
            <a:ext cx="6629400" cy="1727200"/>
          </a:xfrm>
          <a:prstGeom prst="rect">
            <a:avLst/>
          </a:prstGeom>
        </p:spPr>
      </p:pic>
      <p:pic>
        <p:nvPicPr>
          <p:cNvPr id="5" name="Picture 5">
            <a:extLst>
              <a:ext uri="{FF2B5EF4-FFF2-40B4-BE49-F238E27FC236}">
                <a16:creationId xmlns:a16="http://schemas.microsoft.com/office/drawing/2014/main" id="{2C18952D-13B0-824A-AA4A-A76C1BD5C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384" y="0"/>
            <a:ext cx="59467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Electromechanical Relay Circuit Working with Applications">
            <a:extLst>
              <a:ext uri="{FF2B5EF4-FFF2-40B4-BE49-F238E27FC236}">
                <a16:creationId xmlns:a16="http://schemas.microsoft.com/office/drawing/2014/main" id="{C098517D-82F9-8D41-875D-85100CE30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4325" y="-82061"/>
            <a:ext cx="2028581" cy="24342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chanical Relay Primer - Phidgets Support">
            <a:extLst>
              <a:ext uri="{FF2B5EF4-FFF2-40B4-BE49-F238E27FC236}">
                <a16:creationId xmlns:a16="http://schemas.microsoft.com/office/drawing/2014/main" id="{4933384B-004C-DB4E-BD6A-678A47AE6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6123" y="2352236"/>
            <a:ext cx="3206874" cy="15488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ddicore 1 Channel Relay Module 10A">
            <a:extLst>
              <a:ext uri="{FF2B5EF4-FFF2-40B4-BE49-F238E27FC236}">
                <a16:creationId xmlns:a16="http://schemas.microsoft.com/office/drawing/2014/main" id="{4F760AC6-ED9D-7543-91BB-EEC49D3957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6744" y="3901067"/>
            <a:ext cx="1643741" cy="13437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lid-state Relays | Electromechanical Relays | Electronics Textbook">
            <a:extLst>
              <a:ext uri="{FF2B5EF4-FFF2-40B4-BE49-F238E27FC236}">
                <a16:creationId xmlns:a16="http://schemas.microsoft.com/office/drawing/2014/main" id="{562E84E2-7893-BB4D-9936-AFD0F4B475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230" y="5244825"/>
            <a:ext cx="4107769" cy="154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3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A221-C029-1444-AB5B-2343BDF5906D}"/>
              </a:ext>
            </a:extLst>
          </p:cNvPr>
          <p:cNvSpPr>
            <a:spLocks noGrp="1"/>
          </p:cNvSpPr>
          <p:nvPr>
            <p:ph type="title"/>
          </p:nvPr>
        </p:nvSpPr>
        <p:spPr>
          <a:xfrm>
            <a:off x="709246" y="306511"/>
            <a:ext cx="10515600" cy="490660"/>
          </a:xfrm>
        </p:spPr>
        <p:txBody>
          <a:bodyPr>
            <a:normAutofit fontScale="90000"/>
          </a:bodyPr>
          <a:lstStyle/>
          <a:p>
            <a:br>
              <a:rPr lang="en-US" altLang="en-BD" sz="2800" dirty="0">
                <a:solidFill>
                  <a:srgbClr val="2491FC"/>
                </a:solidFill>
                <a:latin typeface="Calibri Light" panose="020F0302020204030204" pitchFamily="34" charset="0"/>
                <a:cs typeface="Calibri Light" panose="020F0302020204030204" pitchFamily="34" charset="0"/>
              </a:rPr>
            </a:br>
            <a:r>
              <a:rPr lang="en-US" altLang="en-BD" sz="2800" dirty="0">
                <a:solidFill>
                  <a:srgbClr val="2491FC"/>
                </a:solidFill>
                <a:latin typeface="Calibri Light" panose="020F0302020204030204" pitchFamily="34" charset="0"/>
                <a:cs typeface="Calibri Light" panose="020F0302020204030204" pitchFamily="34" charset="0"/>
              </a:rPr>
              <a:t>Reduce Number of Parts--pursue integration</a:t>
            </a:r>
            <a:br>
              <a:rPr lang="en-US" altLang="en-BD" dirty="0">
                <a:latin typeface="Calibri Light" panose="020F0302020204030204" pitchFamily="34" charset="0"/>
                <a:cs typeface="Calibri Light" panose="020F0302020204030204" pitchFamily="34" charset="0"/>
              </a:rPr>
            </a:br>
            <a:endParaRPr dirty="0"/>
          </a:p>
        </p:txBody>
      </p:sp>
      <p:sp>
        <p:nvSpPr>
          <p:cNvPr id="3" name="Content Placeholder 2">
            <a:extLst>
              <a:ext uri="{FF2B5EF4-FFF2-40B4-BE49-F238E27FC236}">
                <a16:creationId xmlns:a16="http://schemas.microsoft.com/office/drawing/2014/main" id="{8705E372-19A5-5A4B-BFA6-84C9376150FD}"/>
              </a:ext>
            </a:extLst>
          </p:cNvPr>
          <p:cNvSpPr>
            <a:spLocks noGrp="1"/>
          </p:cNvSpPr>
          <p:nvPr>
            <p:ph idx="1"/>
          </p:nvPr>
        </p:nvSpPr>
        <p:spPr>
          <a:xfrm>
            <a:off x="826478" y="598732"/>
            <a:ext cx="9548446" cy="5754318"/>
          </a:xfrm>
        </p:spPr>
        <p:txBody>
          <a:bodyPr>
            <a:no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Reduction of component count has multidimensional benefits. In one hand, it reduces space and assembling cost. On the other hand, it also reduces space requirement and energy need. As a matter of fact, the major redesign effort of electronics product has focused on integrating multiple discrete components into single one. Such redesign progress through redesign has been making many gadgets like mobile handsets and appliances like TVs more capable, and more importantly smaller as well as cheaper.  </a:t>
            </a:r>
            <a:endParaRPr lang="en-BD"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 Integration of discrete electronic components into a single chip has been the driver of improvement of virtually all electronic products. Repeated application of this design option has led to LSI and VLSI chips. Replacing a printed circuit board (PCB) full of discrete parts with an application specific integrated circuit (ASIC) has always been an excellent way to reduce system and production costs.</a:t>
            </a:r>
            <a:r>
              <a:rPr lang="en-BD" sz="2000" dirty="0">
                <a:latin typeface="Calibri Light" panose="020F0302020204030204" pitchFamily="34" charset="0"/>
                <a:cs typeface="Calibri Light" panose="020F0302020204030204" pitchFamily="34" charset="0"/>
              </a:rPr>
              <a:t> </a:t>
            </a:r>
          </a:p>
          <a:p>
            <a:pPr marL="0" indent="0">
              <a:lnSpc>
                <a:spcPct val="100000"/>
              </a:lnSpc>
              <a:buNone/>
            </a:pPr>
            <a:r>
              <a:rPr lang="en-BD" altLang="en-BD" sz="2000" dirty="0">
                <a:latin typeface="Calibri Light" panose="020F0302020204030204" pitchFamily="34" charset="0"/>
                <a:ea typeface="ＭＳ Ｐゴシック" panose="020B0600070205080204" pitchFamily="34" charset="-128"/>
                <a:cs typeface="Calibri Light" panose="020F0302020204030204" pitchFamily="34" charset="0"/>
              </a:rPr>
              <a:t>Redesign for leveraging 3D printing for reducing number of parts is a great area of ideas. </a:t>
            </a:r>
            <a:r>
              <a:rPr lang="en-GB" altLang="en-BD" sz="2000" dirty="0">
                <a:solidFill>
                  <a:srgbClr val="000000"/>
                </a:solidFill>
                <a:latin typeface="Calibri Light" panose="020F0302020204030204" pitchFamily="34" charset="0"/>
                <a:cs typeface="Calibri Light" panose="020F0302020204030204" pitchFamily="34" charset="0"/>
              </a:rPr>
              <a:t>As reported in the media about GE’s success in redesigning nozzle, 'rather than 20 pieces welded together, the new tip is a single elegant piece that weighed 25 per cent less than its predecessor, and was five times more durable and 30 per cent more cost-efficient.' In addition to the fuel injecting nozzle, GE has succeeded in using additive manufacturing to make sensors, blades, heat exchangers, and other parts for jet engines. In the beginning, there is a need for high calibre engineers to build 3D printers and produce precise 3D designs of the parts, but once done, the printer starts adding layer after layer material without the need for human intervention.</a:t>
            </a:r>
            <a:endParaRPr lang="en-BD" altLang="en-BD" sz="2000" dirty="0">
              <a:latin typeface="Calibri Light" panose="020F0302020204030204" pitchFamily="34" charset="0"/>
              <a:cs typeface="Calibri Light" panose="020F0302020204030204" pitchFamily="34" charset="0"/>
            </a:endParaRPr>
          </a:p>
        </p:txBody>
      </p:sp>
      <p:pic>
        <p:nvPicPr>
          <p:cNvPr id="2050" name="Picture 2" descr="SoC System On Chip with mixed mode components (digital, analog, RF,... |  Download Scientific Diagram">
            <a:extLst>
              <a:ext uri="{FF2B5EF4-FFF2-40B4-BE49-F238E27FC236}">
                <a16:creationId xmlns:a16="http://schemas.microsoft.com/office/drawing/2014/main" id="{27C99F9F-48B8-324D-A7A2-A552E1EDB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6677" y="1265604"/>
            <a:ext cx="1898650" cy="1073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kerBot Replicator+ 3D Printer MP07825 B&amp;H Photo Video">
            <a:extLst>
              <a:ext uri="{FF2B5EF4-FFF2-40B4-BE49-F238E27FC236}">
                <a16:creationId xmlns:a16="http://schemas.microsoft.com/office/drawing/2014/main" id="{38A81343-3ED6-5C41-875C-2F19BE582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0363" y="2630975"/>
            <a:ext cx="1888272" cy="188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66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F28-E40E-C148-8088-52F26C4F45A8}"/>
              </a:ext>
            </a:extLst>
          </p:cNvPr>
          <p:cNvSpPr>
            <a:spLocks noGrp="1"/>
          </p:cNvSpPr>
          <p:nvPr>
            <p:ph type="title"/>
          </p:nvPr>
        </p:nvSpPr>
        <p:spPr>
          <a:xfrm>
            <a:off x="310660" y="246186"/>
            <a:ext cx="8481647" cy="772013"/>
          </a:xfrm>
        </p:spPr>
        <p:txBody>
          <a:bodyPr>
            <a:normAutofit/>
          </a:bodyPr>
          <a:lstStyle/>
          <a:p>
            <a:r>
              <a:rPr lang="en-US" sz="3600" dirty="0">
                <a:solidFill>
                  <a:srgbClr val="2491FC"/>
                </a:solidFill>
              </a:rPr>
              <a:t>Episodic Model of Evolution of Inventions</a:t>
            </a:r>
            <a:r>
              <a:rPr lang="en-BD" sz="3600" dirty="0">
                <a:solidFill>
                  <a:srgbClr val="2491FC"/>
                </a:solidFill>
                <a:effectLst/>
              </a:rPr>
              <a:t> </a:t>
            </a:r>
            <a:endParaRPr sz="3600" dirty="0">
              <a:solidFill>
                <a:srgbClr val="2491FC"/>
              </a:solidFill>
            </a:endParaRPr>
          </a:p>
        </p:txBody>
      </p:sp>
      <p:pic>
        <p:nvPicPr>
          <p:cNvPr id="5" name="Content Placeholder 4">
            <a:extLst>
              <a:ext uri="{FF2B5EF4-FFF2-40B4-BE49-F238E27FC236}">
                <a16:creationId xmlns:a16="http://schemas.microsoft.com/office/drawing/2014/main" id="{3CD84B86-A283-4047-9543-DD1557D28998}"/>
              </a:ext>
            </a:extLst>
          </p:cNvPr>
          <p:cNvPicPr>
            <a:picLocks noGrp="1" noChangeAspect="1"/>
          </p:cNvPicPr>
          <p:nvPr>
            <p:ph idx="1"/>
          </p:nvPr>
        </p:nvPicPr>
        <p:blipFill>
          <a:blip r:embed="rId2"/>
          <a:stretch>
            <a:fillRect/>
          </a:stretch>
        </p:blipFill>
        <p:spPr>
          <a:xfrm>
            <a:off x="6254750" y="1018199"/>
            <a:ext cx="5937250" cy="4108018"/>
          </a:xfrm>
        </p:spPr>
      </p:pic>
      <p:sp>
        <p:nvSpPr>
          <p:cNvPr id="6" name="TextBox 5">
            <a:extLst>
              <a:ext uri="{FF2B5EF4-FFF2-40B4-BE49-F238E27FC236}">
                <a16:creationId xmlns:a16="http://schemas.microsoft.com/office/drawing/2014/main" id="{3036A3AA-0B9A-EF45-A106-8A2AFC52A343}"/>
              </a:ext>
            </a:extLst>
          </p:cNvPr>
          <p:cNvSpPr txBox="1"/>
          <p:nvPr/>
        </p:nvSpPr>
        <p:spPr>
          <a:xfrm>
            <a:off x="372208" y="924414"/>
            <a:ext cx="5882542" cy="5909310"/>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We are after extracting increasing utility from getting our jobs done. However, the products and processes through which we use them in getting our jobs done affect the utility. Hence, to extract increasing utility, we have been after inventing technologies and advancing them so that we can offer increasingly improved products and processes. </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However, advancement of technology core leads to saturation of improvement of products and process, resulting in slowing down advancement of utility extraction. Fortunately, profit making incentives have been succeeding in inventing new technology—leading to reinventions of products and also processes by changing the mature technology core with emerging ones.  </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But, invariably, reinventions emerge in inferior form. They keep going through advancement thorough leading to causing destruction to previous mature wave. This reality makes the journey of evolution of inventions into episodic form.  For example, from the light source to printing, most inventions have been progressing in episodic form.  </a:t>
            </a:r>
            <a:endParaRPr dirty="0">
              <a:latin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6CA569F8-3D29-4E48-9907-65DB3B2C3B2E}"/>
              </a:ext>
            </a:extLst>
          </p:cNvPr>
          <p:cNvSpPr/>
          <p:nvPr/>
        </p:nvSpPr>
        <p:spPr>
          <a:xfrm>
            <a:off x="6175375" y="5134486"/>
            <a:ext cx="5770440" cy="1477328"/>
          </a:xfrm>
          <a:prstGeom prst="rect">
            <a:avLst/>
          </a:prstGeom>
        </p:spPr>
        <p:txBody>
          <a:bodyPr wrap="square">
            <a:spAutoFit/>
          </a:bodyPr>
          <a:lstStyle/>
          <a:p>
            <a:r>
              <a:rPr lang="en-GB" b="0" i="0" dirty="0">
                <a:solidFill>
                  <a:schemeClr val="accent6">
                    <a:lumMod val="50000"/>
                  </a:schemeClr>
                </a:solidFill>
                <a:effectLst/>
                <a:latin typeface="-apple-system"/>
              </a:rPr>
              <a:t>Inventions in reality appear to have an episodic model in which period of conventual continuity through incremental advancement, where there is cumulative progress, is followed by interruption creating period of revolutionary </a:t>
            </a:r>
            <a:r>
              <a:rPr lang="en-GB" dirty="0">
                <a:solidFill>
                  <a:schemeClr val="accent6">
                    <a:lumMod val="50000"/>
                  </a:schemeClr>
                </a:solidFill>
                <a:latin typeface="-apple-system"/>
              </a:rPr>
              <a:t>reinvention—leading to </a:t>
            </a:r>
            <a:r>
              <a:rPr lang="en-GB" b="0" i="0" dirty="0">
                <a:solidFill>
                  <a:schemeClr val="accent6">
                    <a:lumMod val="50000"/>
                  </a:schemeClr>
                </a:solidFill>
                <a:effectLst/>
                <a:latin typeface="-apple-system"/>
              </a:rPr>
              <a:t>creative destruction.</a:t>
            </a:r>
            <a:endParaRPr dirty="0">
              <a:solidFill>
                <a:schemeClr val="accent6">
                  <a:lumMod val="50000"/>
                </a:schemeClr>
              </a:solidFill>
            </a:endParaRPr>
          </a:p>
        </p:txBody>
      </p:sp>
    </p:spTree>
    <p:extLst>
      <p:ext uri="{BB962C8B-B14F-4D97-AF65-F5344CB8AC3E}">
        <p14:creationId xmlns:p14="http://schemas.microsoft.com/office/powerpoint/2010/main" val="366963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601C-912F-E24A-8601-BC8F95674EDF}"/>
              </a:ext>
            </a:extLst>
          </p:cNvPr>
          <p:cNvSpPr>
            <a:spLocks noGrp="1"/>
          </p:cNvSpPr>
          <p:nvPr>
            <p:ph type="title"/>
          </p:nvPr>
        </p:nvSpPr>
        <p:spPr>
          <a:xfrm>
            <a:off x="838200" y="453292"/>
            <a:ext cx="10515600" cy="525828"/>
          </a:xfrm>
        </p:spPr>
        <p:txBody>
          <a:bodyPr>
            <a:normAutofit fontScale="90000"/>
          </a:bodyPr>
          <a:lstStyle/>
          <a:p>
            <a:br>
              <a:rPr lang="en-US" altLang="en-BD" sz="2800" b="1" dirty="0">
                <a:solidFill>
                  <a:srgbClr val="2491FC"/>
                </a:solidFill>
                <a:latin typeface="Calibri Light" panose="020F0302020204030204" pitchFamily="34" charset="0"/>
                <a:cs typeface="Calibri Light" panose="020F0302020204030204" pitchFamily="34" charset="0"/>
              </a:rPr>
            </a:br>
            <a:r>
              <a:rPr lang="en-US" altLang="en-BD" sz="2800" b="1" dirty="0">
                <a:solidFill>
                  <a:srgbClr val="2491FC"/>
                </a:solidFill>
                <a:latin typeface="Calibri Light" panose="020F0302020204030204" pitchFamily="34" charset="0"/>
                <a:cs typeface="Calibri Light" panose="020F0302020204030204" pitchFamily="34" charset="0"/>
              </a:rPr>
              <a:t>Replace the Role of Hardware with Software </a:t>
            </a:r>
            <a:br>
              <a:rPr lang="en-US" altLang="en-BD" dirty="0">
                <a:latin typeface="Calibri Light" panose="020F0302020204030204" pitchFamily="34" charset="0"/>
                <a:cs typeface="Calibri Light" panose="020F0302020204030204" pitchFamily="34" charset="0"/>
              </a:rPr>
            </a:br>
            <a:endParaRPr dirty="0"/>
          </a:p>
        </p:txBody>
      </p:sp>
      <p:sp>
        <p:nvSpPr>
          <p:cNvPr id="3" name="Content Placeholder 2">
            <a:extLst>
              <a:ext uri="{FF2B5EF4-FFF2-40B4-BE49-F238E27FC236}">
                <a16:creationId xmlns:a16="http://schemas.microsoft.com/office/drawing/2014/main" id="{D2D986F3-E024-2F47-8F87-DAAAB6871A38}"/>
              </a:ext>
            </a:extLst>
          </p:cNvPr>
          <p:cNvSpPr>
            <a:spLocks noGrp="1"/>
          </p:cNvSpPr>
          <p:nvPr>
            <p:ph idx="1"/>
          </p:nvPr>
        </p:nvSpPr>
        <p:spPr>
          <a:xfrm>
            <a:off x="838200" y="852610"/>
            <a:ext cx="9325708" cy="6005390"/>
          </a:xfrm>
        </p:spPr>
        <p:txBody>
          <a:bodyPr>
            <a:normAutofit fontScale="70000" lnSpcReduction="20000"/>
          </a:bodyPr>
          <a:lstStyle/>
          <a:p>
            <a:pPr marL="0" indent="0">
              <a:lnSpc>
                <a:spcPct val="120000"/>
              </a:lnSpc>
              <a:buNone/>
            </a:pPr>
            <a:r>
              <a:rPr lang="en-US" dirty="0">
                <a:latin typeface="Calibri Light" panose="020F0302020204030204" pitchFamily="34" charset="0"/>
                <a:cs typeface="Calibri Light" panose="020F0302020204030204" pitchFamily="34" charset="0"/>
              </a:rPr>
              <a:t>Once the roles of hardware components are replaced with software, the cost of making each copy of software component to replicate a product is virtually zero. Moreover, as software component does not wear or tear, the reliability of the product does not suffer with the aging of software components. Often the cost of developing software components to replace mechanical or electronic components is high; but once developed, due to high scale advantage, eventual cost per unit will likely be lower, provided sufficient number of the product is produced. </a:t>
            </a:r>
          </a:p>
          <a:p>
            <a:pPr marL="0" indent="0">
              <a:lnSpc>
                <a:spcPct val="120000"/>
              </a:lnSpc>
              <a:buNone/>
            </a:pPr>
            <a:r>
              <a:rPr lang="en-US" dirty="0">
                <a:latin typeface="Calibri Light" panose="020F0302020204030204" pitchFamily="34" charset="0"/>
                <a:cs typeface="Calibri Light" panose="020F0302020204030204" pitchFamily="34" charset="0"/>
              </a:rPr>
              <a:t>Moreover, software also offers scope advantage; once the core asset is developed, marginal cost of developing each component decreases substantially. Availability of low cost microcontrollers, sensors, and displays have opened significant opportunity of pursing this redesign strategy.  For this reason, the density of software in major industrial products starting from automobile to microwave oven, has been increasing. Among many benefits, both assembling and recycling cost of software is zero. </a:t>
            </a:r>
            <a:endParaRPr lang="en-BD" dirty="0">
              <a:latin typeface="Calibri Light" panose="020F0302020204030204" pitchFamily="34" charset="0"/>
              <a:cs typeface="Calibri Light" panose="020F0302020204030204" pitchFamily="34" charset="0"/>
            </a:endParaRPr>
          </a:p>
          <a:p>
            <a:pPr marL="0" indent="0">
              <a:lnSpc>
                <a:spcPct val="120000"/>
              </a:lnSpc>
              <a:buNone/>
            </a:pPr>
            <a:r>
              <a:rPr lang="en-US" dirty="0">
                <a:latin typeface="Calibri Light" panose="020F0302020204030204" pitchFamily="34" charset="0"/>
                <a:cs typeface="Calibri Light" panose="020F0302020204030204" pitchFamily="34" charset="0"/>
              </a:rPr>
              <a:t> Over the last several decades, many industrial products went through a series of redesign to benefit from this design option. For example, film based X-ray imaging has been replaced with sensors and software. Similarly, the role of mechanical locks is being replaced by software.  </a:t>
            </a:r>
            <a:endParaRPr lang="en-BD"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3512001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1D62-FA0D-1343-98FD-25DEA556E0C7}"/>
              </a:ext>
            </a:extLst>
          </p:cNvPr>
          <p:cNvSpPr>
            <a:spLocks noGrp="1"/>
          </p:cNvSpPr>
          <p:nvPr>
            <p:ph type="title"/>
          </p:nvPr>
        </p:nvSpPr>
        <p:spPr>
          <a:xfrm>
            <a:off x="838200" y="365126"/>
            <a:ext cx="10515600" cy="560998"/>
          </a:xfrm>
        </p:spPr>
        <p:txBody>
          <a:bodyPr>
            <a:normAutofit/>
          </a:bodyPr>
          <a:lstStyle/>
          <a:p>
            <a:r>
              <a:rPr lang="en-US" altLang="en-BD" sz="2400" dirty="0">
                <a:solidFill>
                  <a:srgbClr val="2491FC"/>
                </a:solidFill>
                <a:latin typeface="Calibri Light" panose="020F0302020204030204" pitchFamily="34" charset="0"/>
                <a:cs typeface="Calibri Light" panose="020F0302020204030204" pitchFamily="34" charset="0"/>
              </a:rPr>
              <a:t>Delegate Roles from Human to Machine--for both making and using products</a:t>
            </a:r>
            <a:endParaRPr sz="2400" dirty="0">
              <a:solidFill>
                <a:srgbClr val="2491FC"/>
              </a:solidFill>
            </a:endParaRPr>
          </a:p>
        </p:txBody>
      </p:sp>
      <p:sp>
        <p:nvSpPr>
          <p:cNvPr id="3" name="Content Placeholder 2">
            <a:extLst>
              <a:ext uri="{FF2B5EF4-FFF2-40B4-BE49-F238E27FC236}">
                <a16:creationId xmlns:a16="http://schemas.microsoft.com/office/drawing/2014/main" id="{B457F0D4-AFFB-BA4C-892E-0D77B7730122}"/>
              </a:ext>
            </a:extLst>
          </p:cNvPr>
          <p:cNvSpPr>
            <a:spLocks noGrp="1"/>
          </p:cNvSpPr>
          <p:nvPr>
            <p:ph idx="1"/>
          </p:nvPr>
        </p:nvSpPr>
        <p:spPr>
          <a:xfrm>
            <a:off x="838200" y="926124"/>
            <a:ext cx="8833338" cy="5709138"/>
          </a:xfrm>
        </p:spPr>
        <p:txBody>
          <a:bodyPr>
            <a:normAutofit fontScale="70000" lnSpcReduction="20000"/>
          </a:bodyPr>
          <a:lstStyle/>
          <a:p>
            <a:pPr marL="0" indent="0">
              <a:lnSpc>
                <a:spcPct val="120000"/>
              </a:lnSpc>
              <a:buNone/>
            </a:pPr>
            <a:r>
              <a:rPr lang="en-US" dirty="0">
                <a:latin typeface="Calibri Light" panose="020F0302020204030204" pitchFamily="34" charset="0"/>
                <a:cs typeface="Calibri Light" panose="020F0302020204030204" pitchFamily="34" charset="0"/>
              </a:rPr>
              <a:t>Human beings have never ending desire of reducing involvement is using industrial products. For this reason, redesigning product with reduced human role in operating them increases the utility. Often, such a progress also reduces the cost, in both producing the product and the operating as well. For example, redesign of TV with remote control features has reduced the human role in operating TVs, increasing the perceived utility. Similarly, human role in operating other commonly used industrial products such as automobiles and washing machines are being continually reduced. Over the last 50 years, starting from adaptive cruise control to motor driven window glass winding, a number of features are either being added or updated in automobiles in increasing the perceived value. This trend has been continuing in developing autonomous driving capacity.    </a:t>
            </a:r>
            <a:endParaRPr lang="en-BD" dirty="0">
              <a:latin typeface="Calibri Light" panose="020F0302020204030204" pitchFamily="34" charset="0"/>
              <a:cs typeface="Calibri Light" panose="020F0302020204030204" pitchFamily="34" charset="0"/>
            </a:endParaRPr>
          </a:p>
          <a:p>
            <a:pPr marL="0" indent="0">
              <a:lnSpc>
                <a:spcPct val="120000"/>
              </a:lnSpc>
              <a:buNone/>
            </a:pPr>
            <a:r>
              <a:rPr lang="en-US" dirty="0">
                <a:latin typeface="Calibri Light" panose="020F0302020204030204" pitchFamily="34" charset="0"/>
                <a:cs typeface="Calibri Light" panose="020F0302020204030204" pitchFamily="34" charset="0"/>
              </a:rPr>
              <a:t> In redesigning products for reducing human role while increasing the perceived utility, often contemporary design thinking plays a vital role. Re-framing the human-machine interface in human-centric ways appears to be extremely useful in reducing human role, while increasing the utility of the product. Understanding five stages of </a:t>
            </a:r>
            <a:r>
              <a:rPr lang="en-US" dirty="0">
                <a:latin typeface="Calibri Light" panose="020F0302020204030204" pitchFamily="34" charset="0"/>
                <a:cs typeface="Calibri Light" panose="020F0302020204030204" pitchFamily="34" charset="0"/>
                <a:hlinkClick r:id="rId2" tooltip="What is Design Thinking?"/>
              </a:rPr>
              <a:t>Design Thinking</a:t>
            </a:r>
            <a:r>
              <a:rPr lang="en-US" dirty="0">
                <a:latin typeface="Calibri Light" panose="020F0302020204030204" pitchFamily="34" charset="0"/>
                <a:cs typeface="Calibri Light" panose="020F0302020204030204" pitchFamily="34" charset="0"/>
              </a:rPr>
              <a:t> will empower us to apply the Design Thinking methods in order to solve the problem of re-designing products for reducing human role and increasing perceived utility simultaneously.</a:t>
            </a:r>
            <a:endParaRP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45886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1525-971C-5B46-A92B-6BF4ADE54AB9}"/>
              </a:ext>
            </a:extLst>
          </p:cNvPr>
          <p:cNvSpPr>
            <a:spLocks noGrp="1"/>
          </p:cNvSpPr>
          <p:nvPr>
            <p:ph type="title"/>
          </p:nvPr>
        </p:nvSpPr>
        <p:spPr>
          <a:xfrm>
            <a:off x="838200" y="271340"/>
            <a:ext cx="10990385" cy="572721"/>
          </a:xfrm>
        </p:spPr>
        <p:txBody>
          <a:bodyPr>
            <a:normAutofit fontScale="90000"/>
          </a:bodyPr>
          <a:lstStyle/>
          <a:p>
            <a:r>
              <a:rPr lang="en-US" altLang="en-BD" sz="2800" b="1" dirty="0">
                <a:solidFill>
                  <a:srgbClr val="2491FC"/>
                </a:solidFill>
                <a:latin typeface="Calibri Light" panose="020F0302020204030204" pitchFamily="34" charset="0"/>
                <a:cs typeface="Calibri Light" panose="020F0302020204030204" pitchFamily="34" charset="0"/>
              </a:rPr>
              <a:t>Develop a Part that could be used in Multiple Products—economies of scale </a:t>
            </a:r>
            <a:br>
              <a:rPr lang="en-US" altLang="en-BD" sz="2800" b="1" dirty="0">
                <a:solidFill>
                  <a:srgbClr val="2491FC"/>
                </a:solidFill>
                <a:latin typeface="Calibri Light" panose="020F0302020204030204" pitchFamily="34" charset="0"/>
                <a:cs typeface="Calibri Light" panose="020F0302020204030204" pitchFamily="34" charset="0"/>
              </a:rPr>
            </a:br>
            <a:endParaRPr sz="2800" b="1"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4D6336C-9F4E-1E4C-B995-9ECD031F2961}"/>
              </a:ext>
            </a:extLst>
          </p:cNvPr>
          <p:cNvSpPr>
            <a:spLocks noGrp="1"/>
          </p:cNvSpPr>
          <p:nvPr>
            <p:ph idx="1"/>
          </p:nvPr>
        </p:nvSpPr>
        <p:spPr>
          <a:xfrm>
            <a:off x="838200" y="668214"/>
            <a:ext cx="9489831" cy="6013940"/>
          </a:xfrm>
        </p:spPr>
        <p:txBody>
          <a:bodyPr>
            <a:normAutofit fontScale="92500"/>
          </a:bodyPr>
          <a:lstStyle/>
          <a:p>
            <a:pPr marL="0" indent="0">
              <a:lnSpc>
                <a:spcPct val="100000"/>
              </a:lnSpc>
              <a:buNone/>
            </a:pPr>
            <a:r>
              <a:rPr lang="en-US" sz="2200" dirty="0">
                <a:latin typeface="Calibri Light" panose="020F0302020204030204" pitchFamily="34" charset="0"/>
                <a:cs typeface="Calibri Light" panose="020F0302020204030204" pitchFamily="34" charset="0"/>
              </a:rPr>
              <a:t>Often the scale effect is a powerful strategic approach, particularly due to increasing role of intellectual assets in components. Due to limited demand, a single product specific component development may not make good scale advantage. The focus should be on using a single component in multiple products, for expanding the scale effect in reducing the cost. </a:t>
            </a:r>
          </a:p>
          <a:p>
            <a:pPr marL="0" indent="0">
              <a:lnSpc>
                <a:spcPct val="100000"/>
              </a:lnSpc>
              <a:buNone/>
            </a:pPr>
            <a:r>
              <a:rPr lang="en-US" sz="2200" dirty="0">
                <a:latin typeface="Calibri Light" panose="020F0302020204030204" pitchFamily="34" charset="0"/>
                <a:cs typeface="Calibri Light" panose="020F0302020204030204" pitchFamily="34" charset="0"/>
              </a:rPr>
              <a:t>Utility of a component is created through a combination of Intellectual Assets, Materials, and Labor. As we keep producing each copy, the cost of intellectual asset gets keep getting divided by the total number. For software intensive components, scale benefit is extreme high as cost of copying software is zero. </a:t>
            </a:r>
          </a:p>
          <a:p>
            <a:pPr marL="0" indent="0">
              <a:lnSpc>
                <a:spcPct val="100000"/>
              </a:lnSpc>
              <a:buNone/>
            </a:pPr>
            <a:r>
              <a:rPr lang="en-US" sz="2200" i="1" dirty="0">
                <a:latin typeface="Calibri Light" panose="020F0302020204030204" pitchFamily="34" charset="0"/>
                <a:cs typeface="Calibri Light" panose="020F0302020204030204" pitchFamily="34" charset="0"/>
              </a:rPr>
              <a:t>Challenges of Software Component Reuse: </a:t>
            </a:r>
            <a:r>
              <a:rPr lang="en-US" sz="2200" dirty="0">
                <a:latin typeface="Calibri Light" panose="020F0302020204030204" pitchFamily="34" charset="0"/>
                <a:cs typeface="Calibri Light" panose="020F0302020204030204" pitchFamily="34" charset="0"/>
              </a:rPr>
              <a:t>In the corporate environment, the implementation of a reuse program requires a decision about when and where a capital investment is to be made. Development of reusable assets requires a capital investment and there should be a strategic decision as to whether investment will be made proactively or reactively. And this investment should be made at the beginning of developing a software business proposition targeting particular market segment in a proactive manner. </a:t>
            </a:r>
          </a:p>
          <a:p>
            <a:pPr marL="0" indent="0">
              <a:lnSpc>
                <a:spcPct val="100000"/>
              </a:lnSpc>
              <a:buNone/>
            </a:pPr>
            <a:r>
              <a:rPr lang="en-US" sz="2200" dirty="0">
                <a:latin typeface="Calibri Light" panose="020F0302020204030204" pitchFamily="34" charset="0"/>
                <a:cs typeface="Calibri Light" panose="020F0302020204030204" pitchFamily="34" charset="0"/>
              </a:rPr>
              <a:t>Proactive investment strategy for software reuse analyzes the target market segment, conceives product line, and defines architectures; then reusable assets are designed and implemented by taking foreseeable product variations into account. </a:t>
            </a:r>
            <a:endParaRPr lang="en-BD" sz="2200"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17087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F3F0-1EFE-1945-8FBE-B856442D0BB3}"/>
              </a:ext>
            </a:extLst>
          </p:cNvPr>
          <p:cNvSpPr>
            <a:spLocks noGrp="1"/>
          </p:cNvSpPr>
          <p:nvPr>
            <p:ph type="title"/>
          </p:nvPr>
        </p:nvSpPr>
        <p:spPr>
          <a:xfrm>
            <a:off x="638908" y="166931"/>
            <a:ext cx="10515600" cy="514106"/>
          </a:xfrm>
        </p:spPr>
        <p:txBody>
          <a:bodyPr>
            <a:normAutofit/>
          </a:bodyPr>
          <a:lstStyle/>
          <a:p>
            <a:r>
              <a:rPr lang="en-US" sz="2800" b="1" dirty="0">
                <a:solidFill>
                  <a:srgbClr val="2491FC"/>
                </a:solidFill>
              </a:rPr>
              <a:t>Develop Core Assets for a Family of Products—scope advantage</a:t>
            </a:r>
            <a:endParaRPr sz="2800" b="1" dirty="0">
              <a:solidFill>
                <a:srgbClr val="2491FC"/>
              </a:solidFill>
            </a:endParaRPr>
          </a:p>
        </p:txBody>
      </p:sp>
      <p:sp>
        <p:nvSpPr>
          <p:cNvPr id="3" name="Content Placeholder 2">
            <a:extLst>
              <a:ext uri="{FF2B5EF4-FFF2-40B4-BE49-F238E27FC236}">
                <a16:creationId xmlns:a16="http://schemas.microsoft.com/office/drawing/2014/main" id="{0ECF4442-CE13-164F-827D-2DC566E79B52}"/>
              </a:ext>
            </a:extLst>
          </p:cNvPr>
          <p:cNvSpPr>
            <a:spLocks noGrp="1"/>
          </p:cNvSpPr>
          <p:nvPr>
            <p:ph idx="1"/>
          </p:nvPr>
        </p:nvSpPr>
        <p:spPr>
          <a:xfrm>
            <a:off x="638908" y="681037"/>
            <a:ext cx="8118230" cy="6010032"/>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 exploitation of using same core component in developing higher-level components is termed as scope advantage. Using a single component in serving multiple functions is also termed as scope advantage. Scope advantage has been playing a strategic role in managing product families. Instead of designing each product from the scratch, the design strategy has been in performing commonality and variation analysis. Upon doing so, core asset is developed. </a:t>
            </a:r>
          </a:p>
          <a:p>
            <a:pPr marL="0" indent="0">
              <a:lnSpc>
                <a:spcPct val="100000"/>
              </a:lnSpc>
              <a:buNone/>
            </a:pPr>
            <a:r>
              <a:rPr lang="en-US" sz="2000" dirty="0">
                <a:latin typeface="Calibri Light" panose="020F0302020204030204" pitchFamily="34" charset="0"/>
                <a:cs typeface="Calibri Light" panose="020F0302020204030204" pitchFamily="34" charset="0"/>
              </a:rPr>
              <a:t>Around this core asset, multiple components (modules or sub-systems) are developed to be used in members of a product family, for leveraging economies of scope advantage. Economies of scope are "efficiencies formed by variety, not volume" (the latter concept is "economies of scale"). For example, Apple has developed multiple products around the same software core assets. </a:t>
            </a:r>
          </a:p>
          <a:p>
            <a:pPr marL="0" indent="0">
              <a:lnSpc>
                <a:spcPct val="100000"/>
              </a:lnSpc>
              <a:buNone/>
            </a:pPr>
            <a:r>
              <a:rPr lang="en-US" sz="2000" dirty="0">
                <a:latin typeface="Calibri Light" panose="020F0302020204030204" pitchFamily="34" charset="0"/>
                <a:cs typeface="Calibri Light" panose="020F0302020204030204" pitchFamily="34" charset="0"/>
              </a:rPr>
              <a:t>The same core software modules supported the operating systems for MacBook, iPhone and iPod mini.  Similarly, automobile companies are benefiting from  it by designing a family of products</a:t>
            </a:r>
            <a:r>
              <a:rPr lang="en-BD" sz="2000" dirty="0">
                <a:latin typeface="Calibri Light" panose="020F0302020204030204" pitchFamily="34" charset="0"/>
                <a:cs typeface="Calibri Light" panose="020F0302020204030204" pitchFamily="34" charset="0"/>
              </a:rPr>
              <a:t>.</a:t>
            </a:r>
            <a:endParaRPr lang="en-US"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Economies of scope have the following advantages for businesses: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Extreme flexibility in product design and product mix; (ii) Rapid responses to changes in market. </a:t>
            </a:r>
            <a:endParaRPr sz="2000"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C3F43AF1-C902-D641-B90B-CA00897B2FCF}"/>
              </a:ext>
            </a:extLst>
          </p:cNvPr>
          <p:cNvGrpSpPr/>
          <p:nvPr/>
        </p:nvGrpSpPr>
        <p:grpSpPr>
          <a:xfrm>
            <a:off x="8979877" y="1947104"/>
            <a:ext cx="3212123" cy="2542833"/>
            <a:chOff x="0" y="0"/>
            <a:chExt cx="2460625" cy="1861820"/>
          </a:xfrm>
        </p:grpSpPr>
        <p:pic>
          <p:nvPicPr>
            <p:cNvPr id="5" name="Picture 4" descr="mage result for product family design">
              <a:extLst>
                <a:ext uri="{FF2B5EF4-FFF2-40B4-BE49-F238E27FC236}">
                  <a16:creationId xmlns:a16="http://schemas.microsoft.com/office/drawing/2014/main" id="{71BA4843-DFE8-944A-8385-5D987CA8C7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 y="0"/>
              <a:ext cx="2341880" cy="1313815"/>
            </a:xfrm>
            <a:prstGeom prst="rect">
              <a:avLst/>
            </a:prstGeom>
            <a:noFill/>
            <a:ln>
              <a:noFill/>
            </a:ln>
          </p:spPr>
        </p:pic>
        <p:sp>
          <p:nvSpPr>
            <p:cNvPr id="6" name="Text Box 28">
              <a:extLst>
                <a:ext uri="{FF2B5EF4-FFF2-40B4-BE49-F238E27FC236}">
                  <a16:creationId xmlns:a16="http://schemas.microsoft.com/office/drawing/2014/main" id="{34A87628-7D48-3548-9632-BDEA10E12C95}"/>
                </a:ext>
              </a:extLst>
            </p:cNvPr>
            <p:cNvSpPr txBox="1"/>
            <p:nvPr/>
          </p:nvSpPr>
          <p:spPr>
            <a:xfrm>
              <a:off x="0" y="1367790"/>
              <a:ext cx="2418715" cy="494030"/>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5: Apple’s family of product design benefits from scope advantage.</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spTree>
    <p:extLst>
      <p:ext uri="{BB962C8B-B14F-4D97-AF65-F5344CB8AC3E}">
        <p14:creationId xmlns:p14="http://schemas.microsoft.com/office/powerpoint/2010/main" val="34196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5754-5CCD-B24A-BBF4-783FF7DAFD3B}"/>
              </a:ext>
            </a:extLst>
          </p:cNvPr>
          <p:cNvSpPr>
            <a:spLocks noGrp="1"/>
          </p:cNvSpPr>
          <p:nvPr>
            <p:ph type="title"/>
          </p:nvPr>
        </p:nvSpPr>
        <p:spPr>
          <a:xfrm>
            <a:off x="521677" y="365126"/>
            <a:ext cx="7461738" cy="537552"/>
          </a:xfrm>
        </p:spPr>
        <p:txBody>
          <a:bodyPr>
            <a:normAutofit fontScale="90000"/>
          </a:bodyPr>
          <a:lstStyle/>
          <a:p>
            <a:r>
              <a:rPr lang="en-US" altLang="en-BD" sz="2800" dirty="0">
                <a:solidFill>
                  <a:srgbClr val="2491FC"/>
                </a:solidFill>
                <a:latin typeface="Calibri Light" panose="020F0302020204030204" pitchFamily="34" charset="0"/>
                <a:cs typeface="Calibri Light" panose="020F0302020204030204" pitchFamily="34" charset="0"/>
              </a:rPr>
              <a:t>Use standard off the Shelf Components—scale benefits </a:t>
            </a:r>
            <a:br>
              <a:rPr lang="en-US" altLang="en-BD" sz="2800" dirty="0">
                <a:solidFill>
                  <a:srgbClr val="2491FC"/>
                </a:solidFill>
                <a:latin typeface="Calibri Light" panose="020F0302020204030204" pitchFamily="34" charset="0"/>
                <a:cs typeface="Calibri Light" panose="020F0302020204030204" pitchFamily="34" charset="0"/>
              </a:rPr>
            </a:br>
            <a:endParaRPr sz="2800"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5A42A15-70D9-A44C-ADD0-B1E15AD7A03C}"/>
              </a:ext>
            </a:extLst>
          </p:cNvPr>
          <p:cNvSpPr>
            <a:spLocks noGrp="1"/>
          </p:cNvSpPr>
          <p:nvPr>
            <p:ph idx="1"/>
          </p:nvPr>
        </p:nvSpPr>
        <p:spPr>
          <a:xfrm>
            <a:off x="521677" y="902678"/>
            <a:ext cx="8845061" cy="5955322"/>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Usage of the off the shelf components often reduces the component cost, and also decreases sourcing time. Due to increasing supply of off the shelf components in compliance with applicable standards, often redesign of products in expanding the scope of using increasing number of off the shelf components reduces the cost, development time, and also reliability as well as maintainability of products. </a:t>
            </a:r>
            <a:endParaRPr lang="en-BD"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For both software and hardware, supply of the off the shelf components has been increasing. Hence, innovators should keep exploring evolving options for pursuing ideas of redesign to keep increasing the scale advantage. </a:t>
            </a:r>
          </a:p>
          <a:p>
            <a:pPr marL="0" indent="0">
              <a:lnSpc>
                <a:spcPct val="100000"/>
              </a:lnSpc>
              <a:buNone/>
            </a:pPr>
            <a:r>
              <a:rPr lang="en-US" sz="2000" dirty="0">
                <a:latin typeface="Calibri Light" panose="020F0302020204030204" pitchFamily="34" charset="0"/>
                <a:cs typeface="Calibri Light" panose="020F0302020204030204" pitchFamily="34" charset="0"/>
              </a:rPr>
              <a:t>In fact, due to it, Apple sources off the shelf components even for critical modules like Camera. Often, the R&amp;D and plant cost for high end-camera sensors reach more than $5 billion. But the marginal cost for producing each sensor is around $10. Such reality demands the leveraging of scale advantage. Even Apple encourages Sony to sell the same sensor to other competing smartphone producers so that cost per unit reaches close to the marginal cost. For this reason, making all components does not appear to be a prudent strategy. In many cases, such a strategy will increase the component cost.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6404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53E2-50ED-8744-A452-8E8D887B078B}"/>
              </a:ext>
            </a:extLst>
          </p:cNvPr>
          <p:cNvSpPr>
            <a:spLocks noGrp="1"/>
          </p:cNvSpPr>
          <p:nvPr>
            <p:ph type="title"/>
          </p:nvPr>
        </p:nvSpPr>
        <p:spPr>
          <a:xfrm>
            <a:off x="709246" y="353402"/>
            <a:ext cx="10515600" cy="549275"/>
          </a:xfrm>
        </p:spPr>
        <p:txBody>
          <a:bodyPr>
            <a:normAutofit/>
          </a:bodyPr>
          <a:lstStyle/>
          <a:p>
            <a:r>
              <a:rPr lang="en-US" altLang="en-BD" sz="2800" b="1" dirty="0">
                <a:solidFill>
                  <a:srgbClr val="2491FC"/>
                </a:solidFill>
                <a:latin typeface="Calibri Light" panose="020F0302020204030204" pitchFamily="34" charset="0"/>
                <a:cs typeface="Calibri Light" panose="020F0302020204030204" pitchFamily="34" charset="0"/>
              </a:rPr>
              <a:t>Reduce the Complexity of Making—for reducing machine time and labor</a:t>
            </a:r>
            <a:endParaRPr sz="2800" b="1" dirty="0">
              <a:solidFill>
                <a:srgbClr val="2491FC"/>
              </a:solidFill>
            </a:endParaRPr>
          </a:p>
        </p:txBody>
      </p:sp>
      <p:sp>
        <p:nvSpPr>
          <p:cNvPr id="3" name="Content Placeholder 2">
            <a:extLst>
              <a:ext uri="{FF2B5EF4-FFF2-40B4-BE49-F238E27FC236}">
                <a16:creationId xmlns:a16="http://schemas.microsoft.com/office/drawing/2014/main" id="{7A39F61C-B91B-F348-8463-BEDCD631D2EA}"/>
              </a:ext>
            </a:extLst>
          </p:cNvPr>
          <p:cNvSpPr>
            <a:spLocks noGrp="1"/>
          </p:cNvSpPr>
          <p:nvPr>
            <p:ph idx="1"/>
          </p:nvPr>
        </p:nvSpPr>
        <p:spPr>
          <a:xfrm>
            <a:off x="709246" y="1063625"/>
            <a:ext cx="7813431" cy="4351338"/>
          </a:xfrm>
        </p:spPr>
        <p:txBody>
          <a:bodyPr/>
          <a:lstStyle/>
          <a:p>
            <a:pPr marL="0" indent="0">
              <a:lnSpc>
                <a:spcPct val="100000"/>
              </a:lnSpc>
              <a:buNone/>
            </a:pPr>
            <a:r>
              <a:rPr lang="en-US" sz="2000" dirty="0">
                <a:latin typeface="Calibri Light" panose="020F0302020204030204" pitchFamily="34" charset="0"/>
                <a:cs typeface="Calibri Light" panose="020F0302020204030204" pitchFamily="34" charset="0"/>
              </a:rPr>
              <a:t>Redesign should focus on reducing the complexity of making. Along with avoiding complex motion or subjective decision-making left to human, the focus should be on reducing the requirement of movement and increasing standardization. In the short-run, this redesign approach will reduce machine time and labor requirement. </a:t>
            </a:r>
          </a:p>
          <a:p>
            <a:pPr marL="0" indent="0">
              <a:lnSpc>
                <a:spcPct val="100000"/>
              </a:lnSpc>
              <a:buNone/>
            </a:pPr>
            <a:r>
              <a:rPr lang="en-US" sz="2000" dirty="0">
                <a:latin typeface="Calibri Light" panose="020F0302020204030204" pitchFamily="34" charset="0"/>
                <a:cs typeface="Calibri Light" panose="020F0302020204030204" pitchFamily="34" charset="0"/>
              </a:rPr>
              <a:t>In the long-run, delegating roles to machines would be easier. Moreover, such change will also lead to higher productivity of both human workers and machines; and it will also introduce fewer errors. </a:t>
            </a:r>
            <a:endParaRPr lang="en-BD" sz="2000" dirty="0">
              <a:latin typeface="Calibri Light" panose="020F0302020204030204" pitchFamily="34" charset="0"/>
              <a:cs typeface="Calibri Light" panose="020F0302020204030204" pitchFamily="34" charset="0"/>
            </a:endParaRPr>
          </a:p>
          <a:p>
            <a:pPr marL="0" indent="0">
              <a:buNone/>
            </a:pPr>
            <a:endParaRPr dirty="0"/>
          </a:p>
        </p:txBody>
      </p:sp>
      <p:pic>
        <p:nvPicPr>
          <p:cNvPr id="3074" name="Picture 2" descr="Robots in Electronics Manufacturing | RIA Blog">
            <a:extLst>
              <a:ext uri="{FF2B5EF4-FFF2-40B4-BE49-F238E27FC236}">
                <a16:creationId xmlns:a16="http://schemas.microsoft.com/office/drawing/2014/main" id="{DD5875F0-839A-DA43-814E-56606E8E7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04646"/>
            <a:ext cx="3429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73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AA62-0025-BB4F-A580-B1A96C73935D}"/>
              </a:ext>
            </a:extLst>
          </p:cNvPr>
          <p:cNvSpPr>
            <a:spLocks noGrp="1"/>
          </p:cNvSpPr>
          <p:nvPr>
            <p:ph type="title"/>
          </p:nvPr>
        </p:nvSpPr>
        <p:spPr>
          <a:xfrm>
            <a:off x="732692" y="108316"/>
            <a:ext cx="10515600" cy="572721"/>
          </a:xfrm>
        </p:spPr>
        <p:txBody>
          <a:bodyPr>
            <a:normAutofit/>
          </a:bodyPr>
          <a:lstStyle/>
          <a:p>
            <a:r>
              <a:rPr lang="en-US" altLang="en-BD" sz="2800" b="1" dirty="0">
                <a:solidFill>
                  <a:srgbClr val="2491FC"/>
                </a:solidFill>
                <a:latin typeface="Calibri Light" panose="020F0302020204030204" pitchFamily="34" charset="0"/>
                <a:cs typeface="Calibri Light" panose="020F0302020204030204" pitchFamily="34" charset="0"/>
              </a:rPr>
              <a:t>3rd Party Component Plugin--Externality Effect</a:t>
            </a:r>
            <a:endParaRPr sz="2800" b="1"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5D42537-169C-A845-86D6-749257BD61CA}"/>
              </a:ext>
            </a:extLst>
          </p:cNvPr>
          <p:cNvSpPr>
            <a:spLocks noGrp="1"/>
          </p:cNvSpPr>
          <p:nvPr>
            <p:ph idx="1"/>
          </p:nvPr>
        </p:nvSpPr>
        <p:spPr>
          <a:xfrm>
            <a:off x="838200" y="681037"/>
            <a:ext cx="7274169" cy="4351338"/>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To benefit from externality effect of 3</a:t>
            </a:r>
            <a:r>
              <a:rPr lang="en-US" sz="2000" baseline="30000" dirty="0">
                <a:latin typeface="Calibri Light" panose="020F0302020204030204" pitchFamily="34" charset="0"/>
                <a:cs typeface="Calibri Light" panose="020F0302020204030204" pitchFamily="34" charset="0"/>
              </a:rPr>
              <a:t>rd</a:t>
            </a:r>
            <a:r>
              <a:rPr lang="en-US" sz="2000" dirty="0">
                <a:latin typeface="Calibri Light" panose="020F0302020204030204" pitchFamily="34" charset="0"/>
                <a:cs typeface="Calibri Light" panose="020F0302020204030204" pitchFamily="34" charset="0"/>
              </a:rPr>
              <a:t> party component plugins, product redesign should focus on either making it pluggable to other products or making other products pluggable to it. </a:t>
            </a:r>
          </a:p>
          <a:p>
            <a:pPr marL="0" indent="0">
              <a:lnSpc>
                <a:spcPct val="100000"/>
              </a:lnSpc>
              <a:buNone/>
            </a:pPr>
            <a:r>
              <a:rPr lang="en-US" sz="2000" dirty="0">
                <a:latin typeface="Calibri Light" panose="020F0302020204030204" pitchFamily="34" charset="0"/>
                <a:cs typeface="Calibri Light" panose="020F0302020204030204" pitchFamily="34" charset="0"/>
              </a:rPr>
              <a:t>As there has been tendency to proceed from discrete products towards system solution in performing more complex task, such redesign efforts are producing increasing returns.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redesign of TVs opening the plugin options of smartphones and cameras has increased the perceived utility of both the products. On the other hand, smartphone redesigns for opening 3</a:t>
            </a:r>
            <a:r>
              <a:rPr lang="en-US" sz="2000" baseline="30000" dirty="0">
                <a:latin typeface="Calibri Light" panose="020F0302020204030204" pitchFamily="34" charset="0"/>
                <a:cs typeface="Calibri Light" panose="020F0302020204030204" pitchFamily="34" charset="0"/>
              </a:rPr>
              <a:t>rd</a:t>
            </a:r>
            <a:r>
              <a:rPr lang="en-US" sz="2000" dirty="0">
                <a:latin typeface="Calibri Light" panose="020F0302020204030204" pitchFamily="34" charset="0"/>
                <a:cs typeface="Calibri Light" panose="020F0302020204030204" pitchFamily="34" charset="0"/>
              </a:rPr>
              <a:t> party App plug-in option has created significant positive externality effect. </a:t>
            </a:r>
          </a:p>
          <a:p>
            <a:pPr marL="0" indent="0">
              <a:lnSpc>
                <a:spcPct val="100000"/>
              </a:lnSpc>
              <a:buNone/>
            </a:pPr>
            <a:r>
              <a:rPr lang="en-US" sz="2000" dirty="0">
                <a:latin typeface="Calibri Light" panose="020F0302020204030204" pitchFamily="34" charset="0"/>
                <a:cs typeface="Calibri Light" panose="020F0302020204030204" pitchFamily="34" charset="0"/>
              </a:rPr>
              <a:t>Similarly, iPhone greatly benefited from the redesign to accommodate the 3</a:t>
            </a:r>
            <a:r>
              <a:rPr lang="en-US" sz="2000" baseline="30000" dirty="0">
                <a:latin typeface="Calibri Light" panose="020F0302020204030204" pitchFamily="34" charset="0"/>
                <a:cs typeface="Calibri Light" panose="020F0302020204030204" pitchFamily="34" charset="0"/>
              </a:rPr>
              <a:t>rd</a:t>
            </a:r>
            <a:r>
              <a:rPr lang="en-US" sz="2000" dirty="0">
                <a:latin typeface="Calibri Light" panose="020F0302020204030204" pitchFamily="34" charset="0"/>
                <a:cs typeface="Calibri Light" panose="020F0302020204030204" pitchFamily="34" charset="0"/>
              </a:rPr>
              <a:t> party App plugin option. </a:t>
            </a:r>
            <a:endParaRPr sz="2000" dirty="0">
              <a:latin typeface="Calibri Light" panose="020F0302020204030204" pitchFamily="34" charset="0"/>
              <a:cs typeface="Calibri Light" panose="020F0302020204030204" pitchFamily="34" charset="0"/>
            </a:endParaRPr>
          </a:p>
        </p:txBody>
      </p:sp>
      <p:pic>
        <p:nvPicPr>
          <p:cNvPr id="4098" name="Picture 2" descr="Chart showing App Store downloads and available apps over time.">
            <a:extLst>
              <a:ext uri="{FF2B5EF4-FFF2-40B4-BE49-F238E27FC236}">
                <a16:creationId xmlns:a16="http://schemas.microsoft.com/office/drawing/2014/main" id="{8E197539-1873-D045-A36E-422C8D37B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077" y="2635739"/>
            <a:ext cx="38100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01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F749-8F9A-ED4B-966F-BC3931F4D286}"/>
              </a:ext>
            </a:extLst>
          </p:cNvPr>
          <p:cNvSpPr>
            <a:spLocks noGrp="1"/>
          </p:cNvSpPr>
          <p:nvPr>
            <p:ph type="title"/>
          </p:nvPr>
        </p:nvSpPr>
        <p:spPr>
          <a:xfrm>
            <a:off x="568570" y="177556"/>
            <a:ext cx="9958754" cy="654783"/>
          </a:xfrm>
        </p:spPr>
        <p:txBody>
          <a:bodyPr>
            <a:normAutofit/>
          </a:bodyPr>
          <a:lstStyle/>
          <a:p>
            <a:r>
              <a:rPr lang="en-US" altLang="en-BD" sz="2800" b="1" dirty="0">
                <a:solidFill>
                  <a:srgbClr val="2491FC"/>
                </a:solidFill>
                <a:latin typeface="Calibri Light" panose="020F0302020204030204" pitchFamily="34" charset="0"/>
                <a:cs typeface="Calibri Light" panose="020F0302020204030204" pitchFamily="34" charset="0"/>
              </a:rPr>
              <a:t>Reduce the Scope of Making Errors—in both production and usages </a:t>
            </a:r>
            <a:endParaRPr sz="2800" b="1" dirty="0">
              <a:solidFill>
                <a:srgbClr val="2491FC"/>
              </a:solidFill>
            </a:endParaRPr>
          </a:p>
        </p:txBody>
      </p:sp>
      <p:sp>
        <p:nvSpPr>
          <p:cNvPr id="3" name="Content Placeholder 2">
            <a:extLst>
              <a:ext uri="{FF2B5EF4-FFF2-40B4-BE49-F238E27FC236}">
                <a16:creationId xmlns:a16="http://schemas.microsoft.com/office/drawing/2014/main" id="{B1CD2FA5-5F9C-6B44-8EB7-107BD21D72E6}"/>
              </a:ext>
            </a:extLst>
          </p:cNvPr>
          <p:cNvSpPr>
            <a:spLocks noGrp="1"/>
          </p:cNvSpPr>
          <p:nvPr>
            <p:ph idx="1"/>
          </p:nvPr>
        </p:nvSpPr>
        <p:spPr>
          <a:xfrm>
            <a:off x="568570" y="832339"/>
            <a:ext cx="8622322" cy="4351338"/>
          </a:xfrm>
        </p:spPr>
        <p:txBody>
          <a:bodyPr/>
          <a:lstStyle/>
          <a:p>
            <a:pPr marL="0" indent="0">
              <a:lnSpc>
                <a:spcPct val="100000"/>
              </a:lnSpc>
              <a:buNone/>
            </a:pPr>
            <a:r>
              <a:rPr lang="en-US" sz="2000" dirty="0">
                <a:latin typeface="Calibri Light" panose="020F0302020204030204" pitchFamily="34" charset="0"/>
                <a:cs typeface="Calibri Light" panose="020F0302020204030204" pitchFamily="34" charset="0"/>
              </a:rPr>
              <a:t>Making errors in assembling or repairing often leads to additional cost to testing, often wastage too. Redesigning the product by leveraging human strengths as well as weakness leads to lowering chance or making errors or increasing productivity. </a:t>
            </a:r>
          </a:p>
          <a:p>
            <a:pPr marL="0" indent="0">
              <a:lnSpc>
                <a:spcPct val="100000"/>
              </a:lnSpc>
              <a:buNone/>
            </a:pPr>
            <a:r>
              <a:rPr lang="en-US" sz="2000" dirty="0">
                <a:latin typeface="Calibri Light" panose="020F0302020204030204" pitchFamily="34" charset="0"/>
                <a:cs typeface="Calibri Light" panose="020F0302020204030204" pitchFamily="34" charset="0"/>
              </a:rPr>
              <a:t>Moreover, such progress also demands far less skill than before in assembling and repairing products. For example, the usage of color code is often cited example. Components could be designed with intuitive as well as unique interfaces, so that confusion leading to mistakes could be avoided. </a:t>
            </a:r>
          </a:p>
          <a:p>
            <a:pPr marL="0" indent="0">
              <a:lnSpc>
                <a:spcPct val="100000"/>
              </a:lnSpc>
              <a:buNone/>
            </a:pPr>
            <a:r>
              <a:rPr lang="en-US" sz="2000" dirty="0">
                <a:latin typeface="Calibri Light" panose="020F0302020204030204" pitchFamily="34" charset="0"/>
                <a:cs typeface="Calibri Light" panose="020F0302020204030204" pitchFamily="34" charset="0"/>
              </a:rPr>
              <a:t>In fact, all major industrial products have been going through redesign for reducing the complexity of usages for lowering the scope of making errors. </a:t>
            </a:r>
            <a:endParaRPr lang="en-BD" sz="2000"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378569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CE8D-3333-A54C-B588-F416E95693D6}"/>
              </a:ext>
            </a:extLst>
          </p:cNvPr>
          <p:cNvSpPr>
            <a:spLocks noGrp="1"/>
          </p:cNvSpPr>
          <p:nvPr>
            <p:ph type="title"/>
          </p:nvPr>
        </p:nvSpPr>
        <p:spPr>
          <a:xfrm>
            <a:off x="838200" y="365125"/>
            <a:ext cx="10515600" cy="725121"/>
          </a:xfrm>
        </p:spPr>
        <p:txBody>
          <a:bodyPr>
            <a:normAutofit fontScale="90000"/>
          </a:bodyPr>
          <a:lstStyle/>
          <a:p>
            <a:r>
              <a:rPr lang="en-US" altLang="en-BD" sz="2800" b="1" dirty="0">
                <a:solidFill>
                  <a:srgbClr val="2491FC"/>
                </a:solidFill>
                <a:latin typeface="Calibri Light" panose="020F0302020204030204" pitchFamily="34" charset="0"/>
                <a:cs typeface="Calibri Light" panose="020F0302020204030204" pitchFamily="34" charset="0"/>
              </a:rPr>
              <a:t>Reduce Assembling, Repairing, and Recycling Complexity </a:t>
            </a:r>
            <a:br>
              <a:rPr lang="en-US" altLang="en-BD" sz="2800" b="1" dirty="0">
                <a:solidFill>
                  <a:srgbClr val="2491FC"/>
                </a:solidFill>
                <a:latin typeface="Calibri Light" panose="020F0302020204030204" pitchFamily="34" charset="0"/>
                <a:cs typeface="Calibri Light" panose="020F0302020204030204" pitchFamily="34" charset="0"/>
              </a:rPr>
            </a:br>
            <a:endParaRPr sz="2800" b="1" dirty="0">
              <a:solidFill>
                <a:srgbClr val="2491FC"/>
              </a:solidFill>
            </a:endParaRPr>
          </a:p>
        </p:txBody>
      </p:sp>
      <p:sp>
        <p:nvSpPr>
          <p:cNvPr id="3" name="Content Placeholder 2">
            <a:extLst>
              <a:ext uri="{FF2B5EF4-FFF2-40B4-BE49-F238E27FC236}">
                <a16:creationId xmlns:a16="http://schemas.microsoft.com/office/drawing/2014/main" id="{11E3DC28-5E9C-874B-B99E-3271AB96A8B0}"/>
              </a:ext>
            </a:extLst>
          </p:cNvPr>
          <p:cNvSpPr>
            <a:spLocks noGrp="1"/>
          </p:cNvSpPr>
          <p:nvPr>
            <p:ph idx="1"/>
          </p:nvPr>
        </p:nvSpPr>
        <p:spPr>
          <a:xfrm>
            <a:off x="838200" y="946394"/>
            <a:ext cx="8200292" cy="4351338"/>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 perceived value of products, particularly resale value, often depends on the ease of repairing. Repairing is usually performed using tools which are simpler than those used in manufacturing. Moreover, people having low skill often undertake the role of repairing. Therefore, the products should be redesigned in such a way that dismantling and repairing complexity keeps falling. </a:t>
            </a:r>
          </a:p>
          <a:p>
            <a:pPr marL="0" indent="0">
              <a:lnSpc>
                <a:spcPct val="100000"/>
              </a:lnSpc>
              <a:buNone/>
            </a:pPr>
            <a:r>
              <a:rPr lang="en-US" sz="2000" dirty="0">
                <a:latin typeface="Calibri Light" panose="020F0302020204030204" pitchFamily="34" charset="0"/>
                <a:cs typeface="Calibri Light" panose="020F0302020204030204" pitchFamily="34" charset="0"/>
              </a:rPr>
              <a:t>In order to cope up with the increasing industrial waste, particularly e-waste, there has been a regulatory concern. Products should be redesigned to reduce the complexity of recycling, so that profit-making opportunity takes care of recycling issue. </a:t>
            </a:r>
            <a:endParaRPr lang="en-BD" sz="2000"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130662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7AFD-05A2-F445-89CC-E76CD4592E36}"/>
              </a:ext>
            </a:extLst>
          </p:cNvPr>
          <p:cNvSpPr>
            <a:spLocks noGrp="1"/>
          </p:cNvSpPr>
          <p:nvPr>
            <p:ph type="title"/>
          </p:nvPr>
        </p:nvSpPr>
        <p:spPr>
          <a:xfrm>
            <a:off x="838200" y="365126"/>
            <a:ext cx="10515600" cy="643060"/>
          </a:xfrm>
        </p:spPr>
        <p:txBody>
          <a:bodyPr>
            <a:normAutofit/>
          </a:bodyPr>
          <a:lstStyle/>
          <a:p>
            <a:r>
              <a:rPr lang="en-US" altLang="en-BD" sz="2800" b="1" dirty="0">
                <a:solidFill>
                  <a:srgbClr val="2491FC"/>
                </a:solidFill>
                <a:latin typeface="Calibri Light" panose="020F0302020204030204" pitchFamily="34" charset="0"/>
                <a:cs typeface="Calibri Light" panose="020F0302020204030204" pitchFamily="34" charset="0"/>
              </a:rPr>
              <a:t>Reduce the Material, Energy, and Space Need</a:t>
            </a:r>
            <a:endParaRPr sz="2800" b="1"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F61BE97D-869C-7244-8B69-CEAD10363119}"/>
              </a:ext>
            </a:extLst>
          </p:cNvPr>
          <p:cNvSpPr>
            <a:spLocks noGrp="1"/>
          </p:cNvSpPr>
          <p:nvPr>
            <p:ph idx="1"/>
          </p:nvPr>
        </p:nvSpPr>
        <p:spPr>
          <a:xfrm>
            <a:off x="838200" y="1008185"/>
            <a:ext cx="8950569" cy="5638799"/>
          </a:xfrm>
        </p:spPr>
        <p:txBody>
          <a:bodyPr>
            <a:normAutofit fontScale="85000" lnSpcReduction="10000"/>
          </a:bodyPr>
          <a:lstStyle/>
          <a:p>
            <a:pPr marL="0" indent="0">
              <a:lnSpc>
                <a:spcPct val="110000"/>
              </a:lnSpc>
              <a:buNone/>
            </a:pPr>
            <a:r>
              <a:rPr lang="en-US" sz="2400" dirty="0">
                <a:latin typeface="Calibri Light" panose="020F0302020204030204" pitchFamily="34" charset="0"/>
                <a:cs typeface="Calibri Light" panose="020F0302020204030204" pitchFamily="34" charset="0"/>
              </a:rPr>
              <a:t>Often high-energy consumption leads to greater wastage. Such wastage not only increases energy bill, but also requires additional cost for air-conditioning. Redesign should focus on energy as well as material need to make the product better as well as cheaper. Such redesign effort will also make the product compact. </a:t>
            </a:r>
          </a:p>
          <a:p>
            <a:pPr marL="0" indent="0">
              <a:lnSpc>
                <a:spcPct val="110000"/>
              </a:lnSpc>
              <a:buNone/>
            </a:pPr>
            <a:r>
              <a:rPr lang="en-US" sz="2400" dirty="0">
                <a:latin typeface="Calibri Light" panose="020F0302020204030204" pitchFamily="34" charset="0"/>
                <a:cs typeface="Calibri Light" panose="020F0302020204030204" pitchFamily="34" charset="0"/>
              </a:rPr>
              <a:t>The use of efficient components as replacement of existing ones could be an option. For example, replacement of fluorescent or incandescent lamps with LED bulbs within cars, refrigerators or light fixtures will lead to lower energy cost. </a:t>
            </a:r>
          </a:p>
          <a:p>
            <a:pPr marL="0" indent="0">
              <a:lnSpc>
                <a:spcPct val="110000"/>
              </a:lnSpc>
              <a:buNone/>
            </a:pPr>
            <a:r>
              <a:rPr lang="en-US" sz="2400" dirty="0">
                <a:latin typeface="Calibri Light" panose="020F0302020204030204" pitchFamily="34" charset="0"/>
                <a:cs typeface="Calibri Light" panose="020F0302020204030204" pitchFamily="34" charset="0"/>
              </a:rPr>
              <a:t>Energy is consumed across all of the phases of a product life cycle with the level of energy consumed in each phase varies significantly depending on the product. </a:t>
            </a:r>
          </a:p>
          <a:p>
            <a:pPr marL="0" indent="0">
              <a:lnSpc>
                <a:spcPct val="110000"/>
              </a:lnSpc>
              <a:buNone/>
            </a:pPr>
            <a:r>
              <a:rPr lang="en-US" sz="2400" dirty="0">
                <a:latin typeface="Calibri Light" panose="020F0302020204030204" pitchFamily="34" charset="0"/>
                <a:cs typeface="Calibri Light" panose="020F0302020204030204" pitchFamily="34" charset="0"/>
              </a:rPr>
              <a:t>For example, in the case of electrical products the greatest contributor to environmental impact is often due to the consumption of electricity during the ‘Use’ phase, and this has been the focus of most design tools and guides. However in the majority of manufacturing applications, the production phase still represents a significant proportion of energy consumption during a product life cycle.</a:t>
            </a:r>
            <a:endParaRPr lang="en-BD"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7149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625C-8B77-9443-B800-C704082B8248}"/>
              </a:ext>
            </a:extLst>
          </p:cNvPr>
          <p:cNvSpPr>
            <a:spLocks noGrp="1"/>
          </p:cNvSpPr>
          <p:nvPr>
            <p:ph type="title"/>
          </p:nvPr>
        </p:nvSpPr>
        <p:spPr>
          <a:xfrm>
            <a:off x="474785" y="202100"/>
            <a:ext cx="5433646" cy="478937"/>
          </a:xfrm>
        </p:spPr>
        <p:txBody>
          <a:bodyPr>
            <a:normAutofit/>
          </a:bodyPr>
          <a:lstStyle/>
          <a:p>
            <a:r>
              <a:rPr lang="en-US" sz="2800" b="1" dirty="0">
                <a:solidFill>
                  <a:srgbClr val="2491FC"/>
                </a:solidFill>
              </a:rPr>
              <a:t>Characteristic of Episodic Model</a:t>
            </a:r>
            <a:endParaRPr sz="2800" b="1" dirty="0">
              <a:solidFill>
                <a:srgbClr val="2491FC"/>
              </a:solidFill>
            </a:endParaRPr>
          </a:p>
        </p:txBody>
      </p:sp>
      <p:sp>
        <p:nvSpPr>
          <p:cNvPr id="7" name="Content Placeholder 6">
            <a:extLst>
              <a:ext uri="{FF2B5EF4-FFF2-40B4-BE49-F238E27FC236}">
                <a16:creationId xmlns:a16="http://schemas.microsoft.com/office/drawing/2014/main" id="{659B5C2E-E2EF-3548-8221-95AD6DC1F2B5}"/>
              </a:ext>
            </a:extLst>
          </p:cNvPr>
          <p:cNvSpPr>
            <a:spLocks noGrp="1"/>
          </p:cNvSpPr>
          <p:nvPr>
            <p:ph idx="1"/>
          </p:nvPr>
        </p:nvSpPr>
        <p:spPr>
          <a:xfrm>
            <a:off x="474785" y="770547"/>
            <a:ext cx="8212015" cy="6087453"/>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An invention has three distinct phases: 1. Formation, 2. Metamorphosis and 3. Recreation &amp; Disintegration. It is driven by the economics of consumption and production—for increasing both consumer and producer surpluses. </a:t>
            </a:r>
          </a:p>
          <a:p>
            <a:pPr marL="0" indent="0">
              <a:lnSpc>
                <a:spcPct val="100000"/>
              </a:lnSpc>
              <a:buNone/>
            </a:pPr>
            <a:r>
              <a:rPr lang="en-US" sz="2000" dirty="0">
                <a:latin typeface="Calibri Light" panose="020F0302020204030204" pitchFamily="34" charset="0"/>
                <a:cs typeface="Calibri Light" panose="020F0302020204030204" pitchFamily="34" charset="0"/>
              </a:rPr>
              <a:t>Basics of economic agenda are: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reduce material and energy need, ii. reduce labor consumption, and iii. lowering pollution and emission. By making progress along these lines, producers succeed in offering higher quality products at decreasing price, while making increasing profit and lowering harm on the environment. </a:t>
            </a:r>
          </a:p>
          <a:p>
            <a:pPr marL="0" indent="0">
              <a:lnSpc>
                <a:spcPct val="100000"/>
              </a:lnSpc>
              <a:buNone/>
            </a:pPr>
            <a:r>
              <a:rPr lang="en-US" sz="2000" dirty="0">
                <a:latin typeface="Calibri Light" panose="020F0302020204030204" pitchFamily="34" charset="0"/>
                <a:cs typeface="Calibri Light" panose="020F0302020204030204" pitchFamily="34" charset="0"/>
              </a:rPr>
              <a:t>For profit making incentives, producers are after race in inventing and improving products. Government is also supportive to this race as it produces more with less for offering increasingly higher quality of living standards to growing number of people. </a:t>
            </a:r>
          </a:p>
          <a:p>
            <a:pPr marL="0" indent="0">
              <a:lnSpc>
                <a:spcPct val="100000"/>
              </a:lnSpc>
              <a:buNone/>
            </a:pPr>
            <a:r>
              <a:rPr lang="en-US" sz="2000" dirty="0">
                <a:latin typeface="Calibri Light" panose="020F0302020204030204" pitchFamily="34" charset="0"/>
                <a:cs typeface="Calibri Light" panose="020F0302020204030204" pitchFamily="34" charset="0"/>
              </a:rPr>
              <a:t>As inventions appear in primitive form, producers are in a race of creating cumulative effect of incremental ideas. Hence, inventions keep growing. This is about metamorphosis phase. However, this metamorphosis phase reaches saturation—slowing down or stopping progress in the agenda of economic value creation. </a:t>
            </a:r>
          </a:p>
          <a:p>
            <a:pPr marL="0" indent="0">
              <a:lnSpc>
                <a:spcPct val="100000"/>
              </a:lnSpc>
              <a:buNone/>
            </a:pPr>
            <a:r>
              <a:rPr lang="en-US" sz="2000" dirty="0">
                <a:latin typeface="Calibri Light" panose="020F0302020204030204" pitchFamily="34" charset="0"/>
                <a:cs typeface="Calibri Light" panose="020F0302020204030204" pitchFamily="34" charset="0"/>
              </a:rPr>
              <a:t>Hence, next phase revolutionary phase starts for reinventing products by changing the technology core. However, the reinvention begins in inferior form—demanding the repetition of the metamorphosis phase. Once this new wave reaches the inflection point, mature wave suffers from disintegration as new wave becomes a better alternative. </a:t>
            </a:r>
          </a:p>
        </p:txBody>
      </p:sp>
      <p:pic>
        <p:nvPicPr>
          <p:cNvPr id="8" name="Picture 7">
            <a:extLst>
              <a:ext uri="{FF2B5EF4-FFF2-40B4-BE49-F238E27FC236}">
                <a16:creationId xmlns:a16="http://schemas.microsoft.com/office/drawing/2014/main" id="{6A3477DF-D3DC-8840-95BF-0A27BF4ECC75}"/>
              </a:ext>
            </a:extLst>
          </p:cNvPr>
          <p:cNvPicPr>
            <a:picLocks noChangeAspect="1"/>
          </p:cNvPicPr>
          <p:nvPr/>
        </p:nvPicPr>
        <p:blipFill>
          <a:blip r:embed="rId2"/>
          <a:stretch>
            <a:fillRect/>
          </a:stretch>
        </p:blipFill>
        <p:spPr>
          <a:xfrm>
            <a:off x="8773967" y="752719"/>
            <a:ext cx="3418031" cy="3139343"/>
          </a:xfrm>
          <a:prstGeom prst="rect">
            <a:avLst/>
          </a:prstGeom>
        </p:spPr>
      </p:pic>
    </p:spTree>
    <p:extLst>
      <p:ext uri="{BB962C8B-B14F-4D97-AF65-F5344CB8AC3E}">
        <p14:creationId xmlns:p14="http://schemas.microsoft.com/office/powerpoint/2010/main" val="843702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38BA-9DC2-914A-8C05-EB309B8F64BF}"/>
              </a:ext>
            </a:extLst>
          </p:cNvPr>
          <p:cNvSpPr>
            <a:spLocks noGrp="1"/>
          </p:cNvSpPr>
          <p:nvPr>
            <p:ph type="title"/>
          </p:nvPr>
        </p:nvSpPr>
        <p:spPr/>
        <p:txBody>
          <a:bodyPr>
            <a:normAutofit/>
          </a:bodyPr>
          <a:lstStyle/>
          <a:p>
            <a:r>
              <a:rPr lang="en-US" sz="2800" dirty="0">
                <a:solidFill>
                  <a:srgbClr val="2491FC"/>
                </a:solidFill>
                <a:latin typeface="Calibri Light" panose="020F0302020204030204" pitchFamily="34" charset="0"/>
                <a:cs typeface="Calibri Light" panose="020F0302020204030204" pitchFamily="34" charset="0"/>
              </a:rPr>
              <a:t>Optimize Processing Steps </a:t>
            </a:r>
            <a:endParaRPr sz="2800"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0D2786D-F8AC-5E48-BC92-75C35F353C8A}"/>
              </a:ext>
            </a:extLst>
          </p:cNvPr>
          <p:cNvSpPr>
            <a:spLocks noGrp="1"/>
          </p:cNvSpPr>
          <p:nvPr>
            <p:ph idx="1"/>
          </p:nvPr>
        </p:nvSpPr>
        <p:spPr>
          <a:xfrm>
            <a:off x="720969" y="1242647"/>
            <a:ext cx="8446477" cy="5451230"/>
          </a:xfrm>
        </p:spPr>
        <p:txBody>
          <a:bodyPr>
            <a:normAutofit/>
          </a:bodyPr>
          <a:lstStyle/>
          <a:p>
            <a:pPr>
              <a:lnSpc>
                <a:spcPct val="100000"/>
              </a:lnSpc>
            </a:pPr>
            <a:r>
              <a:rPr lang="en-US" sz="2000" dirty="0">
                <a:latin typeface="Calibri Light" panose="020F0302020204030204" pitchFamily="34" charset="0"/>
                <a:cs typeface="Calibri Light" panose="020F0302020204030204" pitchFamily="34" charset="0"/>
              </a:rPr>
              <a:t>In the past, to leverage job division and specialization, the focus used to be on segmenting the process of making products in large number of steps. But, as we are succeeding in delegating increasing roles from human to machines, reducing the number of steps to leverage opportunity of performing several tasks at a single workstation is reducing the cost. As a result, focus should be on optimizing number steps of processing, invariably, lowering the steps as machines have been undertaking increasing roles. </a:t>
            </a:r>
            <a:endParaRPr lang="en-BD" sz="2000" dirty="0">
              <a:latin typeface="Calibri Light" panose="020F0302020204030204" pitchFamily="34" charset="0"/>
              <a:cs typeface="Calibri Light" panose="020F0302020204030204" pitchFamily="34" charset="0"/>
            </a:endParaRPr>
          </a:p>
          <a:p>
            <a:pPr>
              <a:lnSpc>
                <a:spcPct val="100000"/>
              </a:lnSpc>
            </a:pPr>
            <a:r>
              <a:rPr lang="en-US" sz="2000" dirty="0">
                <a:latin typeface="Calibri Light" panose="020F0302020204030204" pitchFamily="34" charset="0"/>
                <a:cs typeface="Calibri Light" panose="020F0302020204030204" pitchFamily="34" charset="0"/>
              </a:rPr>
              <a:t>The product-manufacturing paradigm has seen profound changes during the past 100 years, as the mass production of a relatively small range of products was replaced by a job-shop type of production capable of manufacturing a large variety of products. Currently, job-shop manufacturing, in which customers select the most preferable products from a variety of products that makers prepare in advance, is giving way to a manufacturing paradigm that supports making products to order. Product redesign should take this factor into consideration.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10999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8D7A-3E39-4541-81D6-FCBCF611FD8E}"/>
              </a:ext>
            </a:extLst>
          </p:cNvPr>
          <p:cNvSpPr>
            <a:spLocks noGrp="1"/>
          </p:cNvSpPr>
          <p:nvPr>
            <p:ph type="title"/>
          </p:nvPr>
        </p:nvSpPr>
        <p:spPr>
          <a:xfrm>
            <a:off x="838200" y="365125"/>
            <a:ext cx="10515600" cy="631337"/>
          </a:xfrm>
        </p:spPr>
        <p:txBody>
          <a:bodyPr>
            <a:normAutofit/>
          </a:bodyPr>
          <a:lstStyle/>
          <a:p>
            <a:r>
              <a:rPr lang="en-US" altLang="en-BD" sz="2800" b="1" dirty="0">
                <a:solidFill>
                  <a:srgbClr val="2491FC"/>
                </a:solidFill>
                <a:latin typeface="Calibri Light" panose="020F0302020204030204" pitchFamily="34" charset="0"/>
                <a:cs typeface="Calibri Light" panose="020F0302020204030204" pitchFamily="34" charset="0"/>
              </a:rPr>
              <a:t>Ideas for Network Externality Effects</a:t>
            </a:r>
            <a:endParaRPr sz="2800" b="1"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98D51583-5D55-AE41-9406-4B3791C6F15A}"/>
              </a:ext>
            </a:extLst>
          </p:cNvPr>
          <p:cNvSpPr>
            <a:spLocks noGrp="1"/>
          </p:cNvSpPr>
          <p:nvPr>
            <p:ph idx="1"/>
          </p:nvPr>
        </p:nvSpPr>
        <p:spPr>
          <a:xfrm>
            <a:off x="838200" y="996461"/>
            <a:ext cx="8118231" cy="5673969"/>
          </a:xfrm>
        </p:spPr>
        <p:txBody>
          <a:bodyPr>
            <a:normAutofit/>
          </a:bodyPr>
          <a:lstStyle/>
          <a:p>
            <a:pPr marL="0" indent="0">
              <a:lnSpc>
                <a:spcPct val="100000"/>
              </a:lnSpc>
              <a:buNone/>
            </a:pPr>
            <a:r>
              <a:rPr lang="en-GB" sz="2000" dirty="0">
                <a:latin typeface="Calibri Light" panose="020F0302020204030204" pitchFamily="34" charset="0"/>
                <a:cs typeface="Calibri Light" panose="020F0302020204030204" pitchFamily="34" charset="0"/>
              </a:rPr>
              <a:t>A network effect happens when your product increases in value as the more people use it. A user's decision is based on the number of other users already using the product. Take Facebook, for example, or a mobile phone. When a user buys a phone, their decision will be based on the number and type of apps that are available on the platform. </a:t>
            </a:r>
          </a:p>
          <a:p>
            <a:pPr marL="0" indent="0">
              <a:lnSpc>
                <a:spcPct val="100000"/>
              </a:lnSpc>
              <a:buNone/>
            </a:pPr>
            <a:r>
              <a:rPr lang="en-GB" sz="2000" dirty="0">
                <a:latin typeface="Calibri Light" panose="020F0302020204030204" pitchFamily="34" charset="0"/>
                <a:cs typeface="Calibri Light" panose="020F0302020204030204" pitchFamily="34" charset="0"/>
              </a:rPr>
              <a:t>To harness the power of network effects and scale of your product, it's important to design an effective set of features in such a way that your product creates increasing value with the growth of customers. </a:t>
            </a:r>
          </a:p>
          <a:p>
            <a:pPr marL="0" indent="0">
              <a:lnSpc>
                <a:spcPct val="100000"/>
              </a:lnSpc>
              <a:buNone/>
            </a:pPr>
            <a:r>
              <a:rPr lang="en-GB" sz="2000" dirty="0">
                <a:latin typeface="Calibri Light" panose="020F0302020204030204" pitchFamily="34" charset="0"/>
                <a:cs typeface="Calibri Light" panose="020F0302020204030204" pitchFamily="34" charset="0"/>
              </a:rPr>
              <a:t>Direct network effects occur when the value of a product or service to your user increases exponentially with the number of the other users using the same product or service.</a:t>
            </a:r>
          </a:p>
          <a:p>
            <a:pPr marL="0" indent="0">
              <a:lnSpc>
                <a:spcPct val="100000"/>
              </a:lnSpc>
              <a:buNone/>
            </a:pPr>
            <a:r>
              <a:rPr lang="en-GB" sz="2000" dirty="0">
                <a:latin typeface="Calibri Light" panose="020F0302020204030204" pitchFamily="34" charset="0"/>
                <a:cs typeface="Calibri Light" panose="020F0302020204030204" pitchFamily="34" charset="0"/>
              </a:rPr>
              <a:t>Indirect network effects come into play when the value of your product or service increases due to complementary products or services that add to your platform/business.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1956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5621-2575-1C47-81F4-DB7977C0E5C7}"/>
              </a:ext>
            </a:extLst>
          </p:cNvPr>
          <p:cNvSpPr>
            <a:spLocks noGrp="1"/>
          </p:cNvSpPr>
          <p:nvPr>
            <p:ph type="title"/>
          </p:nvPr>
        </p:nvSpPr>
        <p:spPr>
          <a:xfrm>
            <a:off x="838200" y="365125"/>
            <a:ext cx="10515600" cy="596167"/>
          </a:xfrm>
        </p:spPr>
        <p:txBody>
          <a:bodyPr>
            <a:normAutofit/>
          </a:bodyPr>
          <a:lstStyle/>
          <a:p>
            <a:r>
              <a:rPr lang="en-US" altLang="en-BD" sz="2800" dirty="0">
                <a:solidFill>
                  <a:srgbClr val="2491FC"/>
                </a:solidFill>
                <a:latin typeface="Calibri Light" panose="020F0302020204030204" pitchFamily="34" charset="0"/>
                <a:cs typeface="Calibri Light" panose="020F0302020204030204" pitchFamily="34" charset="0"/>
              </a:rPr>
              <a:t>Redesign for Machine Friendly Production</a:t>
            </a:r>
            <a:endParaRPr sz="2800" dirty="0">
              <a:solidFill>
                <a:srgbClr val="2491FC"/>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1FE8610-A3C4-A349-BBE2-6A364F6AC13E}"/>
              </a:ext>
            </a:extLst>
          </p:cNvPr>
          <p:cNvSpPr>
            <a:spLocks noGrp="1"/>
          </p:cNvSpPr>
          <p:nvPr>
            <p:ph idx="1"/>
          </p:nvPr>
        </p:nvSpPr>
        <p:spPr>
          <a:xfrm>
            <a:off x="838200" y="961292"/>
            <a:ext cx="9079523" cy="4351338"/>
          </a:xfrm>
        </p:spPr>
        <p:txBody>
          <a:bodyPr>
            <a:normAutofit/>
          </a:bodyPr>
          <a:lstStyle/>
          <a:p>
            <a:pPr marL="0" indent="0">
              <a:lnSpc>
                <a:spcPct val="110000"/>
              </a:lnSpc>
              <a:buNone/>
            </a:pPr>
            <a:r>
              <a:rPr lang="en-GB" sz="2000" dirty="0">
                <a:latin typeface="Calibri Light" panose="020F0302020204030204" pitchFamily="34" charset="0"/>
                <a:cs typeface="Calibri Light" panose="020F0302020204030204" pitchFamily="34" charset="0"/>
              </a:rPr>
              <a:t>Producibility or the ease of manufacturing a product increases the economies of scale. This often depends on the characteristics and design features of the product that enable its economical fabrication, assembly, and inspection or testing with available technologies. Producibility with automation is a growing concern as global competition to deliver products quickly and reliably reaches a frenzied pace.</a:t>
            </a:r>
          </a:p>
          <a:p>
            <a:pPr marL="0" indent="0">
              <a:lnSpc>
                <a:spcPct val="110000"/>
              </a:lnSpc>
              <a:buNone/>
            </a:pPr>
            <a:r>
              <a:rPr lang="en-GB" sz="2000" dirty="0">
                <a:latin typeface="Calibri Light" panose="020F0302020204030204" pitchFamily="34" charset="0"/>
                <a:cs typeface="Calibri Light" panose="020F0302020204030204" pitchFamily="34" charset="0"/>
              </a:rPr>
              <a:t>Design engineers know that 85 percent of a product’s cost is determined in the design stage. So the earlier you start looking at the automated manufacturing process and how it affects your design, the better. When you make informed design decisions upfront, you reduce costs, increase efficiency, improve quality, and speed the time to market.</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70254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C783-FCF5-FA41-BE6E-3D23FDD79869}"/>
              </a:ext>
            </a:extLst>
          </p:cNvPr>
          <p:cNvSpPr>
            <a:spLocks noGrp="1"/>
          </p:cNvSpPr>
          <p:nvPr>
            <p:ph type="title"/>
          </p:nvPr>
        </p:nvSpPr>
        <p:spPr>
          <a:xfrm>
            <a:off x="838200" y="365126"/>
            <a:ext cx="10515600" cy="607890"/>
          </a:xfrm>
        </p:spPr>
        <p:txBody>
          <a:bodyPr>
            <a:normAutofit/>
          </a:bodyPr>
          <a:lstStyle/>
          <a:p>
            <a:pPr>
              <a:lnSpc>
                <a:spcPct val="100000"/>
              </a:lnSpc>
            </a:pPr>
            <a:r>
              <a:rPr lang="en-US" altLang="en-BD" sz="2800" dirty="0">
                <a:solidFill>
                  <a:srgbClr val="2491FC"/>
                </a:solidFill>
                <a:latin typeface="Calibri Light" panose="020F0302020204030204" pitchFamily="34" charset="0"/>
                <a:cs typeface="Calibri Light" panose="020F0302020204030204" pitchFamily="34" charset="0"/>
              </a:rPr>
              <a:t>Redesign for Easing Customer Level Assembling</a:t>
            </a:r>
            <a:endParaRPr sz="2800" dirty="0">
              <a:solidFill>
                <a:srgbClr val="2491FC"/>
              </a:solidFill>
            </a:endParaRPr>
          </a:p>
        </p:txBody>
      </p:sp>
      <p:sp>
        <p:nvSpPr>
          <p:cNvPr id="3" name="Content Placeholder 2">
            <a:extLst>
              <a:ext uri="{FF2B5EF4-FFF2-40B4-BE49-F238E27FC236}">
                <a16:creationId xmlns:a16="http://schemas.microsoft.com/office/drawing/2014/main" id="{8D41BE43-5B03-FA45-93C1-9D6A2BB3B6FA}"/>
              </a:ext>
            </a:extLst>
          </p:cNvPr>
          <p:cNvSpPr>
            <a:spLocks noGrp="1"/>
          </p:cNvSpPr>
          <p:nvPr>
            <p:ph idx="1"/>
          </p:nvPr>
        </p:nvSpPr>
        <p:spPr>
          <a:xfrm>
            <a:off x="838201" y="973016"/>
            <a:ext cx="8153400" cy="5884984"/>
          </a:xfrm>
        </p:spPr>
        <p:txBody>
          <a:bodyPr>
            <a:normAutofit fontScale="85000" lnSpcReduction="10000"/>
          </a:bodyPr>
          <a:lstStyle/>
          <a:p>
            <a:pPr marL="0" indent="0">
              <a:lnSpc>
                <a:spcPct val="120000"/>
              </a:lnSpc>
              <a:buNone/>
            </a:pPr>
            <a:r>
              <a:rPr lang="en-US" sz="2400" dirty="0">
                <a:latin typeface="Calibri Light" panose="020F0302020204030204" pitchFamily="34" charset="0"/>
                <a:cs typeface="Calibri Light" panose="020F0302020204030204" pitchFamily="34" charset="0"/>
              </a:rPr>
              <a:t>It has been found that delegation of some assembling roles to customers increases perceived value and reduces cost. For example, IKEA has created a huge success story by exercising this design strategy. </a:t>
            </a:r>
          </a:p>
          <a:p>
            <a:pPr marL="0" indent="0">
              <a:lnSpc>
                <a:spcPct val="120000"/>
              </a:lnSpc>
              <a:buNone/>
            </a:pPr>
            <a:r>
              <a:rPr lang="en-US" sz="2400" dirty="0">
                <a:latin typeface="Calibri Light" panose="020F0302020204030204" pitchFamily="34" charset="0"/>
                <a:cs typeface="Calibri Light" panose="020F0302020204030204" pitchFamily="34" charset="0"/>
              </a:rPr>
              <a:t>Instead of selling assembled furniture, requiring large delivery truck to ship to the door of individual customers, the designed strategy has been to make the assembling quite easy for the customers, without the need of high-end skill or tools. Customers can simply pick pieces of furniture in the back of family trucks, move them one by one inside the residence, and then assemble them by themselves. </a:t>
            </a:r>
          </a:p>
          <a:p>
            <a:pPr marL="0" indent="0">
              <a:lnSpc>
                <a:spcPct val="120000"/>
              </a:lnSpc>
              <a:buNone/>
            </a:pPr>
            <a:r>
              <a:rPr lang="en-US" sz="2400" dirty="0">
                <a:latin typeface="Calibri Light" panose="020F0302020204030204" pitchFamily="34" charset="0"/>
                <a:cs typeface="Calibri Light" panose="020F0302020204030204" pitchFamily="34" charset="0"/>
              </a:rPr>
              <a:t>Such redesign strategy appears to be highly useful in designing many products.  Design for assembly (DFA) is a process by which products are designed with ease of assembly in mind. If a product contains fewer parts it will take less time to assemble, thereby reducing assembly costs. In addition, if the parts are provided with features which make it easier to grasp, move, orient and insert them, this will also reduce assembly time and assembly costs.</a:t>
            </a:r>
            <a:endParaRPr lang="en-BD" sz="2400" dirty="0">
              <a:latin typeface="Calibri Light" panose="020F0302020204030204" pitchFamily="34" charset="0"/>
              <a:cs typeface="Calibri Light" panose="020F0302020204030204" pitchFamily="34" charset="0"/>
            </a:endParaRPr>
          </a:p>
          <a:p>
            <a:pPr marL="0" indent="0">
              <a:buNone/>
            </a:pPr>
            <a:endParaRPr dirty="0"/>
          </a:p>
        </p:txBody>
      </p:sp>
      <p:grpSp>
        <p:nvGrpSpPr>
          <p:cNvPr id="4" name="Group 3">
            <a:extLst>
              <a:ext uri="{FF2B5EF4-FFF2-40B4-BE49-F238E27FC236}">
                <a16:creationId xmlns:a16="http://schemas.microsoft.com/office/drawing/2014/main" id="{DD2350A9-DBF9-C642-AA1D-5B5CE033EF94}"/>
              </a:ext>
            </a:extLst>
          </p:cNvPr>
          <p:cNvGrpSpPr/>
          <p:nvPr/>
        </p:nvGrpSpPr>
        <p:grpSpPr>
          <a:xfrm>
            <a:off x="8991601" y="1580906"/>
            <a:ext cx="2962275" cy="3414395"/>
            <a:chOff x="0" y="0"/>
            <a:chExt cx="3200400" cy="3664667"/>
          </a:xfrm>
        </p:grpSpPr>
        <p:pic>
          <p:nvPicPr>
            <p:cNvPr id="5" name="Picture 4">
              <a:extLst>
                <a:ext uri="{FF2B5EF4-FFF2-40B4-BE49-F238E27FC236}">
                  <a16:creationId xmlns:a16="http://schemas.microsoft.com/office/drawing/2014/main" id="{3CD392F5-013E-2D48-AB98-7A5E364489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 y="0"/>
              <a:ext cx="3119120" cy="3224313"/>
            </a:xfrm>
            <a:prstGeom prst="rect">
              <a:avLst/>
            </a:prstGeom>
            <a:noFill/>
            <a:ln>
              <a:noFill/>
            </a:ln>
          </p:spPr>
        </p:pic>
        <p:sp>
          <p:nvSpPr>
            <p:cNvPr id="6" name="Text Box 34">
              <a:extLst>
                <a:ext uri="{FF2B5EF4-FFF2-40B4-BE49-F238E27FC236}">
                  <a16:creationId xmlns:a16="http://schemas.microsoft.com/office/drawing/2014/main" id="{82500A10-335F-E24E-8AAF-22DF9139D306}"/>
                </a:ext>
              </a:extLst>
            </p:cNvPr>
            <p:cNvSpPr txBox="1"/>
            <p:nvPr/>
          </p:nvSpPr>
          <p:spPr>
            <a:xfrm>
              <a:off x="0" y="3232042"/>
              <a:ext cx="3200400" cy="432625"/>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8: Decision matrix for detecting the sweet spot for leveraging IKEA effect.</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spTree>
    <p:extLst>
      <p:ext uri="{BB962C8B-B14F-4D97-AF65-F5344CB8AC3E}">
        <p14:creationId xmlns:p14="http://schemas.microsoft.com/office/powerpoint/2010/main" val="848220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F8E0-69F5-C04D-96E2-8BFB7315980D}"/>
              </a:ext>
            </a:extLst>
          </p:cNvPr>
          <p:cNvSpPr>
            <a:spLocks noGrp="1"/>
          </p:cNvSpPr>
          <p:nvPr>
            <p:ph type="title"/>
          </p:nvPr>
        </p:nvSpPr>
        <p:spPr>
          <a:xfrm>
            <a:off x="720969" y="370375"/>
            <a:ext cx="10515600" cy="621323"/>
          </a:xfrm>
        </p:spPr>
        <p:txBody>
          <a:bodyPr>
            <a:normAutofit fontScale="90000"/>
          </a:bodyPr>
          <a:lstStyle/>
          <a:p>
            <a:br>
              <a:rPr lang="en-US" sz="3100" dirty="0">
                <a:solidFill>
                  <a:srgbClr val="2491FC"/>
                </a:solidFill>
                <a:latin typeface="Calibri Light" panose="020F0302020204030204" pitchFamily="34" charset="0"/>
                <a:cs typeface="Calibri Light" panose="020F0302020204030204" pitchFamily="34" charset="0"/>
              </a:rPr>
            </a:br>
            <a:r>
              <a:rPr lang="en-US" sz="3100" dirty="0">
                <a:solidFill>
                  <a:srgbClr val="2491FC"/>
                </a:solidFill>
                <a:latin typeface="Calibri Light" panose="020F0302020204030204" pitchFamily="34" charset="0"/>
                <a:cs typeface="Calibri Light" panose="020F0302020204030204" pitchFamily="34" charset="0"/>
              </a:rPr>
              <a:t>Make Parts Self-aligning, Securing Position, and Testing</a:t>
            </a:r>
            <a:br>
              <a:rPr lang="en-US" altLang="en-BD" dirty="0">
                <a:latin typeface="Calibri Light" panose="020F0302020204030204" pitchFamily="34" charset="0"/>
                <a:cs typeface="Calibri Light" panose="020F0302020204030204" pitchFamily="34" charset="0"/>
              </a:rPr>
            </a:br>
            <a:endParaRPr dirty="0"/>
          </a:p>
        </p:txBody>
      </p:sp>
      <p:sp>
        <p:nvSpPr>
          <p:cNvPr id="7" name="Rectangle 6">
            <a:extLst>
              <a:ext uri="{FF2B5EF4-FFF2-40B4-BE49-F238E27FC236}">
                <a16:creationId xmlns:a16="http://schemas.microsoft.com/office/drawing/2014/main" id="{3A1C27BD-402C-D34C-BAB2-2EE07B61FE78}"/>
              </a:ext>
            </a:extLst>
          </p:cNvPr>
          <p:cNvSpPr/>
          <p:nvPr/>
        </p:nvSpPr>
        <p:spPr>
          <a:xfrm>
            <a:off x="720969" y="681036"/>
            <a:ext cx="7461739" cy="4985980"/>
          </a:xfrm>
          <a:prstGeom prst="rect">
            <a:avLst/>
          </a:prstGeom>
        </p:spPr>
        <p:txBody>
          <a:bodyPr wrap="square">
            <a:spAutoFit/>
          </a:bodyPr>
          <a:lstStyle/>
          <a:p>
            <a:endParaRPr lang="en-US"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r>
              <a:rPr lang="en-US" sz="2000" dirty="0">
                <a:latin typeface="Calibri Light" panose="020F0302020204030204" pitchFamily="34" charset="0"/>
                <a:cs typeface="Calibri Light" panose="020F0302020204030204" pitchFamily="34" charset="0"/>
              </a:rPr>
              <a:t>Last, but not the least; this redesign strategy has multi-dimensional effects. Progress along this line will reduce errors, lower skill needs, and decrease testing time in making and also using products. Moreover, it will also ease the repairing. Accurately aligned components will always provide superior performance and longer service life than poorly aligned ones. </a:t>
            </a:r>
            <a:endParaRPr lang="en-BD" sz="2000" dirty="0">
              <a:latin typeface="Calibri Light" panose="020F0302020204030204" pitchFamily="34" charset="0"/>
              <a:cs typeface="Calibri Light" panose="020F0302020204030204" pitchFamily="34" charset="0"/>
            </a:endParaRPr>
          </a:p>
          <a:p>
            <a:endParaRPr lang="en-US" sz="2000" dirty="0">
              <a:solidFill>
                <a:srgbClr val="000000"/>
              </a:solidFill>
              <a:latin typeface="Calibri Light" panose="020F0302020204030204" pitchFamily="34" charset="0"/>
              <a:ea typeface="Times New Roman" panose="02020603050405020304" pitchFamily="18" charset="0"/>
              <a:cs typeface="Calibri Light" panose="020F0302020204030204" pitchFamily="34" charset="0"/>
            </a:endParaRPr>
          </a:p>
          <a:p>
            <a:r>
              <a:rPr lang="en-US" sz="2000" dirty="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For example, a misaligned rolling bearing causes increased rolling friction, accelerated fatigue, shaft binding and decreased service life. Self-aligning components allow designers to achieve design intent without the costly methods required to keep components perfectly aligned. Using self-aligning components, you can relax tolerances and component constraints, and simply rely on the self-compensating features. This approach can dramatically reduce component and assembly cost. Moreover, self-aligning also increases the usability</a:t>
            </a:r>
            <a:r>
              <a:rPr lang="en-BD" sz="2000" dirty="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a:t>
            </a:r>
            <a:endParaRPr sz="2000" dirty="0">
              <a:latin typeface="Calibri Light" panose="020F0302020204030204" pitchFamily="34" charset="0"/>
              <a:cs typeface="Calibri Light" panose="020F0302020204030204" pitchFamily="34" charset="0"/>
            </a:endParaRPr>
          </a:p>
        </p:txBody>
      </p:sp>
      <p:grpSp>
        <p:nvGrpSpPr>
          <p:cNvPr id="9" name="Group 8">
            <a:extLst>
              <a:ext uri="{FF2B5EF4-FFF2-40B4-BE49-F238E27FC236}">
                <a16:creationId xmlns:a16="http://schemas.microsoft.com/office/drawing/2014/main" id="{2D8658BE-0E39-9E4A-9765-E698857622D3}"/>
              </a:ext>
            </a:extLst>
          </p:cNvPr>
          <p:cNvGrpSpPr/>
          <p:nvPr/>
        </p:nvGrpSpPr>
        <p:grpSpPr>
          <a:xfrm>
            <a:off x="8581292" y="1667568"/>
            <a:ext cx="3053861" cy="3691672"/>
            <a:chOff x="0" y="0"/>
            <a:chExt cx="1868805" cy="2351405"/>
          </a:xfrm>
        </p:grpSpPr>
        <p:pic>
          <p:nvPicPr>
            <p:cNvPr id="10" name="Picture 9">
              <a:extLst>
                <a:ext uri="{FF2B5EF4-FFF2-40B4-BE49-F238E27FC236}">
                  <a16:creationId xmlns:a16="http://schemas.microsoft.com/office/drawing/2014/main" id="{298FB527-4985-A044-AC4B-30DB9A9EF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5" y="0"/>
              <a:ext cx="1728470" cy="1728470"/>
            </a:xfrm>
            <a:prstGeom prst="rect">
              <a:avLst/>
            </a:prstGeom>
          </p:spPr>
        </p:pic>
        <p:sp>
          <p:nvSpPr>
            <p:cNvPr id="11" name="Text Box 36">
              <a:extLst>
                <a:ext uri="{FF2B5EF4-FFF2-40B4-BE49-F238E27FC236}">
                  <a16:creationId xmlns:a16="http://schemas.microsoft.com/office/drawing/2014/main" id="{39185393-A72E-2A46-A9A5-3C373B92CFA7}"/>
                </a:ext>
              </a:extLst>
            </p:cNvPr>
            <p:cNvSpPr txBox="1"/>
            <p:nvPr/>
          </p:nvSpPr>
          <p:spPr>
            <a:xfrm>
              <a:off x="0" y="1769110"/>
              <a:ext cx="1798955" cy="582295"/>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9: Self aligning design examples of electric power and data connectivity</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spTree>
    <p:extLst>
      <p:ext uri="{BB962C8B-B14F-4D97-AF65-F5344CB8AC3E}">
        <p14:creationId xmlns:p14="http://schemas.microsoft.com/office/powerpoint/2010/main" val="68147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88B-33D1-DE46-9DEC-D380359CF126}"/>
              </a:ext>
            </a:extLst>
          </p:cNvPr>
          <p:cNvSpPr>
            <a:spLocks noGrp="1"/>
          </p:cNvSpPr>
          <p:nvPr>
            <p:ph type="title"/>
          </p:nvPr>
        </p:nvSpPr>
        <p:spPr>
          <a:xfrm>
            <a:off x="369276" y="88539"/>
            <a:ext cx="10515600" cy="525829"/>
          </a:xfrm>
        </p:spPr>
        <p:txBody>
          <a:bodyPr>
            <a:normAutofit/>
          </a:bodyPr>
          <a:lstStyle/>
          <a:p>
            <a:r>
              <a:rPr lang="en-US" sz="2800" b="1" dirty="0">
                <a:solidFill>
                  <a:srgbClr val="2491FC"/>
                </a:solidFill>
              </a:rPr>
              <a:t>Example of Episodic Model: Evolution of Power Generation</a:t>
            </a:r>
            <a:endParaRPr sz="2800" b="1" dirty="0">
              <a:solidFill>
                <a:srgbClr val="2491FC"/>
              </a:solidFill>
            </a:endParaRPr>
          </a:p>
        </p:txBody>
      </p:sp>
      <p:pic>
        <p:nvPicPr>
          <p:cNvPr id="5" name="Content Placeholder 4">
            <a:extLst>
              <a:ext uri="{FF2B5EF4-FFF2-40B4-BE49-F238E27FC236}">
                <a16:creationId xmlns:a16="http://schemas.microsoft.com/office/drawing/2014/main" id="{AF5F21F1-E187-E848-B738-E609F2BCC550}"/>
              </a:ext>
            </a:extLst>
          </p:cNvPr>
          <p:cNvPicPr>
            <a:picLocks noGrp="1" noChangeAspect="1"/>
          </p:cNvPicPr>
          <p:nvPr>
            <p:ph idx="1"/>
          </p:nvPr>
        </p:nvPicPr>
        <p:blipFill>
          <a:blip r:embed="rId2"/>
          <a:stretch>
            <a:fillRect/>
          </a:stretch>
        </p:blipFill>
        <p:spPr>
          <a:xfrm>
            <a:off x="5947794" y="1247486"/>
            <a:ext cx="6244206" cy="4351337"/>
          </a:xfrm>
        </p:spPr>
      </p:pic>
      <p:sp>
        <p:nvSpPr>
          <p:cNvPr id="6" name="TextBox 5">
            <a:extLst>
              <a:ext uri="{FF2B5EF4-FFF2-40B4-BE49-F238E27FC236}">
                <a16:creationId xmlns:a16="http://schemas.microsoft.com/office/drawing/2014/main" id="{160403A8-51A4-734A-ACEF-76AACCAA0FBD}"/>
              </a:ext>
            </a:extLst>
          </p:cNvPr>
          <p:cNvSpPr txBox="1"/>
          <p:nvPr/>
        </p:nvSpPr>
        <p:spPr>
          <a:xfrm>
            <a:off x="369276" y="614368"/>
            <a:ext cx="5638800" cy="5909310"/>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The electric power generation started with the invention of battery by </a:t>
            </a:r>
            <a:r>
              <a:rPr lang="en-GB" dirty="0">
                <a:latin typeface="Calibri Light" panose="020F0302020204030204" pitchFamily="34" charset="0"/>
                <a:cs typeface="Calibri Light" panose="020F0302020204030204" pitchFamily="34" charset="0"/>
              </a:rPr>
              <a:t>Alessandro Giuseppe Antonio </a:t>
            </a:r>
            <a:r>
              <a:rPr lang="en-GB" dirty="0" err="1">
                <a:latin typeface="Calibri Light" panose="020F0302020204030204" pitchFamily="34" charset="0"/>
                <a:cs typeface="Calibri Light" panose="020F0302020204030204" pitchFamily="34" charset="0"/>
              </a:rPr>
              <a:t>Anastasio</a:t>
            </a:r>
            <a:r>
              <a:rPr lang="en-GB" dirty="0">
                <a:latin typeface="Calibri Light" panose="020F0302020204030204" pitchFamily="34" charset="0"/>
                <a:cs typeface="Calibri Light" panose="020F0302020204030204" pitchFamily="34" charset="0"/>
              </a:rPr>
              <a:t> Volta in 1800. The technology core was chemical reaction. With this invention Volta proved that electricity could be generated chemically and debunked the prevalent theory that electricity was generated solely by living beings. </a:t>
            </a:r>
          </a:p>
          <a:p>
            <a:endParaRPr lang="en-GB" sz="1200" dirty="0">
              <a:latin typeface="Calibri Light" panose="020F0302020204030204" pitchFamily="34" charset="0"/>
              <a:cs typeface="Calibri Light" panose="020F0302020204030204" pitchFamily="34" charset="0"/>
            </a:endParaRPr>
          </a:p>
          <a:p>
            <a:r>
              <a:rPr lang="en-GB" dirty="0">
                <a:latin typeface="Calibri Light" panose="020F0302020204030204" pitchFamily="34" charset="0"/>
                <a:cs typeface="Calibri Light" panose="020F0302020204030204" pitchFamily="34" charset="0"/>
              </a:rPr>
              <a:t>This invention was followed by metamorphosis phase-for keep improving the technology and supporting battery innovations. It became the source of energy for powering telegraph and telephone lines. </a:t>
            </a:r>
          </a:p>
          <a:p>
            <a:endParaRPr lang="en-GB" sz="1200" dirty="0">
              <a:latin typeface="Calibri Light" panose="020F0302020204030204" pitchFamily="34" charset="0"/>
              <a:cs typeface="Calibri Light" panose="020F0302020204030204" pitchFamily="34" charset="0"/>
            </a:endParaRPr>
          </a:p>
          <a:p>
            <a:r>
              <a:rPr lang="en-GB" dirty="0">
                <a:latin typeface="Calibri Light" panose="020F0302020204030204" pitchFamily="34" charset="0"/>
                <a:cs typeface="Calibri Light" panose="020F0302020204030204" pitchFamily="34" charset="0"/>
              </a:rPr>
              <a:t>However, it reached saturation and became inadequate to power Edison’s light bulb. Hence, Edison, Tesla and other took the dive to reinvent electrical power generation by changing chemical technology core with dynamo. Subsequently, it has been going through another reinvention—by changing fossil fuel generated steam with wind in rotating the shaft of dynamo.  </a:t>
            </a:r>
          </a:p>
          <a:p>
            <a:endParaRPr lang="en-GB" sz="1200" dirty="0">
              <a:latin typeface="Calibri Light" panose="020F0302020204030204" pitchFamily="34" charset="0"/>
              <a:cs typeface="Calibri Light" panose="020F0302020204030204" pitchFamily="34" charset="0"/>
            </a:endParaRPr>
          </a:p>
          <a:p>
            <a:r>
              <a:rPr lang="en-GB" dirty="0">
                <a:latin typeface="Calibri Light" panose="020F0302020204030204" pitchFamily="34" charset="0"/>
                <a:cs typeface="Calibri Light" panose="020F0302020204030204" pitchFamily="34" charset="0"/>
              </a:rPr>
              <a:t>Hence, the evolution of the means of electric power generation has taken an episodic form. </a:t>
            </a:r>
          </a:p>
        </p:txBody>
      </p:sp>
    </p:spTree>
    <p:extLst>
      <p:ext uri="{BB962C8B-B14F-4D97-AF65-F5344CB8AC3E}">
        <p14:creationId xmlns:p14="http://schemas.microsoft.com/office/powerpoint/2010/main" val="298468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F63F-EF5F-CC4D-A44F-34BC0178C3C7}"/>
              </a:ext>
            </a:extLst>
          </p:cNvPr>
          <p:cNvSpPr>
            <a:spLocks noGrp="1"/>
          </p:cNvSpPr>
          <p:nvPr>
            <p:ph type="title"/>
          </p:nvPr>
        </p:nvSpPr>
        <p:spPr>
          <a:xfrm>
            <a:off x="439615" y="118940"/>
            <a:ext cx="10515600" cy="678229"/>
          </a:xfrm>
        </p:spPr>
        <p:txBody>
          <a:bodyPr>
            <a:normAutofit/>
          </a:bodyPr>
          <a:lstStyle/>
          <a:p>
            <a:r>
              <a:rPr lang="en-US" sz="2800" b="1" dirty="0">
                <a:solidFill>
                  <a:srgbClr val="2491FC"/>
                </a:solidFill>
              </a:rPr>
              <a:t>Technology Cores for Powering Episodic Model</a:t>
            </a:r>
            <a:endParaRPr sz="2800" b="1" dirty="0">
              <a:solidFill>
                <a:srgbClr val="2491FC"/>
              </a:solidFill>
            </a:endParaRPr>
          </a:p>
        </p:txBody>
      </p:sp>
      <p:sp>
        <p:nvSpPr>
          <p:cNvPr id="3" name="Content Placeholder 2">
            <a:extLst>
              <a:ext uri="{FF2B5EF4-FFF2-40B4-BE49-F238E27FC236}">
                <a16:creationId xmlns:a16="http://schemas.microsoft.com/office/drawing/2014/main" id="{DC23DA28-48CB-CF4F-9C8D-93AC75AD9D2C}"/>
              </a:ext>
            </a:extLst>
          </p:cNvPr>
          <p:cNvSpPr>
            <a:spLocks noGrp="1"/>
          </p:cNvSpPr>
          <p:nvPr>
            <p:ph idx="1"/>
          </p:nvPr>
        </p:nvSpPr>
        <p:spPr>
          <a:xfrm>
            <a:off x="545123" y="666749"/>
            <a:ext cx="10410092" cy="5945065"/>
          </a:xfrm>
        </p:spPr>
        <p:txBody>
          <a:bodyPr>
            <a:normAutofit/>
          </a:bodyPr>
          <a:lstStyle/>
          <a:p>
            <a:pPr marL="0" indent="0">
              <a:lnSpc>
                <a:spcPct val="120000"/>
              </a:lnSpc>
              <a:buNone/>
            </a:pPr>
            <a:r>
              <a:rPr lang="en-US" sz="2000" dirty="0">
                <a:latin typeface="Calibri Light" panose="020F0302020204030204" pitchFamily="34" charset="0"/>
                <a:cs typeface="Calibri Light" panose="020F0302020204030204" pitchFamily="34" charset="0"/>
              </a:rPr>
              <a:t>Technology core has been the corner stone of pursuing inventions and reinvention.  </a:t>
            </a:r>
          </a:p>
          <a:p>
            <a:pPr marL="0" indent="0">
              <a:lnSpc>
                <a:spcPct val="120000"/>
              </a:lnSpc>
              <a:buNone/>
            </a:pPr>
            <a:r>
              <a:rPr lang="en-US" sz="2000" dirty="0">
                <a:latin typeface="Calibri Light" panose="020F0302020204030204" pitchFamily="34" charset="0"/>
                <a:cs typeface="Calibri Light" panose="020F0302020204030204" pitchFamily="34" charset="0"/>
              </a:rPr>
              <a:t>It’s true that many of the technology cores have root in intuitive ideation and tinkering in the past. For example, modern wind turbine’s technology core has root in the preindustrial era. But they were not scalable due to limited supply of knowledge. In modern time, however, they have become highly amenable to progression due to far higher flow of knowledge produced from scientific investigations. They have also been benefitting from optimum application of science through engineering, as opposed to craftsmanship, in implementation. Hence, the combination of science and engineering has been extending the economic value creation capability of technology cores.  </a:t>
            </a:r>
          </a:p>
          <a:p>
            <a:pPr marL="0" indent="0">
              <a:lnSpc>
                <a:spcPct val="120000"/>
              </a:lnSpc>
              <a:buNone/>
            </a:pPr>
            <a:r>
              <a:rPr lang="en-US" sz="2000" dirty="0">
                <a:latin typeface="Calibri Light" panose="020F0302020204030204" pitchFamily="34" charset="0"/>
                <a:cs typeface="Calibri Light" panose="020F0302020204030204" pitchFamily="34" charset="0"/>
              </a:rPr>
              <a:t>Scientific investigations have become critical to invent technology cores to replace maturing ones. For example, personal computer technology has been highly valuable to reinvent document composing buy changing the typewriter mechanical technology core with software. Similarly, lithium-ion technology is a highly powerful technology core for reinventing battery. </a:t>
            </a:r>
          </a:p>
          <a:p>
            <a:pPr marL="0" indent="0">
              <a:lnSpc>
                <a:spcPct val="120000"/>
              </a:lnSpc>
              <a:buNone/>
            </a:pPr>
            <a:r>
              <a:rPr lang="en-US" sz="2000" dirty="0">
                <a:latin typeface="Calibri Light" panose="020F0302020204030204" pitchFamily="34" charset="0"/>
                <a:cs typeface="Calibri Light" panose="020F0302020204030204" pitchFamily="34" charset="0"/>
              </a:rPr>
              <a:t>However, all technology cores emerge in primitive forms—offering very little or no economic value. Hence, we need a flow of knowledge from scientific investigation to feed our creative process to generate ideas for their advancement in producing increasing economic value.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4008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1E65-A18E-8C4A-B7AB-BBC912C50D3C}"/>
              </a:ext>
            </a:extLst>
          </p:cNvPr>
          <p:cNvSpPr>
            <a:spLocks noGrp="1"/>
          </p:cNvSpPr>
          <p:nvPr>
            <p:ph type="title"/>
          </p:nvPr>
        </p:nvSpPr>
        <p:spPr>
          <a:xfrm>
            <a:off x="674077" y="264440"/>
            <a:ext cx="10515600" cy="1325563"/>
          </a:xfrm>
        </p:spPr>
        <p:txBody>
          <a:bodyPr>
            <a:normAutofit/>
          </a:bodyPr>
          <a:lstStyle/>
          <a:p>
            <a:r>
              <a:rPr lang="en-US" sz="2800" dirty="0">
                <a:solidFill>
                  <a:srgbClr val="2491FC"/>
                </a:solidFill>
              </a:rPr>
              <a:t>Formation of Creative Waves --Plunging into Reinvention</a:t>
            </a:r>
            <a:r>
              <a:rPr lang="en-BD" sz="2800" dirty="0">
                <a:solidFill>
                  <a:srgbClr val="2491FC"/>
                </a:solidFill>
                <a:effectLst/>
              </a:rPr>
              <a:t> </a:t>
            </a:r>
            <a:endParaRPr sz="2800" dirty="0">
              <a:solidFill>
                <a:srgbClr val="2491FC"/>
              </a:solidFill>
            </a:endParaRPr>
          </a:p>
        </p:txBody>
      </p:sp>
      <p:sp>
        <p:nvSpPr>
          <p:cNvPr id="3" name="Content Placeholder 2">
            <a:extLst>
              <a:ext uri="{FF2B5EF4-FFF2-40B4-BE49-F238E27FC236}">
                <a16:creationId xmlns:a16="http://schemas.microsoft.com/office/drawing/2014/main" id="{9FECF5FE-2847-A74E-AD62-CA9CF4C386EA}"/>
              </a:ext>
            </a:extLst>
          </p:cNvPr>
          <p:cNvSpPr>
            <a:spLocks noGrp="1"/>
          </p:cNvSpPr>
          <p:nvPr>
            <p:ph idx="1"/>
          </p:nvPr>
        </p:nvSpPr>
        <p:spPr>
          <a:xfrm>
            <a:off x="674077" y="1415317"/>
            <a:ext cx="9993923" cy="5020652"/>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Four major causes may trigger the new wave. They are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intense desire, ii. survival threat, iii. aggressive entry dive, and iv. high barrier to business expansion.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Edison had an intense desire in experimenting with ideas, often, forming new technology core. His invention of Phonograph was the outcome of such an intense desire. The next one is the survival threat. For example, upon making initial success out of text interface based DOS, Microsoft felt impending threat from the graphical user interface based Mac. </a:t>
            </a:r>
          </a:p>
          <a:p>
            <a:pPr marL="0" indent="0">
              <a:lnSpc>
                <a:spcPct val="100000"/>
              </a:lnSpc>
              <a:buNone/>
            </a:pPr>
            <a:r>
              <a:rPr lang="en-US" sz="2000" dirty="0">
                <a:latin typeface="Calibri Light" panose="020F0302020204030204" pitchFamily="34" charset="0"/>
                <a:cs typeface="Calibri Light" panose="020F0302020204030204" pitchFamily="34" charset="0"/>
              </a:rPr>
              <a:t>Hence, Microsoft plunged into the revolution to recreate PC operating system by changing the text based user interface with GUI—giving birth to Microsoft Windows. On the other hand, Sony felt extreme pressure to make an entry in the consumer electronics industry. This led to the dive of reinventing Radio and TV by changing the Vacuumed tube technology core with Transistor. Similarly,  due to oil shock, Denmark Government felt an extreme urge of reinventing power generation by forming a new wave around wind turbine.    </a:t>
            </a:r>
          </a:p>
          <a:p>
            <a:pPr marL="0" indent="0">
              <a:lnSpc>
                <a:spcPct val="100000"/>
              </a:lnSpc>
              <a:buNone/>
            </a:pPr>
            <a:r>
              <a:rPr lang="en-US" sz="2000" dirty="0">
                <a:latin typeface="Calibri Light" panose="020F0302020204030204" pitchFamily="34" charset="0"/>
                <a:cs typeface="Calibri Light" panose="020F0302020204030204" pitchFamily="34" charset="0"/>
              </a:rPr>
              <a:t>High barrier to business expansion is also a driver of getting into the revolutionary step of forming a new wave. For example, in the 1940s, AT&amp;T faced high limitation from electro-mechanical telephone switching technology core. To overcome the limitation posed by this technology core on quality and cost, AT&amp;T sponsored R&amp;D to invent solid state switch—leading to the invention of Transistor and formation of a new wave.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109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55E8-D5B3-1B43-B4B7-81D8CFAE688A}"/>
              </a:ext>
            </a:extLst>
          </p:cNvPr>
          <p:cNvSpPr>
            <a:spLocks noGrp="1"/>
          </p:cNvSpPr>
          <p:nvPr>
            <p:ph type="title"/>
          </p:nvPr>
        </p:nvSpPr>
        <p:spPr>
          <a:xfrm>
            <a:off x="486506" y="-138968"/>
            <a:ext cx="11705493" cy="1325563"/>
          </a:xfrm>
        </p:spPr>
        <p:txBody>
          <a:bodyPr>
            <a:normAutofit fontScale="90000"/>
          </a:bodyPr>
          <a:lstStyle/>
          <a:p>
            <a:r>
              <a:rPr lang="en-US" sz="3600" dirty="0">
                <a:solidFill>
                  <a:srgbClr val="2491FC"/>
                </a:solidFill>
              </a:rPr>
              <a:t>Economics of Redesign</a:t>
            </a:r>
            <a:br>
              <a:rPr lang="en-US" sz="3600" dirty="0">
                <a:solidFill>
                  <a:srgbClr val="2491FC"/>
                </a:solidFill>
              </a:rPr>
            </a:br>
            <a:r>
              <a:rPr lang="en-US" altLang="en-BD" sz="2700" dirty="0">
                <a:solidFill>
                  <a:srgbClr val="2491FC"/>
                </a:solidFill>
                <a:ea typeface="ＭＳ Ｐゴシック" panose="020B0600070205080204" pitchFamily="34" charset="-128"/>
              </a:rPr>
              <a:t>Redesign for Improving Quality and Reducing Cost by leveraging Technology Progression</a:t>
            </a:r>
            <a:endParaRPr sz="2700" dirty="0">
              <a:solidFill>
                <a:srgbClr val="2491FC"/>
              </a:solidFill>
            </a:endParaRPr>
          </a:p>
        </p:txBody>
      </p:sp>
      <p:sp>
        <p:nvSpPr>
          <p:cNvPr id="3" name="Content Placeholder 2">
            <a:extLst>
              <a:ext uri="{FF2B5EF4-FFF2-40B4-BE49-F238E27FC236}">
                <a16:creationId xmlns:a16="http://schemas.microsoft.com/office/drawing/2014/main" id="{61FF9FF9-C44B-9144-8DA6-80003087207E}"/>
              </a:ext>
            </a:extLst>
          </p:cNvPr>
          <p:cNvSpPr>
            <a:spLocks noGrp="1"/>
          </p:cNvSpPr>
          <p:nvPr>
            <p:ph idx="1"/>
          </p:nvPr>
        </p:nvSpPr>
        <p:spPr>
          <a:xfrm>
            <a:off x="486507" y="1065762"/>
            <a:ext cx="6525858" cy="5616392"/>
          </a:xfrm>
        </p:spPr>
        <p:txBody>
          <a:bodyPr>
            <a:no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All products have been evolving in helping getting jobs done better. The evolution has two major phases—</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Reinvention, and ii. Metamorphosis through a series of redesign. Each redesign leads to release of next version—better and also cheaper. Advancement of underlying technology core is one of the major drivers of this redesign. Increasing knowledge about consumer preferences, and purposes being served also leads to redesign ideas, whether as new features or advancement of existing ones. </a:t>
            </a:r>
          </a:p>
          <a:p>
            <a:pPr marL="0" indent="0">
              <a:lnSpc>
                <a:spcPct val="100000"/>
              </a:lnSpc>
              <a:buNone/>
            </a:pPr>
            <a:r>
              <a:rPr lang="en-US" sz="2000" dirty="0">
                <a:latin typeface="Calibri Light" panose="020F0302020204030204" pitchFamily="34" charset="0"/>
                <a:cs typeface="Calibri Light" panose="020F0302020204030204" pitchFamily="34" charset="0"/>
              </a:rPr>
              <a:t>Form the economics perspective, purpose of redesign is to keep expanding consumer and producer surpluses. Furthermore, redesign exercise also leads to efficiency innovation, leading to less harm made to the environment. </a:t>
            </a:r>
          </a:p>
          <a:p>
            <a:pPr marL="0" indent="0">
              <a:lnSpc>
                <a:spcPct val="100000"/>
              </a:lnSpc>
              <a:buNone/>
            </a:pPr>
            <a:r>
              <a:rPr lang="en-US" sz="2000" dirty="0">
                <a:latin typeface="Calibri Light" panose="020F0302020204030204" pitchFamily="34" charset="0"/>
                <a:cs typeface="Calibri Light" panose="020F0302020204030204" pitchFamily="34" charset="0"/>
              </a:rPr>
              <a:t>Once a product is developed, the journey of redesign begins. There are two major purposes of redesign: 1. Incremental or sustaining innovation—redesign for adding and/or improving existing features, and 2. Redesign for reducing the cost as well as improving the quality.  </a:t>
            </a:r>
            <a:endParaRPr sz="2000" dirty="0">
              <a:latin typeface="Calibri Light" panose="020F0302020204030204" pitchFamily="34" charset="0"/>
              <a:cs typeface="Calibri Light" panose="020F0302020204030204" pitchFamily="34" charset="0"/>
            </a:endParaRPr>
          </a:p>
        </p:txBody>
      </p:sp>
      <p:pic>
        <p:nvPicPr>
          <p:cNvPr id="4" name="Picture 5">
            <a:extLst>
              <a:ext uri="{FF2B5EF4-FFF2-40B4-BE49-F238E27FC236}">
                <a16:creationId xmlns:a16="http://schemas.microsoft.com/office/drawing/2014/main" id="{5AD915C1-6F48-634D-A346-ACCC10808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365" y="1186595"/>
            <a:ext cx="4980343" cy="380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34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7DA2-6B07-CC48-81A9-8890DA472EB0}"/>
              </a:ext>
            </a:extLst>
          </p:cNvPr>
          <p:cNvSpPr>
            <a:spLocks noGrp="1"/>
          </p:cNvSpPr>
          <p:nvPr>
            <p:ph type="title"/>
          </p:nvPr>
        </p:nvSpPr>
        <p:spPr>
          <a:xfrm>
            <a:off x="627185" y="248993"/>
            <a:ext cx="10515600" cy="432044"/>
          </a:xfrm>
        </p:spPr>
        <p:txBody>
          <a:bodyPr>
            <a:normAutofit fontScale="90000"/>
          </a:bodyPr>
          <a:lstStyle/>
          <a:p>
            <a:r>
              <a:rPr lang="en-US" sz="2800" b="1" dirty="0">
                <a:solidFill>
                  <a:srgbClr val="2491FC"/>
                </a:solidFill>
              </a:rPr>
              <a:t>Iterative Progression of Redesign</a:t>
            </a:r>
            <a:endParaRPr sz="2800" b="1" dirty="0">
              <a:solidFill>
                <a:srgbClr val="2491FC"/>
              </a:solidFill>
            </a:endParaRPr>
          </a:p>
        </p:txBody>
      </p:sp>
      <p:sp>
        <p:nvSpPr>
          <p:cNvPr id="3" name="Content Placeholder 2">
            <a:extLst>
              <a:ext uri="{FF2B5EF4-FFF2-40B4-BE49-F238E27FC236}">
                <a16:creationId xmlns:a16="http://schemas.microsoft.com/office/drawing/2014/main" id="{3C2118FE-992F-C74E-B514-96AF027ABF64}"/>
              </a:ext>
            </a:extLst>
          </p:cNvPr>
          <p:cNvSpPr>
            <a:spLocks noGrp="1"/>
          </p:cNvSpPr>
          <p:nvPr>
            <p:ph idx="1"/>
          </p:nvPr>
        </p:nvSpPr>
        <p:spPr>
          <a:xfrm>
            <a:off x="627185" y="829163"/>
            <a:ext cx="6676292" cy="5779844"/>
          </a:xfrm>
        </p:spPr>
        <p:txBody>
          <a:bodyPr>
            <a:normAutofit/>
          </a:bodyPr>
          <a:lstStyle/>
          <a:p>
            <a:pPr>
              <a:lnSpc>
                <a:spcPct val="110000"/>
              </a:lnSpc>
            </a:pPr>
            <a:r>
              <a:rPr lang="en-US" sz="2000" dirty="0">
                <a:latin typeface="Calibri Light" panose="020F0302020204030204" pitchFamily="34" charset="0"/>
                <a:cs typeface="Calibri Light" panose="020F0302020204030204" pitchFamily="34" charset="0"/>
              </a:rPr>
              <a:t>At each iteration of redesign, the purpose is to improve the quality and reduce the cost in an incremental manner as shown in Fig. 3. </a:t>
            </a:r>
          </a:p>
          <a:p>
            <a:pPr>
              <a:lnSpc>
                <a:spcPct val="110000"/>
              </a:lnSpc>
            </a:pPr>
            <a:r>
              <a:rPr lang="en-US" sz="2000" dirty="0">
                <a:latin typeface="Calibri Light" panose="020F0302020204030204" pitchFamily="34" charset="0"/>
                <a:cs typeface="Calibri Light" panose="020F0302020204030204" pitchFamily="34" charset="0"/>
              </a:rPr>
              <a:t>Such redesign exercise could be part of sustaining as well as efficiency (or process) innovation strategy. In the language of Dr. Jim Colins, it could be a journey of making a Good product Great, through a series of stepwise improvement.  </a:t>
            </a:r>
          </a:p>
          <a:p>
            <a:pPr>
              <a:lnSpc>
                <a:spcPct val="110000"/>
              </a:lnSpc>
            </a:pPr>
            <a:r>
              <a:rPr lang="en-US" sz="2000" dirty="0">
                <a:latin typeface="Calibri Light" panose="020F0302020204030204" pitchFamily="34" charset="0"/>
                <a:cs typeface="Calibri Light" panose="020F0302020204030204" pitchFamily="34" charset="0"/>
              </a:rPr>
              <a:t>Redesign also offers tools to foster an organization's ability to systematically create and capture "blue oceans"— offering value innovation through the simultaneous pursuit of differentiation and low cost. The redesign exercise aids in eliminating the trade-off between differentiation and low cost within a company. For sustaining a product in competitive market economy, this redesign capability is vital for meeting the demand of successive better versions, preferable at lower cost. </a:t>
            </a: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840EF5DF-AC67-294C-9BCD-D604DB388DD4}"/>
              </a:ext>
            </a:extLst>
          </p:cNvPr>
          <p:cNvPicPr>
            <a:picLocks noChangeAspect="1"/>
          </p:cNvPicPr>
          <p:nvPr/>
        </p:nvPicPr>
        <p:blipFill>
          <a:blip r:embed="rId2"/>
          <a:stretch>
            <a:fillRect/>
          </a:stretch>
        </p:blipFill>
        <p:spPr>
          <a:xfrm>
            <a:off x="7531862" y="918796"/>
            <a:ext cx="4660138" cy="3840773"/>
          </a:xfrm>
          <a:prstGeom prst="rect">
            <a:avLst/>
          </a:prstGeom>
        </p:spPr>
      </p:pic>
    </p:spTree>
    <p:extLst>
      <p:ext uri="{BB962C8B-B14F-4D97-AF65-F5344CB8AC3E}">
        <p14:creationId xmlns:p14="http://schemas.microsoft.com/office/powerpoint/2010/main" val="385733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B560-B569-2444-8676-9877E9E52C6C}"/>
              </a:ext>
            </a:extLst>
          </p:cNvPr>
          <p:cNvSpPr>
            <a:spLocks noGrp="1"/>
          </p:cNvSpPr>
          <p:nvPr>
            <p:ph type="title"/>
          </p:nvPr>
        </p:nvSpPr>
        <p:spPr>
          <a:xfrm>
            <a:off x="838200" y="365125"/>
            <a:ext cx="10515600" cy="525829"/>
          </a:xfrm>
        </p:spPr>
        <p:txBody>
          <a:bodyPr>
            <a:normAutofit/>
          </a:bodyPr>
          <a:lstStyle/>
          <a:p>
            <a:r>
              <a:rPr lang="en-US" sz="2800" dirty="0">
                <a:solidFill>
                  <a:srgbClr val="2491FC"/>
                </a:solidFill>
              </a:rPr>
              <a:t>Design Thinking for Ideas of Redesign (Redesign Thinking)</a:t>
            </a:r>
            <a:endParaRPr sz="2800" dirty="0">
              <a:solidFill>
                <a:srgbClr val="2491FC"/>
              </a:solidFill>
            </a:endParaRPr>
          </a:p>
        </p:txBody>
      </p:sp>
      <p:sp>
        <p:nvSpPr>
          <p:cNvPr id="3" name="Content Placeholder 2">
            <a:extLst>
              <a:ext uri="{FF2B5EF4-FFF2-40B4-BE49-F238E27FC236}">
                <a16:creationId xmlns:a16="http://schemas.microsoft.com/office/drawing/2014/main" id="{538FBB94-1196-B24C-B128-47EC39E518EE}"/>
              </a:ext>
            </a:extLst>
          </p:cNvPr>
          <p:cNvSpPr>
            <a:spLocks noGrp="1"/>
          </p:cNvSpPr>
          <p:nvPr>
            <p:ph idx="1"/>
          </p:nvPr>
        </p:nvSpPr>
        <p:spPr>
          <a:xfrm>
            <a:off x="838200" y="890953"/>
            <a:ext cx="7965831" cy="5779477"/>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Redesign options should be exercised by leveraging design thinking approach as much as possible. Design economics seriously depends on the customer preferences, which often creates uncertainty in taking design decisions. </a:t>
            </a:r>
          </a:p>
          <a:p>
            <a:pPr marL="0" indent="0">
              <a:lnSpc>
                <a:spcPct val="100000"/>
              </a:lnSpc>
              <a:buNone/>
            </a:pPr>
            <a:r>
              <a:rPr lang="en-US" sz="2000" dirty="0">
                <a:latin typeface="Calibri Light" panose="020F0302020204030204" pitchFamily="34" charset="0"/>
                <a:cs typeface="Calibri Light" panose="020F0302020204030204" pitchFamily="34" charset="0"/>
              </a:rPr>
              <a:t>To overcome the uncertainty of customer preferences, the various stages of design thinking should be understood as different modes, which contribute to the entire design. </a:t>
            </a:r>
          </a:p>
          <a:p>
            <a:pPr marL="0" indent="0">
              <a:lnSpc>
                <a:spcPct val="100000"/>
              </a:lnSpc>
              <a:buNone/>
            </a:pPr>
            <a:r>
              <a:rPr lang="en-US" sz="2000" dirty="0">
                <a:latin typeface="Calibri Light" panose="020F0302020204030204" pitchFamily="34" charset="0"/>
                <a:cs typeface="Calibri Light" panose="020F0302020204030204" pitchFamily="34" charset="0"/>
              </a:rPr>
              <a:t>The ultimate goal throughout is to derive an in-depth understanding of the product and its users as much as possible. Here is a 5-stage iterative process of design thinking proposed by Stanford University’s </a:t>
            </a:r>
            <a:r>
              <a:rPr lang="en-US" sz="2000" dirty="0" err="1">
                <a:latin typeface="Calibri Light" panose="020F0302020204030204" pitchFamily="34" charset="0"/>
                <a:cs typeface="Calibri Light" panose="020F0302020204030204" pitchFamily="34" charset="0"/>
              </a:rPr>
              <a:t>d.School</a:t>
            </a:r>
            <a:r>
              <a:rPr lang="en-US" sz="2000" dirty="0">
                <a:latin typeface="Calibri Light" panose="020F0302020204030204" pitchFamily="34" charset="0"/>
                <a:cs typeface="Calibri Light" panose="020F0302020204030204" pitchFamily="34" charset="0"/>
              </a:rPr>
              <a:t>. </a:t>
            </a:r>
          </a:p>
          <a:p>
            <a:pPr marL="0" indent="0">
              <a:lnSpc>
                <a:spcPct val="100000"/>
              </a:lnSpc>
              <a:buNone/>
            </a:pPr>
            <a:r>
              <a:rPr lang="en-US" sz="2000" dirty="0">
                <a:latin typeface="Calibri Light" panose="020F0302020204030204" pitchFamily="34" charset="0"/>
                <a:cs typeface="Calibri Light" panose="020F0302020204030204" pitchFamily="34" charset="0"/>
              </a:rPr>
              <a:t>Stage 1: Empathize—Research Your Users' Needs</a:t>
            </a:r>
          </a:p>
          <a:p>
            <a:pPr marL="0" indent="0">
              <a:lnSpc>
                <a:spcPct val="100000"/>
              </a:lnSpc>
              <a:buNone/>
            </a:pPr>
            <a:r>
              <a:rPr lang="en-US" sz="2000" dirty="0">
                <a:latin typeface="Calibri Light" panose="020F0302020204030204" pitchFamily="34" charset="0"/>
                <a:cs typeface="Calibri Light" panose="020F0302020204030204" pitchFamily="34" charset="0"/>
              </a:rPr>
              <a:t>Stage 2: Define—State Your Users' Needs and Problems</a:t>
            </a:r>
          </a:p>
          <a:p>
            <a:pPr marL="0" indent="0">
              <a:lnSpc>
                <a:spcPct val="100000"/>
              </a:lnSpc>
              <a:buNone/>
            </a:pPr>
            <a:r>
              <a:rPr lang="en-US" sz="2000" dirty="0">
                <a:latin typeface="Calibri Light" panose="020F0302020204030204" pitchFamily="34" charset="0"/>
                <a:cs typeface="Calibri Light" panose="020F0302020204030204" pitchFamily="34" charset="0"/>
              </a:rPr>
              <a:t>Stage 3: Ideate—Challenge Assumptions and Create Ideas</a:t>
            </a:r>
            <a:endParaRPr lang="en-BD"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Stage 4: Prototype—Start to Create Solutions</a:t>
            </a:r>
            <a:endParaRPr lang="en-BD"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Stage 5: Test—Try Your Solutions Out</a:t>
            </a:r>
            <a:endParaRPr lang="en-BD" sz="2000" dirty="0">
              <a:latin typeface="Calibri Light" panose="020F0302020204030204" pitchFamily="34" charset="0"/>
              <a:cs typeface="Calibri Light" panose="020F0302020204030204" pitchFamily="34" charset="0"/>
            </a:endParaRPr>
          </a:p>
          <a:p>
            <a:pPr marL="0" indent="0">
              <a:lnSpc>
                <a:spcPct val="100000"/>
              </a:lnSpc>
              <a:buNone/>
            </a:pPr>
            <a:endParaRPr lang="en-BD" dirty="0"/>
          </a:p>
          <a:p>
            <a:pPr marL="0" indent="0">
              <a:lnSpc>
                <a:spcPct val="100000"/>
              </a:lnSpc>
              <a:buNone/>
            </a:pPr>
            <a:endParaRPr lang="en-BD" dirty="0"/>
          </a:p>
          <a:p>
            <a:pPr marL="0" indent="0">
              <a:lnSpc>
                <a:spcPct val="100000"/>
              </a:lnSpc>
              <a:buNone/>
            </a:pPr>
            <a:endParaRPr lang="en-BD" sz="2000" dirty="0">
              <a:latin typeface="Calibri Light" panose="020F0302020204030204" pitchFamily="34" charset="0"/>
              <a:cs typeface="Calibri Light" panose="020F0302020204030204" pitchFamily="34" charset="0"/>
            </a:endParaRPr>
          </a:p>
          <a:p>
            <a:pPr marL="0" indent="0">
              <a:buNone/>
            </a:pPr>
            <a:endParaRPr dirty="0"/>
          </a:p>
        </p:txBody>
      </p:sp>
      <p:pic>
        <p:nvPicPr>
          <p:cNvPr id="2050" name="Picture 2" descr="Design Thinking 101">
            <a:extLst>
              <a:ext uri="{FF2B5EF4-FFF2-40B4-BE49-F238E27FC236}">
                <a16:creationId xmlns:a16="http://schemas.microsoft.com/office/drawing/2014/main" id="{C7EB1568-8D14-7849-89DC-EBBBD08E4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415" y="2180493"/>
            <a:ext cx="33909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6816</Words>
  <Application>Microsoft Macintosh PowerPoint</Application>
  <PresentationFormat>Widescreen</PresentationFormat>
  <Paragraphs>201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Lec 09: Economics of Reinvention, Redesign, and Design for Manufacturing </vt:lpstr>
      <vt:lpstr>Episodic Model of Evolution of Inventions </vt:lpstr>
      <vt:lpstr>Characteristic of Episodic Model</vt:lpstr>
      <vt:lpstr>Example of Episodic Model: Evolution of Power Generation</vt:lpstr>
      <vt:lpstr>Technology Cores for Powering Episodic Model</vt:lpstr>
      <vt:lpstr>Formation of Creative Waves --Plunging into Reinvention </vt:lpstr>
      <vt:lpstr>Economics of Redesign Redesign for Improving Quality and Reducing Cost by leveraging Technology Progression</vt:lpstr>
      <vt:lpstr>Iterative Progression of Redesign</vt:lpstr>
      <vt:lpstr>Design Thinking for Ideas of Redesign (Redesign Thinking)</vt:lpstr>
      <vt:lpstr>Market Keeps Expanding due to Redesigns </vt:lpstr>
      <vt:lpstr>Systematic Ideation for Fueling Diffusion</vt:lpstr>
      <vt:lpstr>Economics of Redesign (Design) for Manufacturing</vt:lpstr>
      <vt:lpstr>Typical Cost Components—target for DFM</vt:lpstr>
      <vt:lpstr>How to get ideas?</vt:lpstr>
      <vt:lpstr>Systematic Inventive Thinking (SIT) </vt:lpstr>
      <vt:lpstr>Strategic Areas for Ideas by leveraging ECC Technology Possibilities: </vt:lpstr>
      <vt:lpstr>Replace Mechanical Parts with Electromechanical or Electronics </vt:lpstr>
      <vt:lpstr>PowerPoint Presentation</vt:lpstr>
      <vt:lpstr> Reduce Number of Parts--pursue integration </vt:lpstr>
      <vt:lpstr> Replace the Role of Hardware with Software  </vt:lpstr>
      <vt:lpstr>Delegate Roles from Human to Machine--for both making and using products</vt:lpstr>
      <vt:lpstr>Develop a Part that could be used in Multiple Products—economies of scale  </vt:lpstr>
      <vt:lpstr>Develop Core Assets for a Family of Products—scope advantage</vt:lpstr>
      <vt:lpstr>Use standard off the Shelf Components—scale benefits  </vt:lpstr>
      <vt:lpstr>Reduce the Complexity of Making—for reducing machine time and labor</vt:lpstr>
      <vt:lpstr>3rd Party Component Plugin--Externality Effect</vt:lpstr>
      <vt:lpstr>Reduce the Scope of Making Errors—in both production and usages </vt:lpstr>
      <vt:lpstr>Reduce Assembling, Repairing, and Recycling Complexity  </vt:lpstr>
      <vt:lpstr>Reduce the Material, Energy, and Space Need</vt:lpstr>
      <vt:lpstr>Optimize Processing Steps </vt:lpstr>
      <vt:lpstr>Ideas for Network Externality Effects</vt:lpstr>
      <vt:lpstr>Redesign for Machine Friendly Production</vt:lpstr>
      <vt:lpstr>Redesign for Easing Customer Level Assembling</vt:lpstr>
      <vt:lpstr> Make Parts Self-aligning, Securing Position, and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08: Economics of Reinvention, Redesign, and Design for Manufacturing </dc:title>
  <dc:creator>Microsoft Office User</dc:creator>
  <cp:lastModifiedBy>Microsoft Office User</cp:lastModifiedBy>
  <cp:revision>44</cp:revision>
  <dcterms:created xsi:type="dcterms:W3CDTF">2021-07-09T10:15:30Z</dcterms:created>
  <dcterms:modified xsi:type="dcterms:W3CDTF">2023-05-20T03:15:01Z</dcterms:modified>
</cp:coreProperties>
</file>