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72" r:id="rId9"/>
    <p:sldId id="265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sat Khan" userId="826ac62dfbb52e43" providerId="LiveId" clId="{B188D671-C685-4005-B267-1DA0DA098EF7}"/>
    <pc:docChg chg="undo custSel modSld">
      <pc:chgData name="Riasat Khan" userId="826ac62dfbb52e43" providerId="LiveId" clId="{B188D671-C685-4005-B267-1DA0DA098EF7}" dt="2021-06-11T14:41:29.550" v="57" actId="20577"/>
      <pc:docMkLst>
        <pc:docMk/>
      </pc:docMkLst>
      <pc:sldChg chg="modSp mod">
        <pc:chgData name="Riasat Khan" userId="826ac62dfbb52e43" providerId="LiveId" clId="{B188D671-C685-4005-B267-1DA0DA098EF7}" dt="2021-06-11T14:40:29.377" v="39" actId="20577"/>
        <pc:sldMkLst>
          <pc:docMk/>
          <pc:sldMk cId="3754506089" sldId="256"/>
        </pc:sldMkLst>
        <pc:spChg chg="mod">
          <ac:chgData name="Riasat Khan" userId="826ac62dfbb52e43" providerId="LiveId" clId="{B188D671-C685-4005-B267-1DA0DA098EF7}" dt="2021-06-11T14:40:29.377" v="39" actId="20577"/>
          <ac:spMkLst>
            <pc:docMk/>
            <pc:sldMk cId="3754506089" sldId="256"/>
            <ac:spMk id="2" creationId="{00000000-0000-0000-0000-000000000000}"/>
          </ac:spMkLst>
        </pc:spChg>
        <pc:spChg chg="mod">
          <ac:chgData name="Riasat Khan" userId="826ac62dfbb52e43" providerId="LiveId" clId="{B188D671-C685-4005-B267-1DA0DA098EF7}" dt="2021-06-11T14:36:59.020" v="23" actId="20577"/>
          <ac:spMkLst>
            <pc:docMk/>
            <pc:sldMk cId="3754506089" sldId="256"/>
            <ac:spMk id="3" creationId="{00000000-0000-0000-0000-000000000000}"/>
          </ac:spMkLst>
        </pc:spChg>
      </pc:sldChg>
      <pc:sldChg chg="modSp mod">
        <pc:chgData name="Riasat Khan" userId="826ac62dfbb52e43" providerId="LiveId" clId="{B188D671-C685-4005-B267-1DA0DA098EF7}" dt="2021-06-11T14:41:29.550" v="57" actId="20577"/>
        <pc:sldMkLst>
          <pc:docMk/>
          <pc:sldMk cId="3539418507" sldId="257"/>
        </pc:sldMkLst>
        <pc:spChg chg="mod">
          <ac:chgData name="Riasat Khan" userId="826ac62dfbb52e43" providerId="LiveId" clId="{B188D671-C685-4005-B267-1DA0DA098EF7}" dt="2021-06-11T14:41:29.550" v="57" actId="20577"/>
          <ac:spMkLst>
            <pc:docMk/>
            <pc:sldMk cId="3539418507" sldId="257"/>
            <ac:spMk id="3" creationId="{00000000-0000-0000-0000-000000000000}"/>
          </ac:spMkLst>
        </pc:spChg>
      </pc:sldChg>
      <pc:sldChg chg="modSp mod">
        <pc:chgData name="Riasat Khan" userId="826ac62dfbb52e43" providerId="LiveId" clId="{B188D671-C685-4005-B267-1DA0DA098EF7}" dt="2021-06-11T14:38:16.004" v="37" actId="20577"/>
        <pc:sldMkLst>
          <pc:docMk/>
          <pc:sldMk cId="972181878" sldId="273"/>
        </pc:sldMkLst>
        <pc:spChg chg="mod">
          <ac:chgData name="Riasat Khan" userId="826ac62dfbb52e43" providerId="LiveId" clId="{B188D671-C685-4005-B267-1DA0DA098EF7}" dt="2021-06-11T14:38:16.004" v="37" actId="20577"/>
          <ac:spMkLst>
            <pc:docMk/>
            <pc:sldMk cId="972181878" sldId="273"/>
            <ac:spMk id="3" creationId="{00000000-0000-0000-0000-000000000000}"/>
          </ac:spMkLst>
        </pc:spChg>
      </pc:sldChg>
    </pc:docChg>
  </pc:docChgLst>
  <pc:docChgLst>
    <pc:chgData name="Riasat Khan" userId="826ac62dfbb52e43" providerId="LiveId" clId="{539B7B8A-F75D-41EB-A63F-E55DA60342AE}"/>
    <pc:docChg chg="modSld">
      <pc:chgData name="Riasat Khan" userId="826ac62dfbb52e43" providerId="LiveId" clId="{539B7B8A-F75D-41EB-A63F-E55DA60342AE}" dt="2022-01-30T03:38:36.335" v="67" actId="207"/>
      <pc:docMkLst>
        <pc:docMk/>
      </pc:docMkLst>
      <pc:sldChg chg="modSp mod">
        <pc:chgData name="Riasat Khan" userId="826ac62dfbb52e43" providerId="LiveId" clId="{539B7B8A-F75D-41EB-A63F-E55DA60342AE}" dt="2022-01-30T03:37:22.027" v="46" actId="20577"/>
        <pc:sldMkLst>
          <pc:docMk/>
          <pc:sldMk cId="3754506089" sldId="256"/>
        </pc:sldMkLst>
        <pc:spChg chg="mod">
          <ac:chgData name="Riasat Khan" userId="826ac62dfbb52e43" providerId="LiveId" clId="{539B7B8A-F75D-41EB-A63F-E55DA60342AE}" dt="2022-01-30T03:37:12.617" v="41" actId="20577"/>
          <ac:spMkLst>
            <pc:docMk/>
            <pc:sldMk cId="3754506089" sldId="256"/>
            <ac:spMk id="2" creationId="{00000000-0000-0000-0000-000000000000}"/>
          </ac:spMkLst>
        </pc:spChg>
        <pc:spChg chg="mod">
          <ac:chgData name="Riasat Khan" userId="826ac62dfbb52e43" providerId="LiveId" clId="{539B7B8A-F75D-41EB-A63F-E55DA60342AE}" dt="2022-01-30T03:37:22.027" v="46" actId="20577"/>
          <ac:spMkLst>
            <pc:docMk/>
            <pc:sldMk cId="3754506089" sldId="256"/>
            <ac:spMk id="3" creationId="{00000000-0000-0000-0000-000000000000}"/>
          </ac:spMkLst>
        </pc:spChg>
      </pc:sldChg>
      <pc:sldChg chg="modSp mod">
        <pc:chgData name="Riasat Khan" userId="826ac62dfbb52e43" providerId="LiveId" clId="{539B7B8A-F75D-41EB-A63F-E55DA60342AE}" dt="2021-10-06T08:25:38.616" v="19"/>
        <pc:sldMkLst>
          <pc:docMk/>
          <pc:sldMk cId="3539418507" sldId="257"/>
        </pc:sldMkLst>
        <pc:spChg chg="mod">
          <ac:chgData name="Riasat Khan" userId="826ac62dfbb52e43" providerId="LiveId" clId="{539B7B8A-F75D-41EB-A63F-E55DA60342AE}" dt="2021-10-06T08:25:38.616" v="19"/>
          <ac:spMkLst>
            <pc:docMk/>
            <pc:sldMk cId="3539418507" sldId="257"/>
            <ac:spMk id="3" creationId="{00000000-0000-0000-0000-000000000000}"/>
          </ac:spMkLst>
        </pc:spChg>
      </pc:sldChg>
      <pc:sldChg chg="modSp mod">
        <pc:chgData name="Riasat Khan" userId="826ac62dfbb52e43" providerId="LiveId" clId="{539B7B8A-F75D-41EB-A63F-E55DA60342AE}" dt="2022-01-30T03:37:48.931" v="65" actId="20577"/>
        <pc:sldMkLst>
          <pc:docMk/>
          <pc:sldMk cId="823284427" sldId="258"/>
        </pc:sldMkLst>
        <pc:spChg chg="mod">
          <ac:chgData name="Riasat Khan" userId="826ac62dfbb52e43" providerId="LiveId" clId="{539B7B8A-F75D-41EB-A63F-E55DA60342AE}" dt="2022-01-30T03:37:48.931" v="65" actId="20577"/>
          <ac:spMkLst>
            <pc:docMk/>
            <pc:sldMk cId="823284427" sldId="258"/>
            <ac:spMk id="3" creationId="{00000000-0000-0000-0000-000000000000}"/>
          </ac:spMkLst>
        </pc:spChg>
      </pc:sldChg>
      <pc:sldChg chg="modSp mod">
        <pc:chgData name="Riasat Khan" userId="826ac62dfbb52e43" providerId="LiveId" clId="{539B7B8A-F75D-41EB-A63F-E55DA60342AE}" dt="2021-10-06T08:28:51.134" v="23" actId="20577"/>
        <pc:sldMkLst>
          <pc:docMk/>
          <pc:sldMk cId="3424202547" sldId="259"/>
        </pc:sldMkLst>
        <pc:spChg chg="mod">
          <ac:chgData name="Riasat Khan" userId="826ac62dfbb52e43" providerId="LiveId" clId="{539B7B8A-F75D-41EB-A63F-E55DA60342AE}" dt="2021-10-06T08:28:51.134" v="23" actId="20577"/>
          <ac:spMkLst>
            <pc:docMk/>
            <pc:sldMk cId="3424202547" sldId="259"/>
            <ac:spMk id="3" creationId="{00000000-0000-0000-0000-000000000000}"/>
          </ac:spMkLst>
        </pc:spChg>
      </pc:sldChg>
      <pc:sldChg chg="modSp mod">
        <pc:chgData name="Riasat Khan" userId="826ac62dfbb52e43" providerId="LiveId" clId="{539B7B8A-F75D-41EB-A63F-E55DA60342AE}" dt="2022-01-30T03:38:36.335" v="67" actId="207"/>
        <pc:sldMkLst>
          <pc:docMk/>
          <pc:sldMk cId="3980382657" sldId="265"/>
        </pc:sldMkLst>
        <pc:spChg chg="mod">
          <ac:chgData name="Riasat Khan" userId="826ac62dfbb52e43" providerId="LiveId" clId="{539B7B8A-F75D-41EB-A63F-E55DA60342AE}" dt="2022-01-30T03:38:36.335" v="67" actId="207"/>
          <ac:spMkLst>
            <pc:docMk/>
            <pc:sldMk cId="3980382657" sldId="265"/>
            <ac:spMk id="3" creationId="{00000000-0000-0000-0000-000000000000}"/>
          </ac:spMkLst>
        </pc:spChg>
      </pc:sldChg>
      <pc:sldChg chg="modSp mod">
        <pc:chgData name="Riasat Khan" userId="826ac62dfbb52e43" providerId="LiveId" clId="{539B7B8A-F75D-41EB-A63F-E55DA60342AE}" dt="2022-01-30T03:38:09.994" v="66" actId="207"/>
        <pc:sldMkLst>
          <pc:docMk/>
          <pc:sldMk cId="972181878" sldId="273"/>
        </pc:sldMkLst>
        <pc:spChg chg="mod">
          <ac:chgData name="Riasat Khan" userId="826ac62dfbb52e43" providerId="LiveId" clId="{539B7B8A-F75D-41EB-A63F-E55DA60342AE}" dt="2022-01-30T03:38:09.994" v="66" actId="207"/>
          <ac:spMkLst>
            <pc:docMk/>
            <pc:sldMk cId="972181878" sldId="27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3CAA-6E8B-4A26-B8FA-7A6CC7F8D37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D8B8-C26B-4372-943B-A81C21ED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/>
              <a:t>EEE111.04</a:t>
            </a:r>
            <a:br>
              <a:rPr lang="en-US" dirty="0"/>
            </a:br>
            <a:r>
              <a:rPr lang="en-US" dirty="0"/>
              <a:t>Summer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09/07/2024</a:t>
            </a:r>
          </a:p>
          <a:p>
            <a:r>
              <a:rPr lang="en-US" dirty="0"/>
              <a:t>Introductory Class</a:t>
            </a:r>
          </a:p>
        </p:txBody>
      </p:sp>
    </p:spTree>
    <p:extLst>
      <p:ext uri="{BB962C8B-B14F-4D97-AF65-F5344CB8AC3E}">
        <p14:creationId xmlns:p14="http://schemas.microsoft.com/office/powerpoint/2010/main" val="375450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Electronic devices are components for </a:t>
            </a:r>
            <a:r>
              <a:rPr lang="en-US" dirty="0">
                <a:solidFill>
                  <a:srgbClr val="FF0000"/>
                </a:solidFill>
              </a:rPr>
              <a:t>controlling the flow of electrical currents</a:t>
            </a:r>
            <a:r>
              <a:rPr lang="en-US" dirty="0"/>
              <a:t> for the purpose of information processing and system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. </a:t>
            </a:r>
          </a:p>
          <a:p>
            <a:r>
              <a:rPr lang="en-US" dirty="0"/>
              <a:t>Constructed from semiconductor (silicon Si, germanium Ge, Gallium Arsenide GaAs)</a:t>
            </a:r>
          </a:p>
          <a:p>
            <a:r>
              <a:rPr lang="en-US" dirty="0"/>
              <a:t>Conductivity: Conductor &gt; Semiconductor&gt;Insulator</a:t>
            </a:r>
          </a:p>
          <a:p>
            <a:r>
              <a:rPr lang="en-US" dirty="0"/>
              <a:t>Resistivity: Conductor &lt; Semiconductor &lt; Insulator</a:t>
            </a:r>
          </a:p>
          <a:p>
            <a:r>
              <a:rPr lang="en-US" dirty="0"/>
              <a:t>Example: Diodes, Transistors</a:t>
            </a:r>
          </a:p>
          <a:p>
            <a:r>
              <a:rPr lang="en-US" dirty="0"/>
              <a:t>Transistors: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BJT: Bipolar Junction Transistor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FET: Field Effect Transistor</a:t>
            </a:r>
          </a:p>
        </p:txBody>
      </p:sp>
    </p:spTree>
    <p:extLst>
      <p:ext uri="{BB962C8B-B14F-4D97-AF65-F5344CB8AC3E}">
        <p14:creationId xmlns:p14="http://schemas.microsoft.com/office/powerpoint/2010/main" val="416002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KVL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</p:spPr>
            <p:txBody>
              <a:bodyPr/>
              <a:lstStyle/>
              <a:p>
                <a:r>
                  <a:rPr lang="en-US" dirty="0"/>
                  <a:t>KVL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b="0" dirty="0">
                    <a:ea typeface="Cambria Math"/>
                  </a:rPr>
                  <a:t> Loop/path.</a:t>
                </a:r>
                <a:r>
                  <a:rPr lang="en-US" b="0" dirty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KCL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/>
                  <a:t>  Node/junction.</a:t>
                </a:r>
              </a:p>
              <a:p>
                <a:r>
                  <a:rPr lang="en-US" dirty="0"/>
                  <a:t>Sum of voltages in a loop is ZERO</a:t>
                </a:r>
              </a:p>
              <a:p>
                <a:r>
                  <a:rPr lang="en-US" dirty="0"/>
                  <a:t>In a loop: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𝑟𝑖𝑠𝑒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𝑑𝑟𝑜𝑝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 leaves positive terminal of source (battery)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 enters positive terminal of load (resistors)</a:t>
                </a:r>
              </a:p>
              <a:p>
                <a:r>
                  <a:rPr lang="en-US" dirty="0"/>
                  <a:t>KVL: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Ohm’s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series: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 same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  <a:blipFill rotWithShape="1">
                <a:blip r:embed="rId2"/>
                <a:stretch>
                  <a:fillRect l="-1467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75376"/>
            <a:ext cx="4038600" cy="29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KCL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</p:spPr>
            <p:txBody>
              <a:bodyPr/>
              <a:lstStyle/>
              <a:p>
                <a:r>
                  <a:rPr lang="en-US" dirty="0"/>
                  <a:t>KVL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b="0" dirty="0">
                    <a:ea typeface="Cambria Math"/>
                  </a:rPr>
                  <a:t> Loop/path.</a:t>
                </a:r>
                <a:r>
                  <a:rPr lang="en-US" b="0" dirty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KCL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/>
                  <a:t>  Node/junction.</a:t>
                </a:r>
              </a:p>
              <a:p>
                <a:r>
                  <a:rPr lang="en-US" dirty="0"/>
                  <a:t>Sum of currents in a node is ZERO</a:t>
                </a:r>
              </a:p>
              <a:p>
                <a:r>
                  <a:rPr lang="en-US" dirty="0"/>
                  <a:t>In a node: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𝑒𝑛𝑡𝑒𝑟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𝑙𝑒𝑎𝑣𝑒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KVL (loop 1):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Ohm’s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parallel: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same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KCL Node a: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  <a:blipFill rotWithShape="1">
                <a:blip r:embed="rId2"/>
                <a:stretch>
                  <a:fillRect l="-1467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24501" r="16466" b="9045"/>
          <a:stretch/>
        </p:blipFill>
        <p:spPr>
          <a:xfrm>
            <a:off x="4860923" y="3886200"/>
            <a:ext cx="4283077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29200" y="5638800"/>
                <a:ext cx="6628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38800"/>
                <a:ext cx="66281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85083" y="3930134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83" y="3930134"/>
                <a:ext cx="61581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0" y="5334000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334000"/>
                <a:ext cx="5084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87992" y="5334000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992" y="5334000"/>
                <a:ext cx="50840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71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Course Name: Analog Electronics I</a:t>
            </a:r>
          </a:p>
          <a:p>
            <a:r>
              <a:rPr lang="en-US" dirty="0"/>
              <a:t>Course Code: EEE111</a:t>
            </a:r>
          </a:p>
          <a:p>
            <a:r>
              <a:rPr lang="en-US" dirty="0"/>
              <a:t>Credit Hours: 3</a:t>
            </a:r>
          </a:p>
          <a:p>
            <a:r>
              <a:rPr lang="en-US" dirty="0"/>
              <a:t>Pre-requisites:	EEE 141/ETE 141 Electrical Circuits-I</a:t>
            </a:r>
          </a:p>
          <a:p>
            <a:r>
              <a:rPr lang="en-US" dirty="0"/>
              <a:t>Class time: ST 9:25am –10:40am</a:t>
            </a:r>
          </a:p>
          <a:p>
            <a:r>
              <a:rPr lang="en-US" dirty="0"/>
              <a:t>Google Meet Link: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 Name: Dr. </a:t>
            </a:r>
            <a:r>
              <a:rPr lang="en-US" dirty="0" err="1"/>
              <a:t>Riasat</a:t>
            </a:r>
            <a:r>
              <a:rPr lang="en-US" dirty="0"/>
              <a:t> Khan (</a:t>
            </a:r>
            <a:r>
              <a:rPr lang="en-US" dirty="0" err="1"/>
              <a:t>RTk</a:t>
            </a:r>
            <a:r>
              <a:rPr lang="en-US" dirty="0"/>
              <a:t>)</a:t>
            </a:r>
          </a:p>
          <a:p>
            <a:r>
              <a:rPr lang="en-US" dirty="0"/>
              <a:t>Position: Associate Professor, ECE</a:t>
            </a:r>
          </a:p>
          <a:p>
            <a:r>
              <a:rPr lang="en-US" dirty="0"/>
              <a:t>Email: riasat.khan@northsouth.edu</a:t>
            </a:r>
          </a:p>
          <a:p>
            <a:r>
              <a:rPr lang="en-US" dirty="0"/>
              <a:t>Office: SAC 920</a:t>
            </a:r>
          </a:p>
          <a:p>
            <a:r>
              <a:rPr lang="en-US" dirty="0"/>
              <a:t>Phone: 01879992680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/>
              <a:t>In this course, a variety of </a:t>
            </a:r>
            <a:r>
              <a:rPr lang="en-US" dirty="0">
                <a:solidFill>
                  <a:srgbClr val="FF0000"/>
                </a:solidFill>
              </a:rPr>
              <a:t>electronic devices</a:t>
            </a:r>
            <a:r>
              <a:rPr lang="en-US" dirty="0"/>
              <a:t> used in the design of analog electronics are studied. </a:t>
            </a:r>
          </a:p>
          <a:p>
            <a:r>
              <a:rPr lang="en-US" dirty="0"/>
              <a:t>A Basic understanding of </a:t>
            </a:r>
            <a:r>
              <a:rPr lang="en-US" dirty="0">
                <a:solidFill>
                  <a:srgbClr val="FF0000"/>
                </a:solidFill>
              </a:rPr>
              <a:t>semiconductor devices</a:t>
            </a:r>
            <a:r>
              <a:rPr lang="en-US" dirty="0"/>
              <a:t> is covered. Emphasis is placed on diodes, BJT, and FET. </a:t>
            </a:r>
          </a:p>
          <a:p>
            <a:r>
              <a:rPr lang="en-US" dirty="0"/>
              <a:t>Small </a:t>
            </a:r>
            <a:r>
              <a:rPr lang="en-US"/>
              <a:t>and large-signal </a:t>
            </a:r>
            <a:r>
              <a:rPr lang="en-US" dirty="0">
                <a:solidFill>
                  <a:srgbClr val="FF0000"/>
                </a:solidFill>
              </a:rPr>
              <a:t>characteristics and models </a:t>
            </a:r>
            <a:r>
              <a:rPr lang="en-US" dirty="0"/>
              <a:t>of electronic devices, analysis and design of elementary electronic circuits are also included. </a:t>
            </a:r>
          </a:p>
          <a:p>
            <a:r>
              <a:rPr lang="en-US" dirty="0"/>
              <a:t>This course has separate </a:t>
            </a:r>
            <a:r>
              <a:rPr lang="en-US" dirty="0">
                <a:solidFill>
                  <a:srgbClr val="FF0000"/>
                </a:solidFill>
              </a:rPr>
              <a:t>mandatory laboratory </a:t>
            </a:r>
            <a:r>
              <a:rPr lang="en-US" dirty="0"/>
              <a:t>sessions every week as EEE 111L.</a:t>
            </a:r>
          </a:p>
        </p:txBody>
      </p:sp>
    </p:spTree>
    <p:extLst>
      <p:ext uri="{BB962C8B-B14F-4D97-AF65-F5344CB8AC3E}">
        <p14:creationId xmlns:p14="http://schemas.microsoft.com/office/powerpoint/2010/main" val="342420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1.	“Electronic Devices and Circuit Theory” by </a:t>
            </a:r>
            <a:r>
              <a:rPr lang="en-US" dirty="0" err="1">
                <a:solidFill>
                  <a:srgbClr val="FF0000"/>
                </a:solidFill>
              </a:rPr>
              <a:t>Boylestad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Nashelsky</a:t>
            </a:r>
            <a:r>
              <a:rPr lang="en-US" dirty="0">
                <a:solidFill>
                  <a:srgbClr val="FF0000"/>
                </a:solidFill>
              </a:rPr>
              <a:t>, 11th edition. Main textbook. Already posted in the Google Classroom.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2.	</a:t>
            </a:r>
            <a:r>
              <a:rPr lang="en-US" dirty="0"/>
              <a:t>“Microelectronic Circuits” by </a:t>
            </a:r>
            <a:r>
              <a:rPr lang="en-US" dirty="0" err="1"/>
              <a:t>Sedra</a:t>
            </a:r>
            <a:r>
              <a:rPr lang="en-US" dirty="0"/>
              <a:t> and Smith, 6th edition.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5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Lecture 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364293"/>
              </p:ext>
            </p:extLst>
          </p:nvPr>
        </p:nvGraphicFramePr>
        <p:xfrm>
          <a:off x="0" y="685799"/>
          <a:ext cx="9144000" cy="617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7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 Sections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Tentative # of Lectures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Semiconductor Diodes: Intrinsic, Extrinsic Materials, Junctions &amp; Diodes, Diode Equivalent Circuit, i-v characteristics, Zener Diode, LED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1.1-1.11, 1.15, 1.16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 (Quiz 1)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Diode Applications: Load Line Analysis, Series, Parallel Configuration, AND/OR Gates, HW &amp; FW Rectification, Clippers &amp; Clampers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2.1-2.11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(Quiz 2)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BJT: Construction &amp; Operation, Amplifying Action, Configuration CB, CE, CC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3.1-3.7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(Quiz 3)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DC Biasing: Fixed, Emitter, Voltage divider, Collector FB Bias configuration etc.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4.1-4.8, 4.16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MID TERM EXAM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8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 Analysis: r</a:t>
                      </a:r>
                      <a:r>
                        <a:rPr lang="en-US" sz="1400" baseline="-25000">
                          <a:effectLst/>
                        </a:rPr>
                        <a:t>e</a:t>
                      </a:r>
                      <a:r>
                        <a:rPr lang="en-US" sz="1400">
                          <a:effectLst/>
                        </a:rPr>
                        <a:t> and hybrid Transistor Model, CE Fixed, Voltage Divider, CE Emitter, Emitter Follower, CB, Collector Feedback Configuration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5.1-5.10, 5.19, 5.22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8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FET: Construction &amp; Transfer Characteristics, Depletion and Enhancement Type MOSFET, CMOS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6.1-6.3, 6.6-6.8, 6.11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(Quiz 4)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8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FET Biasing: Self and Voltage Divider Biasing Configuration, Biasing for Depletion and Enhancement Type MOSFET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7.1-7.4, 7.7-7.8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(Quiz 5)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FET Amplifier: E-MOSFET Drain Feedback and Voltage Divider Configuration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8.8-8.11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FINAL EXAM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7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Marks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Attendance:	5%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Pop Quiz:	10%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Class Participation/Impromptu Question: 20%</a:t>
                </a:r>
              </a:p>
              <a:p>
                <a:r>
                  <a:rPr lang="en-US" dirty="0"/>
                  <a:t>Quiz/Class Test:	20%</a:t>
                </a:r>
              </a:p>
              <a:p>
                <a:r>
                  <a:rPr lang="en-US" dirty="0"/>
                  <a:t>Midterm:	20% + 5%</a:t>
                </a:r>
              </a:p>
              <a:p>
                <a:r>
                  <a:rPr lang="en-US" dirty="0"/>
                  <a:t>Final Exam:	25% + 5%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class participation, pop quiz and quiz will be counted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4B05D7-E382-4297-BB0C-E7B4C2EE32EC}"/>
              </a:ext>
            </a:extLst>
          </p:cNvPr>
          <p:cNvCxnSpPr/>
          <p:nvPr/>
        </p:nvCxnSpPr>
        <p:spPr>
          <a:xfrm>
            <a:off x="762000" y="2362200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8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Common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</p:spPr>
            <p:txBody>
              <a:bodyPr/>
              <a:lstStyle/>
              <a:p>
                <a:r>
                  <a:rPr lang="en-US" dirty="0"/>
                  <a:t>Prerecorded lectures +Online live classes (recorded) </a:t>
                </a:r>
              </a:p>
              <a:p>
                <a:r>
                  <a:rPr lang="en-US" dirty="0"/>
                  <a:t>Watch the offline prerecorded lectures </a:t>
                </a:r>
              </a:p>
              <a:p>
                <a:r>
                  <a:rPr lang="en-US" dirty="0"/>
                  <a:t>Attend and listen all the classes with microphones</a:t>
                </a:r>
              </a:p>
              <a:p>
                <a:r>
                  <a:rPr lang="en-US" dirty="0"/>
                  <a:t>Instant question during the online class</a:t>
                </a:r>
              </a:p>
              <a:p>
                <a:r>
                  <a:rPr lang="en-US" dirty="0"/>
                  <a:t>Pop quiz in the end of the class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class participation, pop quiz and quiz will be counted</a:t>
                </a:r>
              </a:p>
              <a:p>
                <a:r>
                  <a:rPr lang="en-US" dirty="0"/>
                  <a:t>Camera ON during Mid and Final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Any kind of cheating strictly prohibited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  <a:blipFill rotWithShape="1">
                <a:blip r:embed="rId2"/>
                <a:stretch>
                  <a:fillRect l="-1467" t="-1351" r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Analog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Continuous signal</a:t>
                </a:r>
              </a:p>
              <a:p>
                <a:r>
                  <a:rPr lang="en-US" dirty="0"/>
                  <a:t>Can be </a:t>
                </a:r>
                <a:r>
                  <a:rPr lang="en-US" dirty="0">
                    <a:solidFill>
                      <a:srgbClr val="FF0000"/>
                    </a:solidFill>
                  </a:rPr>
                  <a:t>sinusoidal</a:t>
                </a:r>
                <a:r>
                  <a:rPr lang="en-US" dirty="0"/>
                  <a:t>, rectangular/square, triangular.</a:t>
                </a:r>
              </a:p>
              <a:p>
                <a:r>
                  <a:rPr lang="en-US" dirty="0"/>
                  <a:t>Example: sine wave</a:t>
                </a:r>
              </a:p>
              <a:p>
                <a:r>
                  <a:rPr lang="en-US" dirty="0"/>
                  <a:t>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= Constant = 10V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= Constant = 20V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>
                    <a:ea typeface="Cambria Math"/>
                  </a:rPr>
                  <a:t>Angular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=2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f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>
                    <a:ea typeface="Cambria Math"/>
                  </a:rPr>
                  <a:t>Time period,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en-US" b="0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  <a:p>
                <a:pPr lvl="6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  <a:blipFill>
                <a:blip r:embed="rId2"/>
                <a:stretch>
                  <a:fillRect l="-1733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200400" cy="3581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15266" y="3013501"/>
                <a:ext cx="814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6" y="3013501"/>
                <a:ext cx="81413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38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840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EEE111.04 Summer 2024</vt:lpstr>
      <vt:lpstr>Class Information</vt:lpstr>
      <vt:lpstr>Instructor Information</vt:lpstr>
      <vt:lpstr>Course Summary</vt:lpstr>
      <vt:lpstr>Textbook</vt:lpstr>
      <vt:lpstr>Lecture Plan</vt:lpstr>
      <vt:lpstr>Tentative Marks Distribution</vt:lpstr>
      <vt:lpstr>Common Rules</vt:lpstr>
      <vt:lpstr>Analog Signal</vt:lpstr>
      <vt:lpstr>Electronic Devices</vt:lpstr>
      <vt:lpstr>KVL</vt:lpstr>
      <vt:lpstr>KCL</vt:lpstr>
    </vt:vector>
  </TitlesOfParts>
  <Company>FIU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Riasat</dc:creator>
  <cp:lastModifiedBy>CLASSROOM</cp:lastModifiedBy>
  <cp:revision>33</cp:revision>
  <dcterms:created xsi:type="dcterms:W3CDTF">2020-06-30T14:31:25Z</dcterms:created>
  <dcterms:modified xsi:type="dcterms:W3CDTF">2024-07-09T03:33:37Z</dcterms:modified>
</cp:coreProperties>
</file>