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393" r:id="rId3"/>
    <p:sldId id="394" r:id="rId4"/>
    <p:sldId id="257" r:id="rId5"/>
    <p:sldId id="290" r:id="rId6"/>
    <p:sldId id="291" r:id="rId7"/>
    <p:sldId id="323"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38" r:id="rId21"/>
    <p:sldId id="339" r:id="rId22"/>
    <p:sldId id="341" r:id="rId23"/>
    <p:sldId id="347" r:id="rId24"/>
    <p:sldId id="344" r:id="rId25"/>
    <p:sldId id="293" r:id="rId26"/>
    <p:sldId id="294" r:id="rId27"/>
    <p:sldId id="295" r:id="rId28"/>
    <p:sldId id="298" r:id="rId29"/>
    <p:sldId id="296" r:id="rId30"/>
    <p:sldId id="297" r:id="rId31"/>
    <p:sldId id="322" r:id="rId32"/>
    <p:sldId id="352" r:id="rId33"/>
    <p:sldId id="353" r:id="rId34"/>
    <p:sldId id="299" r:id="rId35"/>
    <p:sldId id="395" r:id="rId36"/>
    <p:sldId id="354" r:id="rId37"/>
    <p:sldId id="399" r:id="rId38"/>
    <p:sldId id="392" r:id="rId39"/>
    <p:sldId id="396" r:id="rId40"/>
    <p:sldId id="300" r:id="rId41"/>
    <p:sldId id="357" r:id="rId42"/>
    <p:sldId id="302" r:id="rId43"/>
    <p:sldId id="359" r:id="rId44"/>
    <p:sldId id="360" r:id="rId45"/>
    <p:sldId id="370" r:id="rId46"/>
    <p:sldId id="371" r:id="rId47"/>
    <p:sldId id="372" r:id="rId48"/>
    <p:sldId id="373" r:id="rId49"/>
    <p:sldId id="374" r:id="rId50"/>
    <p:sldId id="375" r:id="rId51"/>
    <p:sldId id="304" r:id="rId52"/>
    <p:sldId id="384" r:id="rId53"/>
    <p:sldId id="385" r:id="rId54"/>
    <p:sldId id="386" r:id="rId55"/>
    <p:sldId id="390" r:id="rId56"/>
    <p:sldId id="387" r:id="rId57"/>
    <p:sldId id="388" r:id="rId58"/>
    <p:sldId id="389" r:id="rId59"/>
    <p:sldId id="381" r:id="rId60"/>
    <p:sldId id="382" r:id="rId61"/>
    <p:sldId id="349" r:id="rId62"/>
    <p:sldId id="391" r:id="rId63"/>
    <p:sldId id="397" r:id="rId64"/>
    <p:sldId id="398" r:id="rId6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99D"/>
    <a:srgbClr val="CACAEE"/>
    <a:srgbClr val="333399"/>
    <a:srgbClr val="FFFF99"/>
    <a:srgbClr val="FFCCFF"/>
    <a:srgbClr val="CCECFF"/>
    <a:srgbClr val="CCC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84" autoAdjust="0"/>
  </p:normalViewPr>
  <p:slideViewPr>
    <p:cSldViewPr>
      <p:cViewPr varScale="1">
        <p:scale>
          <a:sx n="67" d="100"/>
          <a:sy n="67" d="100"/>
        </p:scale>
        <p:origin x="1440" y="60"/>
      </p:cViewPr>
      <p:guideLst>
        <p:guide orient="horz" pos="2160"/>
        <p:guide pos="2880"/>
      </p:guideLst>
    </p:cSldViewPr>
  </p:slid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asat Khan" userId="826ac62dfbb52e43" providerId="Windows Live" clId="Web-{AAD85A46-9843-407E-8067-4BC6B702EF1D}"/>
    <pc:docChg chg="modSld">
      <pc:chgData name="Riasat Khan" userId="826ac62dfbb52e43" providerId="Windows Live" clId="Web-{AAD85A46-9843-407E-8067-4BC6B702EF1D}" dt="2019-10-13T03:52:37.369" v="9" actId="20577"/>
      <pc:docMkLst>
        <pc:docMk/>
      </pc:docMkLst>
      <pc:sldChg chg="modSp">
        <pc:chgData name="Riasat Khan" userId="826ac62dfbb52e43" providerId="Windows Live" clId="Web-{AAD85A46-9843-407E-8067-4BC6B702EF1D}" dt="2019-10-13T03:52:37.369" v="8" actId="20577"/>
        <pc:sldMkLst>
          <pc:docMk/>
          <pc:sldMk cId="0" sldId="357"/>
        </pc:sldMkLst>
      </pc:sldChg>
    </pc:docChg>
  </pc:docChgLst>
  <pc:docChgLst>
    <pc:chgData name="Riasat Khan" userId="826ac62dfbb52e43" providerId="LiveId" clId="{5416C2EF-A0B4-468B-BD56-10B339E2AB56}"/>
    <pc:docChg chg="modSld">
      <pc:chgData name="Riasat Khan" userId="826ac62dfbb52e43" providerId="LiveId" clId="{5416C2EF-A0B4-468B-BD56-10B339E2AB56}" dt="2020-11-09T05:09:03.499" v="16" actId="729"/>
      <pc:docMkLst>
        <pc:docMk/>
      </pc:docMkLst>
      <pc:sldChg chg="modSp mod">
        <pc:chgData name="Riasat Khan" userId="826ac62dfbb52e43" providerId="LiveId" clId="{5416C2EF-A0B4-468B-BD56-10B339E2AB56}" dt="2020-11-09T05:08:58.205" v="15" actId="207"/>
        <pc:sldMkLst>
          <pc:docMk/>
          <pc:sldMk cId="0" sldId="371"/>
        </pc:sldMkLst>
      </pc:sldChg>
      <pc:sldChg chg="mod modShow">
        <pc:chgData name="Riasat Khan" userId="826ac62dfbb52e43" providerId="LiveId" clId="{5416C2EF-A0B4-468B-BD56-10B339E2AB56}" dt="2020-11-09T05:09:03.499" v="16" actId="729"/>
        <pc:sldMkLst>
          <pc:docMk/>
          <pc:sldMk cId="0" sldId="372"/>
        </pc:sldMkLst>
      </pc:sldChg>
      <pc:sldChg chg="modSp mod">
        <pc:chgData name="Riasat Khan" userId="826ac62dfbb52e43" providerId="LiveId" clId="{5416C2EF-A0B4-468B-BD56-10B339E2AB56}" dt="2020-11-09T04:52:14.215" v="14" actId="20577"/>
        <pc:sldMkLst>
          <pc:docMk/>
          <pc:sldMk cId="1684980714" sldId="397"/>
        </pc:sldMkLst>
      </pc:sldChg>
    </pc:docChg>
  </pc:docChgLst>
  <pc:docChgLst>
    <pc:chgData name="Riasat Khan" userId="826ac62dfbb52e43" providerId="LiveId" clId="{3DADA7DD-BFE0-4CA1-9AD4-AADE13E44255}"/>
    <pc:docChg chg="undo custSel addSld delSld modSld">
      <pc:chgData name="Riasat Khan" userId="826ac62dfbb52e43" providerId="LiveId" clId="{3DADA7DD-BFE0-4CA1-9AD4-AADE13E44255}" dt="2025-06-01T07:53:49.406" v="5" actId="571"/>
      <pc:docMkLst>
        <pc:docMk/>
      </pc:docMkLst>
      <pc:sldChg chg="addSp modSp">
        <pc:chgData name="Riasat Khan" userId="826ac62dfbb52e43" providerId="LiveId" clId="{3DADA7DD-BFE0-4CA1-9AD4-AADE13E44255}" dt="2025-06-01T07:53:49.406" v="5" actId="571"/>
        <pc:sldMkLst>
          <pc:docMk/>
          <pc:sldMk cId="0" sldId="256"/>
        </pc:sldMkLst>
        <pc:spChg chg="add mod">
          <ac:chgData name="Riasat Khan" userId="826ac62dfbb52e43" providerId="LiveId" clId="{3DADA7DD-BFE0-4CA1-9AD4-AADE13E44255}" dt="2025-06-01T07:53:43.825" v="3" actId="571"/>
          <ac:spMkLst>
            <pc:docMk/>
            <pc:sldMk cId="0" sldId="256"/>
            <ac:spMk id="2" creationId="{F05B99BF-14D3-63BE-38F8-72EC7FC6E7BD}"/>
          </ac:spMkLst>
        </pc:spChg>
        <pc:spChg chg="add mod">
          <ac:chgData name="Riasat Khan" userId="826ac62dfbb52e43" providerId="LiveId" clId="{3DADA7DD-BFE0-4CA1-9AD4-AADE13E44255}" dt="2025-06-01T07:53:43.825" v="3" actId="571"/>
          <ac:spMkLst>
            <pc:docMk/>
            <pc:sldMk cId="0" sldId="256"/>
            <ac:spMk id="3" creationId="{A033EFD6-9B46-FE71-9C7E-535EE8AD56E4}"/>
          </ac:spMkLst>
        </pc:spChg>
        <pc:spChg chg="add mod">
          <ac:chgData name="Riasat Khan" userId="826ac62dfbb52e43" providerId="LiveId" clId="{3DADA7DD-BFE0-4CA1-9AD4-AADE13E44255}" dt="2025-06-01T07:53:45.839" v="4" actId="571"/>
          <ac:spMkLst>
            <pc:docMk/>
            <pc:sldMk cId="0" sldId="256"/>
            <ac:spMk id="4" creationId="{D6312612-F63D-8A24-6CA8-452BFF3C5F7D}"/>
          </ac:spMkLst>
        </pc:spChg>
        <pc:spChg chg="add mod">
          <ac:chgData name="Riasat Khan" userId="826ac62dfbb52e43" providerId="LiveId" clId="{3DADA7DD-BFE0-4CA1-9AD4-AADE13E44255}" dt="2025-06-01T07:53:45.839" v="4" actId="571"/>
          <ac:spMkLst>
            <pc:docMk/>
            <pc:sldMk cId="0" sldId="256"/>
            <ac:spMk id="5" creationId="{A5D03DBA-14B5-CCF5-BDDB-7CB75CF57326}"/>
          </ac:spMkLst>
        </pc:spChg>
        <pc:spChg chg="add mod">
          <ac:chgData name="Riasat Khan" userId="826ac62dfbb52e43" providerId="LiveId" clId="{3DADA7DD-BFE0-4CA1-9AD4-AADE13E44255}" dt="2025-06-01T07:53:49.406" v="5" actId="571"/>
          <ac:spMkLst>
            <pc:docMk/>
            <pc:sldMk cId="0" sldId="256"/>
            <ac:spMk id="6" creationId="{2D725A08-94E9-885D-078F-63682518BF55}"/>
          </ac:spMkLst>
        </pc:spChg>
      </pc:sldChg>
      <pc:sldChg chg="new">
        <pc:chgData name="Riasat Khan" userId="826ac62dfbb52e43" providerId="LiveId" clId="{3DADA7DD-BFE0-4CA1-9AD4-AADE13E44255}" dt="2025-06-01T07:06:46.892" v="2" actId="680"/>
        <pc:sldMkLst>
          <pc:docMk/>
          <pc:sldMk cId="1614515912" sldId="399"/>
        </pc:sldMkLst>
      </pc:sldChg>
      <pc:sldChg chg="add del">
        <pc:chgData name="Riasat Khan" userId="826ac62dfbb52e43" providerId="LiveId" clId="{3DADA7DD-BFE0-4CA1-9AD4-AADE13E44255}" dt="2025-06-01T07:06:43.390" v="1" actId="2890"/>
        <pc:sldMkLst>
          <pc:docMk/>
          <pc:sldMk cId="2972028433" sldId="399"/>
        </pc:sldMkLst>
      </pc:sldChg>
    </pc:docChg>
  </pc:docChgLst>
  <pc:docChgLst>
    <pc:chgData name="Riasat Khan" userId="826ac62dfbb52e43" providerId="LiveId" clId="{42D77B9F-C186-494B-8AC5-0C7481E9C599}"/>
    <pc:docChg chg="undo custSel addSld delSld modSld sldOrd">
      <pc:chgData name="Riasat Khan" userId="826ac62dfbb52e43" providerId="LiveId" clId="{42D77B9F-C186-494B-8AC5-0C7481E9C599}" dt="2021-10-12T03:40:57.292" v="5" actId="680"/>
      <pc:docMkLst>
        <pc:docMk/>
      </pc:docMkLst>
      <pc:sldChg chg="ord">
        <pc:chgData name="Riasat Khan" userId="826ac62dfbb52e43" providerId="LiveId" clId="{42D77B9F-C186-494B-8AC5-0C7481E9C599}" dt="2021-10-12T03:40:45.659" v="1"/>
        <pc:sldMkLst>
          <pc:docMk/>
          <pc:sldMk cId="0" sldId="257"/>
        </pc:sldMkLst>
      </pc:sldChg>
      <pc:sldChg chg="new del">
        <pc:chgData name="Riasat Khan" userId="826ac62dfbb52e43" providerId="LiveId" clId="{42D77B9F-C186-494B-8AC5-0C7481E9C599}" dt="2021-10-12T03:40:57.292" v="5" actId="680"/>
        <pc:sldMkLst>
          <pc:docMk/>
          <pc:sldMk cId="1861913758" sldId="399"/>
        </pc:sldMkLst>
      </pc:sldChg>
      <pc:sldChg chg="new del">
        <pc:chgData name="Riasat Khan" userId="826ac62dfbb52e43" providerId="LiveId" clId="{42D77B9F-C186-494B-8AC5-0C7481E9C599}" dt="2021-10-12T03:40:56.549" v="4" actId="680"/>
        <pc:sldMkLst>
          <pc:docMk/>
          <pc:sldMk cId="115584046" sldId="400"/>
        </pc:sldMkLst>
      </pc:sldChg>
    </pc:docChg>
  </pc:docChgLst>
  <pc:docChgLst>
    <pc:chgData name="Riasat Khan" userId="826ac62dfbb52e43" providerId="LiveId" clId="{DE364ABB-4C9B-4BFE-A909-66B38D16B454}"/>
    <pc:docChg chg="modSld">
      <pc:chgData name="Riasat Khan" userId="826ac62dfbb52e43" providerId="LiveId" clId="{DE364ABB-4C9B-4BFE-A909-66B38D16B454}" dt="2025-09-23T05:02:31.566" v="9" actId="732"/>
      <pc:docMkLst>
        <pc:docMk/>
      </pc:docMkLst>
      <pc:sldChg chg="addSp delSp modSp mod">
        <pc:chgData name="Riasat Khan" userId="826ac62dfbb52e43" providerId="LiveId" clId="{DE364ABB-4C9B-4BFE-A909-66B38D16B454}" dt="2025-09-23T05:02:31.566" v="9" actId="732"/>
        <pc:sldMkLst>
          <pc:docMk/>
          <pc:sldMk cId="0" sldId="256"/>
        </pc:sldMkLst>
        <pc:spChg chg="del">
          <ac:chgData name="Riasat Khan" userId="826ac62dfbb52e43" providerId="LiveId" clId="{DE364ABB-4C9B-4BFE-A909-66B38D16B454}" dt="2025-09-23T05:02:00.245" v="2" actId="478"/>
          <ac:spMkLst>
            <pc:docMk/>
            <pc:sldMk cId="0" sldId="256"/>
            <ac:spMk id="2" creationId="{F05B99BF-14D3-63BE-38F8-72EC7FC6E7BD}"/>
          </ac:spMkLst>
        </pc:spChg>
        <pc:spChg chg="del">
          <ac:chgData name="Riasat Khan" userId="826ac62dfbb52e43" providerId="LiveId" clId="{DE364ABB-4C9B-4BFE-A909-66B38D16B454}" dt="2025-09-23T05:02:04.338" v="5" actId="478"/>
          <ac:spMkLst>
            <pc:docMk/>
            <pc:sldMk cId="0" sldId="256"/>
            <ac:spMk id="3" creationId="{A033EFD6-9B46-FE71-9C7E-535EE8AD56E4}"/>
          </ac:spMkLst>
        </pc:spChg>
        <pc:spChg chg="del">
          <ac:chgData name="Riasat Khan" userId="826ac62dfbb52e43" providerId="LiveId" clId="{DE364ABB-4C9B-4BFE-A909-66B38D16B454}" dt="2025-09-23T05:01:59.402" v="1" actId="478"/>
          <ac:spMkLst>
            <pc:docMk/>
            <pc:sldMk cId="0" sldId="256"/>
            <ac:spMk id="4" creationId="{D6312612-F63D-8A24-6CA8-452BFF3C5F7D}"/>
          </ac:spMkLst>
        </pc:spChg>
        <pc:spChg chg="del mod">
          <ac:chgData name="Riasat Khan" userId="826ac62dfbb52e43" providerId="LiveId" clId="{DE364ABB-4C9B-4BFE-A909-66B38D16B454}" dt="2025-09-23T05:02:03.401" v="4" actId="478"/>
          <ac:spMkLst>
            <pc:docMk/>
            <pc:sldMk cId="0" sldId="256"/>
            <ac:spMk id="5" creationId="{A5D03DBA-14B5-CCF5-BDDB-7CB75CF57326}"/>
          </ac:spMkLst>
        </pc:spChg>
        <pc:spChg chg="del">
          <ac:chgData name="Riasat Khan" userId="826ac62dfbb52e43" providerId="LiveId" clId="{DE364ABB-4C9B-4BFE-A909-66B38D16B454}" dt="2025-09-23T05:01:58.354" v="0" actId="478"/>
          <ac:spMkLst>
            <pc:docMk/>
            <pc:sldMk cId="0" sldId="256"/>
            <ac:spMk id="6" creationId="{2D725A08-94E9-885D-078F-63682518BF55}"/>
          </ac:spMkLst>
        </pc:spChg>
        <pc:picChg chg="add mod modCrop">
          <ac:chgData name="Riasat Khan" userId="826ac62dfbb52e43" providerId="LiveId" clId="{DE364ABB-4C9B-4BFE-A909-66B38D16B454}" dt="2025-09-23T05:02:31.566" v="9" actId="732"/>
          <ac:picMkLst>
            <pc:docMk/>
            <pc:sldMk cId="0" sldId="256"/>
            <ac:picMk id="8" creationId="{61CE624D-89CB-477F-918E-ADCE38AA8FAF}"/>
          </ac:picMkLst>
        </pc:picChg>
      </pc:sldChg>
    </pc:docChg>
  </pc:docChgLst>
  <pc:docChgLst>
    <pc:chgData name="Riasat Khan" userId="826ac62dfbb52e43" providerId="LiveId" clId="{D3B5E86D-6510-43F2-A1AA-D165D41CB829}"/>
    <pc:docChg chg="modSld">
      <pc:chgData name="Riasat Khan" userId="826ac62dfbb52e43" providerId="LiveId" clId="{D3B5E86D-6510-43F2-A1AA-D165D41CB829}" dt="2021-02-27T18:07:24.360" v="114" actId="20577"/>
      <pc:docMkLst>
        <pc:docMk/>
      </pc:docMkLst>
      <pc:sldChg chg="modSp">
        <pc:chgData name="Riasat Khan" userId="826ac62dfbb52e43" providerId="LiveId" clId="{D3B5E86D-6510-43F2-A1AA-D165D41CB829}" dt="2021-02-27T18:05:52.279" v="0" actId="207"/>
        <pc:sldMkLst>
          <pc:docMk/>
          <pc:sldMk cId="0" sldId="302"/>
        </pc:sldMkLst>
      </pc:sldChg>
      <pc:sldChg chg="modSp mod">
        <pc:chgData name="Riasat Khan" userId="826ac62dfbb52e43" providerId="LiveId" clId="{D3B5E86D-6510-43F2-A1AA-D165D41CB829}" dt="2021-02-27T18:07:24.360" v="114" actId="20577"/>
        <pc:sldMkLst>
          <pc:docMk/>
          <pc:sldMk cId="0" sldId="3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5F30D4C3-66FF-4448-AEDC-E66821BBC04D}" type="datetimeFigureOut">
              <a:rPr lang="en-US"/>
              <a:pPr>
                <a:defRPr/>
              </a:pPr>
              <a:t>9/23/2025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A8331203-8AEF-4B2D-9262-7251AC8F159F}" type="slidenum">
              <a:rPr lang="en-US"/>
              <a:pPr>
                <a:defRPr/>
              </a:pPr>
              <a:t>‹#›</a:t>
            </a:fld>
            <a:endParaRPr lang="en-US"/>
          </a:p>
        </p:txBody>
      </p:sp>
    </p:spTree>
    <p:extLst>
      <p:ext uri="{BB962C8B-B14F-4D97-AF65-F5344CB8AC3E}">
        <p14:creationId xmlns:p14="http://schemas.microsoft.com/office/powerpoint/2010/main" val="3537136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5D0C2A1-50AA-4820-8C6A-482ECAD1C4A2}" type="slidenum">
              <a:rPr lang="en-US" altLang="en-US" smtClean="0"/>
              <a:pPr/>
              <a:t>12</a:t>
            </a:fld>
            <a:endParaRPr lang="en-US" altLang="en-US"/>
          </a:p>
        </p:txBody>
      </p:sp>
    </p:spTree>
    <p:extLst>
      <p:ext uri="{BB962C8B-B14F-4D97-AF65-F5344CB8AC3E}">
        <p14:creationId xmlns:p14="http://schemas.microsoft.com/office/powerpoint/2010/main" val="443292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F230F31-4C3E-45BE-A579-3B9520A6410C}" type="slidenum">
              <a:rPr lang="en-US" altLang="en-US" smtClean="0"/>
              <a:pPr/>
              <a:t>15</a:t>
            </a:fld>
            <a:endParaRPr lang="en-US" altLang="en-US"/>
          </a:p>
        </p:txBody>
      </p:sp>
    </p:spTree>
    <p:extLst>
      <p:ext uri="{BB962C8B-B14F-4D97-AF65-F5344CB8AC3E}">
        <p14:creationId xmlns:p14="http://schemas.microsoft.com/office/powerpoint/2010/main" val="3567741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E2596A4-421E-4077-BF30-7734C8095C04}" type="slidenum">
              <a:rPr lang="en-US" altLang="en-US" smtClean="0"/>
              <a:pPr/>
              <a:t>41</a:t>
            </a:fld>
            <a:endParaRPr lang="en-US" altLang="en-US"/>
          </a:p>
        </p:txBody>
      </p:sp>
    </p:spTree>
    <p:extLst>
      <p:ext uri="{BB962C8B-B14F-4D97-AF65-F5344CB8AC3E}">
        <p14:creationId xmlns:p14="http://schemas.microsoft.com/office/powerpoint/2010/main" val="42948993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117F408-8856-4A6B-B6CA-464BC06924F0}" type="slidenum">
              <a:rPr lang="en-US" altLang="en-US" smtClean="0"/>
              <a:pPr/>
              <a:t>44</a:t>
            </a:fld>
            <a:endParaRPr lang="en-US" altLang="en-US"/>
          </a:p>
        </p:txBody>
      </p:sp>
    </p:spTree>
    <p:extLst>
      <p:ext uri="{BB962C8B-B14F-4D97-AF65-F5344CB8AC3E}">
        <p14:creationId xmlns:p14="http://schemas.microsoft.com/office/powerpoint/2010/main" val="19570972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3" descr="rgb-blu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297613"/>
            <a:ext cx="91440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85800" y="2130425"/>
            <a:ext cx="7772400" cy="1470025"/>
          </a:xfrm>
        </p:spPr>
        <p:txBody>
          <a:bodyPr wrap="square" tIns="45720" bIns="45720"/>
          <a:lstStyle>
            <a:lvl1pPr>
              <a:defRPr/>
            </a:lvl1pPr>
          </a:lstStyle>
          <a:p>
            <a:pPr lvl="0"/>
            <a:r>
              <a:rPr lang="en-US" noProof="0"/>
              <a:t>Click to edit Master title style</a:t>
            </a:r>
          </a:p>
        </p:txBody>
      </p:sp>
      <p:sp>
        <p:nvSpPr>
          <p:cNvPr id="307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214025797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12290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9547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9547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672526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656793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7191224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79525"/>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79525"/>
            <a:ext cx="4038600" cy="49498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6407771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44557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02723356"/>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69742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9663225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0086704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0080AA"/>
            </a:gs>
          </a:gsLst>
          <a:lin ang="5400000" scaled="1"/>
        </a:gradFill>
        <a:effectLst/>
      </p:bgPr>
    </p:bg>
    <p:spTree>
      <p:nvGrpSpPr>
        <p:cNvPr id="1" name=""/>
        <p:cNvGrpSpPr/>
        <p:nvPr/>
      </p:nvGrpSpPr>
      <p:grpSpPr>
        <a:xfrm>
          <a:off x="0" y="0"/>
          <a:ext cx="0" cy="0"/>
          <a:chOff x="0" y="0"/>
          <a:chExt cx="0" cy="0"/>
        </a:xfrm>
      </p:grpSpPr>
      <p:pic>
        <p:nvPicPr>
          <p:cNvPr id="1026" name="Picture 13" descr="rgb-blu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297613"/>
            <a:ext cx="9144000"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274638"/>
            <a:ext cx="82296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91440" tIns="91440" rIns="91440" bIns="91440" numCol="1" anchor="ctr" anchorCtr="0" compatLnSpc="1">
            <a:prstTxWarp prst="textNoShape">
              <a:avLst/>
            </a:prstTxWarp>
          </a:bodyPr>
          <a:lstStyle/>
          <a:p>
            <a:pPr lvl="0"/>
            <a:r>
              <a:rPr lang="en-US" altLang="en-US"/>
              <a:t>Click to edit Master title style</a:t>
            </a:r>
          </a:p>
        </p:txBody>
      </p:sp>
      <p:sp>
        <p:nvSpPr>
          <p:cNvPr id="1028" name="Rectangle 3"/>
          <p:cNvSpPr>
            <a:spLocks noGrp="1" noChangeArrowheads="1"/>
          </p:cNvSpPr>
          <p:nvPr>
            <p:ph type="body" idx="1"/>
          </p:nvPr>
        </p:nvSpPr>
        <p:spPr bwMode="auto">
          <a:xfrm>
            <a:off x="457200" y="1279525"/>
            <a:ext cx="8229600" cy="494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p:txBody>
      </p:sp>
    </p:spTree>
  </p:cSld>
  <p:clrMap bg1="lt1" tx1="dk1" bg2="lt2" tx2="dk2" accent1="accent1" accent2="accent2" accent3="accent3" accent4="accent4" accent5="accent5" accent6="accent6" hlink="hlink" folHlink="folHlink"/>
  <p:sldLayoutIdLst>
    <p:sldLayoutId id="2147483827"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ransition/>
  <p:txStyles>
    <p:titleStyle>
      <a:lvl1pPr algn="ctr" rtl="0" eaLnBrk="0" fontAlgn="base" hangingPunct="0">
        <a:spcBef>
          <a:spcPct val="0"/>
        </a:spcBef>
        <a:spcAft>
          <a:spcPct val="0"/>
        </a:spcAft>
        <a:defRPr sz="3500" b="1">
          <a:solidFill>
            <a:schemeClr val="tx2"/>
          </a:solidFill>
          <a:latin typeface="+mj-lt"/>
          <a:ea typeface="+mj-ea"/>
          <a:cs typeface="+mj-cs"/>
        </a:defRPr>
      </a:lvl1pPr>
      <a:lvl2pPr algn="ctr" rtl="0" eaLnBrk="0" fontAlgn="base" hangingPunct="0">
        <a:spcBef>
          <a:spcPct val="0"/>
        </a:spcBef>
        <a:spcAft>
          <a:spcPct val="0"/>
        </a:spcAft>
        <a:defRPr sz="3500" b="1">
          <a:solidFill>
            <a:schemeClr val="tx2"/>
          </a:solidFill>
          <a:latin typeface="Arial" charset="0"/>
        </a:defRPr>
      </a:lvl2pPr>
      <a:lvl3pPr algn="ctr" rtl="0" eaLnBrk="0" fontAlgn="base" hangingPunct="0">
        <a:spcBef>
          <a:spcPct val="0"/>
        </a:spcBef>
        <a:spcAft>
          <a:spcPct val="0"/>
        </a:spcAft>
        <a:defRPr sz="3500" b="1">
          <a:solidFill>
            <a:schemeClr val="tx2"/>
          </a:solidFill>
          <a:latin typeface="Arial" charset="0"/>
        </a:defRPr>
      </a:lvl3pPr>
      <a:lvl4pPr algn="ctr" rtl="0" eaLnBrk="0" fontAlgn="base" hangingPunct="0">
        <a:spcBef>
          <a:spcPct val="0"/>
        </a:spcBef>
        <a:spcAft>
          <a:spcPct val="0"/>
        </a:spcAft>
        <a:defRPr sz="3500" b="1">
          <a:solidFill>
            <a:schemeClr val="tx2"/>
          </a:solidFill>
          <a:latin typeface="Arial" charset="0"/>
        </a:defRPr>
      </a:lvl4pPr>
      <a:lvl5pPr algn="ctr" rtl="0" eaLnBrk="0" fontAlgn="base" hangingPunct="0">
        <a:spcBef>
          <a:spcPct val="0"/>
        </a:spcBef>
        <a:spcAft>
          <a:spcPct val="0"/>
        </a:spcAft>
        <a:defRPr sz="3500" b="1">
          <a:solidFill>
            <a:schemeClr val="tx2"/>
          </a:solidFill>
          <a:latin typeface="Arial" charset="0"/>
        </a:defRPr>
      </a:lvl5pPr>
      <a:lvl6pPr marL="457200" algn="ctr" rtl="0" fontAlgn="base">
        <a:spcBef>
          <a:spcPct val="0"/>
        </a:spcBef>
        <a:spcAft>
          <a:spcPct val="0"/>
        </a:spcAft>
        <a:defRPr sz="3500" b="1">
          <a:solidFill>
            <a:schemeClr val="tx2"/>
          </a:solidFill>
          <a:latin typeface="Arial" charset="0"/>
        </a:defRPr>
      </a:lvl6pPr>
      <a:lvl7pPr marL="914400" algn="ctr" rtl="0" fontAlgn="base">
        <a:spcBef>
          <a:spcPct val="0"/>
        </a:spcBef>
        <a:spcAft>
          <a:spcPct val="0"/>
        </a:spcAft>
        <a:defRPr sz="3500" b="1">
          <a:solidFill>
            <a:schemeClr val="tx2"/>
          </a:solidFill>
          <a:latin typeface="Arial" charset="0"/>
        </a:defRPr>
      </a:lvl7pPr>
      <a:lvl8pPr marL="1371600" algn="ctr" rtl="0" fontAlgn="base">
        <a:spcBef>
          <a:spcPct val="0"/>
        </a:spcBef>
        <a:spcAft>
          <a:spcPct val="0"/>
        </a:spcAft>
        <a:defRPr sz="3500" b="1">
          <a:solidFill>
            <a:schemeClr val="tx2"/>
          </a:solidFill>
          <a:latin typeface="Arial" charset="0"/>
        </a:defRPr>
      </a:lvl8pPr>
      <a:lvl9pPr marL="1828800" algn="ctr" rtl="0" fontAlgn="base">
        <a:spcBef>
          <a:spcPct val="0"/>
        </a:spcBef>
        <a:spcAft>
          <a:spcPct val="0"/>
        </a:spcAft>
        <a:defRPr sz="3500" b="1">
          <a:solidFill>
            <a:schemeClr val="tx2"/>
          </a:solidFill>
          <a:latin typeface="Arial" charset="0"/>
        </a:defRPr>
      </a:lvl9pPr>
    </p:titleStyle>
    <p:bodyStyle>
      <a:lvl1pPr marL="342900" indent="-342900" algn="l"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500">
          <a:solidFill>
            <a:schemeClr val="tx1"/>
          </a:solidFill>
          <a:latin typeface="+mn-lt"/>
        </a:defRPr>
      </a:lvl2pPr>
      <a:lvl3pPr marL="1143000" indent="-228600" algn="l" rtl="0" eaLnBrk="0" fontAlgn="base" hangingPunct="0">
        <a:spcBef>
          <a:spcPct val="10000"/>
        </a:spcBef>
        <a:spcAft>
          <a:spcPct val="0"/>
        </a:spcAft>
        <a:buChar char="•"/>
        <a:defRPr sz="23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9.jpeg"/><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3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56.jpeg"/></Relationships>
</file>

<file path=ppt/slides/_rels/slide5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5" Type="http://schemas.openxmlformats.org/officeDocument/2006/relationships/image" Target="../media/image570.png"/><Relationship Id="rId4" Type="http://schemas.openxmlformats.org/officeDocument/2006/relationships/image" Target="../media/image62.png"/></Relationships>
</file>

<file path=ppt/slides/_rels/slide5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6.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67.wmf"/><Relationship Id="rId4" Type="http://schemas.openxmlformats.org/officeDocument/2006/relationships/oleObject" Target="../embeddings/oleObject3.bin"/></Relationships>
</file>

<file path=ppt/slides/_rels/slide57.x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oleObject" Target="../embeddings/oleObject4.bin"/><Relationship Id="rId1" Type="http://schemas.openxmlformats.org/officeDocument/2006/relationships/slideLayout" Target="../slideLayouts/slideLayout2.xml"/><Relationship Id="rId4" Type="http://schemas.openxmlformats.org/officeDocument/2006/relationships/image" Target="../media/image69.jpeg"/></Relationships>
</file>

<file path=ppt/slides/_rels/slide5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180975" y="3008313"/>
            <a:ext cx="8782050" cy="966787"/>
          </a:xfrm>
        </p:spPr>
        <p:txBody>
          <a:bodyPr/>
          <a:lstStyle/>
          <a:p>
            <a:pPr eaLnBrk="1" hangingPunct="1">
              <a:defRPr/>
            </a:pPr>
            <a:r>
              <a:rPr lang="en-US" sz="2800" dirty="0">
                <a:effectLst>
                  <a:outerShdw blurRad="38100" dist="38100" dir="2700000" algn="tl">
                    <a:srgbClr val="C0C0C0"/>
                  </a:outerShdw>
                </a:effectLst>
              </a:rPr>
              <a:t>Semiconductor Diodes</a:t>
            </a:r>
          </a:p>
        </p:txBody>
      </p:sp>
      <p:sp>
        <p:nvSpPr>
          <p:cNvPr id="4099" name="Rectangle 3"/>
          <p:cNvSpPr>
            <a:spLocks noGrp="1" noChangeArrowheads="1"/>
          </p:cNvSpPr>
          <p:nvPr>
            <p:ph type="subTitle" idx="1"/>
          </p:nvPr>
        </p:nvSpPr>
        <p:spPr>
          <a:xfrm>
            <a:off x="180975" y="3857625"/>
            <a:ext cx="8782050" cy="561975"/>
          </a:xfrm>
        </p:spPr>
        <p:txBody>
          <a:bodyPr/>
          <a:lstStyle/>
          <a:p>
            <a:pPr eaLnBrk="1" hangingPunct="1"/>
            <a:r>
              <a:rPr lang="en-US" altLang="en-US" sz="2500" b="1"/>
              <a:t>Topic 1 (Chapter 1)</a:t>
            </a:r>
          </a:p>
        </p:txBody>
      </p:sp>
      <p:pic>
        <p:nvPicPr>
          <p:cNvPr id="8" name="Picture 7">
            <a:extLst>
              <a:ext uri="{FF2B5EF4-FFF2-40B4-BE49-F238E27FC236}">
                <a16:creationId xmlns:a16="http://schemas.microsoft.com/office/drawing/2014/main" id="{61CE624D-89CB-477F-918E-ADCE38AA8FAF}"/>
              </a:ext>
            </a:extLst>
          </p:cNvPr>
          <p:cNvPicPr>
            <a:picLocks noChangeAspect="1"/>
          </p:cNvPicPr>
          <p:nvPr/>
        </p:nvPicPr>
        <p:blipFill rotWithShape="1">
          <a:blip r:embed="rId2">
            <a:extLst>
              <a:ext uri="{28A0092B-C50C-407E-A947-70E740481C1C}">
                <a14:useLocalDpi xmlns:a14="http://schemas.microsoft.com/office/drawing/2010/main" val="0"/>
              </a:ext>
            </a:extLst>
          </a:blip>
          <a:srcRect t="13222" b="20672"/>
          <a:stretch/>
        </p:blipFill>
        <p:spPr>
          <a:xfrm>
            <a:off x="2362200" y="4648200"/>
            <a:ext cx="4039164" cy="1524000"/>
          </a:xfrm>
          <a:prstGeom prst="rect">
            <a:avLst/>
          </a:prstGeom>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t="-2" b="54483"/>
          <a:stretch>
            <a:fillRect/>
          </a:stretch>
        </p:blipFill>
        <p:spPr>
          <a:xfrm>
            <a:off x="533400" y="1371600"/>
            <a:ext cx="8077200" cy="3765550"/>
          </a:xfrm>
        </p:spPr>
      </p:pic>
      <p:sp>
        <p:nvSpPr>
          <p:cNvPr id="13315" name="Title 2"/>
          <p:cNvSpPr>
            <a:spLocks noGrp="1"/>
          </p:cNvSpPr>
          <p:nvPr>
            <p:ph type="title"/>
          </p:nvPr>
        </p:nvSpPr>
        <p:spPr>
          <a:xfrm>
            <a:off x="457200" y="274638"/>
            <a:ext cx="8229600" cy="868362"/>
          </a:xfrm>
        </p:spPr>
        <p:txBody>
          <a:bodyPr/>
          <a:lstStyle/>
          <a:p>
            <a:r>
              <a:rPr lang="en-US" altLang="en-US" dirty="0"/>
              <a:t> 1.3 Atomic Structures of </a:t>
            </a:r>
            <a:br>
              <a:rPr lang="en-US" altLang="en-US" dirty="0"/>
            </a:br>
            <a:r>
              <a:rPr lang="en-US" altLang="en-US" dirty="0"/>
              <a:t>Semiconductors</a:t>
            </a:r>
          </a:p>
        </p:txBody>
      </p:sp>
      <mc:AlternateContent xmlns:mc="http://schemas.openxmlformats.org/markup-compatibility/2006" xmlns:a14="http://schemas.microsoft.com/office/drawing/2010/main">
        <mc:Choice Requires="a14">
          <p:sp>
            <p:nvSpPr>
              <p:cNvPr id="2" name="Rectangle 1"/>
              <p:cNvSpPr/>
              <p:nvPr/>
            </p:nvSpPr>
            <p:spPr>
              <a:xfrm>
                <a:off x="0" y="5105400"/>
                <a:ext cx="9144000" cy="1200329"/>
              </a:xfrm>
              <a:prstGeom prst="rect">
                <a:avLst/>
              </a:prstGeom>
            </p:spPr>
            <p:txBody>
              <a:bodyPr wrap="square">
                <a:spAutoFit/>
              </a:bodyPr>
              <a:lstStyle/>
              <a:p>
                <a:pPr algn="ctr" eaLnBrk="1" hangingPunct="1"/>
                <a:r>
                  <a:rPr lang="en-US" altLang="en-US" sz="2400" b="1" dirty="0">
                    <a:solidFill>
                      <a:srgbClr val="FF3300"/>
                    </a:solidFill>
                    <a:latin typeface="Times New Roman" panose="02020603050405020304" pitchFamily="18" charset="0"/>
                  </a:rPr>
                  <a:t>Valence electrons: Electrons in the outermost shell of an atom.</a:t>
                </a:r>
              </a:p>
              <a:p>
                <a:pPr algn="ctr" eaLnBrk="1" hangingPunct="1"/>
                <a:r>
                  <a:rPr lang="en-US" altLang="en-US" sz="2400" b="1" dirty="0">
                    <a:solidFill>
                      <a:srgbClr val="FF3300"/>
                    </a:solidFill>
                    <a:latin typeface="Times New Roman" panose="02020603050405020304" pitchFamily="18" charset="0"/>
                  </a:rPr>
                  <a:t>Si and Ge are Tetravalent atoms with four valence electrons</a:t>
                </a:r>
              </a:p>
              <a:p>
                <a:pPr algn="ctr" eaLnBrk="1" hangingPunct="1"/>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a:rPr>
                          <m:t>𝑍</m:t>
                        </m:r>
                      </m:e>
                      <m:sub>
                        <m:r>
                          <a:rPr lang="en-US" sz="2400" b="0" i="1" smtClean="0">
                            <a:latin typeface="Cambria Math"/>
                          </a:rPr>
                          <m:t>𝑆𝑖</m:t>
                        </m:r>
                      </m:sub>
                    </m:sSub>
                    <m:r>
                      <a:rPr lang="en-US" sz="2400" b="0" i="1" smtClean="0">
                        <a:latin typeface="Cambria Math"/>
                      </a:rPr>
                      <m:t>=14</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𝑍</m:t>
                        </m:r>
                      </m:e>
                      <m:sub>
                        <m:r>
                          <a:rPr lang="en-US" sz="2400" b="0" i="1" smtClean="0">
                            <a:latin typeface="Cambria Math"/>
                          </a:rPr>
                          <m:t>𝐺𝑒</m:t>
                        </m:r>
                      </m:sub>
                    </m:sSub>
                    <m:r>
                      <a:rPr lang="en-US" sz="2400" i="1">
                        <a:latin typeface="Cambria Math"/>
                      </a:rPr>
                      <m:t>=</m:t>
                    </m:r>
                    <m:r>
                      <a:rPr lang="en-US" sz="2400" b="0" i="1" smtClean="0">
                        <a:latin typeface="Cambria Math"/>
                      </a:rPr>
                      <m:t>32</m:t>
                    </m:r>
                  </m:oMath>
                </a14:m>
                <a:endParaRPr lang="en-US" sz="2400" dirty="0"/>
              </a:p>
            </p:txBody>
          </p:sp>
        </mc:Choice>
        <mc:Fallback xmlns="">
          <p:sp>
            <p:nvSpPr>
              <p:cNvPr id="2" name="Rectangle 1"/>
              <p:cNvSpPr>
                <a:spLocks noRot="1" noChangeAspect="1" noMove="1" noResize="1" noEditPoints="1" noAdjustHandles="1" noChangeArrowheads="1" noChangeShapeType="1" noTextEdit="1"/>
              </p:cNvSpPr>
              <p:nvPr/>
            </p:nvSpPr>
            <p:spPr>
              <a:xfrm>
                <a:off x="0" y="5105400"/>
                <a:ext cx="9144000" cy="1200329"/>
              </a:xfrm>
              <a:prstGeom prst="rect">
                <a:avLst/>
              </a:prstGeom>
              <a:blipFill rotWithShape="1">
                <a:blip r:embed="rId3"/>
                <a:stretch>
                  <a:fillRect t="-4082" b="-1020"/>
                </a:stretch>
              </a:blipFill>
            </p:spPr>
            <p:txBody>
              <a:bodyPr/>
              <a:lstStyle/>
              <a:p>
                <a:r>
                  <a:rPr lang="en-US">
                    <a:noFill/>
                  </a:rPr>
                  <a:t> </a:t>
                </a:r>
              </a:p>
            </p:txBody>
          </p:sp>
        </mc:Fallback>
      </mc:AlternateContent>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133600" y="1143000"/>
            <a:ext cx="5029200" cy="5029200"/>
          </a:xfrm>
        </p:spPr>
      </p:pic>
      <p:sp>
        <p:nvSpPr>
          <p:cNvPr id="14339" name="Title 2"/>
          <p:cNvSpPr>
            <a:spLocks noGrp="1"/>
          </p:cNvSpPr>
          <p:nvPr>
            <p:ph type="title"/>
          </p:nvPr>
        </p:nvSpPr>
        <p:spPr/>
        <p:txBody>
          <a:bodyPr/>
          <a:lstStyle/>
          <a:p>
            <a:r>
              <a:rPr lang="en-US" altLang="en-US"/>
              <a:t> Covalent bonding of the silicon atom</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Oval 3"/>
          <p:cNvSpPr>
            <a:spLocks noChangeArrowheads="1"/>
          </p:cNvSpPr>
          <p:nvPr/>
        </p:nvSpPr>
        <p:spPr bwMode="auto">
          <a:xfrm rot="-5400000">
            <a:off x="5618163" y="2347913"/>
            <a:ext cx="360362" cy="360362"/>
          </a:xfrm>
          <a:prstGeom prst="ellipse">
            <a:avLst/>
          </a:prstGeom>
          <a:gradFill rotWithShape="0">
            <a:gsLst>
              <a:gs pos="0">
                <a:srgbClr val="CC0066"/>
              </a:gs>
              <a:gs pos="100000">
                <a:srgbClr val="5E002F"/>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5363" name="Oval 4"/>
          <p:cNvSpPr>
            <a:spLocks noChangeArrowheads="1"/>
          </p:cNvSpPr>
          <p:nvPr/>
        </p:nvSpPr>
        <p:spPr bwMode="auto">
          <a:xfrm rot="-5400000">
            <a:off x="5427663" y="2152650"/>
            <a:ext cx="771525" cy="7715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5364" name="Oval 10"/>
          <p:cNvSpPr>
            <a:spLocks noChangeArrowheads="1"/>
          </p:cNvSpPr>
          <p:nvPr/>
        </p:nvSpPr>
        <p:spPr bwMode="auto">
          <a:xfrm rot="-5400000">
            <a:off x="6308726" y="2058987"/>
            <a:ext cx="360362" cy="360363"/>
          </a:xfrm>
          <a:prstGeom prst="ellipse">
            <a:avLst/>
          </a:prstGeom>
          <a:gradFill rotWithShape="0">
            <a:gsLst>
              <a:gs pos="0">
                <a:srgbClr val="CC0066"/>
              </a:gs>
              <a:gs pos="100000">
                <a:srgbClr val="5E002F"/>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5365" name="Oval 11"/>
          <p:cNvSpPr>
            <a:spLocks noChangeArrowheads="1"/>
          </p:cNvSpPr>
          <p:nvPr/>
        </p:nvSpPr>
        <p:spPr bwMode="auto">
          <a:xfrm rot="-5400000">
            <a:off x="6118225" y="1863725"/>
            <a:ext cx="771525" cy="7715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108" name="Oval 12"/>
          <p:cNvSpPr>
            <a:spLocks noChangeArrowheads="1"/>
          </p:cNvSpPr>
          <p:nvPr/>
        </p:nvSpPr>
        <p:spPr bwMode="auto">
          <a:xfrm rot="-5400000">
            <a:off x="6086475" y="1901825"/>
            <a:ext cx="214313" cy="214313"/>
          </a:xfrm>
          <a:prstGeom prst="ellipse">
            <a:avLst/>
          </a:prstGeom>
          <a:gradFill rotWithShape="0">
            <a:gsLst>
              <a:gs pos="0">
                <a:schemeClr val="accent1"/>
              </a:gs>
              <a:gs pos="100000">
                <a:schemeClr val="accent1">
                  <a:gamma/>
                  <a:shade val="46275"/>
                  <a:invGamma/>
                </a:schemeClr>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4109" name="Oval 13"/>
          <p:cNvSpPr>
            <a:spLocks noChangeArrowheads="1"/>
          </p:cNvSpPr>
          <p:nvPr/>
        </p:nvSpPr>
        <p:spPr bwMode="auto">
          <a:xfrm rot="-5400000">
            <a:off x="6099175" y="2444750"/>
            <a:ext cx="214313" cy="214313"/>
          </a:xfrm>
          <a:prstGeom prst="ellipse">
            <a:avLst/>
          </a:prstGeom>
          <a:gradFill rotWithShape="0">
            <a:gsLst>
              <a:gs pos="0">
                <a:schemeClr val="accent1"/>
              </a:gs>
              <a:gs pos="100000">
                <a:schemeClr val="accent1">
                  <a:gamma/>
                  <a:shade val="46275"/>
                  <a:invGamma/>
                </a:schemeClr>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4110" name="Oval 14"/>
          <p:cNvSpPr>
            <a:spLocks noChangeArrowheads="1"/>
          </p:cNvSpPr>
          <p:nvPr/>
        </p:nvSpPr>
        <p:spPr bwMode="auto">
          <a:xfrm rot="-5400000">
            <a:off x="6661150" y="1905000"/>
            <a:ext cx="214313" cy="214313"/>
          </a:xfrm>
          <a:prstGeom prst="ellipse">
            <a:avLst/>
          </a:prstGeom>
          <a:gradFill rotWithShape="0">
            <a:gsLst>
              <a:gs pos="0">
                <a:schemeClr val="accent1"/>
              </a:gs>
              <a:gs pos="100000">
                <a:schemeClr val="accent1">
                  <a:gamma/>
                  <a:shade val="46275"/>
                  <a:invGamma/>
                </a:schemeClr>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4111" name="Oval 15"/>
          <p:cNvSpPr>
            <a:spLocks noChangeArrowheads="1"/>
          </p:cNvSpPr>
          <p:nvPr/>
        </p:nvSpPr>
        <p:spPr bwMode="auto">
          <a:xfrm rot="-5400000">
            <a:off x="6686550" y="2406650"/>
            <a:ext cx="214313" cy="214313"/>
          </a:xfrm>
          <a:prstGeom prst="ellipse">
            <a:avLst/>
          </a:prstGeom>
          <a:gradFill rotWithShape="0">
            <a:gsLst>
              <a:gs pos="0">
                <a:schemeClr val="accent1"/>
              </a:gs>
              <a:gs pos="100000">
                <a:schemeClr val="accent1">
                  <a:gamma/>
                  <a:shade val="46275"/>
                  <a:invGamma/>
                </a:schemeClr>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15370" name="Oval 17"/>
          <p:cNvSpPr>
            <a:spLocks noChangeArrowheads="1"/>
          </p:cNvSpPr>
          <p:nvPr/>
        </p:nvSpPr>
        <p:spPr bwMode="auto">
          <a:xfrm rot="-5400000">
            <a:off x="4954588" y="2722563"/>
            <a:ext cx="360362" cy="360362"/>
          </a:xfrm>
          <a:prstGeom prst="ellipse">
            <a:avLst/>
          </a:prstGeom>
          <a:gradFill rotWithShape="0">
            <a:gsLst>
              <a:gs pos="0">
                <a:srgbClr val="CC0066"/>
              </a:gs>
              <a:gs pos="100000">
                <a:srgbClr val="5E002F"/>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5371" name="Oval 18"/>
          <p:cNvSpPr>
            <a:spLocks noChangeArrowheads="1"/>
          </p:cNvSpPr>
          <p:nvPr/>
        </p:nvSpPr>
        <p:spPr bwMode="auto">
          <a:xfrm rot="-5400000">
            <a:off x="4764088" y="2527300"/>
            <a:ext cx="771525" cy="7715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115" name="Oval 19"/>
          <p:cNvSpPr>
            <a:spLocks noChangeArrowheads="1"/>
          </p:cNvSpPr>
          <p:nvPr/>
        </p:nvSpPr>
        <p:spPr bwMode="auto">
          <a:xfrm rot="-5400000">
            <a:off x="4683126" y="2906712"/>
            <a:ext cx="214312" cy="214313"/>
          </a:xfrm>
          <a:prstGeom prst="ellipse">
            <a:avLst/>
          </a:prstGeom>
          <a:gradFill rotWithShape="0">
            <a:gsLst>
              <a:gs pos="0">
                <a:schemeClr val="accent1"/>
              </a:gs>
              <a:gs pos="100000">
                <a:schemeClr val="accent1">
                  <a:gamma/>
                  <a:shade val="46275"/>
                  <a:invGamma/>
                </a:schemeClr>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4116" name="Oval 20"/>
          <p:cNvSpPr>
            <a:spLocks noChangeArrowheads="1"/>
          </p:cNvSpPr>
          <p:nvPr/>
        </p:nvSpPr>
        <p:spPr bwMode="auto">
          <a:xfrm rot="-5400000">
            <a:off x="5114926" y="3201987"/>
            <a:ext cx="214312" cy="214313"/>
          </a:xfrm>
          <a:prstGeom prst="ellipse">
            <a:avLst/>
          </a:prstGeom>
          <a:gradFill rotWithShape="0">
            <a:gsLst>
              <a:gs pos="0">
                <a:schemeClr val="accent1"/>
              </a:gs>
              <a:gs pos="100000">
                <a:schemeClr val="accent1">
                  <a:gamma/>
                  <a:shade val="46275"/>
                  <a:invGamma/>
                </a:schemeClr>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4117" name="Oval 21"/>
          <p:cNvSpPr>
            <a:spLocks noChangeArrowheads="1"/>
          </p:cNvSpPr>
          <p:nvPr/>
        </p:nvSpPr>
        <p:spPr bwMode="auto">
          <a:xfrm rot="-5400000">
            <a:off x="4900613" y="2420938"/>
            <a:ext cx="214312" cy="214312"/>
          </a:xfrm>
          <a:prstGeom prst="ellipse">
            <a:avLst/>
          </a:prstGeom>
          <a:gradFill rotWithShape="0">
            <a:gsLst>
              <a:gs pos="0">
                <a:schemeClr val="accent1"/>
              </a:gs>
              <a:gs pos="100000">
                <a:schemeClr val="accent1">
                  <a:gamma/>
                  <a:shade val="46275"/>
                  <a:invGamma/>
                </a:schemeClr>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4118" name="Oval 22"/>
          <p:cNvSpPr>
            <a:spLocks noChangeArrowheads="1"/>
          </p:cNvSpPr>
          <p:nvPr/>
        </p:nvSpPr>
        <p:spPr bwMode="auto">
          <a:xfrm rot="-5400000">
            <a:off x="5330825" y="2451100"/>
            <a:ext cx="214313" cy="214313"/>
          </a:xfrm>
          <a:prstGeom prst="ellipse">
            <a:avLst/>
          </a:prstGeom>
          <a:gradFill rotWithShape="0">
            <a:gsLst>
              <a:gs pos="0">
                <a:schemeClr val="accent1"/>
              </a:gs>
              <a:gs pos="100000">
                <a:schemeClr val="accent1">
                  <a:gamma/>
                  <a:shade val="46275"/>
                  <a:invGamma/>
                </a:schemeClr>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15376" name="Oval 24"/>
          <p:cNvSpPr>
            <a:spLocks noChangeArrowheads="1"/>
          </p:cNvSpPr>
          <p:nvPr/>
        </p:nvSpPr>
        <p:spPr bwMode="auto">
          <a:xfrm rot="-5400000">
            <a:off x="5922962" y="3022601"/>
            <a:ext cx="360363" cy="360362"/>
          </a:xfrm>
          <a:prstGeom prst="ellipse">
            <a:avLst/>
          </a:prstGeom>
          <a:gradFill rotWithShape="0">
            <a:gsLst>
              <a:gs pos="0">
                <a:srgbClr val="CC0066"/>
              </a:gs>
              <a:gs pos="100000">
                <a:srgbClr val="5E002F"/>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5377" name="Oval 25"/>
          <p:cNvSpPr>
            <a:spLocks noChangeArrowheads="1"/>
          </p:cNvSpPr>
          <p:nvPr/>
        </p:nvSpPr>
        <p:spPr bwMode="auto">
          <a:xfrm rot="-5400000">
            <a:off x="5732463" y="2827338"/>
            <a:ext cx="771525" cy="7715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122" name="Oval 26"/>
          <p:cNvSpPr>
            <a:spLocks noChangeArrowheads="1"/>
          </p:cNvSpPr>
          <p:nvPr/>
        </p:nvSpPr>
        <p:spPr bwMode="auto">
          <a:xfrm rot="-5400000">
            <a:off x="5719762" y="2816226"/>
            <a:ext cx="214313" cy="214312"/>
          </a:xfrm>
          <a:prstGeom prst="ellipse">
            <a:avLst/>
          </a:prstGeom>
          <a:gradFill rotWithShape="0">
            <a:gsLst>
              <a:gs pos="0">
                <a:schemeClr val="accent1"/>
              </a:gs>
              <a:gs pos="100000">
                <a:schemeClr val="accent1">
                  <a:gamma/>
                  <a:shade val="46275"/>
                  <a:invGamma/>
                </a:schemeClr>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4123" name="Oval 27"/>
          <p:cNvSpPr>
            <a:spLocks noChangeArrowheads="1"/>
          </p:cNvSpPr>
          <p:nvPr/>
        </p:nvSpPr>
        <p:spPr bwMode="auto">
          <a:xfrm rot="-5400000">
            <a:off x="5726113" y="3367088"/>
            <a:ext cx="214312" cy="214312"/>
          </a:xfrm>
          <a:prstGeom prst="ellipse">
            <a:avLst/>
          </a:prstGeom>
          <a:gradFill rotWithShape="0">
            <a:gsLst>
              <a:gs pos="0">
                <a:schemeClr val="accent1"/>
              </a:gs>
              <a:gs pos="100000">
                <a:schemeClr val="accent1">
                  <a:gamma/>
                  <a:shade val="46275"/>
                  <a:invGamma/>
                </a:schemeClr>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4124" name="Oval 28"/>
          <p:cNvSpPr>
            <a:spLocks noChangeArrowheads="1"/>
          </p:cNvSpPr>
          <p:nvPr/>
        </p:nvSpPr>
        <p:spPr bwMode="auto">
          <a:xfrm rot="-5400000">
            <a:off x="6275388" y="2868613"/>
            <a:ext cx="214312" cy="214312"/>
          </a:xfrm>
          <a:prstGeom prst="ellipse">
            <a:avLst/>
          </a:prstGeom>
          <a:gradFill rotWithShape="0">
            <a:gsLst>
              <a:gs pos="0">
                <a:schemeClr val="accent1"/>
              </a:gs>
              <a:gs pos="100000">
                <a:schemeClr val="accent1">
                  <a:gamma/>
                  <a:shade val="46275"/>
                  <a:invGamma/>
                </a:schemeClr>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4125" name="Oval 29"/>
          <p:cNvSpPr>
            <a:spLocks noChangeArrowheads="1"/>
          </p:cNvSpPr>
          <p:nvPr/>
        </p:nvSpPr>
        <p:spPr bwMode="auto">
          <a:xfrm rot="-5400000">
            <a:off x="6300788" y="3370263"/>
            <a:ext cx="214312" cy="214312"/>
          </a:xfrm>
          <a:prstGeom prst="ellipse">
            <a:avLst/>
          </a:prstGeom>
          <a:gradFill rotWithShape="0">
            <a:gsLst>
              <a:gs pos="0">
                <a:schemeClr val="accent1"/>
              </a:gs>
              <a:gs pos="100000">
                <a:schemeClr val="accent1">
                  <a:gamma/>
                  <a:shade val="46275"/>
                  <a:invGamma/>
                </a:schemeClr>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15382" name="Oval 31"/>
          <p:cNvSpPr>
            <a:spLocks noChangeArrowheads="1"/>
          </p:cNvSpPr>
          <p:nvPr/>
        </p:nvSpPr>
        <p:spPr bwMode="auto">
          <a:xfrm rot="-5400000">
            <a:off x="5210176" y="1703387"/>
            <a:ext cx="360362" cy="360363"/>
          </a:xfrm>
          <a:prstGeom prst="ellipse">
            <a:avLst/>
          </a:prstGeom>
          <a:gradFill rotWithShape="0">
            <a:gsLst>
              <a:gs pos="0">
                <a:srgbClr val="CC0066"/>
              </a:gs>
              <a:gs pos="100000">
                <a:srgbClr val="5E002F"/>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15383" name="Oval 32"/>
          <p:cNvSpPr>
            <a:spLocks noChangeArrowheads="1"/>
          </p:cNvSpPr>
          <p:nvPr/>
        </p:nvSpPr>
        <p:spPr bwMode="auto">
          <a:xfrm rot="-5400000">
            <a:off x="5019675" y="1508125"/>
            <a:ext cx="771525" cy="77152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4129" name="Oval 33"/>
          <p:cNvSpPr>
            <a:spLocks noChangeArrowheads="1"/>
          </p:cNvSpPr>
          <p:nvPr/>
        </p:nvSpPr>
        <p:spPr bwMode="auto">
          <a:xfrm rot="-5400000">
            <a:off x="4987925" y="1546225"/>
            <a:ext cx="214313" cy="214313"/>
          </a:xfrm>
          <a:prstGeom prst="ellipse">
            <a:avLst/>
          </a:prstGeom>
          <a:gradFill rotWithShape="0">
            <a:gsLst>
              <a:gs pos="0">
                <a:schemeClr val="accent1"/>
              </a:gs>
              <a:gs pos="100000">
                <a:schemeClr val="accent1">
                  <a:gamma/>
                  <a:shade val="46275"/>
                  <a:invGamma/>
                </a:schemeClr>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4130" name="Oval 34"/>
          <p:cNvSpPr>
            <a:spLocks noChangeArrowheads="1"/>
          </p:cNvSpPr>
          <p:nvPr/>
        </p:nvSpPr>
        <p:spPr bwMode="auto">
          <a:xfrm rot="-5400000">
            <a:off x="5013325" y="2047875"/>
            <a:ext cx="214313" cy="214313"/>
          </a:xfrm>
          <a:prstGeom prst="ellipse">
            <a:avLst/>
          </a:prstGeom>
          <a:gradFill rotWithShape="0">
            <a:gsLst>
              <a:gs pos="0">
                <a:schemeClr val="accent1"/>
              </a:gs>
              <a:gs pos="100000">
                <a:schemeClr val="accent1">
                  <a:gamma/>
                  <a:shade val="46275"/>
                  <a:invGamma/>
                </a:schemeClr>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4131" name="Oval 35"/>
          <p:cNvSpPr>
            <a:spLocks noChangeArrowheads="1"/>
          </p:cNvSpPr>
          <p:nvPr/>
        </p:nvSpPr>
        <p:spPr bwMode="auto">
          <a:xfrm rot="-5400000">
            <a:off x="5562600" y="1549400"/>
            <a:ext cx="214313" cy="214313"/>
          </a:xfrm>
          <a:prstGeom prst="ellipse">
            <a:avLst/>
          </a:prstGeom>
          <a:gradFill rotWithShape="0">
            <a:gsLst>
              <a:gs pos="0">
                <a:schemeClr val="accent1"/>
              </a:gs>
              <a:gs pos="100000">
                <a:schemeClr val="accent1">
                  <a:gamma/>
                  <a:shade val="46275"/>
                  <a:invGamma/>
                </a:schemeClr>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4132" name="Oval 36"/>
          <p:cNvSpPr>
            <a:spLocks noChangeArrowheads="1"/>
          </p:cNvSpPr>
          <p:nvPr/>
        </p:nvSpPr>
        <p:spPr bwMode="auto">
          <a:xfrm rot="-5400000">
            <a:off x="5688013" y="2030413"/>
            <a:ext cx="214312" cy="214312"/>
          </a:xfrm>
          <a:prstGeom prst="ellipse">
            <a:avLst/>
          </a:prstGeom>
          <a:gradFill rotWithShape="0">
            <a:gsLst>
              <a:gs pos="0">
                <a:schemeClr val="accent1"/>
              </a:gs>
              <a:gs pos="100000">
                <a:schemeClr val="accent1">
                  <a:gamma/>
                  <a:shade val="46275"/>
                  <a:invGamma/>
                </a:schemeClr>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15388" name="Text Box 37"/>
          <p:cNvSpPr txBox="1">
            <a:spLocks noChangeArrowheads="1"/>
          </p:cNvSpPr>
          <p:nvPr/>
        </p:nvSpPr>
        <p:spPr bwMode="auto">
          <a:xfrm>
            <a:off x="922338" y="423863"/>
            <a:ext cx="73310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200" b="1">
                <a:latin typeface="Times New Roman" panose="02020603050405020304" pitchFamily="18" charset="0"/>
              </a:rPr>
              <a:t>Silicon atoms in a crystal share electrons.</a:t>
            </a:r>
          </a:p>
        </p:txBody>
      </p:sp>
      <p:grpSp>
        <p:nvGrpSpPr>
          <p:cNvPr id="4136" name="Group 40"/>
          <p:cNvGrpSpPr>
            <a:grpSpLocks/>
          </p:cNvGrpSpPr>
          <p:nvPr/>
        </p:nvGrpSpPr>
        <p:grpSpPr bwMode="auto">
          <a:xfrm>
            <a:off x="1781175" y="2976563"/>
            <a:ext cx="4003675" cy="1587500"/>
            <a:chOff x="218" y="2568"/>
            <a:chExt cx="2522" cy="1000"/>
          </a:xfrm>
        </p:grpSpPr>
        <p:sp>
          <p:nvSpPr>
            <p:cNvPr id="15395" name="Text Box 38"/>
            <p:cNvSpPr txBox="1">
              <a:spLocks noChangeArrowheads="1"/>
            </p:cNvSpPr>
            <p:nvPr/>
          </p:nvSpPr>
          <p:spPr bwMode="auto">
            <a:xfrm>
              <a:off x="218" y="3241"/>
              <a:ext cx="25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b="1" dirty="0">
                  <a:solidFill>
                    <a:srgbClr val="339933"/>
                  </a:solidFill>
                  <a:latin typeface="Times New Roman" panose="02020603050405020304" pitchFamily="18" charset="0"/>
                </a:rPr>
                <a:t>Valence saturation: n = 8</a:t>
              </a:r>
            </a:p>
          </p:txBody>
        </p:sp>
        <p:sp>
          <p:nvSpPr>
            <p:cNvPr id="15396" name="Line 39"/>
            <p:cNvSpPr>
              <a:spLocks noChangeShapeType="1"/>
            </p:cNvSpPr>
            <p:nvPr/>
          </p:nvSpPr>
          <p:spPr bwMode="auto">
            <a:xfrm flipV="1">
              <a:off x="2492" y="2568"/>
              <a:ext cx="187" cy="673"/>
            </a:xfrm>
            <a:prstGeom prst="line">
              <a:avLst/>
            </a:prstGeom>
            <a:noFill/>
            <a:ln w="57150">
              <a:solidFill>
                <a:srgbClr val="33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5390" name="Text Box 41"/>
          <p:cNvSpPr txBox="1">
            <a:spLocks noChangeArrowheads="1"/>
          </p:cNvSpPr>
          <p:nvPr/>
        </p:nvSpPr>
        <p:spPr bwMode="auto">
          <a:xfrm>
            <a:off x="712788" y="5180013"/>
            <a:ext cx="7621587"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b="1" dirty="0">
                <a:solidFill>
                  <a:srgbClr val="FF3300"/>
                </a:solidFill>
                <a:latin typeface="Times New Roman" panose="02020603050405020304" pitchFamily="18" charset="0"/>
              </a:rPr>
              <a:t>Because the valence electrons are bound, a silicon</a:t>
            </a:r>
          </a:p>
          <a:p>
            <a:pPr algn="ctr" eaLnBrk="1" hangingPunct="1">
              <a:spcBef>
                <a:spcPct val="0"/>
              </a:spcBef>
              <a:buFontTx/>
              <a:buNone/>
            </a:pPr>
            <a:r>
              <a:rPr lang="en-US" altLang="en-US" sz="2400" b="1" dirty="0">
                <a:solidFill>
                  <a:srgbClr val="FF3300"/>
                </a:solidFill>
                <a:latin typeface="Times New Roman" panose="02020603050405020304" pitchFamily="18" charset="0"/>
              </a:rPr>
              <a:t>crystal at room temperature is almost a perfect insulator.</a:t>
            </a:r>
          </a:p>
        </p:txBody>
      </p:sp>
      <p:sp>
        <p:nvSpPr>
          <p:cNvPr id="4101" name="Oval 5"/>
          <p:cNvSpPr>
            <a:spLocks noChangeArrowheads="1"/>
          </p:cNvSpPr>
          <p:nvPr/>
        </p:nvSpPr>
        <p:spPr bwMode="auto">
          <a:xfrm rot="-5400000">
            <a:off x="5395912" y="2190751"/>
            <a:ext cx="214313" cy="214312"/>
          </a:xfrm>
          <a:prstGeom prst="ellipse">
            <a:avLst/>
          </a:prstGeom>
          <a:gradFill rotWithShape="0">
            <a:gsLst>
              <a:gs pos="0">
                <a:schemeClr val="accent1"/>
              </a:gs>
              <a:gs pos="100000">
                <a:schemeClr val="accent1">
                  <a:gamma/>
                  <a:shade val="46275"/>
                  <a:invGamma/>
                </a:schemeClr>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4102" name="Oval 6"/>
          <p:cNvSpPr>
            <a:spLocks noChangeArrowheads="1"/>
          </p:cNvSpPr>
          <p:nvPr/>
        </p:nvSpPr>
        <p:spPr bwMode="auto">
          <a:xfrm rot="-5400000">
            <a:off x="5421312" y="2692401"/>
            <a:ext cx="214313" cy="214312"/>
          </a:xfrm>
          <a:prstGeom prst="ellipse">
            <a:avLst/>
          </a:prstGeom>
          <a:gradFill rotWithShape="0">
            <a:gsLst>
              <a:gs pos="0">
                <a:schemeClr val="accent1"/>
              </a:gs>
              <a:gs pos="100000">
                <a:schemeClr val="accent1">
                  <a:gamma/>
                  <a:shade val="46275"/>
                  <a:invGamma/>
                </a:schemeClr>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4104" name="Oval 8"/>
          <p:cNvSpPr>
            <a:spLocks noChangeArrowheads="1"/>
          </p:cNvSpPr>
          <p:nvPr/>
        </p:nvSpPr>
        <p:spPr bwMode="auto">
          <a:xfrm rot="-5400000">
            <a:off x="5995987" y="2695576"/>
            <a:ext cx="214313" cy="214312"/>
          </a:xfrm>
          <a:prstGeom prst="ellipse">
            <a:avLst/>
          </a:prstGeom>
          <a:gradFill rotWithShape="0">
            <a:gsLst>
              <a:gs pos="0">
                <a:schemeClr val="accent1"/>
              </a:gs>
              <a:gs pos="100000">
                <a:schemeClr val="accent1">
                  <a:gamma/>
                  <a:shade val="46275"/>
                  <a:invGamma/>
                </a:schemeClr>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
        <p:nvSpPr>
          <p:cNvPr id="4103" name="Oval 7"/>
          <p:cNvSpPr>
            <a:spLocks noChangeArrowheads="1"/>
          </p:cNvSpPr>
          <p:nvPr/>
        </p:nvSpPr>
        <p:spPr bwMode="auto">
          <a:xfrm rot="-5400000">
            <a:off x="5970587" y="2193926"/>
            <a:ext cx="214313" cy="214312"/>
          </a:xfrm>
          <a:prstGeom prst="ellipse">
            <a:avLst/>
          </a:prstGeom>
          <a:gradFill rotWithShape="0">
            <a:gsLst>
              <a:gs pos="0">
                <a:schemeClr val="accent1"/>
              </a:gs>
              <a:gs pos="100000">
                <a:schemeClr val="accent1">
                  <a:gamma/>
                  <a:shade val="46275"/>
                  <a:invGamma/>
                </a:schemeClr>
              </a:gs>
            </a:gsLst>
            <a:path path="rect">
              <a:fillToRect r="100000" b="10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109"/>
                                        </p:tgtEl>
                                        <p:attrNameLst>
                                          <p:attrName>style.visibility</p:attrName>
                                        </p:attrNameLst>
                                      </p:cBhvr>
                                      <p:to>
                                        <p:strVal val="visible"/>
                                      </p:to>
                                    </p:set>
                                    <p:animEffect transition="in" filter="dissolve">
                                      <p:cBhvr>
                                        <p:cTn id="7" dur="500"/>
                                        <p:tgtEl>
                                          <p:spTgt spid="4109"/>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118"/>
                                        </p:tgtEl>
                                        <p:attrNameLst>
                                          <p:attrName>style.visibility</p:attrName>
                                        </p:attrNameLst>
                                      </p:cBhvr>
                                      <p:to>
                                        <p:strVal val="visible"/>
                                      </p:to>
                                    </p:set>
                                    <p:animEffect transition="in" filter="dissolve">
                                      <p:cBhvr>
                                        <p:cTn id="11" dur="500"/>
                                        <p:tgtEl>
                                          <p:spTgt spid="4118"/>
                                        </p:tgtEl>
                                      </p:cBhvr>
                                    </p:animEffect>
                                  </p:childTnLst>
                                </p:cTn>
                              </p:par>
                            </p:childTnLst>
                          </p:cTn>
                        </p:par>
                        <p:par>
                          <p:cTn id="12" fill="hold" nodeType="afterGroup">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4122"/>
                                        </p:tgtEl>
                                        <p:attrNameLst>
                                          <p:attrName>style.visibility</p:attrName>
                                        </p:attrNameLst>
                                      </p:cBhvr>
                                      <p:to>
                                        <p:strVal val="visible"/>
                                      </p:to>
                                    </p:set>
                                    <p:animEffect transition="in" filter="dissolve">
                                      <p:cBhvr>
                                        <p:cTn id="15" dur="500"/>
                                        <p:tgtEl>
                                          <p:spTgt spid="4122"/>
                                        </p:tgtEl>
                                      </p:cBhvr>
                                    </p:animEffect>
                                  </p:childTnLst>
                                </p:cTn>
                              </p:par>
                            </p:childTnLst>
                          </p:cTn>
                        </p:par>
                        <p:par>
                          <p:cTn id="16" fill="hold" nodeType="afterGroup">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4132"/>
                                        </p:tgtEl>
                                        <p:attrNameLst>
                                          <p:attrName>style.visibility</p:attrName>
                                        </p:attrNameLst>
                                      </p:cBhvr>
                                      <p:to>
                                        <p:strVal val="visible"/>
                                      </p:to>
                                    </p:set>
                                    <p:animEffect transition="in" filter="dissolve">
                                      <p:cBhvr>
                                        <p:cTn id="19" dur="500"/>
                                        <p:tgtEl>
                                          <p:spTgt spid="4132"/>
                                        </p:tgtEl>
                                      </p:cBhvr>
                                    </p:animEffect>
                                  </p:childTnLst>
                                </p:cTn>
                              </p:par>
                            </p:childTnLst>
                          </p:cTn>
                        </p:par>
                        <p:par>
                          <p:cTn id="20" fill="hold" nodeType="afterGroup">
                            <p:stCondLst>
                              <p:cond delay="2000"/>
                            </p:stCondLst>
                            <p:childTnLst>
                              <p:par>
                                <p:cTn id="21" presetID="2" presetClass="entr" presetSubtype="12" fill="hold" nodeType="afterEffect">
                                  <p:stCondLst>
                                    <p:cond delay="1000"/>
                                  </p:stCondLst>
                                  <p:childTnLst>
                                    <p:set>
                                      <p:cBhvr>
                                        <p:cTn id="22" dur="1" fill="hold">
                                          <p:stCondLst>
                                            <p:cond delay="0"/>
                                          </p:stCondLst>
                                        </p:cTn>
                                        <p:tgtEl>
                                          <p:spTgt spid="4136"/>
                                        </p:tgtEl>
                                        <p:attrNameLst>
                                          <p:attrName>style.visibility</p:attrName>
                                        </p:attrNameLst>
                                      </p:cBhvr>
                                      <p:to>
                                        <p:strVal val="visible"/>
                                      </p:to>
                                    </p:set>
                                    <p:anim calcmode="lin" valueType="num">
                                      <p:cBhvr additive="base">
                                        <p:cTn id="23" dur="500" fill="hold"/>
                                        <p:tgtEl>
                                          <p:spTgt spid="4136"/>
                                        </p:tgtEl>
                                        <p:attrNameLst>
                                          <p:attrName>ppt_x</p:attrName>
                                        </p:attrNameLst>
                                      </p:cBhvr>
                                      <p:tavLst>
                                        <p:tav tm="0">
                                          <p:val>
                                            <p:strVal val="0-#ppt_w/2"/>
                                          </p:val>
                                        </p:tav>
                                        <p:tav tm="100000">
                                          <p:val>
                                            <p:strVal val="#ppt_x"/>
                                          </p:val>
                                        </p:tav>
                                      </p:tavLst>
                                    </p:anim>
                                    <p:anim calcmode="lin" valueType="num">
                                      <p:cBhvr additive="base">
                                        <p:cTn id="24" dur="500" fill="hold"/>
                                        <p:tgtEl>
                                          <p:spTgt spid="41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9" grpId="0" animBg="1"/>
      <p:bldP spid="4118" grpId="0" animBg="1"/>
      <p:bldP spid="4122" grpId="0" animBg="1"/>
      <p:bldP spid="4132"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7410"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057400" y="1012825"/>
            <a:ext cx="5410200" cy="5026025"/>
          </a:xfrm>
        </p:spPr>
      </p:pic>
      <p:sp>
        <p:nvSpPr>
          <p:cNvPr id="17411" name="Title 2"/>
          <p:cNvSpPr>
            <a:spLocks noGrp="1"/>
          </p:cNvSpPr>
          <p:nvPr>
            <p:ph type="title"/>
          </p:nvPr>
        </p:nvSpPr>
        <p:spPr/>
        <p:txBody>
          <a:bodyPr/>
          <a:lstStyle/>
          <a:p>
            <a:r>
              <a:rPr lang="en-US" altLang="en-US"/>
              <a:t> Covalent bonding of the GaAs crystal</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p:cNvSpPr>
            <a:spLocks noGrp="1"/>
          </p:cNvSpPr>
          <p:nvPr>
            <p:ph idx="1"/>
          </p:nvPr>
        </p:nvSpPr>
        <p:spPr>
          <a:xfrm>
            <a:off x="0" y="1279525"/>
            <a:ext cx="9144000" cy="4949825"/>
          </a:xfrm>
        </p:spPr>
        <p:txBody>
          <a:bodyPr/>
          <a:lstStyle/>
          <a:p>
            <a:r>
              <a:rPr lang="en-US" altLang="en-US" b="1" dirty="0">
                <a:solidFill>
                  <a:schemeClr val="accent2"/>
                </a:solidFill>
              </a:rPr>
              <a:t>Semiconductor materials two types:</a:t>
            </a:r>
          </a:p>
          <a:p>
            <a:pPr marL="514350" indent="-514350">
              <a:buFont typeface="+mj-lt"/>
              <a:buAutoNum type="arabicPeriod"/>
            </a:pPr>
            <a:r>
              <a:rPr lang="en-US" altLang="en-US" b="1" dirty="0">
                <a:solidFill>
                  <a:schemeClr val="accent2"/>
                </a:solidFill>
              </a:rPr>
              <a:t>Intrinsic Semiconductors</a:t>
            </a:r>
          </a:p>
          <a:p>
            <a:pPr marL="514350" indent="-514350">
              <a:buFont typeface="+mj-lt"/>
              <a:buAutoNum type="arabicPeriod"/>
            </a:pPr>
            <a:r>
              <a:rPr lang="en-US" altLang="en-US" b="1" dirty="0">
                <a:solidFill>
                  <a:schemeClr val="accent2"/>
                </a:solidFill>
              </a:rPr>
              <a:t>Extrinsic Semiconductors</a:t>
            </a:r>
          </a:p>
          <a:p>
            <a:r>
              <a:rPr lang="en-US" altLang="en-US" b="1" dirty="0">
                <a:solidFill>
                  <a:schemeClr val="accent2"/>
                </a:solidFill>
              </a:rPr>
              <a:t>A </a:t>
            </a:r>
            <a:r>
              <a:rPr lang="en-US" altLang="en-US" b="1" dirty="0">
                <a:solidFill>
                  <a:srgbClr val="FF3300"/>
                </a:solidFill>
              </a:rPr>
              <a:t>pure</a:t>
            </a:r>
            <a:r>
              <a:rPr lang="en-US" altLang="en-US" b="1" dirty="0">
                <a:solidFill>
                  <a:schemeClr val="accent2"/>
                </a:solidFill>
              </a:rPr>
              <a:t> semiconductor</a:t>
            </a:r>
          </a:p>
          <a:p>
            <a:r>
              <a:rPr lang="en-US" altLang="en-US" b="1" dirty="0">
                <a:solidFill>
                  <a:schemeClr val="accent2"/>
                </a:solidFill>
              </a:rPr>
              <a:t>Carefully refined to reduce the number of impurities to a very low level</a:t>
            </a:r>
          </a:p>
          <a:p>
            <a:r>
              <a:rPr lang="en-US" altLang="en-US" b="1" dirty="0">
                <a:solidFill>
                  <a:schemeClr val="accent2"/>
                </a:solidFill>
              </a:rPr>
              <a:t>Intrinsic carriers: free electrons in a material due only to external causes (energy from light or heat)</a:t>
            </a:r>
          </a:p>
          <a:p>
            <a:endParaRPr lang="en-US" altLang="en-US" b="1" dirty="0">
              <a:solidFill>
                <a:schemeClr val="accent2"/>
              </a:solidFill>
            </a:endParaRPr>
          </a:p>
          <a:p>
            <a:pPr marL="0" indent="0">
              <a:buNone/>
            </a:pPr>
            <a:endParaRPr lang="en-US" altLang="en-US" b="1" dirty="0">
              <a:solidFill>
                <a:schemeClr val="accent2"/>
              </a:solidFill>
            </a:endParaRPr>
          </a:p>
        </p:txBody>
      </p:sp>
      <p:sp>
        <p:nvSpPr>
          <p:cNvPr id="18435" name="Title 2"/>
          <p:cNvSpPr>
            <a:spLocks noGrp="1"/>
          </p:cNvSpPr>
          <p:nvPr>
            <p:ph type="title"/>
          </p:nvPr>
        </p:nvSpPr>
        <p:spPr/>
        <p:txBody>
          <a:bodyPr/>
          <a:lstStyle/>
          <a:p>
            <a:r>
              <a:rPr lang="en-US" altLang="en-US"/>
              <a:t> Intrinsic Semiconductors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a:pPr>
            <a:r>
              <a:rPr lang="en-US" dirty="0">
                <a:solidFill>
                  <a:srgbClr val="FF0000"/>
                </a:solidFill>
              </a:rPr>
              <a:t>Electron Hole Pair Generation </a:t>
            </a:r>
            <a:br>
              <a:rPr lang="en-US" dirty="0">
                <a:solidFill>
                  <a:srgbClr val="FF0000"/>
                </a:solidFill>
              </a:rPr>
            </a:br>
            <a:r>
              <a:rPr lang="en-US" dirty="0">
                <a:solidFill>
                  <a:srgbClr val="FF0000"/>
                </a:solidFill>
              </a:rPr>
              <a:t>and Recombination</a:t>
            </a:r>
          </a:p>
        </p:txBody>
      </p:sp>
      <p:pic>
        <p:nvPicPr>
          <p:cNvPr id="19459" name="Content Placeholder 10" descr="Screen Clipping"/>
          <p:cNvPicPr>
            <a:picLocks noGrp="1" noChangeAspect="1"/>
          </p:cNvPicPr>
          <p:nvPr>
            <p:ph idx="1"/>
          </p:nvPr>
        </p:nvPicPr>
        <p:blipFill>
          <a:blip r:embed="rId3">
            <a:extLst>
              <a:ext uri="{28A0092B-C50C-407E-A947-70E740481C1C}">
                <a14:useLocalDpi xmlns:a14="http://schemas.microsoft.com/office/drawing/2010/main" val="0"/>
              </a:ext>
            </a:extLst>
          </a:blip>
          <a:srcRect b="11098"/>
          <a:stretch>
            <a:fillRect/>
          </a:stretch>
        </p:blipFill>
        <p:spPr>
          <a:xfrm>
            <a:off x="854075" y="1219200"/>
            <a:ext cx="2667000" cy="2657475"/>
          </a:xfrm>
        </p:spPr>
      </p:pic>
      <p:pic>
        <p:nvPicPr>
          <p:cNvPr id="19460" name="Picture 11" descr="Screen Clipping"/>
          <p:cNvPicPr>
            <a:picLocks noChangeAspect="1"/>
          </p:cNvPicPr>
          <p:nvPr/>
        </p:nvPicPr>
        <p:blipFill>
          <a:blip r:embed="rId4">
            <a:extLst>
              <a:ext uri="{28A0092B-C50C-407E-A947-70E740481C1C}">
                <a14:useLocalDpi xmlns:a14="http://schemas.microsoft.com/office/drawing/2010/main" val="0"/>
              </a:ext>
            </a:extLst>
          </a:blip>
          <a:srcRect b="11256"/>
          <a:stretch>
            <a:fillRect/>
          </a:stretch>
        </p:blipFill>
        <p:spPr bwMode="auto">
          <a:xfrm>
            <a:off x="5502275" y="1143000"/>
            <a:ext cx="2611438" cy="272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auto">
          <a:xfrm>
            <a:off x="473075" y="4054475"/>
            <a:ext cx="8229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2400" dirty="0"/>
              <a:t>Valence electrons can absorb sufficient energy (from light or heat) to break the covalent bonds and assume the “free” state. </a:t>
            </a:r>
          </a:p>
          <a:p>
            <a:pPr lvl="1" eaLnBrk="1" hangingPunct="1">
              <a:spcBef>
                <a:spcPct val="0"/>
              </a:spcBef>
              <a:buFont typeface="Arial" panose="020B0604020202020204" pitchFamily="34" charset="0"/>
              <a:buChar char="•"/>
            </a:pPr>
            <a:r>
              <a:rPr lang="en-US" altLang="en-US" sz="2400" dirty="0"/>
              <a:t>These free electrons are called </a:t>
            </a:r>
            <a:r>
              <a:rPr lang="en-US" altLang="en-US" sz="2400" b="1" dirty="0"/>
              <a:t>intrinsic carriers</a:t>
            </a:r>
          </a:p>
          <a:p>
            <a:pPr eaLnBrk="1" hangingPunct="1">
              <a:spcBef>
                <a:spcPct val="0"/>
              </a:spcBef>
            </a:pPr>
            <a:r>
              <a:rPr lang="en-US" altLang="en-US" sz="2400" dirty="0"/>
              <a:t>Higher temperatures creates more intrinsic carriers – hence higher conductivity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pic>
        <p:nvPicPr>
          <p:cNvPr id="21506"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895725" y="990600"/>
            <a:ext cx="2990850" cy="1876425"/>
          </a:xfrm>
        </p:spPr>
      </p:pic>
      <p:sp>
        <p:nvSpPr>
          <p:cNvPr id="21507" name="Title 2"/>
          <p:cNvSpPr>
            <a:spLocks noGrp="1"/>
          </p:cNvSpPr>
          <p:nvPr>
            <p:ph type="title"/>
          </p:nvPr>
        </p:nvSpPr>
        <p:spPr/>
        <p:txBody>
          <a:bodyPr/>
          <a:lstStyle/>
          <a:p>
            <a:r>
              <a:rPr lang="en-US" altLang="en-US" dirty="0"/>
              <a:t>1.4 ENERGY LEVELS</a:t>
            </a:r>
          </a:p>
        </p:txBody>
      </p:sp>
      <p:pic>
        <p:nvPicPr>
          <p:cNvPr id="27652" name="Picture 4"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9075" y="3124200"/>
            <a:ext cx="6667500" cy="286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5"/>
          <p:cNvSpPr>
            <a:spLocks noChangeArrowheads="1"/>
          </p:cNvSpPr>
          <p:nvPr/>
        </p:nvSpPr>
        <p:spPr bwMode="auto">
          <a:xfrm>
            <a:off x="7010400" y="1409700"/>
            <a:ext cx="1905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 Discrete energy levels in isolated atomic structures</a:t>
            </a:r>
          </a:p>
        </p:txBody>
      </p:sp>
      <p:sp>
        <p:nvSpPr>
          <p:cNvPr id="27654" name="Rectangle 7"/>
          <p:cNvSpPr>
            <a:spLocks noChangeArrowheads="1"/>
          </p:cNvSpPr>
          <p:nvPr/>
        </p:nvSpPr>
        <p:spPr bwMode="auto">
          <a:xfrm>
            <a:off x="7010400" y="3681413"/>
            <a:ext cx="19050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(b) conduction and valence bands of an insulator, a semiconductor, and a conductor. </a:t>
            </a:r>
          </a:p>
        </p:txBody>
      </p:sp>
      <p:sp>
        <p:nvSpPr>
          <p:cNvPr id="27655" name="Rectangle 8"/>
          <p:cNvSpPr>
            <a:spLocks noChangeArrowheads="1"/>
          </p:cNvSpPr>
          <p:nvPr/>
        </p:nvSpPr>
        <p:spPr bwMode="auto">
          <a:xfrm>
            <a:off x="219075" y="1547813"/>
            <a:ext cx="35528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1800"/>
              <a:t>The farther an electron is from the nucleus, the higher is the energy state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655">
                                            <p:txEl>
                                              <p:pRg st="0" end="0"/>
                                            </p:txEl>
                                          </p:spTgt>
                                        </p:tgtEl>
                                        <p:attrNameLst>
                                          <p:attrName>style.visibility</p:attrName>
                                        </p:attrNameLst>
                                      </p:cBhvr>
                                      <p:to>
                                        <p:strVal val="visible"/>
                                      </p:to>
                                    </p:set>
                                    <p:anim calcmode="lin" valueType="num">
                                      <p:cBhvr additive="base">
                                        <p:cTn id="7" dur="500" fill="hold"/>
                                        <p:tgtEl>
                                          <p:spTgt spid="276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652"/>
                                        </p:tgtEl>
                                        <p:attrNameLst>
                                          <p:attrName>style.visibility</p:attrName>
                                        </p:attrNameLst>
                                      </p:cBhvr>
                                      <p:to>
                                        <p:strVal val="visible"/>
                                      </p:to>
                                    </p:set>
                                    <p:anim calcmode="lin" valueType="num">
                                      <p:cBhvr additive="base">
                                        <p:cTn id="13" dur="500" fill="hold"/>
                                        <p:tgtEl>
                                          <p:spTgt spid="27652"/>
                                        </p:tgtEl>
                                        <p:attrNameLst>
                                          <p:attrName>ppt_x</p:attrName>
                                        </p:attrNameLst>
                                      </p:cBhvr>
                                      <p:tavLst>
                                        <p:tav tm="0">
                                          <p:val>
                                            <p:strVal val="#ppt_x"/>
                                          </p:val>
                                        </p:tav>
                                        <p:tav tm="100000">
                                          <p:val>
                                            <p:strVal val="#ppt_x"/>
                                          </p:val>
                                        </p:tav>
                                      </p:tavLst>
                                    </p:anim>
                                    <p:anim calcmode="lin" valueType="num">
                                      <p:cBhvr additive="base">
                                        <p:cTn id="14" dur="500" fill="hold"/>
                                        <p:tgtEl>
                                          <p:spTgt spid="2765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7654"/>
                                        </p:tgtEl>
                                        <p:attrNameLst>
                                          <p:attrName>style.visibility</p:attrName>
                                        </p:attrNameLst>
                                      </p:cBhvr>
                                      <p:to>
                                        <p:strVal val="visible"/>
                                      </p:to>
                                    </p:set>
                                    <p:anim calcmode="lin" valueType="num">
                                      <p:cBhvr additive="base">
                                        <p:cTn id="17" dur="500" fill="hold"/>
                                        <p:tgtEl>
                                          <p:spTgt spid="27654"/>
                                        </p:tgtEl>
                                        <p:attrNameLst>
                                          <p:attrName>ppt_x</p:attrName>
                                        </p:attrNameLst>
                                      </p:cBhvr>
                                      <p:tavLst>
                                        <p:tav tm="0">
                                          <p:val>
                                            <p:strVal val="#ppt_x"/>
                                          </p:val>
                                        </p:tav>
                                        <p:tav tm="100000">
                                          <p:val>
                                            <p:strVal val="#ppt_x"/>
                                          </p:val>
                                        </p:tav>
                                      </p:tavLst>
                                    </p:anim>
                                    <p:anim calcmode="lin" valueType="num">
                                      <p:cBhvr additive="base">
                                        <p:cTn id="18" dur="500" fill="hold"/>
                                        <p:tgtEl>
                                          <p:spTgt spid="276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530" name="Content Placeholder 1"/>
              <p:cNvSpPr>
                <a:spLocks noGrp="1"/>
              </p:cNvSpPr>
              <p:nvPr>
                <p:ph idx="1"/>
              </p:nvPr>
            </p:nvSpPr>
            <p:spPr/>
            <p:txBody>
              <a:bodyPr/>
              <a:lstStyle/>
              <a:p>
                <a:r>
                  <a:rPr lang="en-US" altLang="en-US" dirty="0"/>
                  <a:t>Energy </a:t>
                </a:r>
                <a14:m>
                  <m:oMath xmlns:m="http://schemas.openxmlformats.org/officeDocument/2006/math">
                    <m:r>
                      <a:rPr lang="en-US" altLang="en-US" i="1" dirty="0" smtClean="0">
                        <a:latin typeface="Cambria Math"/>
                      </a:rPr>
                      <m:t>𝑊</m:t>
                    </m:r>
                    <m:r>
                      <a:rPr lang="en-US" altLang="en-US" i="1" dirty="0" smtClean="0">
                        <a:latin typeface="Cambria Math"/>
                      </a:rPr>
                      <m:t> = </m:t>
                    </m:r>
                    <m:r>
                      <a:rPr lang="en-US" altLang="en-US" i="1" dirty="0" smtClean="0">
                        <a:latin typeface="Cambria Math"/>
                      </a:rPr>
                      <m:t>𝑄𝑉</m:t>
                    </m:r>
                  </m:oMath>
                </a14:m>
                <a:endParaRPr lang="en-US" altLang="en-US" dirty="0"/>
              </a:p>
              <a:p>
                <a:r>
                  <a:rPr lang="en-US" altLang="en-US" dirty="0"/>
                  <a:t>Substituting the charge of one electron and a potential difference of 1 V results in an energy level referred to as one electron volt.</a:t>
                </a:r>
              </a:p>
              <a:p>
                <a:r>
                  <a:rPr lang="en-US" altLang="en-US" dirty="0"/>
                  <a:t>1 eV: Amount of energy to move a single electron across an electric potential difference of 1V.</a:t>
                </a:r>
              </a:p>
              <a:p>
                <a:r>
                  <a:rPr lang="en-US" altLang="en-US" dirty="0"/>
                  <a:t>1 eV = </a:t>
                </a:r>
                <a14:m>
                  <m:oMath xmlns:m="http://schemas.openxmlformats.org/officeDocument/2006/math">
                    <m:r>
                      <a:rPr lang="en-US" altLang="en-US" b="0" i="1" smtClean="0">
                        <a:latin typeface="Cambria Math"/>
                      </a:rPr>
                      <m:t>1.6 </m:t>
                    </m:r>
                    <m:r>
                      <a:rPr lang="en-US" altLang="en-US" b="0" i="1" smtClean="0">
                        <a:latin typeface="Cambria Math"/>
                        <a:ea typeface="Cambria Math"/>
                      </a:rPr>
                      <m:t>× </m:t>
                    </m:r>
                    <m:sSup>
                      <m:sSupPr>
                        <m:ctrlPr>
                          <a:rPr lang="en-US" altLang="en-US" b="0" i="1" smtClean="0">
                            <a:latin typeface="Cambria Math" panose="02040503050406030204" pitchFamily="18" charset="0"/>
                            <a:ea typeface="Cambria Math"/>
                          </a:rPr>
                        </m:ctrlPr>
                      </m:sSupPr>
                      <m:e>
                        <m:r>
                          <a:rPr lang="en-US" altLang="en-US" b="0" i="1" smtClean="0">
                            <a:latin typeface="Cambria Math"/>
                            <a:ea typeface="Cambria Math"/>
                          </a:rPr>
                          <m:t>10</m:t>
                        </m:r>
                      </m:e>
                      <m:sup>
                        <m:r>
                          <a:rPr lang="en-US" altLang="en-US" b="0" i="1" smtClean="0">
                            <a:latin typeface="Cambria Math"/>
                            <a:ea typeface="Cambria Math"/>
                          </a:rPr>
                          <m:t>−19</m:t>
                        </m:r>
                      </m:sup>
                    </m:sSup>
                  </m:oMath>
                </a14:m>
                <a:r>
                  <a:rPr lang="en-US" altLang="en-US" dirty="0"/>
                  <a:t> J</a:t>
                </a:r>
              </a:p>
            </p:txBody>
          </p:sp>
        </mc:Choice>
        <mc:Fallback xmlns="">
          <p:sp>
            <p:nvSpPr>
              <p:cNvPr id="22530"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1259" t="-1232" r="-1926"/>
                </a:stretch>
              </a:blipFill>
            </p:spPr>
            <p:txBody>
              <a:bodyPr/>
              <a:lstStyle/>
              <a:p>
                <a:r>
                  <a:rPr lang="en-US">
                    <a:noFill/>
                  </a:rPr>
                  <a:t> </a:t>
                </a:r>
              </a:p>
            </p:txBody>
          </p:sp>
        </mc:Fallback>
      </mc:AlternateContent>
      <p:sp>
        <p:nvSpPr>
          <p:cNvPr id="22531" name="Title 2"/>
          <p:cNvSpPr>
            <a:spLocks noGrp="1"/>
          </p:cNvSpPr>
          <p:nvPr>
            <p:ph type="title"/>
          </p:nvPr>
        </p:nvSpPr>
        <p:spPr/>
        <p:txBody>
          <a:bodyPr/>
          <a:lstStyle/>
          <a:p>
            <a:r>
              <a:rPr lang="en-US" altLang="en-US" dirty="0"/>
              <a:t>Electron volts (eV)</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530">
                                            <p:txEl>
                                              <p:pRg st="0" end="0"/>
                                            </p:txEl>
                                          </p:spTgt>
                                        </p:tgtEl>
                                        <p:attrNameLst>
                                          <p:attrName>style.visibility</p:attrName>
                                        </p:attrNameLst>
                                      </p:cBhvr>
                                      <p:to>
                                        <p:strVal val="visible"/>
                                      </p:to>
                                    </p:set>
                                    <p:anim calcmode="lin" valueType="num">
                                      <p:cBhvr additive="base">
                                        <p:cTn id="7" dur="500" fill="hold"/>
                                        <p:tgtEl>
                                          <p:spTgt spid="225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2530">
                                            <p:txEl>
                                              <p:pRg st="1" end="1"/>
                                            </p:txEl>
                                          </p:spTgt>
                                        </p:tgtEl>
                                        <p:attrNameLst>
                                          <p:attrName>style.visibility</p:attrName>
                                        </p:attrNameLst>
                                      </p:cBhvr>
                                      <p:to>
                                        <p:strVal val="visible"/>
                                      </p:to>
                                    </p:set>
                                    <p:anim calcmode="lin" valueType="num">
                                      <p:cBhvr additive="base">
                                        <p:cTn id="13" dur="500" fill="hold"/>
                                        <p:tgtEl>
                                          <p:spTgt spid="2253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2530">
                                            <p:txEl>
                                              <p:pRg st="2" end="2"/>
                                            </p:txEl>
                                          </p:spTgt>
                                        </p:tgtEl>
                                        <p:attrNameLst>
                                          <p:attrName>style.visibility</p:attrName>
                                        </p:attrNameLst>
                                      </p:cBhvr>
                                      <p:to>
                                        <p:strVal val="visible"/>
                                      </p:to>
                                    </p:set>
                                    <p:anim calcmode="lin" valueType="num">
                                      <p:cBhvr additive="base">
                                        <p:cTn id="19" dur="500" fill="hold"/>
                                        <p:tgtEl>
                                          <p:spTgt spid="2253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53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2530">
                                            <p:txEl>
                                              <p:pRg st="3" end="3"/>
                                            </p:txEl>
                                          </p:spTgt>
                                        </p:tgtEl>
                                        <p:attrNameLst>
                                          <p:attrName>style.visibility</p:attrName>
                                        </p:attrNameLst>
                                      </p:cBhvr>
                                      <p:to>
                                        <p:strVal val="visible"/>
                                      </p:to>
                                    </p:set>
                                    <p:anim calcmode="lin" valueType="num">
                                      <p:cBhvr additive="base">
                                        <p:cTn id="25" dur="500" fill="hold"/>
                                        <p:tgtEl>
                                          <p:spTgt spid="2253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53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a:xfrm>
            <a:off x="457200" y="1447800"/>
            <a:ext cx="8229600" cy="4705350"/>
          </a:xfrm>
        </p:spPr>
        <p:txBody>
          <a:bodyPr/>
          <a:lstStyle/>
          <a:p>
            <a:r>
              <a:rPr lang="en-US" altLang="en-US" sz="2400" dirty="0"/>
              <a:t>The electrical properties of a semiconductor can be altered significantly by adding impurity atoms </a:t>
            </a:r>
          </a:p>
          <a:p>
            <a:pPr lvl="1"/>
            <a:r>
              <a:rPr lang="en-US" altLang="en-US" sz="2400" dirty="0"/>
              <a:t>This process is called </a:t>
            </a:r>
            <a:r>
              <a:rPr lang="en-US" altLang="en-US" sz="2400" b="1" dirty="0"/>
              <a:t>doping</a:t>
            </a:r>
            <a:endParaRPr lang="en-US" altLang="en-US" sz="2400" dirty="0"/>
          </a:p>
          <a:p>
            <a:pPr lvl="1"/>
            <a:r>
              <a:rPr lang="en-US" altLang="en-US" sz="2400" dirty="0"/>
              <a:t>A </a:t>
            </a:r>
            <a:r>
              <a:rPr lang="en-US" altLang="en-US" sz="2400" b="1" dirty="0"/>
              <a:t>doped</a:t>
            </a:r>
            <a:r>
              <a:rPr lang="en-US" altLang="en-US" sz="2400" dirty="0"/>
              <a:t> semiconductor is called </a:t>
            </a:r>
            <a:r>
              <a:rPr lang="en-US" altLang="en-US" sz="2400" b="1" dirty="0"/>
              <a:t>extrinsic</a:t>
            </a:r>
            <a:r>
              <a:rPr lang="en-US" altLang="en-US" sz="2400" dirty="0"/>
              <a:t> </a:t>
            </a:r>
          </a:p>
        </p:txBody>
      </p:sp>
      <p:sp>
        <p:nvSpPr>
          <p:cNvPr id="23555" name="Title 2"/>
          <p:cNvSpPr>
            <a:spLocks noGrp="1"/>
          </p:cNvSpPr>
          <p:nvPr>
            <p:ph type="title"/>
          </p:nvPr>
        </p:nvSpPr>
        <p:spPr>
          <a:xfrm>
            <a:off x="457200" y="274638"/>
            <a:ext cx="8229600" cy="1004887"/>
          </a:xfrm>
        </p:spPr>
        <p:txBody>
          <a:bodyPr/>
          <a:lstStyle/>
          <a:p>
            <a:r>
              <a:rPr lang="en-US" altLang="en-US" sz="3600" dirty="0"/>
              <a:t>1.5 n-TYPE AND p-TYPE MATERIALS</a:t>
            </a:r>
          </a:p>
        </p:txBody>
      </p:sp>
      <p:sp>
        <p:nvSpPr>
          <p:cNvPr id="4" name="Text Box 10"/>
          <p:cNvSpPr txBox="1">
            <a:spLocks noChangeArrowheads="1"/>
          </p:cNvSpPr>
          <p:nvPr/>
        </p:nvSpPr>
        <p:spPr bwMode="auto">
          <a:xfrm>
            <a:off x="457200" y="3281363"/>
            <a:ext cx="85344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400" b="1" dirty="0">
                <a:solidFill>
                  <a:schemeClr val="accent2"/>
                </a:solidFill>
                <a:cs typeface="Arial" panose="020B0604020202020204" pitchFamily="34" charset="0"/>
              </a:rPr>
              <a:t>There are just two types of </a:t>
            </a:r>
            <a:r>
              <a:rPr lang="en-US" altLang="en-US" sz="2400" b="1" dirty="0"/>
              <a:t>extrinsic </a:t>
            </a:r>
            <a:r>
              <a:rPr lang="en-US" altLang="en-US" sz="2400" b="1" dirty="0">
                <a:solidFill>
                  <a:schemeClr val="accent2"/>
                </a:solidFill>
                <a:cs typeface="Arial" panose="020B0604020202020204" pitchFamily="34" charset="0"/>
              </a:rPr>
              <a:t>semiconductor materials:</a:t>
            </a:r>
            <a:endParaRPr lang="en-US" altLang="en-US" sz="2400" dirty="0">
              <a:solidFill>
                <a:schemeClr val="accent2"/>
              </a:solidFill>
              <a:cs typeface="Arial" panose="020B0604020202020204" pitchFamily="34" charset="0"/>
            </a:endParaRPr>
          </a:p>
        </p:txBody>
      </p:sp>
      <p:sp>
        <p:nvSpPr>
          <p:cNvPr id="5" name="Rectangle 13"/>
          <p:cNvSpPr>
            <a:spLocks noChangeArrowheads="1"/>
          </p:cNvSpPr>
          <p:nvPr/>
        </p:nvSpPr>
        <p:spPr bwMode="auto">
          <a:xfrm>
            <a:off x="1736725" y="4075113"/>
            <a:ext cx="59166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4000" b="1" i="1" dirty="0">
                <a:solidFill>
                  <a:srgbClr val="FFFF66"/>
                </a:solidFill>
                <a:cs typeface="Arial" panose="020B0604020202020204" pitchFamily="34" charset="0"/>
              </a:rPr>
              <a:t>n</a:t>
            </a:r>
            <a:r>
              <a:rPr lang="en-US" altLang="en-US" sz="4000" b="1" dirty="0">
                <a:solidFill>
                  <a:srgbClr val="FFFF66"/>
                </a:solidFill>
                <a:cs typeface="Arial" panose="020B0604020202020204" pitchFamily="34" charset="0"/>
              </a:rPr>
              <a:t>-type                   </a:t>
            </a:r>
            <a:r>
              <a:rPr lang="en-US" altLang="en-US" sz="4000" b="1" i="1" dirty="0">
                <a:solidFill>
                  <a:srgbClr val="FFFF66"/>
                </a:solidFill>
                <a:cs typeface="Arial" panose="020B0604020202020204" pitchFamily="34" charset="0"/>
              </a:rPr>
              <a:t>p</a:t>
            </a:r>
            <a:r>
              <a:rPr lang="en-US" altLang="en-US" sz="4000" b="1" dirty="0">
                <a:solidFill>
                  <a:srgbClr val="FFFF66"/>
                </a:solidFill>
                <a:cs typeface="Arial" panose="020B0604020202020204" pitchFamily="34" charset="0"/>
              </a:rPr>
              <a:t>-type</a:t>
            </a:r>
          </a:p>
        </p:txBody>
      </p:sp>
      <p:sp>
        <p:nvSpPr>
          <p:cNvPr id="6" name="Rectangle 14"/>
          <p:cNvSpPr>
            <a:spLocks noChangeArrowheads="1"/>
          </p:cNvSpPr>
          <p:nvPr/>
        </p:nvSpPr>
        <p:spPr bwMode="auto">
          <a:xfrm>
            <a:off x="873125" y="4929188"/>
            <a:ext cx="37909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i="1" dirty="0">
                <a:solidFill>
                  <a:srgbClr val="FFFF66"/>
                </a:solidFill>
                <a:cs typeface="Arial" panose="020B0604020202020204" pitchFamily="34" charset="0"/>
              </a:rPr>
              <a:t>n</a:t>
            </a:r>
            <a:r>
              <a:rPr lang="en-US" altLang="en-US" sz="2400" b="1" dirty="0">
                <a:solidFill>
                  <a:srgbClr val="FFFF66"/>
                </a:solidFill>
                <a:cs typeface="Arial" panose="020B0604020202020204" pitchFamily="34" charset="0"/>
              </a:rPr>
              <a:t>-type</a:t>
            </a:r>
            <a:r>
              <a:rPr lang="en-US" altLang="en-US" sz="2400" dirty="0">
                <a:cs typeface="Arial" panose="020B0604020202020204" pitchFamily="34" charset="0"/>
              </a:rPr>
              <a:t> materials contain an excess of conduction band </a:t>
            </a:r>
            <a:r>
              <a:rPr lang="en-US" altLang="en-US" sz="2400" dirty="0">
                <a:solidFill>
                  <a:srgbClr val="FF0000"/>
                </a:solidFill>
                <a:cs typeface="Arial" panose="020B0604020202020204" pitchFamily="34" charset="0"/>
              </a:rPr>
              <a:t>electrons</a:t>
            </a:r>
            <a:r>
              <a:rPr lang="en-US" altLang="en-US" sz="2400" dirty="0">
                <a:cs typeface="Arial" panose="020B0604020202020204" pitchFamily="34" charset="0"/>
              </a:rPr>
              <a:t>.</a:t>
            </a:r>
          </a:p>
        </p:txBody>
      </p:sp>
      <p:sp>
        <p:nvSpPr>
          <p:cNvPr id="7" name="Rectangle 1"/>
          <p:cNvSpPr>
            <a:spLocks noChangeArrowheads="1"/>
          </p:cNvSpPr>
          <p:nvPr/>
        </p:nvSpPr>
        <p:spPr bwMode="auto">
          <a:xfrm>
            <a:off x="4856163" y="4929188"/>
            <a:ext cx="430371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i="1" dirty="0">
                <a:solidFill>
                  <a:srgbClr val="FFFF66"/>
                </a:solidFill>
                <a:cs typeface="Arial" panose="020B0604020202020204" pitchFamily="34" charset="0"/>
              </a:rPr>
              <a:t>p</a:t>
            </a:r>
            <a:r>
              <a:rPr lang="en-US" altLang="en-US" sz="2400" b="1" dirty="0">
                <a:solidFill>
                  <a:srgbClr val="FFFF66"/>
                </a:solidFill>
                <a:cs typeface="Arial" panose="020B0604020202020204" pitchFamily="34" charset="0"/>
              </a:rPr>
              <a:t>-type</a:t>
            </a:r>
            <a:r>
              <a:rPr lang="en-US" altLang="en-US" sz="2400" dirty="0">
                <a:solidFill>
                  <a:srgbClr val="000000"/>
                </a:solidFill>
                <a:cs typeface="Arial" panose="020B0604020202020204" pitchFamily="34" charset="0"/>
              </a:rPr>
              <a:t> materials contain an excess of valence band </a:t>
            </a:r>
            <a:r>
              <a:rPr lang="en-US" altLang="en-US" sz="2400" dirty="0">
                <a:solidFill>
                  <a:srgbClr val="FF0000"/>
                </a:solidFill>
                <a:cs typeface="Arial" panose="020B0604020202020204" pitchFamily="34" charset="0"/>
              </a:rPr>
              <a:t>holes</a:t>
            </a:r>
            <a:r>
              <a:rPr lang="en-US" altLang="en-US" sz="2400" dirty="0">
                <a:solidFill>
                  <a:srgbClr val="000000"/>
                </a:solidFill>
                <a:cs typeface="Arial" panose="020B0604020202020204"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anim calcmode="lin" valueType="num">
                                      <p:cBhvr additive="base">
                                        <p:cTn id="7" dur="500" fill="hold"/>
                                        <p:tgtEl>
                                          <p:spTgt spid="235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3554">
                                            <p:txEl>
                                              <p:pRg st="1" end="1"/>
                                            </p:txEl>
                                          </p:spTgt>
                                        </p:tgtEl>
                                        <p:attrNameLst>
                                          <p:attrName>style.visibility</p:attrName>
                                        </p:attrNameLst>
                                      </p:cBhvr>
                                      <p:to>
                                        <p:strVal val="visible"/>
                                      </p:to>
                                    </p:set>
                                    <p:anim calcmode="lin" valueType="num">
                                      <p:cBhvr additive="base">
                                        <p:cTn id="13" dur="500" fill="hold"/>
                                        <p:tgtEl>
                                          <p:spTgt spid="2355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554">
                                            <p:txEl>
                                              <p:pRg st="2" end="2"/>
                                            </p:txEl>
                                          </p:spTgt>
                                        </p:tgtEl>
                                        <p:attrNameLst>
                                          <p:attrName>style.visibility</p:attrName>
                                        </p:attrNameLst>
                                      </p:cBhvr>
                                      <p:to>
                                        <p:strVal val="visible"/>
                                      </p:to>
                                    </p:set>
                                    <p:anim calcmode="lin" valueType="num">
                                      <p:cBhvr additive="base">
                                        <p:cTn id="19" dur="500" fill="hold"/>
                                        <p:tgtEl>
                                          <p:spTgt spid="2355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additive="base">
                                        <p:cTn id="37" dur="500" fill="hold"/>
                                        <p:tgtEl>
                                          <p:spTgt spid="6"/>
                                        </p:tgtEl>
                                        <p:attrNameLst>
                                          <p:attrName>ppt_x</p:attrName>
                                        </p:attrNameLst>
                                      </p:cBhvr>
                                      <p:tavLst>
                                        <p:tav tm="0">
                                          <p:val>
                                            <p:strVal val="#ppt_x"/>
                                          </p:val>
                                        </p:tav>
                                        <p:tav tm="100000">
                                          <p:val>
                                            <p:strVal val="#ppt_x"/>
                                          </p:val>
                                        </p:tav>
                                      </p:tavLst>
                                    </p:anim>
                                    <p:anim calcmode="lin" valueType="num">
                                      <p:cBhvr additive="base">
                                        <p:cTn id="3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5602"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t="52419" b="-5"/>
          <a:stretch>
            <a:fillRect/>
          </a:stretch>
        </p:blipFill>
        <p:spPr>
          <a:xfrm>
            <a:off x="1524000" y="1143000"/>
            <a:ext cx="5943600" cy="2897188"/>
          </a:xfrm>
        </p:spPr>
      </p:pic>
      <p:sp>
        <p:nvSpPr>
          <p:cNvPr id="25603" name="Title 2"/>
          <p:cNvSpPr>
            <a:spLocks noGrp="1"/>
          </p:cNvSpPr>
          <p:nvPr>
            <p:ph type="title"/>
          </p:nvPr>
        </p:nvSpPr>
        <p:spPr>
          <a:xfrm>
            <a:off x="457200" y="274638"/>
            <a:ext cx="8229600" cy="868362"/>
          </a:xfrm>
        </p:spPr>
        <p:txBody>
          <a:bodyPr/>
          <a:lstStyle/>
          <a:p>
            <a:r>
              <a:rPr lang="en-US" altLang="en-US"/>
              <a:t> Atomic Structures of Impurities</a:t>
            </a:r>
          </a:p>
        </p:txBody>
      </p:sp>
      <p:sp>
        <p:nvSpPr>
          <p:cNvPr id="4" name="Content Placeholder 1"/>
          <p:cNvSpPr txBox="1">
            <a:spLocks/>
          </p:cNvSpPr>
          <p:nvPr/>
        </p:nvSpPr>
        <p:spPr bwMode="auto">
          <a:xfrm>
            <a:off x="4691063" y="4038600"/>
            <a:ext cx="4452937"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500">
                <a:solidFill>
                  <a:schemeClr val="tx1"/>
                </a:solidFill>
                <a:latin typeface="+mn-lt"/>
              </a:defRPr>
            </a:lvl2pPr>
            <a:lvl3pPr marL="1143000" indent="-228600" algn="l" rtl="0" eaLnBrk="0" fontAlgn="base" hangingPunct="0">
              <a:spcBef>
                <a:spcPct val="10000"/>
              </a:spcBef>
              <a:spcAft>
                <a:spcPct val="0"/>
              </a:spcAft>
              <a:buChar char="•"/>
              <a:defRPr sz="23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US" altLang="en-US" kern="0" dirty="0"/>
              <a:t>n-type material is created by adding pentavalent impurity elements such as Sb, As, and P</a:t>
            </a:r>
            <a:endParaRPr lang="en-US" altLang="en-US" b="1" i="1" kern="0" dirty="0"/>
          </a:p>
        </p:txBody>
      </p:sp>
      <p:sp>
        <p:nvSpPr>
          <p:cNvPr id="5" name="Content Placeholder 1"/>
          <p:cNvSpPr txBox="1">
            <a:spLocks/>
          </p:cNvSpPr>
          <p:nvPr/>
        </p:nvSpPr>
        <p:spPr bwMode="auto">
          <a:xfrm>
            <a:off x="476250" y="4038600"/>
            <a:ext cx="40386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5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500">
                <a:solidFill>
                  <a:schemeClr val="tx1"/>
                </a:solidFill>
                <a:latin typeface="+mn-lt"/>
              </a:defRPr>
            </a:lvl2pPr>
            <a:lvl3pPr marL="1143000" indent="-228600" algn="l" rtl="0" eaLnBrk="0" fontAlgn="base" hangingPunct="0">
              <a:spcBef>
                <a:spcPct val="10000"/>
              </a:spcBef>
              <a:spcAft>
                <a:spcPct val="0"/>
              </a:spcAft>
              <a:buChar char="•"/>
              <a:defRPr sz="23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defRPr/>
            </a:pPr>
            <a:r>
              <a:rPr lang="en-US" altLang="en-US" kern="0" dirty="0"/>
              <a:t>p-type material is created by adding trivalent impurity elements such as B, Ga, and In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4375"/>
          </a:xfrm>
        </p:spPr>
        <p:txBody>
          <a:bodyPr/>
          <a:lstStyle/>
          <a:p>
            <a:r>
              <a:rPr lang="en-US" dirty="0"/>
              <a:t>A simple Diode circuit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685800"/>
                <a:ext cx="9144000" cy="6172199"/>
              </a:xfrm>
            </p:spPr>
            <p:txBody>
              <a:bodyPr/>
              <a:lstStyle/>
              <a:p>
                <a:r>
                  <a:rPr lang="en-US" dirty="0"/>
                  <a:t>Forward Bias (FB)/Short/Conduction Mode: Positive terminal of diode connected with positive terminal of source.</a:t>
                </a:r>
              </a:p>
              <a:p>
                <a:r>
                  <a:rPr lang="en-US" dirty="0"/>
                  <a:t>Diode like short circuit.</a:t>
                </a:r>
              </a:p>
              <a:p>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𝑉</m:t>
                        </m:r>
                      </m:e>
                      <m:sub>
                        <m:r>
                          <a:rPr lang="en-US" b="0" i="1" dirty="0" smtClean="0">
                            <a:latin typeface="Cambria Math"/>
                          </a:rPr>
                          <m:t>𝐷</m:t>
                        </m:r>
                      </m:sub>
                    </m:sSub>
                    <m:r>
                      <a:rPr lang="en-US" i="1" dirty="0" smtClean="0">
                        <a:latin typeface="Cambria Math"/>
                      </a:rPr>
                      <m:t> =</m:t>
                    </m:r>
                    <m:sSub>
                      <m:sSubPr>
                        <m:ctrlPr>
                          <a:rPr lang="en-US" i="1" dirty="0">
                            <a:latin typeface="Cambria Math" panose="02040503050406030204" pitchFamily="18" charset="0"/>
                          </a:rPr>
                        </m:ctrlPr>
                      </m:sSubPr>
                      <m:e>
                        <m:r>
                          <a:rPr lang="en-US" i="1" dirty="0">
                            <a:latin typeface="Cambria Math"/>
                          </a:rPr>
                          <m:t>𝑉</m:t>
                        </m:r>
                      </m:e>
                      <m:sub>
                        <m:r>
                          <a:rPr lang="en-US" b="0" i="1" dirty="0" smtClean="0">
                            <a:latin typeface="Cambria Math"/>
                          </a:rPr>
                          <m:t>𝑠h𝑜𝑟𝑡</m:t>
                        </m:r>
                      </m:sub>
                    </m:sSub>
                    <m:r>
                      <a:rPr lang="en-US" b="0" i="1" dirty="0" smtClean="0">
                        <a:latin typeface="Cambria Math"/>
                      </a:rPr>
                      <m:t>=</m:t>
                    </m:r>
                    <m:r>
                      <a:rPr lang="en-US" i="1" dirty="0" smtClean="0">
                        <a:latin typeface="Cambria Math"/>
                      </a:rPr>
                      <m:t>0</m:t>
                    </m:r>
                    <m:r>
                      <a:rPr lang="en-US" i="1" dirty="0" smtClean="0">
                        <a:latin typeface="Cambria Math"/>
                      </a:rPr>
                      <m:t>𝑉</m:t>
                    </m:r>
                    <m:r>
                      <a:rPr lang="en-US" i="1" dirty="0" smtClean="0">
                        <a:latin typeface="Cambria Math"/>
                      </a:rPr>
                      <m:t>.</m:t>
                    </m:r>
                    <m:sSub>
                      <m:sSubPr>
                        <m:ctrlPr>
                          <a:rPr lang="en-US" i="1" dirty="0">
                            <a:latin typeface="Cambria Math" panose="02040503050406030204" pitchFamily="18" charset="0"/>
                          </a:rPr>
                        </m:ctrlPr>
                      </m:sSubPr>
                      <m:e>
                        <m:r>
                          <a:rPr lang="en-US" b="0" i="1" dirty="0" smtClean="0">
                            <a:latin typeface="Cambria Math"/>
                          </a:rPr>
                          <m:t>𝐼</m:t>
                        </m:r>
                      </m:e>
                      <m:sub>
                        <m:r>
                          <a:rPr lang="en-US" i="1" dirty="0">
                            <a:latin typeface="Cambria Math"/>
                          </a:rPr>
                          <m:t>𝐷</m:t>
                        </m:r>
                      </m:sub>
                    </m:sSub>
                    <m:r>
                      <a:rPr lang="en-US" i="1" smtClean="0">
                        <a:latin typeface="Cambria Math"/>
                        <a:ea typeface="Cambria Math"/>
                      </a:rPr>
                      <m:t>≠</m:t>
                    </m:r>
                    <m:r>
                      <a:rPr lang="en-US" b="0" i="1" smtClean="0">
                        <a:latin typeface="Cambria Math"/>
                        <a:ea typeface="Cambria Math"/>
                      </a:rPr>
                      <m:t>0=</m:t>
                    </m:r>
                    <m:f>
                      <m:fPr>
                        <m:ctrlPr>
                          <a:rPr lang="en-US" b="0" i="1" smtClean="0">
                            <a:latin typeface="Cambria Math" panose="02040503050406030204" pitchFamily="18" charset="0"/>
                            <a:ea typeface="Cambria Math"/>
                          </a:rPr>
                        </m:ctrlPr>
                      </m:fPr>
                      <m:num>
                        <m:r>
                          <a:rPr lang="en-US" b="0" i="1" smtClean="0">
                            <a:latin typeface="Cambria Math"/>
                            <a:ea typeface="Cambria Math"/>
                          </a:rPr>
                          <m:t>10</m:t>
                        </m:r>
                      </m:num>
                      <m:den>
                        <m:r>
                          <a:rPr lang="en-US" b="0" i="1" smtClean="0">
                            <a:latin typeface="Cambria Math"/>
                            <a:ea typeface="Cambria Math"/>
                          </a:rPr>
                          <m:t>1</m:t>
                        </m:r>
                        <m:r>
                          <a:rPr lang="en-US" b="0" i="1" smtClean="0">
                            <a:latin typeface="Cambria Math"/>
                            <a:ea typeface="Cambria Math"/>
                          </a:rPr>
                          <m:t>𝑘</m:t>
                        </m:r>
                      </m:den>
                    </m:f>
                    <m:r>
                      <a:rPr lang="en-US" b="0" i="1" smtClean="0">
                        <a:latin typeface="Cambria Math"/>
                        <a:ea typeface="Cambria Math"/>
                      </a:rPr>
                      <m:t>=10</m:t>
                    </m:r>
                    <m:r>
                      <a:rPr lang="en-US" b="0" i="1" smtClean="0">
                        <a:latin typeface="Cambria Math"/>
                        <a:ea typeface="Cambria Math"/>
                      </a:rPr>
                      <m:t>𝑚𝐴</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685800"/>
                <a:ext cx="9144000" cy="6172199"/>
              </a:xfrm>
              <a:blipFill rotWithShape="1">
                <a:blip r:embed="rId2"/>
                <a:stretch>
                  <a:fillRect l="-1133" t="-988"/>
                </a:stretch>
              </a:blipFill>
            </p:spPr>
            <p:txBody>
              <a:bodyPr/>
              <a:lstStyle/>
              <a:p>
                <a:r>
                  <a:rPr lang="en-US">
                    <a:noFill/>
                  </a:rPr>
                  <a:t> </a:t>
                </a:r>
              </a:p>
            </p:txBody>
          </p:sp>
        </mc:Fallback>
      </mc:AlternateContent>
      <p:pic>
        <p:nvPicPr>
          <p:cNvPr id="6"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20001" t="4286" r="21790"/>
          <a:stretch/>
        </p:blipFill>
        <p:spPr bwMode="auto">
          <a:xfrm>
            <a:off x="0" y="4158989"/>
            <a:ext cx="3581400" cy="2699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18471" r="17018"/>
          <a:stretch/>
        </p:blipFill>
        <p:spPr>
          <a:xfrm>
            <a:off x="6019800" y="4191000"/>
            <a:ext cx="3048000" cy="2138055"/>
          </a:xfrm>
          <a:prstGeom prst="rect">
            <a:avLst/>
          </a:prstGeom>
        </p:spPr>
      </p:pic>
      <p:sp>
        <p:nvSpPr>
          <p:cNvPr id="8" name="Right Arrow 7"/>
          <p:cNvSpPr/>
          <p:nvPr/>
        </p:nvSpPr>
        <p:spPr>
          <a:xfrm>
            <a:off x="3810000" y="5260027"/>
            <a:ext cx="1600200" cy="683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940623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1746"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124200" y="1246353"/>
            <a:ext cx="3486150" cy="3487738"/>
          </a:xfrm>
        </p:spPr>
      </p:pic>
      <p:sp>
        <p:nvSpPr>
          <p:cNvPr id="26627" name="Title 2"/>
          <p:cNvSpPr>
            <a:spLocks noGrp="1"/>
          </p:cNvSpPr>
          <p:nvPr>
            <p:ph type="title"/>
          </p:nvPr>
        </p:nvSpPr>
        <p:spPr/>
        <p:txBody>
          <a:bodyPr/>
          <a:lstStyle/>
          <a:p>
            <a:r>
              <a:rPr lang="en-US" altLang="en-US"/>
              <a:t>n -Type Material</a:t>
            </a:r>
          </a:p>
        </p:txBody>
      </p:sp>
      <p:sp>
        <p:nvSpPr>
          <p:cNvPr id="31749" name="Rectangle 5"/>
          <p:cNvSpPr>
            <a:spLocks noChangeArrowheads="1"/>
          </p:cNvSpPr>
          <p:nvPr/>
        </p:nvSpPr>
        <p:spPr bwMode="auto">
          <a:xfrm>
            <a:off x="2895600" y="4838701"/>
            <a:ext cx="39131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dirty="0"/>
              <a:t>Antimony impurity in n-type material. </a:t>
            </a:r>
          </a:p>
        </p:txBody>
      </p:sp>
      <p:sp>
        <p:nvSpPr>
          <p:cNvPr id="31751" name="Rectangle 7"/>
          <p:cNvSpPr>
            <a:spLocks noChangeArrowheads="1"/>
          </p:cNvSpPr>
          <p:nvPr/>
        </p:nvSpPr>
        <p:spPr bwMode="auto">
          <a:xfrm>
            <a:off x="255588" y="5208588"/>
            <a:ext cx="84931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1800" dirty="0"/>
              <a:t>Impurities with five valence electrons (pentavalent) are called </a:t>
            </a:r>
            <a:r>
              <a:rPr lang="en-US" altLang="en-US" sz="1800" b="1" dirty="0"/>
              <a:t>donor</a:t>
            </a:r>
            <a:r>
              <a:rPr lang="en-US" altLang="en-US" sz="1800" dirty="0"/>
              <a:t> atoms, because the inserted impurity atom has donated a relatively “free” electron to the structure</a:t>
            </a:r>
          </a:p>
          <a:p>
            <a:pPr eaLnBrk="1" hangingPunct="1">
              <a:spcBef>
                <a:spcPct val="0"/>
              </a:spcBef>
            </a:pPr>
            <a:endParaRPr lang="en-US" altLang="en-US" sz="1800"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746"/>
                                        </p:tgtEl>
                                        <p:attrNameLst>
                                          <p:attrName>style.visibility</p:attrName>
                                        </p:attrNameLst>
                                      </p:cBhvr>
                                      <p:to>
                                        <p:strVal val="visible"/>
                                      </p:to>
                                    </p:set>
                                    <p:anim calcmode="lin" valueType="num">
                                      <p:cBhvr additive="base">
                                        <p:cTn id="7" dur="500" fill="hold"/>
                                        <p:tgtEl>
                                          <p:spTgt spid="31746"/>
                                        </p:tgtEl>
                                        <p:attrNameLst>
                                          <p:attrName>ppt_x</p:attrName>
                                        </p:attrNameLst>
                                      </p:cBhvr>
                                      <p:tavLst>
                                        <p:tav tm="0">
                                          <p:val>
                                            <p:strVal val="#ppt_x"/>
                                          </p:val>
                                        </p:tav>
                                        <p:tav tm="100000">
                                          <p:val>
                                            <p:strVal val="#ppt_x"/>
                                          </p:val>
                                        </p:tav>
                                      </p:tavLst>
                                    </p:anim>
                                    <p:anim calcmode="lin" valueType="num">
                                      <p:cBhvr additive="base">
                                        <p:cTn id="8" dur="500" fill="hold"/>
                                        <p:tgtEl>
                                          <p:spTgt spid="3174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1749"/>
                                        </p:tgtEl>
                                        <p:attrNameLst>
                                          <p:attrName>style.visibility</p:attrName>
                                        </p:attrNameLst>
                                      </p:cBhvr>
                                      <p:to>
                                        <p:strVal val="visible"/>
                                      </p:to>
                                    </p:set>
                                    <p:anim calcmode="lin" valueType="num">
                                      <p:cBhvr additive="base">
                                        <p:cTn id="11" dur="500" fill="hold"/>
                                        <p:tgtEl>
                                          <p:spTgt spid="31749"/>
                                        </p:tgtEl>
                                        <p:attrNameLst>
                                          <p:attrName>ppt_x</p:attrName>
                                        </p:attrNameLst>
                                      </p:cBhvr>
                                      <p:tavLst>
                                        <p:tav tm="0">
                                          <p:val>
                                            <p:strVal val="#ppt_x"/>
                                          </p:val>
                                        </p:tav>
                                        <p:tav tm="100000">
                                          <p:val>
                                            <p:strVal val="#ppt_x"/>
                                          </p:val>
                                        </p:tav>
                                      </p:tavLst>
                                    </p:anim>
                                    <p:anim calcmode="lin" valueType="num">
                                      <p:cBhvr additive="base">
                                        <p:cTn id="12" dur="500" fill="hold"/>
                                        <p:tgtEl>
                                          <p:spTgt spid="31749"/>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1751">
                                            <p:txEl>
                                              <p:pRg st="0" end="0"/>
                                            </p:txEl>
                                          </p:spTgt>
                                        </p:tgtEl>
                                        <p:attrNameLst>
                                          <p:attrName>style.visibility</p:attrName>
                                        </p:attrNameLst>
                                      </p:cBhvr>
                                      <p:to>
                                        <p:strVal val="visible"/>
                                      </p:to>
                                    </p:set>
                                    <p:anim calcmode="lin" valueType="num">
                                      <p:cBhvr additive="base">
                                        <p:cTn id="17" dur="500" fill="hold"/>
                                        <p:tgtEl>
                                          <p:spTgt spid="3175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175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379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082675" y="966788"/>
            <a:ext cx="3454400" cy="3492500"/>
          </a:xfrm>
        </p:spPr>
      </p:pic>
      <p:sp>
        <p:nvSpPr>
          <p:cNvPr id="27651" name="Title 2"/>
          <p:cNvSpPr>
            <a:spLocks noGrp="1"/>
          </p:cNvSpPr>
          <p:nvPr>
            <p:ph type="title"/>
          </p:nvPr>
        </p:nvSpPr>
        <p:spPr/>
        <p:txBody>
          <a:bodyPr/>
          <a:lstStyle/>
          <a:p>
            <a:r>
              <a:rPr lang="en-US" altLang="en-US"/>
              <a:t>p-Type Material</a:t>
            </a:r>
          </a:p>
        </p:txBody>
      </p:sp>
      <p:sp>
        <p:nvSpPr>
          <p:cNvPr id="33796" name="Rectangle 4"/>
          <p:cNvSpPr>
            <a:spLocks noChangeArrowheads="1"/>
          </p:cNvSpPr>
          <p:nvPr/>
        </p:nvSpPr>
        <p:spPr bwMode="auto">
          <a:xfrm>
            <a:off x="4594225" y="2713038"/>
            <a:ext cx="3698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 Boron impurity in p-type material. </a:t>
            </a:r>
          </a:p>
        </p:txBody>
      </p:sp>
      <p:sp>
        <p:nvSpPr>
          <p:cNvPr id="33797" name="Rectangle 5"/>
          <p:cNvSpPr>
            <a:spLocks noChangeArrowheads="1"/>
          </p:cNvSpPr>
          <p:nvPr/>
        </p:nvSpPr>
        <p:spPr bwMode="auto">
          <a:xfrm>
            <a:off x="422275" y="4470400"/>
            <a:ext cx="82296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1800" dirty="0"/>
              <a:t>There is now an insufficient number of electrons to complete the covalent bonds of the newly formed lattice. </a:t>
            </a:r>
          </a:p>
          <a:p>
            <a:pPr lvl="1" eaLnBrk="1" hangingPunct="1">
              <a:spcBef>
                <a:spcPct val="0"/>
              </a:spcBef>
              <a:buFont typeface="Arial" panose="020B0604020202020204" pitchFamily="34" charset="0"/>
              <a:buChar char="•"/>
            </a:pPr>
            <a:r>
              <a:rPr lang="en-US" altLang="en-US" sz="1800" dirty="0"/>
              <a:t>The resulting vacancy is called a </a:t>
            </a:r>
            <a:r>
              <a:rPr lang="en-US" altLang="en-US" sz="1800" b="1" dirty="0"/>
              <a:t>hole</a:t>
            </a:r>
          </a:p>
          <a:p>
            <a:pPr eaLnBrk="1" hangingPunct="1">
              <a:spcBef>
                <a:spcPct val="0"/>
              </a:spcBef>
            </a:pPr>
            <a:r>
              <a:rPr lang="en-US" altLang="en-US" sz="1800" dirty="0"/>
              <a:t>The diffused impurities with three valence electrons are called </a:t>
            </a:r>
            <a:r>
              <a:rPr lang="en-US" altLang="en-US" sz="1800" b="1" dirty="0"/>
              <a:t>acceptor</a:t>
            </a:r>
            <a:r>
              <a:rPr lang="en-US" altLang="en-US" sz="1800" dirty="0"/>
              <a:t> atoms, because the resulting vacancy will readily  accept a free electron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794"/>
                                        </p:tgtEl>
                                        <p:attrNameLst>
                                          <p:attrName>style.visibility</p:attrName>
                                        </p:attrNameLst>
                                      </p:cBhvr>
                                      <p:to>
                                        <p:strVal val="visible"/>
                                      </p:to>
                                    </p:set>
                                    <p:anim calcmode="lin" valueType="num">
                                      <p:cBhvr additive="base">
                                        <p:cTn id="7" dur="500" fill="hold"/>
                                        <p:tgtEl>
                                          <p:spTgt spid="33794"/>
                                        </p:tgtEl>
                                        <p:attrNameLst>
                                          <p:attrName>ppt_x</p:attrName>
                                        </p:attrNameLst>
                                      </p:cBhvr>
                                      <p:tavLst>
                                        <p:tav tm="0">
                                          <p:val>
                                            <p:strVal val="#ppt_x"/>
                                          </p:val>
                                        </p:tav>
                                        <p:tav tm="100000">
                                          <p:val>
                                            <p:strVal val="#ppt_x"/>
                                          </p:val>
                                        </p:tav>
                                      </p:tavLst>
                                    </p:anim>
                                    <p:anim calcmode="lin" valueType="num">
                                      <p:cBhvr additive="base">
                                        <p:cTn id="8" dur="500" fill="hold"/>
                                        <p:tgtEl>
                                          <p:spTgt spid="3379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796"/>
                                        </p:tgtEl>
                                        <p:attrNameLst>
                                          <p:attrName>style.visibility</p:attrName>
                                        </p:attrNameLst>
                                      </p:cBhvr>
                                      <p:to>
                                        <p:strVal val="visible"/>
                                      </p:to>
                                    </p:set>
                                    <p:anim calcmode="lin" valueType="num">
                                      <p:cBhvr additive="base">
                                        <p:cTn id="11" dur="500" fill="hold"/>
                                        <p:tgtEl>
                                          <p:spTgt spid="33796"/>
                                        </p:tgtEl>
                                        <p:attrNameLst>
                                          <p:attrName>ppt_x</p:attrName>
                                        </p:attrNameLst>
                                      </p:cBhvr>
                                      <p:tavLst>
                                        <p:tav tm="0">
                                          <p:val>
                                            <p:strVal val="#ppt_x"/>
                                          </p:val>
                                        </p:tav>
                                        <p:tav tm="100000">
                                          <p:val>
                                            <p:strVal val="#ppt_x"/>
                                          </p:val>
                                        </p:tav>
                                      </p:tavLst>
                                    </p:anim>
                                    <p:anim calcmode="lin" valueType="num">
                                      <p:cBhvr additive="base">
                                        <p:cTn id="12"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3797">
                                            <p:txEl>
                                              <p:pRg st="0" end="0"/>
                                            </p:txEl>
                                          </p:spTgt>
                                        </p:tgtEl>
                                        <p:attrNameLst>
                                          <p:attrName>style.visibility</p:attrName>
                                        </p:attrNameLst>
                                      </p:cBhvr>
                                      <p:to>
                                        <p:strVal val="visible"/>
                                      </p:to>
                                    </p:set>
                                    <p:anim calcmode="lin" valueType="num">
                                      <p:cBhvr additive="base">
                                        <p:cTn id="17" dur="500" fill="hold"/>
                                        <p:tgtEl>
                                          <p:spTgt spid="33797">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379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3797">
                                            <p:txEl>
                                              <p:pRg st="1" end="1"/>
                                            </p:txEl>
                                          </p:spTgt>
                                        </p:tgtEl>
                                        <p:attrNameLst>
                                          <p:attrName>style.visibility</p:attrName>
                                        </p:attrNameLst>
                                      </p:cBhvr>
                                      <p:to>
                                        <p:strVal val="visible"/>
                                      </p:to>
                                    </p:set>
                                    <p:anim calcmode="lin" valueType="num">
                                      <p:cBhvr additive="base">
                                        <p:cTn id="23" dur="500" fill="hold"/>
                                        <p:tgtEl>
                                          <p:spTgt spid="33797">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379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3797">
                                            <p:txEl>
                                              <p:pRg st="2" end="2"/>
                                            </p:txEl>
                                          </p:spTgt>
                                        </p:tgtEl>
                                        <p:attrNameLst>
                                          <p:attrName>style.visibility</p:attrName>
                                        </p:attrNameLst>
                                      </p:cBhvr>
                                      <p:to>
                                        <p:strVal val="visible"/>
                                      </p:to>
                                    </p:set>
                                    <p:anim calcmode="lin" valueType="num">
                                      <p:cBhvr additive="base">
                                        <p:cTn id="29" dur="500" fill="hold"/>
                                        <p:tgtEl>
                                          <p:spTgt spid="33797">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379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p:cNvSpPr>
            <a:spLocks noGrp="1"/>
          </p:cNvSpPr>
          <p:nvPr>
            <p:ph type="title"/>
          </p:nvPr>
        </p:nvSpPr>
        <p:spPr>
          <a:xfrm>
            <a:off x="457200" y="274638"/>
            <a:ext cx="8229600" cy="1325562"/>
          </a:xfrm>
        </p:spPr>
        <p:txBody>
          <a:bodyPr/>
          <a:lstStyle/>
          <a:p>
            <a:r>
              <a:rPr lang="en-US" altLang="en-US"/>
              <a:t>Majority and Minority Carriers</a:t>
            </a:r>
          </a:p>
        </p:txBody>
      </p:sp>
      <p:pic>
        <p:nvPicPr>
          <p:cNvPr id="30723" name="Picture 3" descr="Screen Clippi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5375"/>
            <a:ext cx="3322638"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Picture 4"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2362200"/>
            <a:ext cx="3276600" cy="211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609600" y="4572000"/>
            <a:ext cx="8153400" cy="1692771"/>
          </a:xfrm>
          <a:prstGeom prst="rect">
            <a:avLst/>
          </a:prstGeom>
        </p:spPr>
        <p:txBody>
          <a:bodyPr wrap="square">
            <a:spAutoFit/>
          </a:bodyPr>
          <a:lstStyle/>
          <a:p>
            <a:pPr marL="457200" indent="-457200">
              <a:buFont typeface="Arial" panose="020B0604020202020204" pitchFamily="34" charset="0"/>
              <a:buChar char="•"/>
            </a:pPr>
            <a:r>
              <a:rPr lang="en-US" sz="2600" dirty="0"/>
              <a:t>In an </a:t>
            </a:r>
            <a:r>
              <a:rPr lang="en-US" sz="2600" dirty="0">
                <a:solidFill>
                  <a:srgbClr val="FF0000"/>
                </a:solidFill>
              </a:rPr>
              <a:t>n-type</a:t>
            </a:r>
            <a:r>
              <a:rPr lang="en-US" sz="2600" dirty="0"/>
              <a:t> material, the </a:t>
            </a:r>
            <a:r>
              <a:rPr lang="en-US" sz="2600" dirty="0">
                <a:solidFill>
                  <a:srgbClr val="FF0000"/>
                </a:solidFill>
              </a:rPr>
              <a:t>electron</a:t>
            </a:r>
            <a:r>
              <a:rPr lang="en-US" sz="2600" dirty="0"/>
              <a:t> is called the </a:t>
            </a:r>
            <a:r>
              <a:rPr lang="en-US" sz="2600" dirty="0">
                <a:solidFill>
                  <a:srgbClr val="FF0000"/>
                </a:solidFill>
              </a:rPr>
              <a:t>majority</a:t>
            </a:r>
            <a:r>
              <a:rPr lang="en-US" sz="2600" dirty="0"/>
              <a:t> carrier and the hole the minority carrier.</a:t>
            </a:r>
          </a:p>
          <a:p>
            <a:pPr marL="457200" indent="-457200">
              <a:buFont typeface="Arial" panose="020B0604020202020204" pitchFamily="34" charset="0"/>
              <a:buChar char="•"/>
            </a:pPr>
            <a:r>
              <a:rPr lang="en-US" sz="2600" dirty="0"/>
              <a:t>In a </a:t>
            </a:r>
            <a:r>
              <a:rPr lang="en-US" sz="2600" dirty="0">
                <a:solidFill>
                  <a:srgbClr val="FF0000"/>
                </a:solidFill>
              </a:rPr>
              <a:t>p-type</a:t>
            </a:r>
            <a:r>
              <a:rPr lang="en-US" sz="2600" dirty="0"/>
              <a:t> material, the </a:t>
            </a:r>
            <a:r>
              <a:rPr lang="en-US" sz="2600" dirty="0">
                <a:solidFill>
                  <a:srgbClr val="FF0000"/>
                </a:solidFill>
              </a:rPr>
              <a:t>hole</a:t>
            </a:r>
            <a:r>
              <a:rPr lang="en-US" sz="2600" dirty="0"/>
              <a:t> is called the </a:t>
            </a:r>
            <a:r>
              <a:rPr lang="en-US" sz="2600" dirty="0">
                <a:solidFill>
                  <a:srgbClr val="FF0000"/>
                </a:solidFill>
              </a:rPr>
              <a:t>majority</a:t>
            </a:r>
            <a:r>
              <a:rPr lang="en-US" sz="2600" dirty="0"/>
              <a:t> carrier and the electron the minority carrier </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a:t>Electrical Classification of Materials</a:t>
            </a:r>
          </a:p>
        </p:txBody>
      </p:sp>
      <p:pic>
        <p:nvPicPr>
          <p:cNvPr id="34819" name="Picture 1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4663" y="1524000"/>
            <a:ext cx="8186737"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 name="Straight Arrow Connector 21"/>
          <p:cNvCxnSpPr/>
          <p:nvPr/>
        </p:nvCxnSpPr>
        <p:spPr>
          <a:xfrm flipH="1">
            <a:off x="1447800" y="1752600"/>
            <a:ext cx="2286000" cy="533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3733800" y="1752600"/>
            <a:ext cx="2743200" cy="533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733800" y="1752600"/>
            <a:ext cx="0" cy="533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2209800" y="2590800"/>
            <a:ext cx="1676400" cy="762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886200" y="2590800"/>
            <a:ext cx="1447800" cy="7620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495800" y="3962400"/>
            <a:ext cx="1125538" cy="533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638800" y="3962400"/>
            <a:ext cx="1524000" cy="5334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220663"/>
            <a:ext cx="7772400" cy="693737"/>
          </a:xfrm>
        </p:spPr>
        <p:txBody>
          <a:bodyPr/>
          <a:lstStyle/>
          <a:p>
            <a:r>
              <a:rPr lang="en-US" altLang="en-US" sz="4000">
                <a:solidFill>
                  <a:schemeClr val="accent2"/>
                </a:solidFill>
              </a:rPr>
              <a:t>Semiconductors in Summary</a:t>
            </a:r>
          </a:p>
        </p:txBody>
      </p:sp>
      <p:sp>
        <p:nvSpPr>
          <p:cNvPr id="23555" name="Rectangle 3"/>
          <p:cNvSpPr>
            <a:spLocks noGrp="1" noChangeArrowheads="1"/>
          </p:cNvSpPr>
          <p:nvPr>
            <p:ph type="body" idx="1"/>
          </p:nvPr>
        </p:nvSpPr>
        <p:spPr>
          <a:xfrm>
            <a:off x="457200" y="1219200"/>
            <a:ext cx="8229600" cy="4114800"/>
          </a:xfrm>
        </p:spPr>
        <p:txBody>
          <a:bodyPr/>
          <a:lstStyle/>
          <a:p>
            <a:r>
              <a:rPr lang="en-US" altLang="en-US" b="1"/>
              <a:t>The most popular material is </a:t>
            </a:r>
            <a:r>
              <a:rPr lang="en-US" altLang="en-US" b="1">
                <a:solidFill>
                  <a:schemeClr val="accent2"/>
                </a:solidFill>
              </a:rPr>
              <a:t>silicon</a:t>
            </a:r>
            <a:r>
              <a:rPr lang="en-US" altLang="en-US" b="1"/>
              <a:t>.</a:t>
            </a:r>
          </a:p>
          <a:p>
            <a:r>
              <a:rPr lang="en-US" altLang="en-US" b="1">
                <a:solidFill>
                  <a:schemeClr val="accent2"/>
                </a:solidFill>
              </a:rPr>
              <a:t>Pure</a:t>
            </a:r>
            <a:r>
              <a:rPr lang="en-US" altLang="en-US" b="1"/>
              <a:t> crystals are </a:t>
            </a:r>
            <a:r>
              <a:rPr lang="en-US" altLang="en-US" b="1" u="sng"/>
              <a:t>intrinsic</a:t>
            </a:r>
            <a:r>
              <a:rPr lang="en-US" altLang="en-US" b="1"/>
              <a:t> semiconductors.</a:t>
            </a:r>
          </a:p>
          <a:p>
            <a:r>
              <a:rPr lang="en-US" altLang="en-US" b="1">
                <a:solidFill>
                  <a:schemeClr val="accent2"/>
                </a:solidFill>
              </a:rPr>
              <a:t>Doped</a:t>
            </a:r>
            <a:r>
              <a:rPr lang="en-US" altLang="en-US" b="1"/>
              <a:t> crystals are </a:t>
            </a:r>
            <a:r>
              <a:rPr lang="en-US" altLang="en-US" b="1" u="sng"/>
              <a:t>extrinsic</a:t>
            </a:r>
            <a:r>
              <a:rPr lang="en-US" altLang="en-US" b="1"/>
              <a:t> semiconductors.</a:t>
            </a:r>
          </a:p>
          <a:p>
            <a:r>
              <a:rPr lang="en-US" altLang="en-US" b="1"/>
              <a:t>Crystals are doped to be </a:t>
            </a:r>
            <a:r>
              <a:rPr lang="en-US" altLang="en-US" b="1">
                <a:solidFill>
                  <a:srgbClr val="FF0000"/>
                </a:solidFill>
              </a:rPr>
              <a:t>n</a:t>
            </a:r>
            <a:r>
              <a:rPr lang="en-US" altLang="en-US" b="1"/>
              <a:t> type or </a:t>
            </a:r>
            <a:r>
              <a:rPr lang="en-US" altLang="en-US" b="1">
                <a:solidFill>
                  <a:srgbClr val="FF3300"/>
                </a:solidFill>
              </a:rPr>
              <a:t>p</a:t>
            </a:r>
            <a:r>
              <a:rPr lang="en-US" altLang="en-US" b="1"/>
              <a:t> type.</a:t>
            </a:r>
          </a:p>
          <a:p>
            <a:r>
              <a:rPr lang="en-US" altLang="en-US" b="1"/>
              <a:t>A doped semiconductor will have mostly majority carriers and a few thermally generated </a:t>
            </a:r>
            <a:r>
              <a:rPr lang="en-US" altLang="en-US" b="1" i="1"/>
              <a:t>minority</a:t>
            </a:r>
            <a:r>
              <a:rPr lang="en-US" altLang="en-US" b="1"/>
              <a:t> carriers.</a:t>
            </a:r>
          </a:p>
          <a:p>
            <a:pPr lvl="1"/>
            <a:r>
              <a:rPr lang="en-US" altLang="en-US" b="1" i="1">
                <a:solidFill>
                  <a:srgbClr val="FF0000"/>
                </a:solidFill>
              </a:rPr>
              <a:t>Electrons</a:t>
            </a:r>
            <a:r>
              <a:rPr lang="en-US" altLang="en-US" b="1" i="1">
                <a:solidFill>
                  <a:srgbClr val="00B050"/>
                </a:solidFill>
              </a:rPr>
              <a:t> </a:t>
            </a:r>
            <a:r>
              <a:rPr lang="en-US" altLang="en-US" b="1"/>
              <a:t>are majority carriers in </a:t>
            </a:r>
            <a:r>
              <a:rPr lang="en-US" altLang="en-US" b="1">
                <a:solidFill>
                  <a:srgbClr val="FF0000"/>
                </a:solidFill>
              </a:rPr>
              <a:t>n</a:t>
            </a:r>
            <a:r>
              <a:rPr lang="en-US" altLang="en-US" b="1">
                <a:solidFill>
                  <a:srgbClr val="339933"/>
                </a:solidFill>
              </a:rPr>
              <a:t> </a:t>
            </a:r>
            <a:r>
              <a:rPr lang="en-US" altLang="en-US" b="1"/>
              <a:t>type</a:t>
            </a:r>
          </a:p>
          <a:p>
            <a:pPr lvl="1"/>
            <a:r>
              <a:rPr lang="en-US" altLang="en-US" b="1" i="1">
                <a:solidFill>
                  <a:srgbClr val="FF3300"/>
                </a:solidFill>
              </a:rPr>
              <a:t>Holes </a:t>
            </a:r>
            <a:r>
              <a:rPr lang="en-US" altLang="en-US" b="1"/>
              <a:t>are majority carriers in </a:t>
            </a:r>
            <a:r>
              <a:rPr lang="en-US" altLang="en-US" b="1">
                <a:solidFill>
                  <a:srgbClr val="FF3300"/>
                </a:solidFill>
              </a:rPr>
              <a:t>p </a:t>
            </a:r>
            <a:r>
              <a:rPr lang="en-US" altLang="en-US" b="1"/>
              <a:t>type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additive="base">
                                        <p:cTn id="13"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555">
                                            <p:txEl>
                                              <p:pRg st="2" end="2"/>
                                            </p:txEl>
                                          </p:spTgt>
                                        </p:tgtEl>
                                        <p:attrNameLst>
                                          <p:attrName>style.visibility</p:attrName>
                                        </p:attrNameLst>
                                      </p:cBhvr>
                                      <p:to>
                                        <p:strVal val="visible"/>
                                      </p:to>
                                    </p:set>
                                    <p:anim calcmode="lin" valueType="num">
                                      <p:cBhvr additive="base">
                                        <p:cTn id="19"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3555">
                                            <p:txEl>
                                              <p:pRg st="3" end="3"/>
                                            </p:txEl>
                                          </p:spTgt>
                                        </p:tgtEl>
                                        <p:attrNameLst>
                                          <p:attrName>style.visibility</p:attrName>
                                        </p:attrNameLst>
                                      </p:cBhvr>
                                      <p:to>
                                        <p:strVal val="visible"/>
                                      </p:to>
                                    </p:set>
                                    <p:anim calcmode="lin" valueType="num">
                                      <p:cBhvr additive="base">
                                        <p:cTn id="25"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3555">
                                            <p:txEl>
                                              <p:pRg st="4" end="4"/>
                                            </p:txEl>
                                          </p:spTgt>
                                        </p:tgtEl>
                                        <p:attrNameLst>
                                          <p:attrName>style.visibility</p:attrName>
                                        </p:attrNameLst>
                                      </p:cBhvr>
                                      <p:to>
                                        <p:strVal val="visible"/>
                                      </p:to>
                                    </p:set>
                                    <p:anim calcmode="lin" valueType="num">
                                      <p:cBhvr additive="base">
                                        <p:cTn id="31"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3555">
                                            <p:txEl>
                                              <p:pRg st="5" end="5"/>
                                            </p:txEl>
                                          </p:spTgt>
                                        </p:tgtEl>
                                        <p:attrNameLst>
                                          <p:attrName>style.visibility</p:attrName>
                                        </p:attrNameLst>
                                      </p:cBhvr>
                                      <p:to>
                                        <p:strVal val="visible"/>
                                      </p:to>
                                    </p:set>
                                    <p:anim calcmode="lin" valueType="num">
                                      <p:cBhvr additive="base">
                                        <p:cTn id="37" dur="500" fill="hold"/>
                                        <p:tgtEl>
                                          <p:spTgt spid="2355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355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23555">
                                            <p:txEl>
                                              <p:pRg st="6" end="6"/>
                                            </p:txEl>
                                          </p:spTgt>
                                        </p:tgtEl>
                                        <p:attrNameLst>
                                          <p:attrName>style.visibility</p:attrName>
                                        </p:attrNameLst>
                                      </p:cBhvr>
                                      <p:to>
                                        <p:strVal val="visible"/>
                                      </p:to>
                                    </p:set>
                                    <p:anim calcmode="lin" valueType="num">
                                      <p:cBhvr additive="base">
                                        <p:cTn id="43" dur="500" fill="hold"/>
                                        <p:tgtEl>
                                          <p:spTgt spid="2355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355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6"/>
          <p:cNvSpPr txBox="1">
            <a:spLocks noChangeArrowheads="1"/>
          </p:cNvSpPr>
          <p:nvPr/>
        </p:nvSpPr>
        <p:spPr bwMode="auto">
          <a:xfrm>
            <a:off x="0" y="1066800"/>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i="1" dirty="0">
                <a:cs typeface="Arial" panose="020B0604020202020204" pitchFamily="34" charset="0"/>
              </a:rPr>
              <a:t>1.6 p-n</a:t>
            </a:r>
            <a:r>
              <a:rPr lang="en-US" altLang="en-US" sz="3600" b="1" dirty="0">
                <a:cs typeface="Arial" panose="020B0604020202020204" pitchFamily="34" charset="0"/>
              </a:rPr>
              <a:t> Junctions</a:t>
            </a:r>
            <a:endParaRPr lang="en-US" altLang="en-US" sz="1800" dirty="0">
              <a:cs typeface="Arial" panose="020B0604020202020204" pitchFamily="34" charset="0"/>
            </a:endParaRPr>
          </a:p>
        </p:txBody>
      </p:sp>
      <p:sp>
        <p:nvSpPr>
          <p:cNvPr id="36867" name="Text Box 13"/>
          <p:cNvSpPr txBox="1">
            <a:spLocks noChangeArrowheads="1"/>
          </p:cNvSpPr>
          <p:nvPr/>
        </p:nvSpPr>
        <p:spPr bwMode="auto">
          <a:xfrm>
            <a:off x="1066800" y="5486400"/>
            <a:ext cx="7696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400" dirty="0">
                <a:cs typeface="Arial" panose="020B0604020202020204" pitchFamily="34" charset="0"/>
              </a:rPr>
              <a:t>The result is a </a:t>
            </a:r>
            <a:r>
              <a:rPr lang="en-US" altLang="en-US" sz="2400" b="1" i="1" dirty="0">
                <a:solidFill>
                  <a:srgbClr val="FFFF66"/>
                </a:solidFill>
                <a:cs typeface="Arial" panose="020B0604020202020204" pitchFamily="34" charset="0"/>
              </a:rPr>
              <a:t>p-n</a:t>
            </a:r>
            <a:r>
              <a:rPr lang="en-US" altLang="en-US" sz="2400" b="1" dirty="0">
                <a:solidFill>
                  <a:srgbClr val="FFFF66"/>
                </a:solidFill>
                <a:cs typeface="Arial" panose="020B0604020202020204" pitchFamily="34" charset="0"/>
              </a:rPr>
              <a:t> junction or Semiconductor Diode</a:t>
            </a:r>
            <a:endParaRPr lang="en-US" altLang="en-US" sz="2000" dirty="0">
              <a:solidFill>
                <a:srgbClr val="FFFF66"/>
              </a:solidFill>
            </a:endParaRPr>
          </a:p>
        </p:txBody>
      </p:sp>
      <p:sp>
        <p:nvSpPr>
          <p:cNvPr id="36868" name="Rectangle 1"/>
          <p:cNvSpPr>
            <a:spLocks noChangeArrowheads="1"/>
          </p:cNvSpPr>
          <p:nvPr/>
        </p:nvSpPr>
        <p:spPr bwMode="auto">
          <a:xfrm>
            <a:off x="733425" y="2057400"/>
            <a:ext cx="76771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400" b="1">
                <a:solidFill>
                  <a:schemeClr val="accent2"/>
                </a:solidFill>
                <a:cs typeface="Arial" panose="020B0604020202020204" pitchFamily="34" charset="0"/>
              </a:rPr>
              <a:t>One end of a silicon or germanium crystal can be doped as a </a:t>
            </a:r>
            <a:r>
              <a:rPr lang="en-US" altLang="en-US" sz="2400" b="1" i="1">
                <a:solidFill>
                  <a:schemeClr val="accent2"/>
                </a:solidFill>
                <a:cs typeface="Arial" panose="020B0604020202020204" pitchFamily="34" charset="0"/>
              </a:rPr>
              <a:t>p</a:t>
            </a:r>
            <a:r>
              <a:rPr lang="en-US" altLang="en-US" sz="2400" b="1">
                <a:solidFill>
                  <a:schemeClr val="accent2"/>
                </a:solidFill>
                <a:cs typeface="Arial" panose="020B0604020202020204" pitchFamily="34" charset="0"/>
              </a:rPr>
              <a:t>-type material and the other end as an </a:t>
            </a:r>
            <a:r>
              <a:rPr lang="en-US" altLang="en-US" sz="2400" b="1" i="1">
                <a:solidFill>
                  <a:schemeClr val="accent2"/>
                </a:solidFill>
                <a:cs typeface="Arial" panose="020B0604020202020204" pitchFamily="34" charset="0"/>
              </a:rPr>
              <a:t>n</a:t>
            </a:r>
            <a:r>
              <a:rPr lang="en-US" altLang="en-US" sz="2400" b="1">
                <a:solidFill>
                  <a:schemeClr val="accent2"/>
                </a:solidFill>
                <a:cs typeface="Arial" panose="020B0604020202020204" pitchFamily="34" charset="0"/>
              </a:rPr>
              <a:t>-type material.</a:t>
            </a:r>
          </a:p>
        </p:txBody>
      </p:sp>
      <p:pic>
        <p:nvPicPr>
          <p:cNvPr id="36869" name="Picture 8" descr="fg01_0120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4475" y="3505200"/>
            <a:ext cx="6115050" cy="18589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6"/>
          <p:cNvSpPr txBox="1">
            <a:spLocks noChangeArrowheads="1"/>
          </p:cNvSpPr>
          <p:nvPr/>
        </p:nvSpPr>
        <p:spPr bwMode="auto">
          <a:xfrm>
            <a:off x="0" y="1066800"/>
            <a:ext cx="9144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i="1">
                <a:cs typeface="Arial" panose="020B0604020202020204" pitchFamily="34" charset="0"/>
              </a:rPr>
              <a:t>p-n</a:t>
            </a:r>
            <a:r>
              <a:rPr lang="en-US" altLang="en-US" sz="3600" b="1">
                <a:cs typeface="Arial" panose="020B0604020202020204" pitchFamily="34" charset="0"/>
              </a:rPr>
              <a:t> Junctions</a:t>
            </a:r>
            <a:endParaRPr lang="en-US" altLang="en-US" sz="1800">
              <a:cs typeface="Arial" panose="020B0604020202020204" pitchFamily="34" charset="0"/>
            </a:endParaRPr>
          </a:p>
        </p:txBody>
      </p:sp>
      <p:sp>
        <p:nvSpPr>
          <p:cNvPr id="37891" name="Text Box 12"/>
          <p:cNvSpPr txBox="1">
            <a:spLocks noChangeArrowheads="1"/>
          </p:cNvSpPr>
          <p:nvPr/>
        </p:nvSpPr>
        <p:spPr bwMode="auto">
          <a:xfrm>
            <a:off x="552450" y="3167063"/>
            <a:ext cx="39624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dirty="0">
                <a:cs typeface="Arial" panose="020B0604020202020204" pitchFamily="34" charset="0"/>
              </a:rPr>
              <a:t>The electrons in the </a:t>
            </a:r>
            <a:r>
              <a:rPr lang="en-US" altLang="en-US" sz="2000" i="1" dirty="0">
                <a:cs typeface="Arial" panose="020B0604020202020204" pitchFamily="34" charset="0"/>
              </a:rPr>
              <a:t>n</a:t>
            </a:r>
            <a:r>
              <a:rPr lang="en-US" altLang="en-US" sz="2000" dirty="0">
                <a:cs typeface="Arial" panose="020B0604020202020204" pitchFamily="34" charset="0"/>
              </a:rPr>
              <a:t>-type material migrate across the junction to the </a:t>
            </a:r>
            <a:r>
              <a:rPr lang="en-US" altLang="en-US" sz="2000" i="1" dirty="0">
                <a:cs typeface="Arial" panose="020B0604020202020204" pitchFamily="34" charset="0"/>
              </a:rPr>
              <a:t>p</a:t>
            </a:r>
            <a:r>
              <a:rPr lang="en-US" altLang="en-US" sz="2000" dirty="0">
                <a:cs typeface="Arial" panose="020B0604020202020204" pitchFamily="34" charset="0"/>
              </a:rPr>
              <a:t>-type material (electron flow). </a:t>
            </a:r>
          </a:p>
        </p:txBody>
      </p:sp>
      <p:sp>
        <p:nvSpPr>
          <p:cNvPr id="37892" name="Rectangle 14"/>
          <p:cNvSpPr>
            <a:spLocks noChangeArrowheads="1"/>
          </p:cNvSpPr>
          <p:nvPr/>
        </p:nvSpPr>
        <p:spPr bwMode="auto">
          <a:xfrm>
            <a:off x="4533900" y="5013325"/>
            <a:ext cx="45148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000" b="1" dirty="0">
                <a:solidFill>
                  <a:srgbClr val="FFFF66"/>
                </a:solidFill>
                <a:cs typeface="Arial" panose="020B0604020202020204" pitchFamily="34" charset="0"/>
              </a:rPr>
              <a:t>The result is the formation of a depletion region around the junction</a:t>
            </a:r>
            <a:r>
              <a:rPr lang="en-US" altLang="en-US" sz="2000" dirty="0">
                <a:solidFill>
                  <a:srgbClr val="FFFF66"/>
                </a:solidFill>
                <a:cs typeface="Arial" panose="020B0604020202020204" pitchFamily="34" charset="0"/>
              </a:rPr>
              <a:t>.</a:t>
            </a:r>
          </a:p>
        </p:txBody>
      </p:sp>
      <p:sp>
        <p:nvSpPr>
          <p:cNvPr id="37893" name="Rectangle 1"/>
          <p:cNvSpPr>
            <a:spLocks noChangeArrowheads="1"/>
          </p:cNvSpPr>
          <p:nvPr/>
        </p:nvSpPr>
        <p:spPr bwMode="auto">
          <a:xfrm>
            <a:off x="552450" y="4708525"/>
            <a:ext cx="3790950"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dirty="0">
                <a:solidFill>
                  <a:srgbClr val="000000"/>
                </a:solidFill>
                <a:cs typeface="Arial" panose="020B0604020202020204" pitchFamily="34" charset="0"/>
              </a:rPr>
              <a:t>Electron migration results in a</a:t>
            </a:r>
            <a:r>
              <a:rPr lang="en-US" altLang="en-US" sz="2000" dirty="0">
                <a:solidFill>
                  <a:srgbClr val="E5F99D"/>
                </a:solidFill>
                <a:cs typeface="Arial" panose="020B0604020202020204" pitchFamily="34" charset="0"/>
              </a:rPr>
              <a:t> </a:t>
            </a:r>
            <a:r>
              <a:rPr lang="en-US" altLang="en-US" sz="2000" dirty="0">
                <a:solidFill>
                  <a:srgbClr val="FFFF66"/>
                </a:solidFill>
                <a:cs typeface="Arial" panose="020B0604020202020204" pitchFamily="34" charset="0"/>
              </a:rPr>
              <a:t>negative</a:t>
            </a:r>
            <a:r>
              <a:rPr lang="en-US" altLang="en-US" sz="2000" dirty="0">
                <a:solidFill>
                  <a:srgbClr val="E5F99D"/>
                </a:solidFill>
                <a:cs typeface="Arial" panose="020B0604020202020204" pitchFamily="34" charset="0"/>
              </a:rPr>
              <a:t> </a:t>
            </a:r>
            <a:r>
              <a:rPr lang="en-US" altLang="en-US" sz="2000" dirty="0">
                <a:solidFill>
                  <a:srgbClr val="000000"/>
                </a:solidFill>
                <a:cs typeface="Arial" panose="020B0604020202020204" pitchFamily="34" charset="0"/>
              </a:rPr>
              <a:t>charge on the </a:t>
            </a:r>
            <a:r>
              <a:rPr lang="en-US" altLang="en-US" sz="2000" i="1" dirty="0">
                <a:solidFill>
                  <a:srgbClr val="000000"/>
                </a:solidFill>
                <a:cs typeface="Arial" panose="020B0604020202020204" pitchFamily="34" charset="0"/>
              </a:rPr>
              <a:t>p</a:t>
            </a:r>
            <a:r>
              <a:rPr lang="en-US" altLang="en-US" sz="2000" dirty="0">
                <a:solidFill>
                  <a:srgbClr val="000000"/>
                </a:solidFill>
                <a:cs typeface="Arial" panose="020B0604020202020204" pitchFamily="34" charset="0"/>
              </a:rPr>
              <a:t>-type side of the junction and a</a:t>
            </a:r>
            <a:r>
              <a:rPr lang="en-US" altLang="en-US" sz="2000" dirty="0">
                <a:solidFill>
                  <a:srgbClr val="E5F99D"/>
                </a:solidFill>
                <a:cs typeface="Arial" panose="020B0604020202020204" pitchFamily="34" charset="0"/>
              </a:rPr>
              <a:t> </a:t>
            </a:r>
            <a:r>
              <a:rPr lang="en-US" altLang="en-US" sz="2000" dirty="0">
                <a:solidFill>
                  <a:srgbClr val="FFFF66"/>
                </a:solidFill>
                <a:cs typeface="Arial" panose="020B0604020202020204" pitchFamily="34" charset="0"/>
              </a:rPr>
              <a:t>positive</a:t>
            </a:r>
            <a:r>
              <a:rPr lang="en-US" altLang="en-US" sz="2000" dirty="0">
                <a:solidFill>
                  <a:srgbClr val="E5F99D"/>
                </a:solidFill>
                <a:cs typeface="Arial" panose="020B0604020202020204" pitchFamily="34" charset="0"/>
              </a:rPr>
              <a:t> </a:t>
            </a:r>
            <a:r>
              <a:rPr lang="en-US" altLang="en-US" sz="2000" dirty="0">
                <a:solidFill>
                  <a:srgbClr val="000000"/>
                </a:solidFill>
                <a:cs typeface="Arial" panose="020B0604020202020204" pitchFamily="34" charset="0"/>
              </a:rPr>
              <a:t>charge on the </a:t>
            </a:r>
            <a:r>
              <a:rPr lang="en-US" altLang="en-US" sz="2000" i="1" dirty="0">
                <a:solidFill>
                  <a:srgbClr val="000000"/>
                </a:solidFill>
                <a:cs typeface="Arial" panose="020B0604020202020204" pitchFamily="34" charset="0"/>
              </a:rPr>
              <a:t>n</a:t>
            </a:r>
            <a:r>
              <a:rPr lang="en-US" altLang="en-US" sz="2000" dirty="0">
                <a:solidFill>
                  <a:srgbClr val="000000"/>
                </a:solidFill>
                <a:cs typeface="Arial" panose="020B0604020202020204" pitchFamily="34" charset="0"/>
              </a:rPr>
              <a:t>-type side of the junction.</a:t>
            </a:r>
          </a:p>
        </p:txBody>
      </p:sp>
      <p:sp>
        <p:nvSpPr>
          <p:cNvPr id="37894" name="Rectangle 2"/>
          <p:cNvSpPr>
            <a:spLocks noChangeArrowheads="1"/>
          </p:cNvSpPr>
          <p:nvPr/>
        </p:nvSpPr>
        <p:spPr bwMode="auto">
          <a:xfrm>
            <a:off x="609600" y="1905000"/>
            <a:ext cx="792480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200" b="1" dirty="0">
                <a:solidFill>
                  <a:schemeClr val="accent2"/>
                </a:solidFill>
                <a:cs typeface="Arial" panose="020B0604020202020204" pitchFamily="34" charset="0"/>
              </a:rPr>
              <a:t>At the </a:t>
            </a:r>
            <a:r>
              <a:rPr lang="en-US" altLang="en-US" sz="2200" b="1" i="1" dirty="0">
                <a:solidFill>
                  <a:schemeClr val="accent2"/>
                </a:solidFill>
                <a:cs typeface="Arial" panose="020B0604020202020204" pitchFamily="34" charset="0"/>
              </a:rPr>
              <a:t>p-n</a:t>
            </a:r>
            <a:r>
              <a:rPr lang="en-US" altLang="en-US" sz="2200" b="1" dirty="0">
                <a:solidFill>
                  <a:schemeClr val="accent2"/>
                </a:solidFill>
                <a:cs typeface="Arial" panose="020B0604020202020204" pitchFamily="34" charset="0"/>
              </a:rPr>
              <a:t> junction, the excess conduction-band electrons on the </a:t>
            </a:r>
            <a:r>
              <a:rPr lang="en-US" altLang="en-US" sz="2200" b="1" i="1" dirty="0">
                <a:solidFill>
                  <a:schemeClr val="accent2"/>
                </a:solidFill>
                <a:cs typeface="Arial" panose="020B0604020202020204" pitchFamily="34" charset="0"/>
              </a:rPr>
              <a:t>n</a:t>
            </a:r>
            <a:r>
              <a:rPr lang="en-US" altLang="en-US" sz="2200" b="1" dirty="0">
                <a:solidFill>
                  <a:schemeClr val="accent2"/>
                </a:solidFill>
                <a:cs typeface="Arial" panose="020B0604020202020204" pitchFamily="34" charset="0"/>
              </a:rPr>
              <a:t>-type side are attracted to the valence-band holes on the </a:t>
            </a:r>
            <a:r>
              <a:rPr lang="en-US" altLang="en-US" sz="2200" b="1" i="1" dirty="0">
                <a:solidFill>
                  <a:schemeClr val="accent2"/>
                </a:solidFill>
                <a:cs typeface="Arial" panose="020B0604020202020204" pitchFamily="34" charset="0"/>
              </a:rPr>
              <a:t>p</a:t>
            </a:r>
            <a:r>
              <a:rPr lang="en-US" altLang="en-US" sz="2200" b="1" dirty="0">
                <a:solidFill>
                  <a:schemeClr val="accent2"/>
                </a:solidFill>
                <a:cs typeface="Arial" panose="020B0604020202020204" pitchFamily="34" charset="0"/>
              </a:rPr>
              <a:t>-type side.</a:t>
            </a:r>
            <a:endParaRPr lang="en-US" altLang="en-US" sz="2200" b="1" dirty="0">
              <a:solidFill>
                <a:schemeClr val="accent2"/>
              </a:solidFill>
            </a:endParaRPr>
          </a:p>
        </p:txBody>
      </p:sp>
      <p:pic>
        <p:nvPicPr>
          <p:cNvPr id="37895" name="Picture 10" descr="fg01_0130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95863" y="3048000"/>
            <a:ext cx="3309937" cy="1524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4"/>
                                        </p:tgtEl>
                                        <p:attrNameLst>
                                          <p:attrName>style.visibility</p:attrName>
                                        </p:attrNameLst>
                                      </p:cBhvr>
                                      <p:to>
                                        <p:strVal val="visible"/>
                                      </p:to>
                                    </p:set>
                                    <p:anim calcmode="lin" valueType="num">
                                      <p:cBhvr additive="base">
                                        <p:cTn id="7" dur="500" fill="hold"/>
                                        <p:tgtEl>
                                          <p:spTgt spid="37894"/>
                                        </p:tgtEl>
                                        <p:attrNameLst>
                                          <p:attrName>ppt_x</p:attrName>
                                        </p:attrNameLst>
                                      </p:cBhvr>
                                      <p:tavLst>
                                        <p:tav tm="0">
                                          <p:val>
                                            <p:strVal val="#ppt_x"/>
                                          </p:val>
                                        </p:tav>
                                        <p:tav tm="100000">
                                          <p:val>
                                            <p:strVal val="#ppt_x"/>
                                          </p:val>
                                        </p:tav>
                                      </p:tavLst>
                                    </p:anim>
                                    <p:anim calcmode="lin" valueType="num">
                                      <p:cBhvr additive="base">
                                        <p:cTn id="8" dur="500" fill="hold"/>
                                        <p:tgtEl>
                                          <p:spTgt spid="378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7895"/>
                                        </p:tgtEl>
                                        <p:attrNameLst>
                                          <p:attrName>style.visibility</p:attrName>
                                        </p:attrNameLst>
                                      </p:cBhvr>
                                      <p:to>
                                        <p:strVal val="visible"/>
                                      </p:to>
                                    </p:set>
                                    <p:anim calcmode="lin" valueType="num">
                                      <p:cBhvr additive="base">
                                        <p:cTn id="13" dur="500" fill="hold"/>
                                        <p:tgtEl>
                                          <p:spTgt spid="37895"/>
                                        </p:tgtEl>
                                        <p:attrNameLst>
                                          <p:attrName>ppt_x</p:attrName>
                                        </p:attrNameLst>
                                      </p:cBhvr>
                                      <p:tavLst>
                                        <p:tav tm="0">
                                          <p:val>
                                            <p:strVal val="#ppt_x"/>
                                          </p:val>
                                        </p:tav>
                                        <p:tav tm="100000">
                                          <p:val>
                                            <p:strVal val="#ppt_x"/>
                                          </p:val>
                                        </p:tav>
                                      </p:tavLst>
                                    </p:anim>
                                    <p:anim calcmode="lin" valueType="num">
                                      <p:cBhvr additive="base">
                                        <p:cTn id="14" dur="500" fill="hold"/>
                                        <p:tgtEl>
                                          <p:spTgt spid="3789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91"/>
                                        </p:tgtEl>
                                        <p:attrNameLst>
                                          <p:attrName>style.visibility</p:attrName>
                                        </p:attrNameLst>
                                      </p:cBhvr>
                                      <p:to>
                                        <p:strVal val="visible"/>
                                      </p:to>
                                    </p:set>
                                    <p:anim calcmode="lin" valueType="num">
                                      <p:cBhvr additive="base">
                                        <p:cTn id="19" dur="500" fill="hold"/>
                                        <p:tgtEl>
                                          <p:spTgt spid="37891"/>
                                        </p:tgtEl>
                                        <p:attrNameLst>
                                          <p:attrName>ppt_x</p:attrName>
                                        </p:attrNameLst>
                                      </p:cBhvr>
                                      <p:tavLst>
                                        <p:tav tm="0">
                                          <p:val>
                                            <p:strVal val="#ppt_x"/>
                                          </p:val>
                                        </p:tav>
                                        <p:tav tm="100000">
                                          <p:val>
                                            <p:strVal val="#ppt_x"/>
                                          </p:val>
                                        </p:tav>
                                      </p:tavLst>
                                    </p:anim>
                                    <p:anim calcmode="lin" valueType="num">
                                      <p:cBhvr additive="base">
                                        <p:cTn id="20" dur="500" fill="hold"/>
                                        <p:tgtEl>
                                          <p:spTgt spid="3789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893"/>
                                        </p:tgtEl>
                                        <p:attrNameLst>
                                          <p:attrName>style.visibility</p:attrName>
                                        </p:attrNameLst>
                                      </p:cBhvr>
                                      <p:to>
                                        <p:strVal val="visible"/>
                                      </p:to>
                                    </p:set>
                                    <p:anim calcmode="lin" valueType="num">
                                      <p:cBhvr additive="base">
                                        <p:cTn id="25" dur="500" fill="hold"/>
                                        <p:tgtEl>
                                          <p:spTgt spid="37893"/>
                                        </p:tgtEl>
                                        <p:attrNameLst>
                                          <p:attrName>ppt_x</p:attrName>
                                        </p:attrNameLst>
                                      </p:cBhvr>
                                      <p:tavLst>
                                        <p:tav tm="0">
                                          <p:val>
                                            <p:strVal val="#ppt_x"/>
                                          </p:val>
                                        </p:tav>
                                        <p:tav tm="100000">
                                          <p:val>
                                            <p:strVal val="#ppt_x"/>
                                          </p:val>
                                        </p:tav>
                                      </p:tavLst>
                                    </p:anim>
                                    <p:anim calcmode="lin" valueType="num">
                                      <p:cBhvr additive="base">
                                        <p:cTn id="26" dur="500" fill="hold"/>
                                        <p:tgtEl>
                                          <p:spTgt spid="3789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892"/>
                                        </p:tgtEl>
                                        <p:attrNameLst>
                                          <p:attrName>style.visibility</p:attrName>
                                        </p:attrNameLst>
                                      </p:cBhvr>
                                      <p:to>
                                        <p:strVal val="visible"/>
                                      </p:to>
                                    </p:set>
                                    <p:anim calcmode="lin" valueType="num">
                                      <p:cBhvr additive="base">
                                        <p:cTn id="31" dur="500" fill="hold"/>
                                        <p:tgtEl>
                                          <p:spTgt spid="37892"/>
                                        </p:tgtEl>
                                        <p:attrNameLst>
                                          <p:attrName>ppt_x</p:attrName>
                                        </p:attrNameLst>
                                      </p:cBhvr>
                                      <p:tavLst>
                                        <p:tav tm="0">
                                          <p:val>
                                            <p:strVal val="#ppt_x"/>
                                          </p:val>
                                        </p:tav>
                                        <p:tav tm="100000">
                                          <p:val>
                                            <p:strVal val="#ppt_x"/>
                                          </p:val>
                                        </p:tav>
                                      </p:tavLst>
                                    </p:anim>
                                    <p:anim calcmode="lin" valueType="num">
                                      <p:cBhvr additive="base">
                                        <p:cTn id="32" dur="500" fill="hold"/>
                                        <p:tgtEl>
                                          <p:spTgt spid="378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p:bldP spid="37892" grpId="0"/>
      <p:bldP spid="37893" grpId="0"/>
      <p:bldP spid="3789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6"/>
          <p:cNvSpPr txBox="1">
            <a:spLocks noChangeArrowheads="1"/>
          </p:cNvSpPr>
          <p:nvPr/>
        </p:nvSpPr>
        <p:spPr bwMode="auto">
          <a:xfrm>
            <a:off x="0" y="106680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cs typeface="Arial" panose="020B0604020202020204" pitchFamily="34" charset="0"/>
              </a:rPr>
              <a:t>Diode Operating Conditions</a:t>
            </a:r>
            <a:endParaRPr lang="en-US" altLang="en-US" sz="1800">
              <a:cs typeface="Arial" panose="020B0604020202020204" pitchFamily="34" charset="0"/>
            </a:endParaRPr>
          </a:p>
        </p:txBody>
      </p:sp>
      <p:sp>
        <p:nvSpPr>
          <p:cNvPr id="38915" name="Text Box 11"/>
          <p:cNvSpPr txBox="1">
            <a:spLocks noChangeArrowheads="1"/>
          </p:cNvSpPr>
          <p:nvPr/>
        </p:nvSpPr>
        <p:spPr bwMode="auto">
          <a:xfrm>
            <a:off x="1600200" y="2178050"/>
            <a:ext cx="5943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400" b="1" dirty="0">
                <a:solidFill>
                  <a:schemeClr val="accent2"/>
                </a:solidFill>
                <a:cs typeface="Arial" panose="020B0604020202020204" pitchFamily="34" charset="0"/>
              </a:rPr>
              <a:t>A diode has three operating conditions</a:t>
            </a:r>
            <a:r>
              <a:rPr lang="en-US" altLang="en-US" sz="2000" b="1" dirty="0">
                <a:solidFill>
                  <a:schemeClr val="accent2"/>
                </a:solidFill>
                <a:latin typeface="Times New Roman" panose="02020603050405020304" pitchFamily="18" charset="0"/>
              </a:rPr>
              <a:t>:</a:t>
            </a:r>
          </a:p>
        </p:txBody>
      </p:sp>
      <mc:AlternateContent xmlns:mc="http://schemas.openxmlformats.org/markup-compatibility/2006" xmlns:a14="http://schemas.microsoft.com/office/drawing/2010/main">
        <mc:Choice Requires="a14">
          <p:sp>
            <p:nvSpPr>
              <p:cNvPr id="38916" name="Rectangle 12"/>
              <p:cNvSpPr>
                <a:spLocks noChangeArrowheads="1"/>
              </p:cNvSpPr>
              <p:nvPr/>
            </p:nvSpPr>
            <p:spPr bwMode="auto">
              <a:xfrm>
                <a:off x="685800" y="2895600"/>
                <a:ext cx="7848600" cy="332398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514350" indent="-514350" eaLnBrk="1" hangingPunct="1">
                  <a:lnSpc>
                    <a:spcPct val="150000"/>
                  </a:lnSpc>
                  <a:spcBef>
                    <a:spcPct val="0"/>
                  </a:spcBef>
                  <a:buFont typeface="+mj-lt"/>
                  <a:buAutoNum type="arabicPeriod"/>
                </a:pPr>
                <a:r>
                  <a:rPr lang="en-US" altLang="en-US" b="1" dirty="0">
                    <a:solidFill>
                      <a:srgbClr val="FFFF66"/>
                    </a:solidFill>
                    <a:cs typeface="Arial" panose="020B0604020202020204" pitchFamily="34" charset="0"/>
                  </a:rPr>
                  <a:t>No bias </a:t>
                </a:r>
                <a14:m>
                  <m:oMath xmlns:m="http://schemas.openxmlformats.org/officeDocument/2006/math">
                    <m:sSub>
                      <m:sSubPr>
                        <m:ctrlPr>
                          <a:rPr lang="en-US" altLang="en-US" b="1" i="1">
                            <a:solidFill>
                              <a:srgbClr val="FFFF66"/>
                            </a:solidFill>
                            <a:latin typeface="Cambria Math" panose="02040503050406030204" pitchFamily="18" charset="0"/>
                            <a:cs typeface="Arial" panose="020B0604020202020204" pitchFamily="34" charset="0"/>
                          </a:rPr>
                        </m:ctrlPr>
                      </m:sSubPr>
                      <m:e>
                        <m:r>
                          <a:rPr lang="en-US" altLang="en-US" b="1" i="1">
                            <a:solidFill>
                              <a:srgbClr val="FFFF66"/>
                            </a:solidFill>
                            <a:latin typeface="Cambria Math"/>
                            <a:cs typeface="Arial" panose="020B0604020202020204" pitchFamily="34" charset="0"/>
                          </a:rPr>
                          <m:t>𝑽</m:t>
                        </m:r>
                      </m:e>
                      <m:sub>
                        <m:r>
                          <a:rPr lang="en-US" altLang="en-US" b="1" i="1">
                            <a:solidFill>
                              <a:srgbClr val="FFFF66"/>
                            </a:solidFill>
                            <a:latin typeface="Cambria Math"/>
                            <a:cs typeface="Arial" panose="020B0604020202020204" pitchFamily="34" charset="0"/>
                          </a:rPr>
                          <m:t>𝑫</m:t>
                        </m:r>
                      </m:sub>
                    </m:sSub>
                    <m:r>
                      <a:rPr lang="en-US" altLang="en-US" b="1" i="0" smtClean="0">
                        <a:solidFill>
                          <a:srgbClr val="FFFF66"/>
                        </a:solidFill>
                        <a:latin typeface="Cambria Math"/>
                        <a:cs typeface="Arial" panose="020B0604020202020204" pitchFamily="34" charset="0"/>
                      </a:rPr>
                      <m:t>=</m:t>
                    </m:r>
                    <m:r>
                      <a:rPr lang="en-US" altLang="en-US" b="1" i="0" smtClean="0">
                        <a:solidFill>
                          <a:srgbClr val="FFFF66"/>
                        </a:solidFill>
                        <a:latin typeface="Cambria Math"/>
                        <a:cs typeface="Arial" panose="020B0604020202020204" pitchFamily="34" charset="0"/>
                      </a:rPr>
                      <m:t>𝟎𝐕</m:t>
                    </m:r>
                  </m:oMath>
                </a14:m>
                <a:endParaRPr lang="en-US" altLang="en-US" b="1" dirty="0">
                  <a:solidFill>
                    <a:srgbClr val="FFFF66"/>
                  </a:solidFill>
                  <a:cs typeface="Arial" panose="020B0604020202020204" pitchFamily="34" charset="0"/>
                </a:endParaRPr>
              </a:p>
              <a:p>
                <a:pPr marL="514350" indent="-514350" eaLnBrk="1" hangingPunct="1">
                  <a:lnSpc>
                    <a:spcPct val="150000"/>
                  </a:lnSpc>
                  <a:spcBef>
                    <a:spcPct val="0"/>
                  </a:spcBef>
                  <a:buFont typeface="+mj-lt"/>
                  <a:buAutoNum type="arabicPeriod"/>
                </a:pPr>
                <a:r>
                  <a:rPr lang="en-US" altLang="en-US" b="1" dirty="0">
                    <a:solidFill>
                      <a:srgbClr val="FFFF66"/>
                    </a:solidFill>
                    <a:cs typeface="Arial" panose="020B0604020202020204" pitchFamily="34" charset="0"/>
                  </a:rPr>
                  <a:t>Reverse bias </a:t>
                </a:r>
                <a14:m>
                  <m:oMath xmlns:m="http://schemas.openxmlformats.org/officeDocument/2006/math">
                    <m:sSub>
                      <m:sSubPr>
                        <m:ctrlPr>
                          <a:rPr lang="en-US" altLang="en-US" b="1" i="1">
                            <a:solidFill>
                              <a:srgbClr val="FFFF66"/>
                            </a:solidFill>
                            <a:latin typeface="Cambria Math" panose="02040503050406030204" pitchFamily="18" charset="0"/>
                            <a:cs typeface="Arial" panose="020B0604020202020204" pitchFamily="34" charset="0"/>
                          </a:rPr>
                        </m:ctrlPr>
                      </m:sSubPr>
                      <m:e>
                        <m:r>
                          <a:rPr lang="en-US" altLang="en-US" b="1" i="1">
                            <a:solidFill>
                              <a:srgbClr val="FFFF66"/>
                            </a:solidFill>
                            <a:latin typeface="Cambria Math"/>
                            <a:cs typeface="Arial" panose="020B0604020202020204" pitchFamily="34" charset="0"/>
                          </a:rPr>
                          <m:t>𝑽</m:t>
                        </m:r>
                      </m:e>
                      <m:sub>
                        <m:r>
                          <a:rPr lang="en-US" altLang="en-US" b="1" i="1">
                            <a:solidFill>
                              <a:srgbClr val="FFFF66"/>
                            </a:solidFill>
                            <a:latin typeface="Cambria Math"/>
                            <a:cs typeface="Arial" panose="020B0604020202020204" pitchFamily="34" charset="0"/>
                          </a:rPr>
                          <m:t>𝑫</m:t>
                        </m:r>
                      </m:sub>
                    </m:sSub>
                    <m:r>
                      <a:rPr lang="en-US" altLang="en-US" b="1" i="0" smtClean="0">
                        <a:solidFill>
                          <a:srgbClr val="FFFF66"/>
                        </a:solidFill>
                        <a:latin typeface="Cambria Math"/>
                        <a:cs typeface="Arial" panose="020B0604020202020204" pitchFamily="34" charset="0"/>
                      </a:rPr>
                      <m:t>&lt;</m:t>
                    </m:r>
                    <m:r>
                      <a:rPr lang="en-US" altLang="en-US" b="1">
                        <a:solidFill>
                          <a:srgbClr val="FFFF66"/>
                        </a:solidFill>
                        <a:latin typeface="Cambria Math"/>
                        <a:cs typeface="Arial" panose="020B0604020202020204" pitchFamily="34" charset="0"/>
                      </a:rPr>
                      <m:t>𝟎𝐕</m:t>
                    </m:r>
                  </m:oMath>
                </a14:m>
                <a:endParaRPr lang="en-US" altLang="en-US" b="1" dirty="0">
                  <a:solidFill>
                    <a:srgbClr val="FFFF66"/>
                  </a:solidFill>
                  <a:cs typeface="Arial" panose="020B0604020202020204" pitchFamily="34" charset="0"/>
                </a:endParaRPr>
              </a:p>
              <a:p>
                <a:pPr marL="514350" indent="-514350" eaLnBrk="1" hangingPunct="1">
                  <a:lnSpc>
                    <a:spcPct val="150000"/>
                  </a:lnSpc>
                  <a:spcBef>
                    <a:spcPct val="0"/>
                  </a:spcBef>
                  <a:buFont typeface="+mj-lt"/>
                  <a:buAutoNum type="arabicPeriod"/>
                </a:pPr>
                <a:r>
                  <a:rPr lang="en-US" altLang="en-US" b="1" dirty="0">
                    <a:solidFill>
                      <a:srgbClr val="FFFF66"/>
                    </a:solidFill>
                    <a:cs typeface="Arial" panose="020B0604020202020204" pitchFamily="34" charset="0"/>
                  </a:rPr>
                  <a:t>Forward bias </a:t>
                </a:r>
                <a14:m>
                  <m:oMath xmlns:m="http://schemas.openxmlformats.org/officeDocument/2006/math">
                    <m:sSub>
                      <m:sSubPr>
                        <m:ctrlPr>
                          <a:rPr lang="en-US" altLang="en-US" b="1" i="1">
                            <a:solidFill>
                              <a:srgbClr val="FFFF66"/>
                            </a:solidFill>
                            <a:latin typeface="Cambria Math" panose="02040503050406030204" pitchFamily="18" charset="0"/>
                            <a:cs typeface="Arial" panose="020B0604020202020204" pitchFamily="34" charset="0"/>
                          </a:rPr>
                        </m:ctrlPr>
                      </m:sSubPr>
                      <m:e>
                        <m:r>
                          <a:rPr lang="en-US" altLang="en-US" b="1" i="1">
                            <a:solidFill>
                              <a:srgbClr val="FFFF66"/>
                            </a:solidFill>
                            <a:latin typeface="Cambria Math"/>
                            <a:cs typeface="Arial" panose="020B0604020202020204" pitchFamily="34" charset="0"/>
                          </a:rPr>
                          <m:t>𝑽</m:t>
                        </m:r>
                      </m:e>
                      <m:sub>
                        <m:r>
                          <a:rPr lang="en-US" altLang="en-US" b="1" i="1">
                            <a:solidFill>
                              <a:srgbClr val="FFFF66"/>
                            </a:solidFill>
                            <a:latin typeface="Cambria Math"/>
                            <a:cs typeface="Arial" panose="020B0604020202020204" pitchFamily="34" charset="0"/>
                          </a:rPr>
                          <m:t>𝑫</m:t>
                        </m:r>
                      </m:sub>
                    </m:sSub>
                    <m:r>
                      <a:rPr lang="en-US" altLang="en-US" b="1" i="0" smtClean="0">
                        <a:solidFill>
                          <a:srgbClr val="FFFF66"/>
                        </a:solidFill>
                        <a:latin typeface="Cambria Math"/>
                        <a:cs typeface="Arial" panose="020B0604020202020204" pitchFamily="34" charset="0"/>
                      </a:rPr>
                      <m:t>&gt;</m:t>
                    </m:r>
                    <m:r>
                      <a:rPr lang="en-US" altLang="en-US" b="1">
                        <a:solidFill>
                          <a:srgbClr val="FFFF66"/>
                        </a:solidFill>
                        <a:latin typeface="Cambria Math"/>
                        <a:cs typeface="Arial" panose="020B0604020202020204" pitchFamily="34" charset="0"/>
                      </a:rPr>
                      <m:t>𝟎𝐕</m:t>
                    </m:r>
                  </m:oMath>
                </a14:m>
                <a:endParaRPr lang="en-US" altLang="en-US" b="1" dirty="0">
                  <a:solidFill>
                    <a:srgbClr val="FFFF66"/>
                  </a:solidFill>
                  <a:cs typeface="Arial" panose="020B0604020202020204" pitchFamily="34" charset="0"/>
                </a:endParaRPr>
              </a:p>
              <a:p>
                <a:pPr eaLnBrk="1" hangingPunct="1">
                  <a:lnSpc>
                    <a:spcPct val="150000"/>
                  </a:lnSpc>
                  <a:spcBef>
                    <a:spcPct val="0"/>
                  </a:spcBef>
                  <a:buFontTx/>
                  <a:buNone/>
                </a:pPr>
                <a:r>
                  <a:rPr lang="en-US" altLang="en-US" b="1" dirty="0">
                    <a:solidFill>
                      <a:srgbClr val="FFFF66"/>
                    </a:solidFill>
                    <a:cs typeface="Arial" panose="020B0604020202020204" pitchFamily="34" charset="0"/>
                  </a:rPr>
                  <a:t>Bias: application of an external voltage (</a:t>
                </a:r>
                <a14:m>
                  <m:oMath xmlns:m="http://schemas.openxmlformats.org/officeDocument/2006/math">
                    <m:sSub>
                      <m:sSubPr>
                        <m:ctrlPr>
                          <a:rPr lang="en-US" altLang="en-US" b="1" i="1" smtClean="0">
                            <a:solidFill>
                              <a:srgbClr val="FFFF66"/>
                            </a:solidFill>
                            <a:latin typeface="Cambria Math" panose="02040503050406030204" pitchFamily="18" charset="0"/>
                            <a:cs typeface="Arial" panose="020B0604020202020204" pitchFamily="34" charset="0"/>
                          </a:rPr>
                        </m:ctrlPr>
                      </m:sSubPr>
                      <m:e>
                        <m:r>
                          <a:rPr lang="en-US" altLang="en-US" b="1" i="1" smtClean="0">
                            <a:solidFill>
                              <a:srgbClr val="FFFF66"/>
                            </a:solidFill>
                            <a:latin typeface="Cambria Math"/>
                            <a:cs typeface="Arial" panose="020B0604020202020204" pitchFamily="34" charset="0"/>
                          </a:rPr>
                          <m:t>𝑽</m:t>
                        </m:r>
                      </m:e>
                      <m:sub>
                        <m:r>
                          <a:rPr lang="en-US" altLang="en-US" b="1" i="1" smtClean="0">
                            <a:solidFill>
                              <a:srgbClr val="FFFF66"/>
                            </a:solidFill>
                            <a:latin typeface="Cambria Math"/>
                            <a:cs typeface="Arial" panose="020B0604020202020204" pitchFamily="34" charset="0"/>
                          </a:rPr>
                          <m:t>𝑫</m:t>
                        </m:r>
                      </m:sub>
                    </m:sSub>
                  </m:oMath>
                </a14:m>
                <a:r>
                  <a:rPr lang="en-US" altLang="en-US" b="1" dirty="0">
                    <a:solidFill>
                      <a:srgbClr val="FFFF66"/>
                    </a:solidFill>
                    <a:cs typeface="Arial" panose="020B0604020202020204" pitchFamily="34" charset="0"/>
                  </a:rPr>
                  <a:t>) across the two terminals of the device</a:t>
                </a:r>
              </a:p>
            </p:txBody>
          </p:sp>
        </mc:Choice>
        <mc:Fallback xmlns="">
          <p:sp>
            <p:nvSpPr>
              <p:cNvPr id="38916" name="Rectangle 12"/>
              <p:cNvSpPr>
                <a:spLocks noRot="1" noChangeAspect="1" noMove="1" noResize="1" noEditPoints="1" noAdjustHandles="1" noChangeArrowheads="1" noChangeShapeType="1" noTextEdit="1"/>
              </p:cNvSpPr>
              <p:nvPr/>
            </p:nvSpPr>
            <p:spPr bwMode="auto">
              <a:xfrm>
                <a:off x="685800" y="2895600"/>
                <a:ext cx="7848600" cy="3323987"/>
              </a:xfrm>
              <a:prstGeom prst="rect">
                <a:avLst/>
              </a:prstGeom>
              <a:blipFill rotWithShape="1">
                <a:blip r:embed="rId2"/>
                <a:stretch>
                  <a:fillRect l="-1632" b="-183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 calcmode="lin" valueType="num">
                                      <p:cBhvr additive="base">
                                        <p:cTn id="7" dur="500" fill="hold"/>
                                        <p:tgtEl>
                                          <p:spTgt spid="38915"/>
                                        </p:tgtEl>
                                        <p:attrNameLst>
                                          <p:attrName>ppt_x</p:attrName>
                                        </p:attrNameLst>
                                      </p:cBhvr>
                                      <p:tavLst>
                                        <p:tav tm="0">
                                          <p:val>
                                            <p:strVal val="#ppt_x"/>
                                          </p:val>
                                        </p:tav>
                                        <p:tav tm="100000">
                                          <p:val>
                                            <p:strVal val="#ppt_x"/>
                                          </p:val>
                                        </p:tav>
                                      </p:tavLst>
                                    </p:anim>
                                    <p:anim calcmode="lin" valueType="num">
                                      <p:cBhvr additive="base">
                                        <p:cTn id="8" dur="500" fill="hold"/>
                                        <p:tgtEl>
                                          <p:spTgt spid="389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8916">
                                            <p:txEl>
                                              <p:pRg st="0" end="0"/>
                                            </p:txEl>
                                          </p:spTgt>
                                        </p:tgtEl>
                                        <p:attrNameLst>
                                          <p:attrName>style.visibility</p:attrName>
                                        </p:attrNameLst>
                                      </p:cBhvr>
                                      <p:to>
                                        <p:strVal val="visible"/>
                                      </p:to>
                                    </p:set>
                                    <p:anim calcmode="lin" valueType="num">
                                      <p:cBhvr additive="base">
                                        <p:cTn id="13" dur="500" fill="hold"/>
                                        <p:tgtEl>
                                          <p:spTgt spid="3891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891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8916">
                                            <p:txEl>
                                              <p:pRg st="1" end="1"/>
                                            </p:txEl>
                                          </p:spTgt>
                                        </p:tgtEl>
                                        <p:attrNameLst>
                                          <p:attrName>style.visibility</p:attrName>
                                        </p:attrNameLst>
                                      </p:cBhvr>
                                      <p:to>
                                        <p:strVal val="visible"/>
                                      </p:to>
                                    </p:set>
                                    <p:anim calcmode="lin" valueType="num">
                                      <p:cBhvr additive="base">
                                        <p:cTn id="19" dur="500" fill="hold"/>
                                        <p:tgtEl>
                                          <p:spTgt spid="38916">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8916">
                                            <p:txEl>
                                              <p:pRg st="2" end="2"/>
                                            </p:txEl>
                                          </p:spTgt>
                                        </p:tgtEl>
                                        <p:attrNameLst>
                                          <p:attrName>style.visibility</p:attrName>
                                        </p:attrNameLst>
                                      </p:cBhvr>
                                      <p:to>
                                        <p:strVal val="visible"/>
                                      </p:to>
                                    </p:set>
                                    <p:anim calcmode="lin" valueType="num">
                                      <p:cBhvr additive="base">
                                        <p:cTn id="25" dur="500" fill="hold"/>
                                        <p:tgtEl>
                                          <p:spTgt spid="38916">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891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8916">
                                            <p:txEl>
                                              <p:pRg st="3" end="3"/>
                                            </p:txEl>
                                          </p:spTgt>
                                        </p:tgtEl>
                                        <p:attrNameLst>
                                          <p:attrName>style.visibility</p:attrName>
                                        </p:attrNameLst>
                                      </p:cBhvr>
                                      <p:to>
                                        <p:strVal val="visible"/>
                                      </p:to>
                                    </p:set>
                                    <p:anim calcmode="lin" valueType="num">
                                      <p:cBhvr additive="base">
                                        <p:cTn id="31" dur="500" fill="hold"/>
                                        <p:tgtEl>
                                          <p:spTgt spid="38916">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891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6"/>
          <p:cNvSpPr txBox="1">
            <a:spLocks noChangeArrowheads="1"/>
          </p:cNvSpPr>
          <p:nvPr/>
        </p:nvSpPr>
        <p:spPr bwMode="auto">
          <a:xfrm>
            <a:off x="0" y="227013"/>
            <a:ext cx="9144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cs typeface="Arial" panose="020B0604020202020204" pitchFamily="34" charset="0"/>
              </a:rPr>
              <a:t>Diode Operating Conditions</a:t>
            </a:r>
            <a:endParaRPr lang="en-US" altLang="en-US" sz="1800" dirty="0">
              <a:cs typeface="Arial" panose="020B0604020202020204" pitchFamily="34" charset="0"/>
            </a:endParaRPr>
          </a:p>
          <a:p>
            <a:pPr algn="ctr" eaLnBrk="1" hangingPunct="1">
              <a:spcBef>
                <a:spcPct val="0"/>
              </a:spcBef>
              <a:buFontTx/>
              <a:buNone/>
            </a:pPr>
            <a:endParaRPr lang="en-US" altLang="en-US" sz="1800" dirty="0">
              <a:cs typeface="Arial" panose="020B0604020202020204" pitchFamily="34" charset="0"/>
            </a:endParaRPr>
          </a:p>
        </p:txBody>
      </p:sp>
      <p:sp>
        <p:nvSpPr>
          <p:cNvPr id="39939" name="Rectangle 13"/>
          <p:cNvSpPr>
            <a:spLocks noChangeArrowheads="1"/>
          </p:cNvSpPr>
          <p:nvPr/>
        </p:nvSpPr>
        <p:spPr bwMode="auto">
          <a:xfrm>
            <a:off x="609600" y="1325563"/>
            <a:ext cx="47244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250000"/>
              </a:lnSpc>
              <a:spcBef>
                <a:spcPct val="0"/>
              </a:spcBef>
              <a:buFontTx/>
              <a:buNone/>
            </a:pPr>
            <a:r>
              <a:rPr lang="en-US" altLang="en-US" sz="2000" dirty="0">
                <a:cs typeface="Arial" panose="020B0604020202020204" pitchFamily="34" charset="0"/>
              </a:rPr>
              <a:t>No external voltage is applied: </a:t>
            </a:r>
            <a:r>
              <a:rPr lang="en-US" altLang="en-US" sz="2000" i="1" dirty="0">
                <a:cs typeface="Arial" panose="020B0604020202020204" pitchFamily="34" charset="0"/>
              </a:rPr>
              <a:t>V</a:t>
            </a:r>
            <a:r>
              <a:rPr lang="en-US" altLang="en-US" sz="2000" i="1" baseline="-25000" dirty="0">
                <a:cs typeface="Arial" panose="020B0604020202020204" pitchFamily="34" charset="0"/>
              </a:rPr>
              <a:t>D</a:t>
            </a:r>
            <a:r>
              <a:rPr lang="en-US" altLang="en-US" sz="2000" dirty="0">
                <a:cs typeface="Arial" panose="020B0604020202020204" pitchFamily="34" charset="0"/>
              </a:rPr>
              <a:t> = 0 V </a:t>
            </a:r>
          </a:p>
          <a:p>
            <a:pPr eaLnBrk="1" hangingPunct="1">
              <a:lnSpc>
                <a:spcPct val="250000"/>
              </a:lnSpc>
              <a:spcBef>
                <a:spcPct val="0"/>
              </a:spcBef>
              <a:buFontTx/>
              <a:buNone/>
            </a:pPr>
            <a:r>
              <a:rPr lang="en-US" altLang="en-US" sz="2000" dirty="0">
                <a:cs typeface="Arial" panose="020B0604020202020204" pitchFamily="34" charset="0"/>
              </a:rPr>
              <a:t>There is no diode current:  </a:t>
            </a:r>
            <a:r>
              <a:rPr lang="en-US" altLang="en-US" sz="2000" i="1" dirty="0">
                <a:cs typeface="Arial" panose="020B0604020202020204" pitchFamily="34" charset="0"/>
              </a:rPr>
              <a:t>I</a:t>
            </a:r>
            <a:r>
              <a:rPr lang="en-US" altLang="en-US" sz="2000" i="1" baseline="-25000" dirty="0">
                <a:cs typeface="Arial" panose="020B0604020202020204" pitchFamily="34" charset="0"/>
              </a:rPr>
              <a:t>D</a:t>
            </a:r>
            <a:r>
              <a:rPr lang="en-US" altLang="en-US" sz="2000" dirty="0">
                <a:cs typeface="Arial" panose="020B0604020202020204" pitchFamily="34" charset="0"/>
              </a:rPr>
              <a:t> = 0 A</a:t>
            </a:r>
          </a:p>
          <a:p>
            <a:pPr eaLnBrk="1" hangingPunct="1">
              <a:lnSpc>
                <a:spcPct val="250000"/>
              </a:lnSpc>
              <a:spcBef>
                <a:spcPct val="0"/>
              </a:spcBef>
              <a:buFontTx/>
              <a:buNone/>
            </a:pPr>
            <a:r>
              <a:rPr lang="en-US" altLang="en-US" sz="2000" dirty="0">
                <a:cs typeface="Arial" panose="020B0604020202020204" pitchFamily="34" charset="0"/>
              </a:rPr>
              <a:t>Only a modest depletion region exists</a:t>
            </a:r>
          </a:p>
        </p:txBody>
      </p:sp>
      <p:sp>
        <p:nvSpPr>
          <p:cNvPr id="39940" name="Text Box 14"/>
          <p:cNvSpPr txBox="1">
            <a:spLocks noChangeArrowheads="1"/>
          </p:cNvSpPr>
          <p:nvPr/>
        </p:nvSpPr>
        <p:spPr bwMode="auto">
          <a:xfrm>
            <a:off x="609600" y="927100"/>
            <a:ext cx="2057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400" b="1" dirty="0">
                <a:solidFill>
                  <a:schemeClr val="accent2"/>
                </a:solidFill>
                <a:cs typeface="Arial" panose="020B0604020202020204" pitchFamily="34" charset="0"/>
              </a:rPr>
              <a:t>No Bias</a:t>
            </a:r>
          </a:p>
        </p:txBody>
      </p:sp>
      <p:pic>
        <p:nvPicPr>
          <p:cNvPr id="39941" name="Picture 8" descr="fg01_0120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76900" y="927100"/>
            <a:ext cx="2895600" cy="26828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39942" name="Picture 1"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24125" y="3725863"/>
            <a:ext cx="4600575" cy="254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41"/>
                                        </p:tgtEl>
                                        <p:attrNameLst>
                                          <p:attrName>style.visibility</p:attrName>
                                        </p:attrNameLst>
                                      </p:cBhvr>
                                      <p:to>
                                        <p:strVal val="visible"/>
                                      </p:to>
                                    </p:set>
                                    <p:anim calcmode="lin" valueType="num">
                                      <p:cBhvr additive="base">
                                        <p:cTn id="7" dur="500" fill="hold"/>
                                        <p:tgtEl>
                                          <p:spTgt spid="39941"/>
                                        </p:tgtEl>
                                        <p:attrNameLst>
                                          <p:attrName>ppt_x</p:attrName>
                                        </p:attrNameLst>
                                      </p:cBhvr>
                                      <p:tavLst>
                                        <p:tav tm="0">
                                          <p:val>
                                            <p:strVal val="#ppt_x"/>
                                          </p:val>
                                        </p:tav>
                                        <p:tav tm="100000">
                                          <p:val>
                                            <p:strVal val="#ppt_x"/>
                                          </p:val>
                                        </p:tav>
                                      </p:tavLst>
                                    </p:anim>
                                    <p:anim calcmode="lin" valueType="num">
                                      <p:cBhvr additive="base">
                                        <p:cTn id="8" dur="500" fill="hold"/>
                                        <p:tgtEl>
                                          <p:spTgt spid="399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39">
                                            <p:txEl>
                                              <p:pRg st="0" end="0"/>
                                            </p:txEl>
                                          </p:spTgt>
                                        </p:tgtEl>
                                        <p:attrNameLst>
                                          <p:attrName>style.visibility</p:attrName>
                                        </p:attrNameLst>
                                      </p:cBhvr>
                                      <p:to>
                                        <p:strVal val="visible"/>
                                      </p:to>
                                    </p:set>
                                    <p:anim calcmode="lin" valueType="num">
                                      <p:cBhvr additive="base">
                                        <p:cTn id="13" dur="500" fill="hold"/>
                                        <p:tgtEl>
                                          <p:spTgt spid="3993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9939">
                                            <p:txEl>
                                              <p:pRg st="1" end="1"/>
                                            </p:txEl>
                                          </p:spTgt>
                                        </p:tgtEl>
                                        <p:attrNameLst>
                                          <p:attrName>style.visibility</p:attrName>
                                        </p:attrNameLst>
                                      </p:cBhvr>
                                      <p:to>
                                        <p:strVal val="visible"/>
                                      </p:to>
                                    </p:set>
                                    <p:anim calcmode="lin" valueType="num">
                                      <p:cBhvr additive="base">
                                        <p:cTn id="19"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9939">
                                            <p:txEl>
                                              <p:pRg st="2" end="2"/>
                                            </p:txEl>
                                          </p:spTgt>
                                        </p:tgtEl>
                                        <p:attrNameLst>
                                          <p:attrName>style.visibility</p:attrName>
                                        </p:attrNameLst>
                                      </p:cBhvr>
                                      <p:to>
                                        <p:strVal val="visible"/>
                                      </p:to>
                                    </p:set>
                                    <p:anim calcmode="lin" valueType="num">
                                      <p:cBhvr additive="base">
                                        <p:cTn id="25"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9942"/>
                                        </p:tgtEl>
                                        <p:attrNameLst>
                                          <p:attrName>style.visibility</p:attrName>
                                        </p:attrNameLst>
                                      </p:cBhvr>
                                      <p:to>
                                        <p:strVal val="visible"/>
                                      </p:to>
                                    </p:set>
                                    <p:anim calcmode="lin" valueType="num">
                                      <p:cBhvr additive="base">
                                        <p:cTn id="31" dur="500" fill="hold"/>
                                        <p:tgtEl>
                                          <p:spTgt spid="39942"/>
                                        </p:tgtEl>
                                        <p:attrNameLst>
                                          <p:attrName>ppt_x</p:attrName>
                                        </p:attrNameLst>
                                      </p:cBhvr>
                                      <p:tavLst>
                                        <p:tav tm="0">
                                          <p:val>
                                            <p:strVal val="#ppt_x"/>
                                          </p:val>
                                        </p:tav>
                                        <p:tav tm="100000">
                                          <p:val>
                                            <p:strVal val="#ppt_x"/>
                                          </p:val>
                                        </p:tav>
                                      </p:tavLst>
                                    </p:anim>
                                    <p:anim calcmode="lin" valueType="num">
                                      <p:cBhvr additive="base">
                                        <p:cTn id="32" dur="500" fill="hold"/>
                                        <p:tgtEl>
                                          <p:spTgt spid="399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6"/>
          <p:cNvSpPr txBox="1">
            <a:spLocks noChangeArrowheads="1"/>
          </p:cNvSpPr>
          <p:nvPr/>
        </p:nvSpPr>
        <p:spPr bwMode="auto">
          <a:xfrm>
            <a:off x="0" y="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cs typeface="Arial" panose="020B0604020202020204" pitchFamily="34" charset="0"/>
              </a:rPr>
              <a:t>Diode Operating Conditions</a:t>
            </a:r>
            <a:endParaRPr lang="en-US" altLang="en-US" sz="1800" dirty="0">
              <a:cs typeface="Arial" panose="020B0604020202020204" pitchFamily="34" charset="0"/>
            </a:endParaRPr>
          </a:p>
        </p:txBody>
      </p:sp>
      <p:sp>
        <p:nvSpPr>
          <p:cNvPr id="40963" name="Text Box 11"/>
          <p:cNvSpPr txBox="1">
            <a:spLocks noChangeArrowheads="1"/>
          </p:cNvSpPr>
          <p:nvPr/>
        </p:nvSpPr>
        <p:spPr bwMode="auto">
          <a:xfrm>
            <a:off x="895350" y="1508125"/>
            <a:ext cx="352425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200" dirty="0">
                <a:cs typeface="Arial" panose="020B0604020202020204" pitchFamily="34" charset="0"/>
              </a:rPr>
              <a:t>External voltage is applied across the </a:t>
            </a:r>
            <a:r>
              <a:rPr lang="en-US" altLang="en-US" sz="2200" i="1" dirty="0">
                <a:cs typeface="Arial" panose="020B0604020202020204" pitchFamily="34" charset="0"/>
              </a:rPr>
              <a:t>p-n</a:t>
            </a:r>
            <a:r>
              <a:rPr lang="en-US" altLang="en-US" sz="2200" dirty="0">
                <a:cs typeface="Arial" panose="020B0604020202020204" pitchFamily="34" charset="0"/>
              </a:rPr>
              <a:t> junction in the opposite polarity of the </a:t>
            </a:r>
            <a:r>
              <a:rPr lang="en-US" altLang="en-US" sz="2200" i="1" dirty="0">
                <a:cs typeface="Arial" panose="020B0604020202020204" pitchFamily="34" charset="0"/>
              </a:rPr>
              <a:t>p</a:t>
            </a:r>
            <a:r>
              <a:rPr lang="en-US" altLang="en-US" sz="2200" dirty="0">
                <a:cs typeface="Arial" panose="020B0604020202020204" pitchFamily="34" charset="0"/>
              </a:rPr>
              <a:t>- and </a:t>
            </a:r>
            <a:r>
              <a:rPr lang="en-US" altLang="en-US" sz="2200" i="1" dirty="0">
                <a:cs typeface="Arial" panose="020B0604020202020204" pitchFamily="34" charset="0"/>
              </a:rPr>
              <a:t>n</a:t>
            </a:r>
            <a:r>
              <a:rPr lang="en-US" altLang="en-US" sz="2200" dirty="0">
                <a:cs typeface="Arial" panose="020B0604020202020204" pitchFamily="34" charset="0"/>
              </a:rPr>
              <a:t>-type materials.</a:t>
            </a:r>
          </a:p>
        </p:txBody>
      </p:sp>
      <p:sp>
        <p:nvSpPr>
          <p:cNvPr id="40964" name="Text Box 14"/>
          <p:cNvSpPr txBox="1">
            <a:spLocks noChangeArrowheads="1"/>
          </p:cNvSpPr>
          <p:nvPr/>
        </p:nvSpPr>
        <p:spPr bwMode="auto">
          <a:xfrm>
            <a:off x="895350" y="874713"/>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400" b="1" dirty="0">
                <a:solidFill>
                  <a:schemeClr val="accent2"/>
                </a:solidFill>
                <a:cs typeface="Arial" panose="020B0604020202020204" pitchFamily="34" charset="0"/>
              </a:rPr>
              <a:t>Reverse Bias</a:t>
            </a:r>
          </a:p>
        </p:txBody>
      </p:sp>
      <p:pic>
        <p:nvPicPr>
          <p:cNvPr id="40965" name="Picture 8" descr="fg01_0130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874713"/>
            <a:ext cx="2157413" cy="22415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0966" name="Rectangle 1"/>
              <p:cNvSpPr>
                <a:spLocks noChangeArrowheads="1"/>
              </p:cNvSpPr>
              <p:nvPr/>
            </p:nvSpPr>
            <p:spPr bwMode="auto">
              <a:xfrm>
                <a:off x="0" y="2940050"/>
                <a:ext cx="5486400" cy="293657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indent="-342900" eaLnBrk="1" hangingPunct="1"/>
                <a:r>
                  <a:rPr lang="en-US" altLang="en-US" sz="2000" dirty="0">
                    <a:solidFill>
                      <a:srgbClr val="000000"/>
                    </a:solidFill>
                    <a:cs typeface="Arial" panose="020B0604020202020204" pitchFamily="34" charset="0"/>
                  </a:rPr>
                  <a:t>The reverse voltage causes the depletion region to widen.</a:t>
                </a:r>
              </a:p>
              <a:p>
                <a:pPr marL="342900" indent="-342900" eaLnBrk="1" hangingPunct="1"/>
                <a14:m>
                  <m:oMath xmlns:m="http://schemas.openxmlformats.org/officeDocument/2006/math">
                    <m:sSub>
                      <m:sSubPr>
                        <m:ctrlPr>
                          <a:rPr lang="en-US" altLang="en-US" sz="2400" b="1" i="1" smtClean="0">
                            <a:solidFill>
                              <a:srgbClr val="FF0000"/>
                            </a:solidFill>
                            <a:latin typeface="Cambria Math" panose="02040503050406030204" pitchFamily="18" charset="0"/>
                            <a:cs typeface="Arial" panose="020B0604020202020204" pitchFamily="34" charset="0"/>
                          </a:rPr>
                        </m:ctrlPr>
                      </m:sSubPr>
                      <m:e>
                        <m:r>
                          <a:rPr lang="en-US" altLang="en-US" sz="2400" b="1" i="1">
                            <a:solidFill>
                              <a:srgbClr val="FF0000"/>
                            </a:solidFill>
                            <a:latin typeface="Cambria Math"/>
                            <a:cs typeface="Arial" panose="020B0604020202020204" pitchFamily="34" charset="0"/>
                          </a:rPr>
                          <m:t>𝑽</m:t>
                        </m:r>
                      </m:e>
                      <m:sub>
                        <m:r>
                          <a:rPr lang="en-US" altLang="en-US" sz="2400" b="1" i="1">
                            <a:solidFill>
                              <a:srgbClr val="FF0000"/>
                            </a:solidFill>
                            <a:latin typeface="Cambria Math"/>
                            <a:cs typeface="Arial" panose="020B0604020202020204" pitchFamily="34" charset="0"/>
                          </a:rPr>
                          <m:t>𝑫</m:t>
                        </m:r>
                      </m:sub>
                    </m:sSub>
                    <m:r>
                      <a:rPr lang="en-US" altLang="en-US" sz="2400" b="1">
                        <a:solidFill>
                          <a:srgbClr val="FF0000"/>
                        </a:solidFill>
                        <a:latin typeface="Cambria Math"/>
                        <a:cs typeface="Arial" panose="020B0604020202020204" pitchFamily="34" charset="0"/>
                      </a:rPr>
                      <m:t>&lt;</m:t>
                    </m:r>
                    <m:r>
                      <a:rPr lang="en-US" altLang="en-US" sz="2400" b="1">
                        <a:solidFill>
                          <a:srgbClr val="FF0000"/>
                        </a:solidFill>
                        <a:latin typeface="Cambria Math"/>
                        <a:cs typeface="Arial" panose="020B0604020202020204" pitchFamily="34" charset="0"/>
                      </a:rPr>
                      <m:t>𝟎𝐕</m:t>
                    </m:r>
                  </m:oMath>
                </a14:m>
                <a:endParaRPr lang="en-US" altLang="en-US" sz="2400" b="1" dirty="0">
                  <a:solidFill>
                    <a:srgbClr val="FF0000"/>
                  </a:solidFill>
                  <a:cs typeface="Arial" panose="020B0604020202020204" pitchFamily="34" charset="0"/>
                </a:endParaRPr>
              </a:p>
              <a:p>
                <a:pPr marL="342900" indent="-342900" eaLnBrk="1" hangingPunct="1"/>
                <a14:m>
                  <m:oMath xmlns:m="http://schemas.openxmlformats.org/officeDocument/2006/math">
                    <m:sSub>
                      <m:sSubPr>
                        <m:ctrlPr>
                          <a:rPr lang="en-US" altLang="en-US" sz="2400" b="1" i="1">
                            <a:solidFill>
                              <a:srgbClr val="FF0000"/>
                            </a:solidFill>
                            <a:latin typeface="Cambria Math" panose="02040503050406030204" pitchFamily="18" charset="0"/>
                            <a:cs typeface="Arial" panose="020B0604020202020204" pitchFamily="34" charset="0"/>
                          </a:rPr>
                        </m:ctrlPr>
                      </m:sSubPr>
                      <m:e>
                        <m:r>
                          <a:rPr lang="en-US" altLang="en-US" sz="2400" b="1" i="1" smtClean="0">
                            <a:solidFill>
                              <a:srgbClr val="FF0000"/>
                            </a:solidFill>
                            <a:latin typeface="Cambria Math"/>
                            <a:cs typeface="Arial" panose="020B0604020202020204" pitchFamily="34" charset="0"/>
                          </a:rPr>
                          <m:t>𝑰</m:t>
                        </m:r>
                      </m:e>
                      <m:sub>
                        <m:r>
                          <a:rPr lang="en-US" altLang="en-US" sz="2400" b="1" i="1" smtClean="0">
                            <a:solidFill>
                              <a:srgbClr val="FF0000"/>
                            </a:solidFill>
                            <a:latin typeface="Cambria Math"/>
                            <a:cs typeface="Arial" panose="020B0604020202020204" pitchFamily="34" charset="0"/>
                          </a:rPr>
                          <m:t>𝒎𝒂𝒋𝒐𝒓𝒊𝒕𝒚</m:t>
                        </m:r>
                      </m:sub>
                    </m:sSub>
                    <m:r>
                      <a:rPr lang="en-US" altLang="en-US" sz="2400" b="1" i="0" smtClean="0">
                        <a:solidFill>
                          <a:srgbClr val="FF0000"/>
                        </a:solidFill>
                        <a:latin typeface="Cambria Math"/>
                        <a:cs typeface="Arial" panose="020B0604020202020204" pitchFamily="34" charset="0"/>
                      </a:rPr>
                      <m:t>=</m:t>
                    </m:r>
                    <m:r>
                      <a:rPr lang="en-US" altLang="en-US" sz="2400" b="1">
                        <a:solidFill>
                          <a:srgbClr val="FF0000"/>
                        </a:solidFill>
                        <a:latin typeface="Cambria Math"/>
                        <a:cs typeface="Arial" panose="020B0604020202020204" pitchFamily="34" charset="0"/>
                      </a:rPr>
                      <m:t>𝟎</m:t>
                    </m:r>
                    <m:r>
                      <a:rPr lang="en-US" altLang="en-US" sz="2400" b="1" i="0" smtClean="0">
                        <a:solidFill>
                          <a:srgbClr val="FF0000"/>
                        </a:solidFill>
                        <a:latin typeface="Cambria Math"/>
                        <a:cs typeface="Arial" panose="020B0604020202020204" pitchFamily="34" charset="0"/>
                      </a:rPr>
                      <m:t>𝐀</m:t>
                    </m:r>
                  </m:oMath>
                </a14:m>
                <a:endParaRPr lang="en-US" altLang="en-US" sz="2400" b="1" dirty="0">
                  <a:solidFill>
                    <a:srgbClr val="FF0000"/>
                  </a:solidFill>
                  <a:cs typeface="Arial" panose="020B0604020202020204" pitchFamily="34" charset="0"/>
                </a:endParaRPr>
              </a:p>
              <a:p>
                <a:pPr marL="342900" indent="-342900" eaLnBrk="1" hangingPunct="1"/>
                <a14:m>
                  <m:oMath xmlns:m="http://schemas.openxmlformats.org/officeDocument/2006/math">
                    <m:sSub>
                      <m:sSubPr>
                        <m:ctrlPr>
                          <a:rPr lang="en-US" altLang="en-US" sz="2400" b="1" i="1">
                            <a:solidFill>
                              <a:srgbClr val="FF0000"/>
                            </a:solidFill>
                            <a:latin typeface="Cambria Math" panose="02040503050406030204" pitchFamily="18" charset="0"/>
                            <a:cs typeface="Arial" panose="020B0604020202020204" pitchFamily="34" charset="0"/>
                          </a:rPr>
                        </m:ctrlPr>
                      </m:sSubPr>
                      <m:e>
                        <m:r>
                          <a:rPr lang="en-US" altLang="en-US" sz="2400" b="1" i="1" smtClean="0">
                            <a:solidFill>
                              <a:srgbClr val="FF0000"/>
                            </a:solidFill>
                            <a:latin typeface="Cambria Math"/>
                            <a:cs typeface="Arial" panose="020B0604020202020204" pitchFamily="34" charset="0"/>
                          </a:rPr>
                          <m:t>𝑰</m:t>
                        </m:r>
                      </m:e>
                      <m:sub>
                        <m:r>
                          <a:rPr lang="en-US" altLang="en-US" sz="2400" b="1" i="1">
                            <a:solidFill>
                              <a:srgbClr val="FF0000"/>
                            </a:solidFill>
                            <a:latin typeface="Cambria Math"/>
                            <a:cs typeface="Arial" panose="020B0604020202020204" pitchFamily="34" charset="0"/>
                          </a:rPr>
                          <m:t>𝑫</m:t>
                        </m:r>
                      </m:sub>
                    </m:sSub>
                    <m:r>
                      <a:rPr lang="en-US" altLang="en-US" sz="2400" b="1" i="1" smtClean="0">
                        <a:solidFill>
                          <a:srgbClr val="FF0000"/>
                        </a:solidFill>
                        <a:latin typeface="Cambria Math"/>
                        <a:ea typeface="Cambria Math"/>
                        <a:cs typeface="Arial" panose="020B0604020202020204" pitchFamily="34" charset="0"/>
                      </a:rPr>
                      <m:t>≅</m:t>
                    </m:r>
                    <m:sSub>
                      <m:sSubPr>
                        <m:ctrlPr>
                          <a:rPr lang="en-US" altLang="en-US" sz="2400" b="1" i="1">
                            <a:solidFill>
                              <a:srgbClr val="FF0000"/>
                            </a:solidFill>
                            <a:latin typeface="Cambria Math" panose="02040503050406030204" pitchFamily="18" charset="0"/>
                            <a:cs typeface="Arial" panose="020B0604020202020204" pitchFamily="34" charset="0"/>
                          </a:rPr>
                        </m:ctrlPr>
                      </m:sSubPr>
                      <m:e>
                        <m:r>
                          <a:rPr lang="en-US" altLang="en-US" sz="2400" b="1" i="1">
                            <a:solidFill>
                              <a:srgbClr val="FF0000"/>
                            </a:solidFill>
                            <a:latin typeface="Cambria Math"/>
                            <a:cs typeface="Arial" panose="020B0604020202020204" pitchFamily="34" charset="0"/>
                          </a:rPr>
                          <m:t>𝑰</m:t>
                        </m:r>
                      </m:e>
                      <m:sub>
                        <m:r>
                          <a:rPr lang="en-US" altLang="en-US" sz="2400" b="1" i="1">
                            <a:solidFill>
                              <a:srgbClr val="FF0000"/>
                            </a:solidFill>
                            <a:latin typeface="Cambria Math"/>
                            <a:cs typeface="Arial" panose="020B0604020202020204" pitchFamily="34" charset="0"/>
                          </a:rPr>
                          <m:t>𝒎</m:t>
                        </m:r>
                        <m:r>
                          <a:rPr lang="en-US" altLang="en-US" sz="2400" b="1" i="1" smtClean="0">
                            <a:solidFill>
                              <a:srgbClr val="FF0000"/>
                            </a:solidFill>
                            <a:latin typeface="Cambria Math"/>
                            <a:cs typeface="Arial" panose="020B0604020202020204" pitchFamily="34" charset="0"/>
                          </a:rPr>
                          <m:t>𝒊𝒏𝒐𝒓𝒊𝒕𝒚</m:t>
                        </m:r>
                      </m:sub>
                    </m:sSub>
                    <m:r>
                      <a:rPr lang="en-US" altLang="en-US" sz="2400" b="1">
                        <a:solidFill>
                          <a:srgbClr val="FF0000"/>
                        </a:solidFill>
                        <a:latin typeface="Cambria Math"/>
                        <a:cs typeface="Arial" panose="020B0604020202020204" pitchFamily="34" charset="0"/>
                      </a:rPr>
                      <m:t>=</m:t>
                    </m:r>
                    <m:r>
                      <a:rPr lang="en-US" altLang="en-US" sz="2400" b="1" i="0" smtClean="0">
                        <a:solidFill>
                          <a:srgbClr val="FF0000"/>
                        </a:solidFill>
                        <a:latin typeface="Cambria Math"/>
                        <a:cs typeface="Arial" panose="020B0604020202020204" pitchFamily="34" charset="0"/>
                      </a:rPr>
                      <m:t>𝐬𝐦𝐚𝐥𝐥</m:t>
                    </m:r>
                    <m:r>
                      <a:rPr lang="en-US" altLang="en-US" sz="2400" b="1" i="0" smtClean="0">
                        <a:solidFill>
                          <a:srgbClr val="FF0000"/>
                        </a:solidFill>
                        <a:latin typeface="Cambria Math"/>
                        <a:cs typeface="Arial" panose="020B0604020202020204" pitchFamily="34" charset="0"/>
                      </a:rPr>
                      <m:t> </m:t>
                    </m:r>
                    <m:r>
                      <a:rPr lang="en-US" altLang="en-US" sz="2400" b="1" i="0" smtClean="0">
                        <a:solidFill>
                          <a:srgbClr val="FF0000"/>
                        </a:solidFill>
                        <a:latin typeface="Cambria Math"/>
                        <a:cs typeface="Arial" panose="020B0604020202020204" pitchFamily="34" charset="0"/>
                      </a:rPr>
                      <m:t>𝐜𝐮𝐫𝐫𝐞𝐧𝐭</m:t>
                    </m:r>
                  </m:oMath>
                </a14:m>
                <a:endParaRPr lang="en-US" altLang="en-US" sz="2400" b="1" dirty="0">
                  <a:solidFill>
                    <a:srgbClr val="FF0000"/>
                  </a:solidFill>
                  <a:cs typeface="Arial" panose="020B0604020202020204" pitchFamily="34" charset="0"/>
                </a:endParaRPr>
              </a:p>
              <a:p>
                <a:pPr eaLnBrk="1" hangingPunct="1">
                  <a:buFontTx/>
                  <a:buNone/>
                </a:pPr>
                <a:endParaRPr lang="en-US" altLang="en-US" sz="2000" dirty="0">
                  <a:solidFill>
                    <a:srgbClr val="000000"/>
                  </a:solidFill>
                  <a:cs typeface="Arial" panose="020B0604020202020204" pitchFamily="34" charset="0"/>
                </a:endParaRPr>
              </a:p>
            </p:txBody>
          </p:sp>
        </mc:Choice>
        <mc:Fallback xmlns="">
          <p:sp>
            <p:nvSpPr>
              <p:cNvPr id="40966" name="Rectangle 1"/>
              <p:cNvSpPr>
                <a:spLocks noRot="1" noChangeAspect="1" noMove="1" noResize="1" noEditPoints="1" noAdjustHandles="1" noChangeArrowheads="1" noChangeShapeType="1" noTextEdit="1"/>
              </p:cNvSpPr>
              <p:nvPr/>
            </p:nvSpPr>
            <p:spPr bwMode="auto">
              <a:xfrm>
                <a:off x="0" y="2940050"/>
                <a:ext cx="5486400" cy="2936573"/>
              </a:xfrm>
              <a:prstGeom prst="rect">
                <a:avLst/>
              </a:prstGeom>
              <a:blipFill rotWithShape="1">
                <a:blip r:embed="rId3"/>
                <a:stretch>
                  <a:fillRect l="-1556" t="-8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pic>
        <p:nvPicPr>
          <p:cNvPr id="40967" name="Picture 10" descr="fg01_01300.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3360738"/>
            <a:ext cx="3389312" cy="2755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additive="base">
                                        <p:cTn id="7" dur="500" fill="hold"/>
                                        <p:tgtEl>
                                          <p:spTgt spid="40964"/>
                                        </p:tgtEl>
                                        <p:attrNameLst>
                                          <p:attrName>ppt_x</p:attrName>
                                        </p:attrNameLst>
                                      </p:cBhvr>
                                      <p:tavLst>
                                        <p:tav tm="0">
                                          <p:val>
                                            <p:strVal val="#ppt_x"/>
                                          </p:val>
                                        </p:tav>
                                        <p:tav tm="100000">
                                          <p:val>
                                            <p:strVal val="#ppt_x"/>
                                          </p:val>
                                        </p:tav>
                                      </p:tavLst>
                                    </p:anim>
                                    <p:anim calcmode="lin" valueType="num">
                                      <p:cBhvr additive="base">
                                        <p:cTn id="8" dur="500" fill="hold"/>
                                        <p:tgtEl>
                                          <p:spTgt spid="4096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0965"/>
                                        </p:tgtEl>
                                        <p:attrNameLst>
                                          <p:attrName>style.visibility</p:attrName>
                                        </p:attrNameLst>
                                      </p:cBhvr>
                                      <p:to>
                                        <p:strVal val="visible"/>
                                      </p:to>
                                    </p:set>
                                    <p:anim calcmode="lin" valueType="num">
                                      <p:cBhvr additive="base">
                                        <p:cTn id="13" dur="500" fill="hold"/>
                                        <p:tgtEl>
                                          <p:spTgt spid="40965"/>
                                        </p:tgtEl>
                                        <p:attrNameLst>
                                          <p:attrName>ppt_x</p:attrName>
                                        </p:attrNameLst>
                                      </p:cBhvr>
                                      <p:tavLst>
                                        <p:tav tm="0">
                                          <p:val>
                                            <p:strVal val="#ppt_x"/>
                                          </p:val>
                                        </p:tav>
                                        <p:tav tm="100000">
                                          <p:val>
                                            <p:strVal val="#ppt_x"/>
                                          </p:val>
                                        </p:tav>
                                      </p:tavLst>
                                    </p:anim>
                                    <p:anim calcmode="lin" valueType="num">
                                      <p:cBhvr additive="base">
                                        <p:cTn id="14" dur="500" fill="hold"/>
                                        <p:tgtEl>
                                          <p:spTgt spid="4096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0963">
                                            <p:txEl>
                                              <p:pRg st="0" end="0"/>
                                            </p:txEl>
                                          </p:spTgt>
                                        </p:tgtEl>
                                        <p:attrNameLst>
                                          <p:attrName>style.visibility</p:attrName>
                                        </p:attrNameLst>
                                      </p:cBhvr>
                                      <p:to>
                                        <p:strVal val="visible"/>
                                      </p:to>
                                    </p:set>
                                    <p:anim calcmode="lin" valueType="num">
                                      <p:cBhvr additive="base">
                                        <p:cTn id="19" dur="5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0967"/>
                                        </p:tgtEl>
                                        <p:attrNameLst>
                                          <p:attrName>style.visibility</p:attrName>
                                        </p:attrNameLst>
                                      </p:cBhvr>
                                      <p:to>
                                        <p:strVal val="visible"/>
                                      </p:to>
                                    </p:set>
                                    <p:anim calcmode="lin" valueType="num">
                                      <p:cBhvr additive="base">
                                        <p:cTn id="25" dur="500" fill="hold"/>
                                        <p:tgtEl>
                                          <p:spTgt spid="40967"/>
                                        </p:tgtEl>
                                        <p:attrNameLst>
                                          <p:attrName>ppt_x</p:attrName>
                                        </p:attrNameLst>
                                      </p:cBhvr>
                                      <p:tavLst>
                                        <p:tav tm="0">
                                          <p:val>
                                            <p:strVal val="#ppt_x"/>
                                          </p:val>
                                        </p:tav>
                                        <p:tav tm="100000">
                                          <p:val>
                                            <p:strVal val="#ppt_x"/>
                                          </p:val>
                                        </p:tav>
                                      </p:tavLst>
                                    </p:anim>
                                    <p:anim calcmode="lin" valueType="num">
                                      <p:cBhvr additive="base">
                                        <p:cTn id="26" dur="500" fill="hold"/>
                                        <p:tgtEl>
                                          <p:spTgt spid="4096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0966">
                                            <p:txEl>
                                              <p:pRg st="0" end="0"/>
                                            </p:txEl>
                                          </p:spTgt>
                                        </p:tgtEl>
                                        <p:attrNameLst>
                                          <p:attrName>style.visibility</p:attrName>
                                        </p:attrNameLst>
                                      </p:cBhvr>
                                      <p:to>
                                        <p:strVal val="visible"/>
                                      </p:to>
                                    </p:set>
                                    <p:anim calcmode="lin" valueType="num">
                                      <p:cBhvr additive="base">
                                        <p:cTn id="31" dur="500" fill="hold"/>
                                        <p:tgtEl>
                                          <p:spTgt spid="40966">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09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0966">
                                            <p:txEl>
                                              <p:pRg st="1" end="1"/>
                                            </p:txEl>
                                          </p:spTgt>
                                        </p:tgtEl>
                                        <p:attrNameLst>
                                          <p:attrName>style.visibility</p:attrName>
                                        </p:attrNameLst>
                                      </p:cBhvr>
                                      <p:to>
                                        <p:strVal val="visible"/>
                                      </p:to>
                                    </p:set>
                                    <p:anim calcmode="lin" valueType="num">
                                      <p:cBhvr additive="base">
                                        <p:cTn id="37" dur="500" fill="hold"/>
                                        <p:tgtEl>
                                          <p:spTgt spid="40966">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09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0966">
                                            <p:txEl>
                                              <p:pRg st="2" end="2"/>
                                            </p:txEl>
                                          </p:spTgt>
                                        </p:tgtEl>
                                        <p:attrNameLst>
                                          <p:attrName>style.visibility</p:attrName>
                                        </p:attrNameLst>
                                      </p:cBhvr>
                                      <p:to>
                                        <p:strVal val="visible"/>
                                      </p:to>
                                    </p:set>
                                    <p:anim calcmode="lin" valueType="num">
                                      <p:cBhvr additive="base">
                                        <p:cTn id="43" dur="500" fill="hold"/>
                                        <p:tgtEl>
                                          <p:spTgt spid="40966">
                                            <p:txEl>
                                              <p:pRg st="2" end="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09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0966">
                                            <p:txEl>
                                              <p:pRg st="3" end="3"/>
                                            </p:txEl>
                                          </p:spTgt>
                                        </p:tgtEl>
                                        <p:attrNameLst>
                                          <p:attrName>style.visibility</p:attrName>
                                        </p:attrNameLst>
                                      </p:cBhvr>
                                      <p:to>
                                        <p:strVal val="visible"/>
                                      </p:to>
                                    </p:set>
                                    <p:anim calcmode="lin" valueType="num">
                                      <p:cBhvr additive="base">
                                        <p:cTn id="49" dur="500" fill="hold"/>
                                        <p:tgtEl>
                                          <p:spTgt spid="40966">
                                            <p:txEl>
                                              <p:pRg st="3" end="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096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4375"/>
          </a:xfrm>
        </p:spPr>
        <p:txBody>
          <a:bodyPr/>
          <a:lstStyle/>
          <a:p>
            <a:r>
              <a:rPr lang="en-US" dirty="0"/>
              <a:t>A simple Diode circuit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685800"/>
                <a:ext cx="9144000" cy="6172199"/>
              </a:xfrm>
            </p:spPr>
            <p:txBody>
              <a:bodyPr/>
              <a:lstStyle/>
              <a:p>
                <a:r>
                  <a:rPr lang="en-US" dirty="0"/>
                  <a:t>Reverse Bias (RB)/Open/Non-conduction Mode: Positive terminal of diode connected with negative terminal of source.</a:t>
                </a:r>
              </a:p>
              <a:p>
                <a:r>
                  <a:rPr lang="en-US" dirty="0"/>
                  <a:t>Diode like open circuit.</a:t>
                </a:r>
              </a:p>
              <a:p>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𝐼</m:t>
                        </m:r>
                      </m:e>
                      <m:sub>
                        <m:r>
                          <a:rPr lang="en-US" b="0" i="1" dirty="0" smtClean="0">
                            <a:latin typeface="Cambria Math"/>
                          </a:rPr>
                          <m:t>𝐷</m:t>
                        </m:r>
                      </m:sub>
                    </m:sSub>
                    <m:r>
                      <a:rPr lang="en-US" i="1" dirty="0" smtClean="0">
                        <a:latin typeface="Cambria Math"/>
                      </a:rPr>
                      <m:t> =</m:t>
                    </m:r>
                    <m:sSub>
                      <m:sSubPr>
                        <m:ctrlPr>
                          <a:rPr lang="en-US" i="1" dirty="0">
                            <a:latin typeface="Cambria Math" panose="02040503050406030204" pitchFamily="18" charset="0"/>
                          </a:rPr>
                        </m:ctrlPr>
                      </m:sSubPr>
                      <m:e>
                        <m:r>
                          <a:rPr lang="en-US" b="0" i="1" dirty="0" smtClean="0">
                            <a:latin typeface="Cambria Math"/>
                          </a:rPr>
                          <m:t>𝐼</m:t>
                        </m:r>
                      </m:e>
                      <m:sub>
                        <m:r>
                          <a:rPr lang="en-US" b="0" i="1" dirty="0" smtClean="0">
                            <a:latin typeface="Cambria Math"/>
                          </a:rPr>
                          <m:t>𝑜𝑝𝑒𝑛</m:t>
                        </m:r>
                      </m:sub>
                    </m:sSub>
                    <m:r>
                      <a:rPr lang="en-US" b="0" i="1" dirty="0" smtClean="0">
                        <a:latin typeface="Cambria Math"/>
                      </a:rPr>
                      <m:t>=</m:t>
                    </m:r>
                    <m:r>
                      <a:rPr lang="en-US" i="1" dirty="0" smtClean="0">
                        <a:latin typeface="Cambria Math"/>
                      </a:rPr>
                      <m:t>0</m:t>
                    </m:r>
                    <m:r>
                      <a:rPr lang="en-US" b="0" i="1" dirty="0" smtClean="0">
                        <a:latin typeface="Cambria Math"/>
                      </a:rPr>
                      <m:t>𝐴</m:t>
                    </m:r>
                    <m:r>
                      <a:rPr lang="en-US" i="1" dirty="0" smtClean="0">
                        <a:latin typeface="Cambria Math"/>
                      </a:rPr>
                      <m:t>.</m:t>
                    </m:r>
                    <m:sSub>
                      <m:sSubPr>
                        <m:ctrlPr>
                          <a:rPr lang="en-US" i="1" dirty="0">
                            <a:latin typeface="Cambria Math" panose="02040503050406030204" pitchFamily="18" charset="0"/>
                          </a:rPr>
                        </m:ctrlPr>
                      </m:sSubPr>
                      <m:e>
                        <m:r>
                          <a:rPr lang="en-US" b="0" i="1" dirty="0" smtClean="0">
                            <a:latin typeface="Cambria Math"/>
                          </a:rPr>
                          <m:t>𝑉</m:t>
                        </m:r>
                      </m:e>
                      <m:sub>
                        <m:r>
                          <a:rPr lang="en-US" i="1" dirty="0">
                            <a:latin typeface="Cambria Math"/>
                          </a:rPr>
                          <m:t>𝐷</m:t>
                        </m:r>
                      </m:sub>
                    </m:sSub>
                    <m:r>
                      <a:rPr lang="en-US" i="1" smtClean="0">
                        <a:latin typeface="Cambria Math"/>
                        <a:ea typeface="Cambria Math"/>
                      </a:rPr>
                      <m:t>≠</m:t>
                    </m:r>
                    <m:r>
                      <a:rPr lang="en-US" b="0" i="1" smtClean="0">
                        <a:latin typeface="Cambria Math"/>
                        <a:ea typeface="Cambria Math"/>
                      </a:rPr>
                      <m:t>0=−10</m:t>
                    </m:r>
                    <m:r>
                      <a:rPr lang="en-US" b="0" i="1" smtClean="0">
                        <a:latin typeface="Cambria Math"/>
                        <a:ea typeface="Cambria Math"/>
                      </a:rPr>
                      <m:t>𝑉</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685800"/>
                <a:ext cx="9144000" cy="6172199"/>
              </a:xfrm>
              <a:blipFill rotWithShape="1">
                <a:blip r:embed="rId2"/>
                <a:stretch>
                  <a:fillRect l="-1133" t="-988"/>
                </a:stretch>
              </a:blipFill>
            </p:spPr>
            <p:txBody>
              <a:bodyPr/>
              <a:lstStyle/>
              <a:p>
                <a:r>
                  <a:rPr lang="en-US">
                    <a:noFill/>
                  </a:rPr>
                  <a:t> </a:t>
                </a:r>
              </a:p>
            </p:txBody>
          </p:sp>
        </mc:Fallback>
      </mc:AlternateContent>
      <p:pic>
        <p:nvPicPr>
          <p:cNvPr id="6" name="Content Placeholder 3"/>
          <p:cNvPicPr>
            <a:picLocks noChangeAspect="1"/>
          </p:cNvPicPr>
          <p:nvPr/>
        </p:nvPicPr>
        <p:blipFill rotWithShape="1">
          <a:blip r:embed="rId3" cstate="print">
            <a:extLst>
              <a:ext uri="{28A0092B-C50C-407E-A947-70E740481C1C}">
                <a14:useLocalDpi xmlns:a14="http://schemas.microsoft.com/office/drawing/2010/main" val="0"/>
              </a:ext>
            </a:extLst>
          </a:blip>
          <a:srcRect l="18756" r="18346"/>
          <a:stretch/>
        </p:blipFill>
        <p:spPr bwMode="auto">
          <a:xfrm>
            <a:off x="28432" y="3962401"/>
            <a:ext cx="3248168" cy="2366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10081" r="12300"/>
          <a:stretch/>
        </p:blipFill>
        <p:spPr>
          <a:xfrm>
            <a:off x="5843068" y="4299285"/>
            <a:ext cx="3300932" cy="1949115"/>
          </a:xfrm>
          <a:prstGeom prst="rect">
            <a:avLst/>
          </a:prstGeom>
        </p:spPr>
      </p:pic>
      <p:sp>
        <p:nvSpPr>
          <p:cNvPr id="8" name="Right Arrow 7"/>
          <p:cNvSpPr/>
          <p:nvPr/>
        </p:nvSpPr>
        <p:spPr>
          <a:xfrm>
            <a:off x="3810000" y="5260027"/>
            <a:ext cx="1600200" cy="6835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170854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6"/>
          <p:cNvSpPr txBox="1">
            <a:spLocks noChangeArrowheads="1"/>
          </p:cNvSpPr>
          <p:nvPr/>
        </p:nvSpPr>
        <p:spPr bwMode="auto">
          <a:xfrm>
            <a:off x="0" y="106680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cs typeface="Arial" panose="020B0604020202020204" pitchFamily="34" charset="0"/>
              </a:rPr>
              <a:t>Diode Operating Conditions</a:t>
            </a:r>
            <a:endParaRPr lang="en-US" altLang="en-US" sz="1800">
              <a:cs typeface="Arial" panose="020B0604020202020204" pitchFamily="34" charset="0"/>
            </a:endParaRPr>
          </a:p>
        </p:txBody>
      </p:sp>
      <p:sp>
        <p:nvSpPr>
          <p:cNvPr id="41987" name="Text Box 12"/>
          <p:cNvSpPr txBox="1">
            <a:spLocks noChangeArrowheads="1"/>
          </p:cNvSpPr>
          <p:nvPr/>
        </p:nvSpPr>
        <p:spPr bwMode="auto">
          <a:xfrm>
            <a:off x="762000" y="2155825"/>
            <a:ext cx="3124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400" b="1" dirty="0">
                <a:solidFill>
                  <a:schemeClr val="accent2"/>
                </a:solidFill>
                <a:cs typeface="Arial" panose="020B0604020202020204" pitchFamily="34" charset="0"/>
              </a:rPr>
              <a:t>Forward Bias</a:t>
            </a:r>
          </a:p>
        </p:txBody>
      </p:sp>
      <p:sp>
        <p:nvSpPr>
          <p:cNvPr id="41988" name="Text Box 13"/>
          <p:cNvSpPr txBox="1">
            <a:spLocks noChangeArrowheads="1"/>
          </p:cNvSpPr>
          <p:nvPr/>
        </p:nvSpPr>
        <p:spPr bwMode="auto">
          <a:xfrm>
            <a:off x="762000" y="3124200"/>
            <a:ext cx="3276600" cy="176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200" dirty="0">
                <a:cs typeface="Arial" panose="020B0604020202020204" pitchFamily="34" charset="0"/>
              </a:rPr>
              <a:t>External voltage is applied across the </a:t>
            </a:r>
            <a:r>
              <a:rPr lang="en-US" altLang="en-US" sz="2200" i="1" dirty="0">
                <a:cs typeface="Arial" panose="020B0604020202020204" pitchFamily="34" charset="0"/>
              </a:rPr>
              <a:t>p-n</a:t>
            </a:r>
            <a:r>
              <a:rPr lang="en-US" altLang="en-US" sz="2200" dirty="0">
                <a:cs typeface="Arial" panose="020B0604020202020204" pitchFamily="34" charset="0"/>
              </a:rPr>
              <a:t> junction in the same polarity as the </a:t>
            </a:r>
            <a:r>
              <a:rPr lang="en-US" altLang="en-US" sz="2200" i="1" dirty="0">
                <a:cs typeface="Arial" panose="020B0604020202020204" pitchFamily="34" charset="0"/>
              </a:rPr>
              <a:t>p</a:t>
            </a:r>
            <a:r>
              <a:rPr lang="en-US" altLang="en-US" sz="2200" dirty="0">
                <a:cs typeface="Arial" panose="020B0604020202020204" pitchFamily="34" charset="0"/>
              </a:rPr>
              <a:t>- and </a:t>
            </a:r>
            <a:r>
              <a:rPr lang="en-US" altLang="en-US" sz="2200" i="1" dirty="0">
                <a:cs typeface="Arial" panose="020B0604020202020204" pitchFamily="34" charset="0"/>
              </a:rPr>
              <a:t>n</a:t>
            </a:r>
            <a:r>
              <a:rPr lang="en-US" altLang="en-US" sz="2200" dirty="0">
                <a:cs typeface="Arial" panose="020B0604020202020204" pitchFamily="34" charset="0"/>
              </a:rPr>
              <a:t>-type materials.</a:t>
            </a:r>
          </a:p>
        </p:txBody>
      </p:sp>
      <p:pic>
        <p:nvPicPr>
          <p:cNvPr id="41989" name="Picture 8" descr="fg01_0140b.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278438" y="2462213"/>
            <a:ext cx="2646362" cy="28717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ppt_x"/>
                                          </p:val>
                                        </p:tav>
                                        <p:tav tm="100000">
                                          <p:val>
                                            <p:strVal val="#ppt_x"/>
                                          </p:val>
                                        </p:tav>
                                      </p:tavLst>
                                    </p:anim>
                                    <p:anim calcmode="lin" valueType="num">
                                      <p:cBhvr additive="base">
                                        <p:cTn id="8" dur="500" fill="hold"/>
                                        <p:tgtEl>
                                          <p:spTgt spid="4198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989"/>
                                        </p:tgtEl>
                                        <p:attrNameLst>
                                          <p:attrName>style.visibility</p:attrName>
                                        </p:attrNameLst>
                                      </p:cBhvr>
                                      <p:to>
                                        <p:strVal val="visible"/>
                                      </p:to>
                                    </p:set>
                                    <p:anim calcmode="lin" valueType="num">
                                      <p:cBhvr additive="base">
                                        <p:cTn id="13" dur="500" fill="hold"/>
                                        <p:tgtEl>
                                          <p:spTgt spid="41989"/>
                                        </p:tgtEl>
                                        <p:attrNameLst>
                                          <p:attrName>ppt_x</p:attrName>
                                        </p:attrNameLst>
                                      </p:cBhvr>
                                      <p:tavLst>
                                        <p:tav tm="0">
                                          <p:val>
                                            <p:strVal val="#ppt_x"/>
                                          </p:val>
                                        </p:tav>
                                        <p:tav tm="100000">
                                          <p:val>
                                            <p:strVal val="#ppt_x"/>
                                          </p:val>
                                        </p:tav>
                                      </p:tavLst>
                                    </p:anim>
                                    <p:anim calcmode="lin" valueType="num">
                                      <p:cBhvr additive="base">
                                        <p:cTn id="14" dur="500" fill="hold"/>
                                        <p:tgtEl>
                                          <p:spTgt spid="4198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8"/>
                                        </p:tgtEl>
                                        <p:attrNameLst>
                                          <p:attrName>style.visibility</p:attrName>
                                        </p:attrNameLst>
                                      </p:cBhvr>
                                      <p:to>
                                        <p:strVal val="visible"/>
                                      </p:to>
                                    </p:set>
                                    <p:anim calcmode="lin" valueType="num">
                                      <p:cBhvr additive="base">
                                        <p:cTn id="19" dur="500" fill="hold"/>
                                        <p:tgtEl>
                                          <p:spTgt spid="41988"/>
                                        </p:tgtEl>
                                        <p:attrNameLst>
                                          <p:attrName>ppt_x</p:attrName>
                                        </p:attrNameLst>
                                      </p:cBhvr>
                                      <p:tavLst>
                                        <p:tav tm="0">
                                          <p:val>
                                            <p:strVal val="#ppt_x"/>
                                          </p:val>
                                        </p:tav>
                                        <p:tav tm="100000">
                                          <p:val>
                                            <p:strVal val="#ppt_x"/>
                                          </p:val>
                                        </p:tav>
                                      </p:tavLst>
                                    </p:anim>
                                    <p:anim calcmode="lin" valueType="num">
                                      <p:cBhvr additive="base">
                                        <p:cTn id="20" dur="500" fill="hold"/>
                                        <p:tgtEl>
                                          <p:spTgt spid="419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P spid="4198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6"/>
          <p:cNvSpPr txBox="1">
            <a:spLocks noChangeArrowheads="1"/>
          </p:cNvSpPr>
          <p:nvPr/>
        </p:nvSpPr>
        <p:spPr bwMode="auto">
          <a:xfrm>
            <a:off x="0" y="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cs typeface="Arial" panose="020B0604020202020204" pitchFamily="34" charset="0"/>
              </a:rPr>
              <a:t>Diode Operating Conditions</a:t>
            </a:r>
            <a:endParaRPr lang="en-US" altLang="en-US" sz="1800" dirty="0">
              <a:cs typeface="Arial" panose="020B0604020202020204" pitchFamily="34" charset="0"/>
            </a:endParaRPr>
          </a:p>
        </p:txBody>
      </p:sp>
      <p:sp>
        <p:nvSpPr>
          <p:cNvPr id="43011" name="Text Box 12"/>
          <p:cNvSpPr txBox="1">
            <a:spLocks noChangeArrowheads="1"/>
          </p:cNvSpPr>
          <p:nvPr/>
        </p:nvSpPr>
        <p:spPr bwMode="auto">
          <a:xfrm>
            <a:off x="0" y="9144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400" b="1" dirty="0">
                <a:solidFill>
                  <a:schemeClr val="accent2"/>
                </a:solidFill>
                <a:cs typeface="Arial" panose="020B0604020202020204" pitchFamily="34" charset="0"/>
              </a:rPr>
              <a:t>Forward Bias</a:t>
            </a:r>
          </a:p>
        </p:txBody>
      </p:sp>
      <p:sp>
        <p:nvSpPr>
          <p:cNvPr id="43012" name="Rectangle 14"/>
          <p:cNvSpPr>
            <a:spLocks noChangeArrowheads="1"/>
          </p:cNvSpPr>
          <p:nvPr/>
        </p:nvSpPr>
        <p:spPr bwMode="auto">
          <a:xfrm>
            <a:off x="838200" y="5638800"/>
            <a:ext cx="8553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20000"/>
              </a:spcBef>
              <a:buClr>
                <a:schemeClr val="accent2"/>
              </a:buClr>
              <a:buFontTx/>
              <a:buNone/>
            </a:pPr>
            <a:r>
              <a:rPr lang="en-US" altLang="en-US" sz="2000" dirty="0">
                <a:solidFill>
                  <a:srgbClr val="FFFF66"/>
                </a:solidFill>
                <a:cs typeface="Arial" panose="020B0604020202020204" pitchFamily="34" charset="0"/>
              </a:rPr>
              <a:t>The electrons and holes have sufficient energy to cross the </a:t>
            </a:r>
            <a:r>
              <a:rPr lang="en-US" altLang="en-US" sz="2000" i="1" dirty="0">
                <a:solidFill>
                  <a:srgbClr val="FFFF66"/>
                </a:solidFill>
                <a:cs typeface="Arial" panose="020B0604020202020204" pitchFamily="34" charset="0"/>
              </a:rPr>
              <a:t>p-n</a:t>
            </a:r>
            <a:r>
              <a:rPr lang="en-US" altLang="en-US" sz="2000" dirty="0">
                <a:solidFill>
                  <a:srgbClr val="FFFF66"/>
                </a:solidFill>
                <a:cs typeface="Arial" panose="020B0604020202020204" pitchFamily="34" charset="0"/>
              </a:rPr>
              <a:t> junction.</a:t>
            </a:r>
          </a:p>
        </p:txBody>
      </p:sp>
      <mc:AlternateContent xmlns:mc="http://schemas.openxmlformats.org/markup-compatibility/2006" xmlns:a14="http://schemas.microsoft.com/office/drawing/2010/main">
        <mc:Choice Requires="a14">
          <p:sp>
            <p:nvSpPr>
              <p:cNvPr id="43013" name="Rectangle 1"/>
              <p:cNvSpPr>
                <a:spLocks noChangeArrowheads="1"/>
              </p:cNvSpPr>
              <p:nvPr/>
            </p:nvSpPr>
            <p:spPr bwMode="auto">
              <a:xfrm>
                <a:off x="-1" y="1371600"/>
                <a:ext cx="4846637" cy="254954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20000"/>
                  </a:spcBef>
                  <a:buClr>
                    <a:srgbClr val="333399"/>
                  </a:buClr>
                  <a:buFontTx/>
                  <a:buNone/>
                </a:pPr>
                <a:r>
                  <a:rPr lang="en-US" altLang="en-US" sz="2000" dirty="0">
                    <a:solidFill>
                      <a:srgbClr val="000000"/>
                    </a:solidFill>
                    <a:cs typeface="Arial" panose="020B0604020202020204" pitchFamily="34" charset="0"/>
                  </a:rPr>
                  <a:t>The forward voltage causes the depletion region to narrow.</a:t>
                </a:r>
              </a:p>
              <a:p>
                <a:pPr marL="342900" indent="-342900" eaLnBrk="1" hangingPunct="1"/>
                <a14:m>
                  <m:oMath xmlns:m="http://schemas.openxmlformats.org/officeDocument/2006/math">
                    <m:sSub>
                      <m:sSubPr>
                        <m:ctrlPr>
                          <a:rPr lang="en-US" altLang="en-US" sz="2000" b="1" i="1">
                            <a:solidFill>
                              <a:srgbClr val="FF0000"/>
                            </a:solidFill>
                            <a:latin typeface="Cambria Math" panose="02040503050406030204" pitchFamily="18" charset="0"/>
                            <a:cs typeface="Arial" panose="020B0604020202020204" pitchFamily="34" charset="0"/>
                          </a:rPr>
                        </m:ctrlPr>
                      </m:sSubPr>
                      <m:e>
                        <m:r>
                          <a:rPr lang="en-US" altLang="en-US" sz="2000" b="1" i="1">
                            <a:solidFill>
                              <a:srgbClr val="FF0000"/>
                            </a:solidFill>
                            <a:latin typeface="Cambria Math"/>
                            <a:cs typeface="Arial" panose="020B0604020202020204" pitchFamily="34" charset="0"/>
                          </a:rPr>
                          <m:t>𝑽</m:t>
                        </m:r>
                      </m:e>
                      <m:sub>
                        <m:r>
                          <a:rPr lang="en-US" altLang="en-US" sz="2000" b="1" i="1">
                            <a:solidFill>
                              <a:srgbClr val="FF0000"/>
                            </a:solidFill>
                            <a:latin typeface="Cambria Math"/>
                            <a:cs typeface="Arial" panose="020B0604020202020204" pitchFamily="34" charset="0"/>
                          </a:rPr>
                          <m:t>𝑫</m:t>
                        </m:r>
                      </m:sub>
                    </m:sSub>
                    <m:r>
                      <a:rPr lang="en-US" altLang="en-US" sz="2000" b="1" i="0" smtClean="0">
                        <a:solidFill>
                          <a:srgbClr val="FF0000"/>
                        </a:solidFill>
                        <a:latin typeface="Cambria Math"/>
                        <a:cs typeface="Arial" panose="020B0604020202020204" pitchFamily="34" charset="0"/>
                      </a:rPr>
                      <m:t>&gt;</m:t>
                    </m:r>
                    <m:r>
                      <a:rPr lang="en-US" altLang="en-US" sz="2000" b="1">
                        <a:solidFill>
                          <a:srgbClr val="FF0000"/>
                        </a:solidFill>
                        <a:latin typeface="Cambria Math"/>
                        <a:cs typeface="Arial" panose="020B0604020202020204" pitchFamily="34" charset="0"/>
                      </a:rPr>
                      <m:t>𝟎𝐕</m:t>
                    </m:r>
                  </m:oMath>
                </a14:m>
                <a:endParaRPr lang="en-US" altLang="en-US" sz="2000" b="1" dirty="0">
                  <a:solidFill>
                    <a:srgbClr val="FF0000"/>
                  </a:solidFill>
                  <a:cs typeface="Arial" panose="020B0604020202020204" pitchFamily="34" charset="0"/>
                </a:endParaRPr>
              </a:p>
              <a:p>
                <a:pPr marL="342900" indent="-342900" eaLnBrk="1" hangingPunct="1"/>
                <a14:m>
                  <m:oMath xmlns:m="http://schemas.openxmlformats.org/officeDocument/2006/math">
                    <m:sSub>
                      <m:sSubPr>
                        <m:ctrlPr>
                          <a:rPr lang="en-US" altLang="en-US" sz="2000" b="1" i="1">
                            <a:solidFill>
                              <a:srgbClr val="FF0000"/>
                            </a:solidFill>
                            <a:latin typeface="Cambria Math" panose="02040503050406030204" pitchFamily="18" charset="0"/>
                            <a:cs typeface="Arial" panose="020B0604020202020204" pitchFamily="34" charset="0"/>
                          </a:rPr>
                        </m:ctrlPr>
                      </m:sSubPr>
                      <m:e>
                        <m:r>
                          <a:rPr lang="en-US" altLang="en-US" sz="2000" b="1" i="1">
                            <a:solidFill>
                              <a:srgbClr val="FF0000"/>
                            </a:solidFill>
                            <a:latin typeface="Cambria Math"/>
                            <a:cs typeface="Arial" panose="020B0604020202020204" pitchFamily="34" charset="0"/>
                          </a:rPr>
                          <m:t>𝑰</m:t>
                        </m:r>
                      </m:e>
                      <m:sub>
                        <m:r>
                          <a:rPr lang="en-US" altLang="en-US" sz="2000" b="1" i="1">
                            <a:solidFill>
                              <a:srgbClr val="FF0000"/>
                            </a:solidFill>
                            <a:latin typeface="Cambria Math"/>
                            <a:cs typeface="Arial" panose="020B0604020202020204" pitchFamily="34" charset="0"/>
                          </a:rPr>
                          <m:t>𝒎𝒂𝒋𝒐𝒓𝒊𝒕𝒚</m:t>
                        </m:r>
                      </m:sub>
                    </m:sSub>
                    <m:r>
                      <a:rPr lang="en-US" altLang="en-US" sz="2000" b="1" i="1" smtClean="0">
                        <a:solidFill>
                          <a:srgbClr val="FF0000"/>
                        </a:solidFill>
                        <a:latin typeface="Cambria Math"/>
                        <a:ea typeface="Cambria Math"/>
                        <a:cs typeface="Arial" panose="020B0604020202020204" pitchFamily="34" charset="0"/>
                      </a:rPr>
                      <m:t>&gt;</m:t>
                    </m:r>
                    <m:r>
                      <a:rPr lang="en-US" altLang="en-US" sz="2000" b="1">
                        <a:solidFill>
                          <a:srgbClr val="FF0000"/>
                        </a:solidFill>
                        <a:latin typeface="Cambria Math"/>
                        <a:cs typeface="Arial" panose="020B0604020202020204" pitchFamily="34" charset="0"/>
                      </a:rPr>
                      <m:t>𝟎𝐀</m:t>
                    </m:r>
                  </m:oMath>
                </a14:m>
                <a:endParaRPr lang="en-US" altLang="en-US" sz="2000" b="1" dirty="0">
                  <a:solidFill>
                    <a:srgbClr val="FF0000"/>
                  </a:solidFill>
                  <a:cs typeface="Arial" panose="020B0604020202020204" pitchFamily="34" charset="0"/>
                </a:endParaRPr>
              </a:p>
              <a:p>
                <a:pPr marL="342900" indent="-342900" eaLnBrk="1" hangingPunct="1"/>
                <a14:m>
                  <m:oMath xmlns:m="http://schemas.openxmlformats.org/officeDocument/2006/math">
                    <m:sSub>
                      <m:sSubPr>
                        <m:ctrlPr>
                          <a:rPr lang="en-US" altLang="en-US" sz="2000" b="1" i="1">
                            <a:solidFill>
                              <a:srgbClr val="FF0000"/>
                            </a:solidFill>
                            <a:latin typeface="Cambria Math" panose="02040503050406030204" pitchFamily="18" charset="0"/>
                            <a:cs typeface="Arial" panose="020B0604020202020204" pitchFamily="34" charset="0"/>
                          </a:rPr>
                        </m:ctrlPr>
                      </m:sSubPr>
                      <m:e>
                        <m:r>
                          <a:rPr lang="en-US" altLang="en-US" sz="2000" b="1" i="1">
                            <a:solidFill>
                              <a:srgbClr val="FF0000"/>
                            </a:solidFill>
                            <a:latin typeface="Cambria Math"/>
                            <a:cs typeface="Arial" panose="020B0604020202020204" pitchFamily="34" charset="0"/>
                          </a:rPr>
                          <m:t>𝑰</m:t>
                        </m:r>
                      </m:e>
                      <m:sub>
                        <m:r>
                          <a:rPr lang="en-US" altLang="en-US" sz="2000" b="1" i="1">
                            <a:solidFill>
                              <a:srgbClr val="FF0000"/>
                            </a:solidFill>
                            <a:latin typeface="Cambria Math"/>
                            <a:cs typeface="Arial" panose="020B0604020202020204" pitchFamily="34" charset="0"/>
                          </a:rPr>
                          <m:t>𝑫</m:t>
                        </m:r>
                      </m:sub>
                    </m:sSub>
                    <m:r>
                      <a:rPr lang="en-US" altLang="en-US" sz="2000" b="1" i="1">
                        <a:solidFill>
                          <a:srgbClr val="FF0000"/>
                        </a:solidFill>
                        <a:latin typeface="Cambria Math"/>
                        <a:ea typeface="Cambria Math"/>
                        <a:cs typeface="Arial" panose="020B0604020202020204" pitchFamily="34" charset="0"/>
                      </a:rPr>
                      <m:t>≅</m:t>
                    </m:r>
                    <m:sSub>
                      <m:sSubPr>
                        <m:ctrlPr>
                          <a:rPr lang="en-US" altLang="en-US" sz="2000" b="1" i="1">
                            <a:solidFill>
                              <a:srgbClr val="FF0000"/>
                            </a:solidFill>
                            <a:latin typeface="Cambria Math" panose="02040503050406030204" pitchFamily="18" charset="0"/>
                            <a:cs typeface="Arial" panose="020B0604020202020204" pitchFamily="34" charset="0"/>
                          </a:rPr>
                        </m:ctrlPr>
                      </m:sSubPr>
                      <m:e>
                        <m:r>
                          <a:rPr lang="en-US" altLang="en-US" sz="2000" b="1" i="1">
                            <a:solidFill>
                              <a:srgbClr val="FF0000"/>
                            </a:solidFill>
                            <a:latin typeface="Cambria Math"/>
                            <a:cs typeface="Arial" panose="020B0604020202020204" pitchFamily="34" charset="0"/>
                          </a:rPr>
                          <m:t>𝑰</m:t>
                        </m:r>
                      </m:e>
                      <m:sub>
                        <m:r>
                          <a:rPr lang="en-US" altLang="en-US" sz="2000" b="1" i="1">
                            <a:solidFill>
                              <a:srgbClr val="FF0000"/>
                            </a:solidFill>
                            <a:latin typeface="Cambria Math"/>
                            <a:cs typeface="Arial" panose="020B0604020202020204" pitchFamily="34" charset="0"/>
                          </a:rPr>
                          <m:t>𝒎𝒂𝒋𝒐𝒓𝒊𝒕𝒚</m:t>
                        </m:r>
                      </m:sub>
                    </m:sSub>
                    <m:r>
                      <a:rPr lang="en-US" altLang="en-US" sz="2000" b="1">
                        <a:solidFill>
                          <a:srgbClr val="FF0000"/>
                        </a:solidFill>
                        <a:latin typeface="Cambria Math"/>
                        <a:cs typeface="Arial" panose="020B0604020202020204" pitchFamily="34" charset="0"/>
                      </a:rPr>
                      <m:t>=</m:t>
                    </m:r>
                    <m:r>
                      <a:rPr lang="en-US" altLang="en-US" sz="2000" b="1" i="0" smtClean="0">
                        <a:solidFill>
                          <a:srgbClr val="FF0000"/>
                        </a:solidFill>
                        <a:latin typeface="Cambria Math"/>
                        <a:cs typeface="Arial" panose="020B0604020202020204" pitchFamily="34" charset="0"/>
                      </a:rPr>
                      <m:t>𝐥𝐚𝐫𝐠𝐞</m:t>
                    </m:r>
                    <m:r>
                      <a:rPr lang="en-US" altLang="en-US" sz="2000" b="1">
                        <a:solidFill>
                          <a:srgbClr val="FF0000"/>
                        </a:solidFill>
                        <a:latin typeface="Cambria Math"/>
                        <a:cs typeface="Arial" panose="020B0604020202020204" pitchFamily="34" charset="0"/>
                      </a:rPr>
                      <m:t> </m:t>
                    </m:r>
                    <m:r>
                      <a:rPr lang="en-US" altLang="en-US" sz="2000" b="1">
                        <a:solidFill>
                          <a:srgbClr val="FF0000"/>
                        </a:solidFill>
                        <a:latin typeface="Cambria Math"/>
                        <a:cs typeface="Arial" panose="020B0604020202020204" pitchFamily="34" charset="0"/>
                      </a:rPr>
                      <m:t>𝐜𝐮𝐫𝐫𝐞𝐧𝐭</m:t>
                    </m:r>
                  </m:oMath>
                </a14:m>
                <a:endParaRPr lang="en-US" altLang="en-US" sz="2000" b="1" dirty="0">
                  <a:solidFill>
                    <a:srgbClr val="FFFF66"/>
                  </a:solidFill>
                  <a:cs typeface="Arial" panose="020B0604020202020204" pitchFamily="34" charset="0"/>
                </a:endParaRPr>
              </a:p>
              <a:p>
                <a:pPr eaLnBrk="1" hangingPunct="1">
                  <a:spcBef>
                    <a:spcPct val="20000"/>
                  </a:spcBef>
                  <a:buClr>
                    <a:srgbClr val="333399"/>
                  </a:buClr>
                  <a:buFontTx/>
                  <a:buNone/>
                </a:pPr>
                <a:endParaRPr lang="en-US" altLang="en-US" sz="2000" dirty="0">
                  <a:solidFill>
                    <a:srgbClr val="000000"/>
                  </a:solidFill>
                  <a:cs typeface="Arial" panose="020B0604020202020204" pitchFamily="34" charset="0"/>
                </a:endParaRPr>
              </a:p>
            </p:txBody>
          </p:sp>
        </mc:Choice>
        <mc:Fallback xmlns="">
          <p:sp>
            <p:nvSpPr>
              <p:cNvPr id="43013" name="Rectangle 1"/>
              <p:cNvSpPr>
                <a:spLocks noRot="1" noChangeAspect="1" noMove="1" noResize="1" noEditPoints="1" noAdjustHandles="1" noChangeArrowheads="1" noChangeShapeType="1" noTextEdit="1"/>
              </p:cNvSpPr>
              <p:nvPr/>
            </p:nvSpPr>
            <p:spPr bwMode="auto">
              <a:xfrm>
                <a:off x="-1" y="1371600"/>
                <a:ext cx="4846637" cy="2549544"/>
              </a:xfrm>
              <a:prstGeom prst="rect">
                <a:avLst/>
              </a:prstGeom>
              <a:blipFill rotWithShape="1">
                <a:blip r:embed="rId2"/>
                <a:stretch>
                  <a:fillRect l="-1258" t="-957" r="-226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43014" name="Rectangle 2"/>
          <p:cNvSpPr>
            <a:spLocks noChangeArrowheads="1"/>
          </p:cNvSpPr>
          <p:nvPr/>
        </p:nvSpPr>
        <p:spPr bwMode="auto">
          <a:xfrm>
            <a:off x="838200" y="4403725"/>
            <a:ext cx="29432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dirty="0">
                <a:solidFill>
                  <a:srgbClr val="000000"/>
                </a:solidFill>
                <a:cs typeface="Arial" panose="020B0604020202020204" pitchFamily="34" charset="0"/>
              </a:rPr>
              <a:t>The electrons and holes are pushed toward the </a:t>
            </a:r>
            <a:r>
              <a:rPr lang="en-US" altLang="en-US" sz="2000" i="1" dirty="0">
                <a:solidFill>
                  <a:srgbClr val="000000"/>
                </a:solidFill>
                <a:cs typeface="Arial" panose="020B0604020202020204" pitchFamily="34" charset="0"/>
              </a:rPr>
              <a:t>p-n</a:t>
            </a:r>
            <a:r>
              <a:rPr lang="en-US" altLang="en-US" sz="2000" dirty="0">
                <a:solidFill>
                  <a:srgbClr val="000000"/>
                </a:solidFill>
                <a:cs typeface="Arial" panose="020B0604020202020204" pitchFamily="34" charset="0"/>
              </a:rPr>
              <a:t> junction.</a:t>
            </a:r>
            <a:endParaRPr lang="en-US" altLang="en-US" sz="1800" dirty="0"/>
          </a:p>
        </p:txBody>
      </p:sp>
      <p:pic>
        <p:nvPicPr>
          <p:cNvPr id="43015" name="Picture 12" descr="fg01_0140a.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6637" y="2386013"/>
            <a:ext cx="4297363" cy="3024187"/>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013"/>
                                        </p:tgtEl>
                                        <p:attrNameLst>
                                          <p:attrName>style.visibility</p:attrName>
                                        </p:attrNameLst>
                                      </p:cBhvr>
                                      <p:to>
                                        <p:strVal val="visible"/>
                                      </p:to>
                                    </p:set>
                                    <p:anim calcmode="lin" valueType="num">
                                      <p:cBhvr additive="base">
                                        <p:cTn id="7" dur="500" fill="hold"/>
                                        <p:tgtEl>
                                          <p:spTgt spid="43013"/>
                                        </p:tgtEl>
                                        <p:attrNameLst>
                                          <p:attrName>ppt_x</p:attrName>
                                        </p:attrNameLst>
                                      </p:cBhvr>
                                      <p:tavLst>
                                        <p:tav tm="0">
                                          <p:val>
                                            <p:strVal val="#ppt_x"/>
                                          </p:val>
                                        </p:tav>
                                        <p:tav tm="100000">
                                          <p:val>
                                            <p:strVal val="#ppt_x"/>
                                          </p:val>
                                        </p:tav>
                                      </p:tavLst>
                                    </p:anim>
                                    <p:anim calcmode="lin" valueType="num">
                                      <p:cBhvr additive="base">
                                        <p:cTn id="8" dur="500" fill="hold"/>
                                        <p:tgtEl>
                                          <p:spTgt spid="430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3015"/>
                                        </p:tgtEl>
                                        <p:attrNameLst>
                                          <p:attrName>style.visibility</p:attrName>
                                        </p:attrNameLst>
                                      </p:cBhvr>
                                      <p:to>
                                        <p:strVal val="visible"/>
                                      </p:to>
                                    </p:set>
                                    <p:anim calcmode="lin" valueType="num">
                                      <p:cBhvr additive="base">
                                        <p:cTn id="13" dur="500" fill="hold"/>
                                        <p:tgtEl>
                                          <p:spTgt spid="43015"/>
                                        </p:tgtEl>
                                        <p:attrNameLst>
                                          <p:attrName>ppt_x</p:attrName>
                                        </p:attrNameLst>
                                      </p:cBhvr>
                                      <p:tavLst>
                                        <p:tav tm="0">
                                          <p:val>
                                            <p:strVal val="#ppt_x"/>
                                          </p:val>
                                        </p:tav>
                                        <p:tav tm="100000">
                                          <p:val>
                                            <p:strVal val="#ppt_x"/>
                                          </p:val>
                                        </p:tav>
                                      </p:tavLst>
                                    </p:anim>
                                    <p:anim calcmode="lin" valueType="num">
                                      <p:cBhvr additive="base">
                                        <p:cTn id="14" dur="500" fill="hold"/>
                                        <p:tgtEl>
                                          <p:spTgt spid="430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3014"/>
                                        </p:tgtEl>
                                        <p:attrNameLst>
                                          <p:attrName>style.visibility</p:attrName>
                                        </p:attrNameLst>
                                      </p:cBhvr>
                                      <p:to>
                                        <p:strVal val="visible"/>
                                      </p:to>
                                    </p:set>
                                    <p:anim calcmode="lin" valueType="num">
                                      <p:cBhvr additive="base">
                                        <p:cTn id="19" dur="500" fill="hold"/>
                                        <p:tgtEl>
                                          <p:spTgt spid="43014"/>
                                        </p:tgtEl>
                                        <p:attrNameLst>
                                          <p:attrName>ppt_x</p:attrName>
                                        </p:attrNameLst>
                                      </p:cBhvr>
                                      <p:tavLst>
                                        <p:tav tm="0">
                                          <p:val>
                                            <p:strVal val="#ppt_x"/>
                                          </p:val>
                                        </p:tav>
                                        <p:tav tm="100000">
                                          <p:val>
                                            <p:strVal val="#ppt_x"/>
                                          </p:val>
                                        </p:tav>
                                      </p:tavLst>
                                    </p:anim>
                                    <p:anim calcmode="lin" valueType="num">
                                      <p:cBhvr additive="base">
                                        <p:cTn id="20" dur="500" fill="hold"/>
                                        <p:tgtEl>
                                          <p:spTgt spid="4301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3012"/>
                                        </p:tgtEl>
                                        <p:attrNameLst>
                                          <p:attrName>style.visibility</p:attrName>
                                        </p:attrNameLst>
                                      </p:cBhvr>
                                      <p:to>
                                        <p:strVal val="visible"/>
                                      </p:to>
                                    </p:set>
                                    <p:anim calcmode="lin" valueType="num">
                                      <p:cBhvr additive="base">
                                        <p:cTn id="25" dur="500" fill="hold"/>
                                        <p:tgtEl>
                                          <p:spTgt spid="43012"/>
                                        </p:tgtEl>
                                        <p:attrNameLst>
                                          <p:attrName>ppt_x</p:attrName>
                                        </p:attrNameLst>
                                      </p:cBhvr>
                                      <p:tavLst>
                                        <p:tav tm="0">
                                          <p:val>
                                            <p:strVal val="#ppt_x"/>
                                          </p:val>
                                        </p:tav>
                                        <p:tav tm="100000">
                                          <p:val>
                                            <p:strVal val="#ppt_x"/>
                                          </p:val>
                                        </p:tav>
                                      </p:tavLst>
                                    </p:anim>
                                    <p:anim calcmode="lin" valueType="num">
                                      <p:cBhvr additive="base">
                                        <p:cTn id="26" dur="500" fill="hold"/>
                                        <p:tgtEl>
                                          <p:spTgt spid="430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p:bldP spid="43013" grpId="0"/>
      <p:bldP spid="430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47700" y="1143000"/>
            <a:ext cx="7848600" cy="4957763"/>
          </a:xfrm>
        </p:spPr>
      </p:pic>
      <p:sp>
        <p:nvSpPr>
          <p:cNvPr id="44035" name="Title 2"/>
          <p:cNvSpPr>
            <a:spLocks noGrp="1"/>
          </p:cNvSpPr>
          <p:nvPr>
            <p:ph type="title"/>
          </p:nvPr>
        </p:nvSpPr>
        <p:spPr/>
        <p:txBody>
          <a:bodyPr/>
          <a:lstStyle/>
          <a:p>
            <a:r>
              <a:rPr lang="en-US" altLang="en-US"/>
              <a:t>Diode Current Equation</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5058"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457200"/>
            <a:ext cx="8218488" cy="955675"/>
          </a:xfrm>
        </p:spPr>
      </p:pic>
      <p:pic>
        <p:nvPicPr>
          <p:cNvPr id="51203" name="Picture 4"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28800"/>
            <a:ext cx="8232775"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 calcmode="lin" valueType="num">
                                      <p:cBhvr additive="base">
                                        <p:cTn id="7" dur="500" fill="hold"/>
                                        <p:tgtEl>
                                          <p:spTgt spid="51203"/>
                                        </p:tgtEl>
                                        <p:attrNameLst>
                                          <p:attrName>ppt_x</p:attrName>
                                        </p:attrNameLst>
                                      </p:cBhvr>
                                      <p:tavLst>
                                        <p:tav tm="0">
                                          <p:val>
                                            <p:strVal val="#ppt_x"/>
                                          </p:val>
                                        </p:tav>
                                        <p:tav tm="100000">
                                          <p:val>
                                            <p:strVal val="#ppt_x"/>
                                          </p:val>
                                        </p:tav>
                                      </p:tavLst>
                                    </p:anim>
                                    <p:anim calcmode="lin" valueType="num">
                                      <p:cBhvr additive="base">
                                        <p:cTn id="8" dur="500" fill="hold"/>
                                        <p:tgtEl>
                                          <p:spTgt spid="512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6"/>
          <p:cNvSpPr txBox="1">
            <a:spLocks noChangeArrowheads="1"/>
          </p:cNvSpPr>
          <p:nvPr/>
        </p:nvSpPr>
        <p:spPr bwMode="auto">
          <a:xfrm>
            <a:off x="0" y="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rgbClr val="FF0000"/>
                </a:solidFill>
                <a:cs typeface="Arial" panose="020B0604020202020204" pitchFamily="34" charset="0"/>
              </a:rPr>
              <a:t>Actual/Practical</a:t>
            </a:r>
            <a:r>
              <a:rPr lang="en-US" altLang="en-US" sz="3600" b="1" dirty="0">
                <a:cs typeface="Arial" panose="020B0604020202020204" pitchFamily="34" charset="0"/>
              </a:rPr>
              <a:t> Diode Characteristics</a:t>
            </a:r>
            <a:endParaRPr lang="en-US" altLang="en-US" sz="1800" dirty="0">
              <a:cs typeface="Arial" panose="020B0604020202020204" pitchFamily="34" charset="0"/>
            </a:endParaRPr>
          </a:p>
        </p:txBody>
      </p:sp>
      <p:sp>
        <p:nvSpPr>
          <p:cNvPr id="46083" name="Text Box 12"/>
          <p:cNvSpPr txBox="1">
            <a:spLocks noChangeArrowheads="1"/>
          </p:cNvSpPr>
          <p:nvPr/>
        </p:nvSpPr>
        <p:spPr bwMode="auto">
          <a:xfrm>
            <a:off x="76200" y="2438400"/>
            <a:ext cx="335280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400" b="1">
                <a:solidFill>
                  <a:schemeClr val="accent2"/>
                </a:solidFill>
                <a:cs typeface="Arial" panose="020B0604020202020204" pitchFamily="34" charset="0"/>
              </a:rPr>
              <a:t>Note the regions for no bias, reverse bias, and forward bias conditions</a:t>
            </a:r>
            <a:r>
              <a:rPr lang="en-US" altLang="en-US" sz="2400" b="1">
                <a:cs typeface="Arial" panose="020B0604020202020204" pitchFamily="34" charset="0"/>
              </a:rPr>
              <a:t>.</a:t>
            </a:r>
          </a:p>
          <a:p>
            <a:pPr eaLnBrk="1" hangingPunct="1">
              <a:buFontTx/>
              <a:buNone/>
            </a:pPr>
            <a:r>
              <a:rPr lang="en-US" altLang="en-US" sz="2400">
                <a:cs typeface="Arial" panose="020B0604020202020204" pitchFamily="34" charset="0"/>
              </a:rPr>
              <a:t>Carefully note the scale for each of these conditions.</a:t>
            </a:r>
          </a:p>
        </p:txBody>
      </p:sp>
      <p:pic>
        <p:nvPicPr>
          <p:cNvPr id="46084" name="Picture 7" descr="fg01_0150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882650"/>
            <a:ext cx="5376863" cy="52578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4375"/>
          </a:xfrm>
        </p:spPr>
        <p:txBody>
          <a:bodyPr/>
          <a:lstStyle/>
          <a:p>
            <a:r>
              <a:rPr lang="en-US" dirty="0"/>
              <a:t>Forward Bias (FB)/Short/Conduction Mode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0" y="685800"/>
                <a:ext cx="9144000" cy="6172199"/>
              </a:xfrm>
            </p:spPr>
            <p:txBody>
              <a:bodyPr/>
              <a:lstStyle/>
              <a:p>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a:rPr>
                          <m:t>𝑉</m:t>
                        </m:r>
                      </m:e>
                      <m:sub>
                        <m:r>
                          <a:rPr lang="en-US" b="0" i="1" dirty="0" smtClean="0">
                            <a:latin typeface="Cambria Math"/>
                          </a:rPr>
                          <m:t>𝑆</m:t>
                        </m:r>
                      </m:sub>
                    </m:sSub>
                    <m:r>
                      <a:rPr lang="en-US" b="0" i="1" dirty="0" smtClean="0">
                        <a:latin typeface="Cambria Math"/>
                      </a:rPr>
                      <m:t>&lt;0.7</m:t>
                    </m:r>
                    <m:r>
                      <a:rPr lang="en-US" b="0" i="1" dirty="0" smtClean="0">
                        <a:latin typeface="Cambria Math"/>
                      </a:rPr>
                      <m:t>𝑉</m:t>
                    </m:r>
                    <m:r>
                      <a:rPr lang="en-US" b="0" i="1" dirty="0" smtClean="0">
                        <a:latin typeface="Cambria Math"/>
                      </a:rPr>
                      <m:t>:</m:t>
                    </m:r>
                    <m:r>
                      <a:rPr lang="en-US" b="0" i="1" dirty="0" smtClean="0">
                        <a:latin typeface="Cambria Math"/>
                      </a:rPr>
                      <m:t>𝐷𝑖𝑜𝑑𝑒</m:t>
                    </m:r>
                    <m:f>
                      <m:fPr>
                        <m:ctrlPr>
                          <a:rPr lang="en-US" b="0" i="1" dirty="0" smtClean="0">
                            <a:latin typeface="Cambria Math" panose="02040503050406030204" pitchFamily="18" charset="0"/>
                          </a:rPr>
                        </m:ctrlPr>
                      </m:fPr>
                      <m:num>
                        <m:r>
                          <a:rPr lang="en-US" b="0" i="1" dirty="0" smtClean="0">
                            <a:latin typeface="Cambria Math"/>
                          </a:rPr>
                          <m:t>𝑁𝐵</m:t>
                        </m:r>
                      </m:num>
                      <m:den>
                        <m:r>
                          <a:rPr lang="en-US" b="0" i="1" dirty="0" smtClean="0">
                            <a:latin typeface="Cambria Math"/>
                          </a:rPr>
                          <m:t>𝑂𝐹𝐹</m:t>
                        </m:r>
                      </m:den>
                    </m:f>
                    <m:r>
                      <a:rPr lang="en-US" b="0" i="1" dirty="0" smtClean="0">
                        <a:latin typeface="Cambria Math"/>
                      </a:rPr>
                      <m:t>.</m:t>
                    </m:r>
                    <m:sSub>
                      <m:sSubPr>
                        <m:ctrlPr>
                          <a:rPr lang="en-US" i="1" dirty="0">
                            <a:latin typeface="Cambria Math" panose="02040503050406030204" pitchFamily="18" charset="0"/>
                          </a:rPr>
                        </m:ctrlPr>
                      </m:sSubPr>
                      <m:e>
                        <m:r>
                          <a:rPr lang="en-US" i="1" dirty="0">
                            <a:latin typeface="Cambria Math"/>
                          </a:rPr>
                          <m:t>𝑉</m:t>
                        </m:r>
                      </m:e>
                      <m:sub>
                        <m:r>
                          <a:rPr lang="en-US" b="0" i="1" dirty="0" smtClean="0">
                            <a:latin typeface="Cambria Math"/>
                          </a:rPr>
                          <m:t>𝐷</m:t>
                        </m:r>
                      </m:sub>
                    </m:sSub>
                    <m:r>
                      <a:rPr lang="en-US" i="1" dirty="0" smtClean="0">
                        <a:latin typeface="Cambria Math"/>
                      </a:rPr>
                      <m:t>=</m:t>
                    </m:r>
                    <m:sSub>
                      <m:sSubPr>
                        <m:ctrlPr>
                          <a:rPr lang="en-US" i="1" dirty="0">
                            <a:latin typeface="Cambria Math" panose="02040503050406030204" pitchFamily="18" charset="0"/>
                          </a:rPr>
                        </m:ctrlPr>
                      </m:sSubPr>
                      <m:e>
                        <m:r>
                          <a:rPr lang="en-US" i="1" dirty="0">
                            <a:latin typeface="Cambria Math"/>
                          </a:rPr>
                          <m:t>𝑉</m:t>
                        </m:r>
                      </m:e>
                      <m:sub>
                        <m:r>
                          <a:rPr lang="en-US" b="0" i="1" dirty="0" smtClean="0">
                            <a:latin typeface="Cambria Math"/>
                          </a:rPr>
                          <m:t>𝑆</m:t>
                        </m:r>
                      </m:sub>
                    </m:sSub>
                    <m:r>
                      <a:rPr lang="en-US" i="1" dirty="0" smtClean="0">
                        <a:latin typeface="Cambria Math"/>
                      </a:rPr>
                      <m:t>.</m:t>
                    </m:r>
                    <m:sSub>
                      <m:sSubPr>
                        <m:ctrlPr>
                          <a:rPr lang="en-US" i="1" dirty="0">
                            <a:latin typeface="Cambria Math" panose="02040503050406030204" pitchFamily="18" charset="0"/>
                          </a:rPr>
                        </m:ctrlPr>
                      </m:sSubPr>
                      <m:e>
                        <m:r>
                          <a:rPr lang="en-US" b="0" i="1" dirty="0" smtClean="0">
                            <a:latin typeface="Cambria Math"/>
                          </a:rPr>
                          <m:t>𝐼</m:t>
                        </m:r>
                      </m:e>
                      <m:sub>
                        <m:r>
                          <a:rPr lang="en-US" i="1" dirty="0">
                            <a:latin typeface="Cambria Math"/>
                          </a:rPr>
                          <m:t>𝐷</m:t>
                        </m:r>
                      </m:sub>
                    </m:sSub>
                    <m:r>
                      <a:rPr lang="en-US" b="0" i="1" dirty="0" smtClean="0">
                        <a:latin typeface="Cambria Math"/>
                      </a:rPr>
                      <m:t>=</m:t>
                    </m:r>
                    <m:r>
                      <a:rPr lang="en-US" b="0" i="1" smtClean="0">
                        <a:latin typeface="Cambria Math"/>
                        <a:ea typeface="Cambria Math"/>
                      </a:rPr>
                      <m:t>0</m:t>
                    </m:r>
                    <m:r>
                      <a:rPr lang="en-US" b="0" i="1" smtClean="0">
                        <a:latin typeface="Cambria Math"/>
                        <a:ea typeface="Cambria Math"/>
                      </a:rPr>
                      <m:t>𝑚𝐴</m:t>
                    </m:r>
                    <m:r>
                      <a:rPr lang="en-US" b="0" i="1" smtClean="0">
                        <a:latin typeface="Cambria Math"/>
                        <a:ea typeface="Cambria Math"/>
                      </a:rPr>
                      <m:t>;</m:t>
                    </m:r>
                    <m:sSub>
                      <m:sSubPr>
                        <m:ctrlPr>
                          <a:rPr lang="en-US" i="1" dirty="0">
                            <a:latin typeface="Cambria Math" panose="02040503050406030204" pitchFamily="18" charset="0"/>
                          </a:rPr>
                        </m:ctrlPr>
                      </m:sSubPr>
                      <m:e>
                        <m:r>
                          <a:rPr lang="en-US" i="1" dirty="0">
                            <a:latin typeface="Cambria Math"/>
                          </a:rPr>
                          <m:t>𝑉</m:t>
                        </m:r>
                      </m:e>
                      <m:sub>
                        <m:r>
                          <a:rPr lang="en-US" b="0" i="1" dirty="0" smtClean="0">
                            <a:latin typeface="Cambria Math"/>
                          </a:rPr>
                          <m:t>𝑅</m:t>
                        </m:r>
                      </m:sub>
                    </m:sSub>
                    <m:r>
                      <a:rPr lang="en-US" b="0" i="1" dirty="0" smtClean="0">
                        <a:latin typeface="Cambria Math"/>
                      </a:rPr>
                      <m:t>=</m:t>
                    </m:r>
                    <m:sSub>
                      <m:sSubPr>
                        <m:ctrlPr>
                          <a:rPr lang="en-US" i="1" dirty="0">
                            <a:latin typeface="Cambria Math" panose="02040503050406030204" pitchFamily="18" charset="0"/>
                          </a:rPr>
                        </m:ctrlPr>
                      </m:sSubPr>
                      <m:e>
                        <m:r>
                          <a:rPr lang="en-US" b="0" i="1" dirty="0" smtClean="0">
                            <a:latin typeface="Cambria Math"/>
                          </a:rPr>
                          <m:t>𝐼</m:t>
                        </m:r>
                      </m:e>
                      <m:sub>
                        <m:r>
                          <a:rPr lang="en-US" i="1" dirty="0">
                            <a:latin typeface="Cambria Math"/>
                          </a:rPr>
                          <m:t>𝐷</m:t>
                        </m:r>
                      </m:sub>
                    </m:sSub>
                    <m:r>
                      <a:rPr lang="en-US" b="0" i="1" dirty="0" smtClean="0">
                        <a:latin typeface="Cambria Math"/>
                      </a:rPr>
                      <m:t>𝑅</m:t>
                    </m:r>
                    <m:r>
                      <a:rPr lang="en-US" b="0" i="1" dirty="0" smtClean="0">
                        <a:latin typeface="Cambria Math"/>
                      </a:rPr>
                      <m:t>=0</m:t>
                    </m:r>
                    <m:r>
                      <a:rPr lang="en-US" b="0" i="1" dirty="0" smtClean="0">
                        <a:latin typeface="Cambria Math"/>
                      </a:rPr>
                      <m:t>𝑉</m:t>
                    </m:r>
                  </m:oMath>
                </a14:m>
                <a:endParaRPr lang="en-US" dirty="0"/>
              </a:p>
              <a:p>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𝑉</m:t>
                        </m:r>
                      </m:e>
                      <m:sub>
                        <m:r>
                          <a:rPr lang="en-US" i="1" dirty="0">
                            <a:latin typeface="Cambria Math"/>
                          </a:rPr>
                          <m:t>𝑆</m:t>
                        </m:r>
                      </m:sub>
                    </m:sSub>
                    <m:r>
                      <a:rPr lang="en-US" i="1" dirty="0" smtClean="0">
                        <a:latin typeface="Cambria Math"/>
                        <a:ea typeface="Cambria Math"/>
                      </a:rPr>
                      <m:t>≥</m:t>
                    </m:r>
                    <m:r>
                      <a:rPr lang="en-US" i="1" dirty="0">
                        <a:latin typeface="Cambria Math"/>
                      </a:rPr>
                      <m:t>0.7</m:t>
                    </m:r>
                    <m:r>
                      <a:rPr lang="en-US" i="1" dirty="0">
                        <a:latin typeface="Cambria Math"/>
                      </a:rPr>
                      <m:t>𝑉</m:t>
                    </m:r>
                    <m:r>
                      <a:rPr lang="en-US" i="1" dirty="0">
                        <a:latin typeface="Cambria Math"/>
                      </a:rPr>
                      <m:t>:</m:t>
                    </m:r>
                    <m:r>
                      <a:rPr lang="en-US" i="1" dirty="0">
                        <a:latin typeface="Cambria Math"/>
                      </a:rPr>
                      <m:t>𝐷𝑖𝑜𝑑𝑒</m:t>
                    </m:r>
                    <m:r>
                      <a:rPr lang="en-US" b="0" i="1" dirty="0" smtClean="0">
                        <a:latin typeface="Cambria Math"/>
                      </a:rPr>
                      <m:t>:</m:t>
                    </m:r>
                    <m:r>
                      <a:rPr lang="en-US" b="0" i="1" dirty="0" smtClean="0">
                        <a:latin typeface="Cambria Math"/>
                      </a:rPr>
                      <m:t>𝐹𝐵</m:t>
                    </m:r>
                    <m:r>
                      <a:rPr lang="en-US" i="1" dirty="0">
                        <a:latin typeface="Cambria Math"/>
                      </a:rPr>
                      <m:t>.</m:t>
                    </m:r>
                    <m:sSub>
                      <m:sSubPr>
                        <m:ctrlPr>
                          <a:rPr lang="en-US" i="1" dirty="0">
                            <a:latin typeface="Cambria Math" panose="02040503050406030204" pitchFamily="18" charset="0"/>
                          </a:rPr>
                        </m:ctrlPr>
                      </m:sSubPr>
                      <m:e>
                        <m:r>
                          <a:rPr lang="en-US" i="1" dirty="0">
                            <a:latin typeface="Cambria Math"/>
                          </a:rPr>
                          <m:t>𝑉</m:t>
                        </m:r>
                      </m:e>
                      <m:sub>
                        <m:r>
                          <a:rPr lang="en-US" i="1" dirty="0">
                            <a:latin typeface="Cambria Math"/>
                          </a:rPr>
                          <m:t>𝐷</m:t>
                        </m:r>
                      </m:sub>
                    </m:sSub>
                    <m:r>
                      <a:rPr lang="en-US" i="1" dirty="0">
                        <a:latin typeface="Cambria Math"/>
                      </a:rPr>
                      <m:t>=</m:t>
                    </m:r>
                    <m:r>
                      <a:rPr lang="en-US" b="0" i="1" dirty="0" smtClean="0">
                        <a:latin typeface="Cambria Math"/>
                      </a:rPr>
                      <m:t>0.7</m:t>
                    </m:r>
                    <m:r>
                      <a:rPr lang="en-US" b="0" i="1" dirty="0" smtClean="0">
                        <a:latin typeface="Cambria Math"/>
                      </a:rPr>
                      <m:t>𝑉</m:t>
                    </m:r>
                    <m:r>
                      <a:rPr lang="en-US" i="1" dirty="0">
                        <a:latin typeface="Cambria Math"/>
                      </a:rPr>
                      <m:t>.</m:t>
                    </m:r>
                  </m:oMath>
                </a14:m>
                <a:endParaRPr lang="en-US" i="1" dirty="0">
                  <a:latin typeface="Cambria Math"/>
                </a:endParaRPr>
              </a:p>
              <a:p>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𝑉</m:t>
                        </m:r>
                      </m:e>
                      <m:sub>
                        <m:r>
                          <a:rPr lang="en-US" i="1" dirty="0">
                            <a:latin typeface="Cambria Math"/>
                          </a:rPr>
                          <m:t>𝑅</m:t>
                        </m:r>
                      </m:sub>
                    </m:sSub>
                    <m:r>
                      <a:rPr lang="en-US" i="1" dirty="0">
                        <a:latin typeface="Cambria Math"/>
                      </a:rPr>
                      <m:t>=</m:t>
                    </m:r>
                    <m:sSub>
                      <m:sSubPr>
                        <m:ctrlPr>
                          <a:rPr lang="en-US" i="1" dirty="0">
                            <a:latin typeface="Cambria Math" panose="02040503050406030204" pitchFamily="18" charset="0"/>
                          </a:rPr>
                        </m:ctrlPr>
                      </m:sSubPr>
                      <m:e>
                        <m:r>
                          <a:rPr lang="en-US" i="1" dirty="0">
                            <a:latin typeface="Cambria Math"/>
                          </a:rPr>
                          <m:t>𝑉</m:t>
                        </m:r>
                      </m:e>
                      <m:sub>
                        <m:r>
                          <a:rPr lang="en-US" i="1" dirty="0">
                            <a:latin typeface="Cambria Math"/>
                          </a:rPr>
                          <m:t>𝑆</m:t>
                        </m:r>
                      </m:sub>
                    </m:sSub>
                    <m:r>
                      <a:rPr lang="en-US" i="1" dirty="0">
                        <a:latin typeface="Cambria Math"/>
                      </a:rPr>
                      <m:t>−0.7</m:t>
                    </m:r>
                    <m:r>
                      <a:rPr lang="en-US" i="1" dirty="0">
                        <a:latin typeface="Cambria Math"/>
                      </a:rPr>
                      <m:t>𝑉</m:t>
                    </m:r>
                  </m:oMath>
                </a14:m>
                <a:r>
                  <a:rPr lang="en-US" i="1" dirty="0">
                    <a:latin typeface="Cambria Math"/>
                  </a:rPr>
                  <a:t> </a:t>
                </a:r>
                <a:r>
                  <a:rPr lang="en-US" dirty="0"/>
                  <a:t>(KVL)</a:t>
                </a:r>
                <a:endParaRPr lang="en-US" i="1" dirty="0">
                  <a:latin typeface="Cambria Math"/>
                </a:endParaRPr>
              </a:p>
              <a:p>
                <a14:m>
                  <m:oMath xmlns:m="http://schemas.openxmlformats.org/officeDocument/2006/math">
                    <m:sSub>
                      <m:sSubPr>
                        <m:ctrlPr>
                          <a:rPr lang="en-US" i="1" dirty="0">
                            <a:latin typeface="Cambria Math" panose="02040503050406030204" pitchFamily="18" charset="0"/>
                          </a:rPr>
                        </m:ctrlPr>
                      </m:sSubPr>
                      <m:e>
                        <m:r>
                          <a:rPr lang="en-US" i="1" dirty="0">
                            <a:latin typeface="Cambria Math"/>
                          </a:rPr>
                          <m:t>𝐼</m:t>
                        </m:r>
                      </m:e>
                      <m:sub>
                        <m:r>
                          <a:rPr lang="en-US" i="1" dirty="0">
                            <a:latin typeface="Cambria Math"/>
                          </a:rPr>
                          <m:t>𝐷</m:t>
                        </m:r>
                      </m:sub>
                    </m:sSub>
                    <m:r>
                      <a:rPr lang="en-US" i="1" dirty="0" smtClean="0">
                        <a:latin typeface="Cambria Math"/>
                        <a:ea typeface="Cambria Math"/>
                      </a:rPr>
                      <m:t>≠</m:t>
                    </m:r>
                    <m:r>
                      <a:rPr lang="en-US" i="1">
                        <a:latin typeface="Cambria Math"/>
                        <a:ea typeface="Cambria Math"/>
                      </a:rPr>
                      <m:t>0</m:t>
                    </m:r>
                    <m:r>
                      <a:rPr lang="en-US" i="1">
                        <a:latin typeface="Cambria Math"/>
                        <a:ea typeface="Cambria Math"/>
                      </a:rPr>
                      <m:t>𝑚𝐴</m:t>
                    </m:r>
                    <m:r>
                      <a:rPr lang="en-US" b="0" i="1" smtClean="0">
                        <a:latin typeface="Cambria Math"/>
                        <a:ea typeface="Cambria Math"/>
                      </a:rPr>
                      <m:t>=</m:t>
                    </m:r>
                    <m:f>
                      <m:fPr>
                        <m:ctrlPr>
                          <a:rPr lang="en-US" b="0" i="1" smtClean="0">
                            <a:latin typeface="Cambria Math" panose="02040503050406030204" pitchFamily="18" charset="0"/>
                            <a:ea typeface="Cambria Math"/>
                          </a:rPr>
                        </m:ctrlPr>
                      </m:fPr>
                      <m:num>
                        <m:sSub>
                          <m:sSubPr>
                            <m:ctrlPr>
                              <a:rPr lang="en-US" i="1" dirty="0">
                                <a:latin typeface="Cambria Math" panose="02040503050406030204" pitchFamily="18" charset="0"/>
                              </a:rPr>
                            </m:ctrlPr>
                          </m:sSubPr>
                          <m:e>
                            <m:r>
                              <a:rPr lang="en-US" i="1" dirty="0">
                                <a:latin typeface="Cambria Math"/>
                              </a:rPr>
                              <m:t>𝑉</m:t>
                            </m:r>
                          </m:e>
                          <m:sub>
                            <m:r>
                              <a:rPr lang="en-US" i="1" dirty="0">
                                <a:latin typeface="Cambria Math"/>
                              </a:rPr>
                              <m:t>𝑅</m:t>
                            </m:r>
                          </m:sub>
                        </m:sSub>
                      </m:num>
                      <m:den>
                        <m:r>
                          <a:rPr lang="en-US" b="0" i="1" smtClean="0">
                            <a:latin typeface="Cambria Math"/>
                            <a:ea typeface="Cambria Math"/>
                          </a:rPr>
                          <m:t>𝑅</m:t>
                        </m:r>
                      </m:den>
                    </m:f>
                    <m:r>
                      <a:rPr lang="en-US" i="1">
                        <a:latin typeface="Cambria Math"/>
                        <a:ea typeface="Cambria Math"/>
                      </a:rPr>
                      <m:t>;</m:t>
                    </m:r>
                  </m:oMath>
                </a14:m>
                <a:endParaRPr lang="en-US" i="1" dirty="0">
                  <a:latin typeface="Cambria Math"/>
                  <a:ea typeface="Cambria Math"/>
                </a:endParaRPr>
              </a:p>
              <a:p>
                <a:endParaRPr lang="en-US"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0" y="685800"/>
                <a:ext cx="9144000" cy="6172199"/>
              </a:xfrm>
              <a:blipFill rotWithShape="1">
                <a:blip r:embed="rId2"/>
                <a:stretch>
                  <a:fillRect/>
                </a:stretch>
              </a:blipFill>
            </p:spPr>
            <p:txBody>
              <a:bodyPr/>
              <a:lstStyle/>
              <a:p>
                <a:r>
                  <a:rPr lang="en-US">
                    <a:noFill/>
                  </a:rPr>
                  <a:t> </a:t>
                </a:r>
              </a:p>
            </p:txBody>
          </p:sp>
        </mc:Fallback>
      </mc:AlternateContent>
      <p:pic>
        <p:nvPicPr>
          <p:cNvPr id="6" name="Content Placeholder 3"/>
          <p:cNvPicPr>
            <a:picLocks noChangeAspect="1"/>
          </p:cNvPicPr>
          <p:nvPr/>
        </p:nvPicPr>
        <p:blipFill rotWithShape="1">
          <a:blip r:embed="rId3">
            <a:extLst>
              <a:ext uri="{28A0092B-C50C-407E-A947-70E740481C1C}">
                <a14:useLocalDpi xmlns:a14="http://schemas.microsoft.com/office/drawing/2010/main" val="0"/>
              </a:ext>
            </a:extLst>
          </a:blip>
          <a:srcRect l="17149" r="17307" b="13099"/>
          <a:stretch/>
        </p:blipFill>
        <p:spPr bwMode="auto">
          <a:xfrm>
            <a:off x="0" y="4314597"/>
            <a:ext cx="3352800" cy="2314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p:nvPr/>
        </p:nvCxnSpPr>
        <p:spPr>
          <a:xfrm flipV="1">
            <a:off x="0" y="5105400"/>
            <a:ext cx="838200" cy="1223655"/>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2765044273"/>
                  </p:ext>
                </p:extLst>
              </p:nvPr>
            </p:nvGraphicFramePr>
            <p:xfrm>
              <a:off x="3683000" y="2301240"/>
              <a:ext cx="5384800" cy="4480560"/>
            </p:xfrm>
            <a:graphic>
              <a:graphicData uri="http://schemas.openxmlformats.org/drawingml/2006/table">
                <a:tbl>
                  <a:tblPr firstRow="1" bandRow="1">
                    <a:tableStyleId>{5C22544A-7EE6-4342-B048-85BDC9FD1C3A}</a:tableStyleId>
                  </a:tblPr>
                  <a:tblGrid>
                    <a:gridCol w="1076960">
                      <a:extLst>
                        <a:ext uri="{9D8B030D-6E8A-4147-A177-3AD203B41FA5}">
                          <a16:colId xmlns:a16="http://schemas.microsoft.com/office/drawing/2014/main" val="20000"/>
                        </a:ext>
                      </a:extLst>
                    </a:gridCol>
                    <a:gridCol w="1076960">
                      <a:extLst>
                        <a:ext uri="{9D8B030D-6E8A-4147-A177-3AD203B41FA5}">
                          <a16:colId xmlns:a16="http://schemas.microsoft.com/office/drawing/2014/main" val="20001"/>
                        </a:ext>
                      </a:extLst>
                    </a:gridCol>
                    <a:gridCol w="1076960">
                      <a:extLst>
                        <a:ext uri="{9D8B030D-6E8A-4147-A177-3AD203B41FA5}">
                          <a16:colId xmlns:a16="http://schemas.microsoft.com/office/drawing/2014/main" val="20002"/>
                        </a:ext>
                      </a:extLst>
                    </a:gridCol>
                    <a:gridCol w="1076960">
                      <a:extLst>
                        <a:ext uri="{9D8B030D-6E8A-4147-A177-3AD203B41FA5}">
                          <a16:colId xmlns:a16="http://schemas.microsoft.com/office/drawing/2014/main" val="20003"/>
                        </a:ext>
                      </a:extLst>
                    </a:gridCol>
                    <a:gridCol w="1076960">
                      <a:extLst>
                        <a:ext uri="{9D8B030D-6E8A-4147-A177-3AD203B41FA5}">
                          <a16:colId xmlns:a16="http://schemas.microsoft.com/office/drawing/2014/main" val="20004"/>
                        </a:ext>
                      </a:extLst>
                    </a:gridCol>
                  </a:tblGrid>
                  <a:tr h="370840">
                    <a:tc>
                      <a:txBody>
                        <a:bodyPr/>
                        <a:lstStyle/>
                        <a:p>
                          <a14:m>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b="0" i="1" dirty="0" smtClean="0">
                                      <a:solidFill>
                                        <a:schemeClr val="tx1"/>
                                      </a:solidFill>
                                      <a:latin typeface="Cambria Math"/>
                                    </a:rPr>
                                    <m:t>𝑉</m:t>
                                  </m:r>
                                </m:e>
                                <m:sub>
                                  <m:r>
                                    <a:rPr lang="en-US" sz="2400" b="0" i="1" dirty="0" smtClean="0">
                                      <a:solidFill>
                                        <a:schemeClr val="tx1"/>
                                      </a:solidFill>
                                      <a:latin typeface="Cambria Math"/>
                                    </a:rPr>
                                    <m:t>𝑆</m:t>
                                  </m:r>
                                </m:sub>
                              </m:sSub>
                            </m:oMath>
                          </a14:m>
                          <a:r>
                            <a:rPr lang="en-US" sz="2400" dirty="0">
                              <a:solidFill>
                                <a:schemeClr val="tx1"/>
                              </a:solidFill>
                            </a:rPr>
                            <a:t> (V)</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b="0" i="1" dirty="0" smtClean="0">
                                        <a:solidFill>
                                          <a:schemeClr val="tx1"/>
                                        </a:solidFill>
                                        <a:latin typeface="Cambria Math"/>
                                      </a:rPr>
                                      <m:t>𝐼</m:t>
                                    </m:r>
                                  </m:e>
                                  <m:sub>
                                    <m:r>
                                      <a:rPr lang="en-US" sz="2400" b="0" i="1" dirty="0" smtClean="0">
                                        <a:solidFill>
                                          <a:schemeClr val="tx1"/>
                                        </a:solidFill>
                                        <a:latin typeface="Cambria Math"/>
                                      </a:rPr>
                                      <m:t>𝐷</m:t>
                                    </m:r>
                                  </m:sub>
                                </m:sSub>
                                <m:r>
                                  <a:rPr lang="en-US" sz="2400" b="0" i="1" dirty="0" smtClean="0">
                                    <a:solidFill>
                                      <a:schemeClr val="tx1"/>
                                    </a:solidFill>
                                    <a:latin typeface="Cambria Math"/>
                                  </a:rPr>
                                  <m:t> (</m:t>
                                </m:r>
                                <m:r>
                                  <a:rPr lang="en-US" sz="2400" b="0" i="1" dirty="0" smtClean="0">
                                    <a:solidFill>
                                      <a:schemeClr val="tx1"/>
                                    </a:solidFill>
                                    <a:latin typeface="Cambria Math"/>
                                  </a:rPr>
                                  <m:t>𝑚𝐴</m:t>
                                </m:r>
                                <m:r>
                                  <a:rPr lang="en-US" sz="2400" b="0" i="1" dirty="0" smtClean="0">
                                    <a:solidFill>
                                      <a:schemeClr val="tx1"/>
                                    </a:solidFill>
                                    <a:latin typeface="Cambria Math"/>
                                  </a:rPr>
                                  <m:t>)</m:t>
                                </m:r>
                              </m:oMath>
                            </m:oMathPara>
                          </a14:m>
                          <a:endParaRPr lang="en-US" sz="2400"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b="0" i="1" dirty="0" smtClean="0">
                                        <a:solidFill>
                                          <a:schemeClr val="tx1"/>
                                        </a:solidFill>
                                        <a:latin typeface="Cambria Math"/>
                                      </a:rPr>
                                      <m:t>𝑉</m:t>
                                    </m:r>
                                  </m:e>
                                  <m:sub>
                                    <m:r>
                                      <a:rPr lang="en-US" sz="2400" b="0" i="1" dirty="0" smtClean="0">
                                        <a:solidFill>
                                          <a:schemeClr val="tx1"/>
                                        </a:solidFill>
                                        <a:latin typeface="Cambria Math"/>
                                      </a:rPr>
                                      <m:t>𝐷</m:t>
                                    </m:r>
                                  </m:sub>
                                </m:sSub>
                                <m:r>
                                  <a:rPr lang="en-US" sz="2400" b="0" i="1" dirty="0" smtClean="0">
                                    <a:solidFill>
                                      <a:schemeClr val="tx1"/>
                                    </a:solidFill>
                                    <a:latin typeface="Cambria Math"/>
                                  </a:rPr>
                                  <m:t>(</m:t>
                                </m:r>
                                <m:r>
                                  <a:rPr lang="en-US" sz="2400" b="0" i="1" dirty="0" smtClean="0">
                                    <a:solidFill>
                                      <a:schemeClr val="tx1"/>
                                    </a:solidFill>
                                    <a:latin typeface="Cambria Math"/>
                                  </a:rPr>
                                  <m:t>𝑉</m:t>
                                </m:r>
                                <m:r>
                                  <a:rPr lang="en-US" sz="2400" b="0" i="1" dirty="0" smtClean="0">
                                    <a:solidFill>
                                      <a:schemeClr val="tx1"/>
                                    </a:solidFill>
                                    <a:latin typeface="Cambria Math"/>
                                  </a:rPr>
                                  <m:t>)</m:t>
                                </m:r>
                              </m:oMath>
                            </m:oMathPara>
                          </a14:m>
                          <a:endParaRPr lang="en-US" sz="2400"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400" i="1" dirty="0" smtClean="0">
                                        <a:solidFill>
                                          <a:schemeClr val="tx1"/>
                                        </a:solidFill>
                                        <a:latin typeface="Cambria Math" panose="02040503050406030204" pitchFamily="18" charset="0"/>
                                      </a:rPr>
                                    </m:ctrlPr>
                                  </m:sSubPr>
                                  <m:e>
                                    <m:r>
                                      <a:rPr lang="en-US" sz="2400" b="0" i="1" dirty="0" smtClean="0">
                                        <a:solidFill>
                                          <a:schemeClr val="tx1"/>
                                        </a:solidFill>
                                        <a:latin typeface="Cambria Math"/>
                                      </a:rPr>
                                      <m:t>𝑉</m:t>
                                    </m:r>
                                  </m:e>
                                  <m:sub>
                                    <m:r>
                                      <a:rPr lang="en-US" sz="2400" b="0" i="1" dirty="0" smtClean="0">
                                        <a:solidFill>
                                          <a:schemeClr val="tx1"/>
                                        </a:solidFill>
                                        <a:latin typeface="Cambria Math"/>
                                      </a:rPr>
                                      <m:t>𝑅</m:t>
                                    </m:r>
                                  </m:sub>
                                </m:sSub>
                                <m:r>
                                  <a:rPr lang="en-US" sz="2400" b="0" i="1" dirty="0" smtClean="0">
                                    <a:solidFill>
                                      <a:schemeClr val="tx1"/>
                                    </a:solidFill>
                                    <a:latin typeface="Cambria Math"/>
                                  </a:rPr>
                                  <m:t>(</m:t>
                                </m:r>
                                <m:r>
                                  <a:rPr lang="en-US" sz="2400" b="0" i="1" dirty="0" smtClean="0">
                                    <a:solidFill>
                                      <a:schemeClr val="tx1"/>
                                    </a:solidFill>
                                    <a:latin typeface="Cambria Math"/>
                                  </a:rPr>
                                  <m:t>𝑉</m:t>
                                </m:r>
                                <m:r>
                                  <a:rPr lang="en-US" sz="2400" b="0" i="1" dirty="0" smtClean="0">
                                    <a:solidFill>
                                      <a:schemeClr val="tx1"/>
                                    </a:solidFill>
                                    <a:latin typeface="Cambria Math"/>
                                  </a:rPr>
                                  <m:t>)</m:t>
                                </m:r>
                              </m:oMath>
                            </m:oMathPara>
                          </a14:m>
                          <a:endParaRPr lang="en-US" sz="2400" dirty="0">
                            <a:solidFill>
                              <a:schemeClr val="tx1"/>
                            </a:solidFill>
                          </a:endParaRPr>
                        </a:p>
                      </a:txBody>
                      <a:tcPr/>
                    </a:tc>
                    <a:tc>
                      <a:txBody>
                        <a:bodyPr/>
                        <a:lstStyle/>
                        <a:p>
                          <a:r>
                            <a:rPr lang="en-US" sz="2400" dirty="0">
                              <a:solidFill>
                                <a:schemeClr val="tx1"/>
                              </a:solidFill>
                            </a:rPr>
                            <a:t>Diode</a:t>
                          </a:r>
                          <a:r>
                            <a:rPr lang="en-US" sz="2400" baseline="0" dirty="0">
                              <a:solidFill>
                                <a:schemeClr val="tx1"/>
                              </a:solidFill>
                            </a:rPr>
                            <a:t> State</a:t>
                          </a:r>
                          <a:endParaRPr lang="en-US" sz="2400" dirty="0">
                            <a:solidFill>
                              <a:schemeClr val="tx1"/>
                            </a:solidFill>
                          </a:endParaRPr>
                        </a:p>
                      </a:txBody>
                      <a:tcPr/>
                    </a:tc>
                    <a:extLst>
                      <a:ext uri="{0D108BD9-81ED-4DB2-BD59-A6C34878D82A}">
                        <a16:rowId xmlns:a16="http://schemas.microsoft.com/office/drawing/2014/main" val="10000"/>
                      </a:ext>
                    </a:extLst>
                  </a:tr>
                  <a:tr h="370840">
                    <a:tc>
                      <a:txBody>
                        <a:bodyPr/>
                        <a:lstStyle/>
                        <a:p>
                          <a:r>
                            <a:rPr lang="en-US" sz="2400" dirty="0">
                              <a:solidFill>
                                <a:schemeClr val="tx1"/>
                              </a:solidFill>
                            </a:rPr>
                            <a:t>0</a:t>
                          </a:r>
                        </a:p>
                      </a:txBody>
                      <a:tcPr/>
                    </a:tc>
                    <a:tc>
                      <a:txBody>
                        <a:bodyPr/>
                        <a:lstStyle/>
                        <a:p>
                          <a:r>
                            <a:rPr lang="en-US" sz="2400" dirty="0">
                              <a:solidFill>
                                <a:schemeClr val="tx1"/>
                              </a:solidFill>
                            </a:rPr>
                            <a:t>0</a:t>
                          </a:r>
                        </a:p>
                      </a:txBody>
                      <a:tcPr/>
                    </a:tc>
                    <a:tc>
                      <a:txBody>
                        <a:bodyPr/>
                        <a:lstStyle/>
                        <a:p>
                          <a:r>
                            <a:rPr lang="en-US" sz="2400" dirty="0">
                              <a:solidFill>
                                <a:schemeClr val="tx1"/>
                              </a:solidFill>
                            </a:rPr>
                            <a:t>0</a:t>
                          </a:r>
                        </a:p>
                      </a:txBody>
                      <a:tcPr/>
                    </a:tc>
                    <a:tc>
                      <a:txBody>
                        <a:bodyPr/>
                        <a:lstStyle/>
                        <a:p>
                          <a:r>
                            <a:rPr lang="en-US" sz="2400" dirty="0">
                              <a:solidFill>
                                <a:schemeClr val="tx1"/>
                              </a:solidFill>
                            </a:rPr>
                            <a:t>0</a:t>
                          </a:r>
                        </a:p>
                      </a:txBody>
                      <a:tcPr/>
                    </a:tc>
                    <a:tc>
                      <a:txBody>
                        <a:bodyPr/>
                        <a:lstStyle/>
                        <a:p>
                          <a:r>
                            <a:rPr lang="en-US" sz="2400" dirty="0">
                              <a:solidFill>
                                <a:schemeClr val="tx1"/>
                              </a:solidFill>
                            </a:rPr>
                            <a:t>NB</a:t>
                          </a:r>
                        </a:p>
                      </a:txBody>
                      <a:tcPr/>
                    </a:tc>
                    <a:extLst>
                      <a:ext uri="{0D108BD9-81ED-4DB2-BD59-A6C34878D82A}">
                        <a16:rowId xmlns:a16="http://schemas.microsoft.com/office/drawing/2014/main" val="10001"/>
                      </a:ext>
                    </a:extLst>
                  </a:tr>
                  <a:tr h="370840">
                    <a:tc>
                      <a:txBody>
                        <a:bodyPr/>
                        <a:lstStyle/>
                        <a:p>
                          <a:r>
                            <a:rPr lang="en-US" sz="2400" dirty="0">
                              <a:solidFill>
                                <a:schemeClr val="tx1"/>
                              </a:solidFill>
                            </a:rPr>
                            <a:t>0.1</a:t>
                          </a:r>
                        </a:p>
                      </a:txBody>
                      <a:tcPr/>
                    </a:tc>
                    <a:tc>
                      <a:txBody>
                        <a:bodyPr/>
                        <a:lstStyle/>
                        <a:p>
                          <a:r>
                            <a:rPr lang="en-US" sz="2400" dirty="0">
                              <a:solidFill>
                                <a:schemeClr val="tx1"/>
                              </a:solidFill>
                            </a:rPr>
                            <a:t>0</a:t>
                          </a:r>
                        </a:p>
                      </a:txBody>
                      <a:tcPr/>
                    </a:tc>
                    <a:tc>
                      <a:txBody>
                        <a:bodyPr/>
                        <a:lstStyle/>
                        <a:p>
                          <a:r>
                            <a:rPr lang="en-US" sz="2400" dirty="0">
                              <a:solidFill>
                                <a:schemeClr val="tx1"/>
                              </a:solidFill>
                            </a:rPr>
                            <a:t>0.1</a:t>
                          </a:r>
                        </a:p>
                      </a:txBody>
                      <a:tcPr/>
                    </a:tc>
                    <a:tc>
                      <a:txBody>
                        <a:bodyPr/>
                        <a:lstStyle/>
                        <a:p>
                          <a:r>
                            <a:rPr lang="en-US" sz="2400" dirty="0">
                              <a:solidFill>
                                <a:schemeClr val="tx1"/>
                              </a:solidFill>
                            </a:rPr>
                            <a:t>0</a:t>
                          </a:r>
                        </a:p>
                      </a:txBody>
                      <a:tcPr/>
                    </a:tc>
                    <a:tc>
                      <a:txBody>
                        <a:bodyPr/>
                        <a:lstStyle/>
                        <a:p>
                          <a:r>
                            <a:rPr lang="en-US" sz="2400" dirty="0">
                              <a:solidFill>
                                <a:schemeClr val="tx1"/>
                              </a:solidFill>
                            </a:rPr>
                            <a:t>NB</a:t>
                          </a:r>
                        </a:p>
                      </a:txBody>
                      <a:tcPr/>
                    </a:tc>
                    <a:extLst>
                      <a:ext uri="{0D108BD9-81ED-4DB2-BD59-A6C34878D82A}">
                        <a16:rowId xmlns:a16="http://schemas.microsoft.com/office/drawing/2014/main" val="10002"/>
                      </a:ext>
                    </a:extLst>
                  </a:tr>
                  <a:tr h="370840">
                    <a:tc>
                      <a:txBody>
                        <a:bodyPr/>
                        <a:lstStyle/>
                        <a:p>
                          <a:r>
                            <a:rPr lang="en-US" sz="2400" dirty="0">
                              <a:solidFill>
                                <a:schemeClr val="tx1"/>
                              </a:solidFill>
                            </a:rPr>
                            <a:t>0.3</a:t>
                          </a:r>
                        </a:p>
                      </a:txBody>
                      <a:tcPr/>
                    </a:tc>
                    <a:tc>
                      <a:txBody>
                        <a:bodyPr/>
                        <a:lstStyle/>
                        <a:p>
                          <a:r>
                            <a:rPr lang="en-US" sz="2400" dirty="0">
                              <a:solidFill>
                                <a:schemeClr val="tx1"/>
                              </a:solidFill>
                            </a:rPr>
                            <a:t>0</a:t>
                          </a:r>
                        </a:p>
                      </a:txBody>
                      <a:tcPr/>
                    </a:tc>
                    <a:tc>
                      <a:txBody>
                        <a:bodyPr/>
                        <a:lstStyle/>
                        <a:p>
                          <a:r>
                            <a:rPr lang="en-US" sz="2400" dirty="0">
                              <a:solidFill>
                                <a:schemeClr val="tx1"/>
                              </a:solidFill>
                            </a:rPr>
                            <a:t>0.3</a:t>
                          </a:r>
                        </a:p>
                      </a:txBody>
                      <a:tcPr/>
                    </a:tc>
                    <a:tc>
                      <a:txBody>
                        <a:bodyPr/>
                        <a:lstStyle/>
                        <a:p>
                          <a:r>
                            <a:rPr lang="en-US" sz="2400" dirty="0">
                              <a:solidFill>
                                <a:schemeClr val="tx1"/>
                              </a:solidFill>
                            </a:rPr>
                            <a:t>0</a:t>
                          </a:r>
                        </a:p>
                      </a:txBody>
                      <a:tcPr/>
                    </a:tc>
                    <a:tc>
                      <a:txBody>
                        <a:bodyPr/>
                        <a:lstStyle/>
                        <a:p>
                          <a:r>
                            <a:rPr lang="en-US" sz="2400" dirty="0">
                              <a:solidFill>
                                <a:schemeClr val="tx1"/>
                              </a:solidFill>
                            </a:rPr>
                            <a:t>NB</a:t>
                          </a:r>
                        </a:p>
                      </a:txBody>
                      <a:tcPr/>
                    </a:tc>
                    <a:extLst>
                      <a:ext uri="{0D108BD9-81ED-4DB2-BD59-A6C34878D82A}">
                        <a16:rowId xmlns:a16="http://schemas.microsoft.com/office/drawing/2014/main" val="10003"/>
                      </a:ext>
                    </a:extLst>
                  </a:tr>
                  <a:tr h="370840">
                    <a:tc>
                      <a:txBody>
                        <a:bodyPr/>
                        <a:lstStyle/>
                        <a:p>
                          <a:r>
                            <a:rPr lang="en-US" sz="2400" dirty="0">
                              <a:solidFill>
                                <a:schemeClr val="tx1"/>
                              </a:solidFill>
                            </a:rPr>
                            <a:t>0.5</a:t>
                          </a:r>
                        </a:p>
                      </a:txBody>
                      <a:tcPr/>
                    </a:tc>
                    <a:tc>
                      <a:txBody>
                        <a:bodyPr/>
                        <a:lstStyle/>
                        <a:p>
                          <a:r>
                            <a:rPr lang="en-US" sz="2400" dirty="0">
                              <a:solidFill>
                                <a:schemeClr val="tx1"/>
                              </a:solidFill>
                            </a:rPr>
                            <a:t>0</a:t>
                          </a:r>
                        </a:p>
                      </a:txBody>
                      <a:tcPr/>
                    </a:tc>
                    <a:tc>
                      <a:txBody>
                        <a:bodyPr/>
                        <a:lstStyle/>
                        <a:p>
                          <a:r>
                            <a:rPr lang="en-US" sz="2400" dirty="0">
                              <a:solidFill>
                                <a:schemeClr val="tx1"/>
                              </a:solidFill>
                            </a:rPr>
                            <a:t>0.5</a:t>
                          </a:r>
                        </a:p>
                      </a:txBody>
                      <a:tcPr/>
                    </a:tc>
                    <a:tc>
                      <a:txBody>
                        <a:bodyPr/>
                        <a:lstStyle/>
                        <a:p>
                          <a:r>
                            <a:rPr lang="en-US" sz="2400" dirty="0">
                              <a:solidFill>
                                <a:schemeClr val="tx1"/>
                              </a:solidFill>
                            </a:rPr>
                            <a:t>0</a:t>
                          </a:r>
                        </a:p>
                      </a:txBody>
                      <a:tcPr/>
                    </a:tc>
                    <a:tc>
                      <a:txBody>
                        <a:bodyPr/>
                        <a:lstStyle/>
                        <a:p>
                          <a:r>
                            <a:rPr lang="en-US" sz="2400" dirty="0">
                              <a:solidFill>
                                <a:schemeClr val="tx1"/>
                              </a:solidFill>
                            </a:rPr>
                            <a:t>NB</a:t>
                          </a:r>
                        </a:p>
                      </a:txBody>
                      <a:tcPr/>
                    </a:tc>
                    <a:extLst>
                      <a:ext uri="{0D108BD9-81ED-4DB2-BD59-A6C34878D82A}">
                        <a16:rowId xmlns:a16="http://schemas.microsoft.com/office/drawing/2014/main" val="10004"/>
                      </a:ext>
                    </a:extLst>
                  </a:tr>
                  <a:tr h="370840">
                    <a:tc>
                      <a:txBody>
                        <a:bodyPr/>
                        <a:lstStyle/>
                        <a:p>
                          <a:r>
                            <a:rPr lang="en-US" sz="2400" dirty="0">
                              <a:solidFill>
                                <a:srgbClr val="0070C0"/>
                              </a:solidFill>
                            </a:rPr>
                            <a:t>0.71</a:t>
                          </a:r>
                        </a:p>
                      </a:txBody>
                      <a:tcPr/>
                    </a:tc>
                    <a:tc>
                      <a:txBody>
                        <a:bodyPr/>
                        <a:lstStyle/>
                        <a:p>
                          <a:r>
                            <a:rPr lang="en-US" sz="2400" dirty="0">
                              <a:solidFill>
                                <a:srgbClr val="0070C0"/>
                              </a:solidFill>
                            </a:rPr>
                            <a:t>0.01</a:t>
                          </a:r>
                        </a:p>
                      </a:txBody>
                      <a:tcPr/>
                    </a:tc>
                    <a:tc>
                      <a:txBody>
                        <a:bodyPr/>
                        <a:lstStyle/>
                        <a:p>
                          <a:r>
                            <a:rPr lang="en-US" sz="2400" dirty="0">
                              <a:solidFill>
                                <a:srgbClr val="0070C0"/>
                              </a:solidFill>
                            </a:rPr>
                            <a:t>0.7</a:t>
                          </a:r>
                        </a:p>
                      </a:txBody>
                      <a:tcPr/>
                    </a:tc>
                    <a:tc>
                      <a:txBody>
                        <a:bodyPr/>
                        <a:lstStyle/>
                        <a:p>
                          <a:r>
                            <a:rPr lang="en-US" sz="2400" dirty="0">
                              <a:solidFill>
                                <a:srgbClr val="0070C0"/>
                              </a:solidFill>
                            </a:rPr>
                            <a:t>0.01</a:t>
                          </a:r>
                        </a:p>
                      </a:txBody>
                      <a:tcPr/>
                    </a:tc>
                    <a:tc>
                      <a:txBody>
                        <a:bodyPr/>
                        <a:lstStyle/>
                        <a:p>
                          <a:r>
                            <a:rPr lang="en-US" sz="2400" dirty="0">
                              <a:solidFill>
                                <a:srgbClr val="0070C0"/>
                              </a:solidFill>
                            </a:rPr>
                            <a:t>FB</a:t>
                          </a:r>
                        </a:p>
                      </a:txBody>
                      <a:tcPr/>
                    </a:tc>
                    <a:extLst>
                      <a:ext uri="{0D108BD9-81ED-4DB2-BD59-A6C34878D82A}">
                        <a16:rowId xmlns:a16="http://schemas.microsoft.com/office/drawing/2014/main" val="10005"/>
                      </a:ext>
                    </a:extLst>
                  </a:tr>
                  <a:tr h="370840">
                    <a:tc>
                      <a:txBody>
                        <a:bodyPr/>
                        <a:lstStyle/>
                        <a:p>
                          <a:r>
                            <a:rPr lang="en-US" sz="2400" dirty="0">
                              <a:solidFill>
                                <a:srgbClr val="0070C0"/>
                              </a:solidFill>
                            </a:rPr>
                            <a:t>1</a:t>
                          </a:r>
                        </a:p>
                      </a:txBody>
                      <a:tcPr/>
                    </a:tc>
                    <a:tc>
                      <a:txBody>
                        <a:bodyPr/>
                        <a:lstStyle/>
                        <a:p>
                          <a:r>
                            <a:rPr lang="en-US" sz="2400" dirty="0">
                              <a:solidFill>
                                <a:srgbClr val="0070C0"/>
                              </a:solidFill>
                            </a:rPr>
                            <a:t>0.3</a:t>
                          </a:r>
                        </a:p>
                      </a:txBody>
                      <a:tcPr/>
                    </a:tc>
                    <a:tc>
                      <a:txBody>
                        <a:bodyPr/>
                        <a:lstStyle/>
                        <a:p>
                          <a:r>
                            <a:rPr lang="en-US" sz="2400" dirty="0">
                              <a:solidFill>
                                <a:srgbClr val="0070C0"/>
                              </a:solidFill>
                            </a:rPr>
                            <a:t>0.7</a:t>
                          </a:r>
                        </a:p>
                      </a:txBody>
                      <a:tcPr/>
                    </a:tc>
                    <a:tc>
                      <a:txBody>
                        <a:bodyPr/>
                        <a:lstStyle/>
                        <a:p>
                          <a:r>
                            <a:rPr lang="en-US" sz="2400" dirty="0">
                              <a:solidFill>
                                <a:srgbClr val="0070C0"/>
                              </a:solidFill>
                            </a:rPr>
                            <a:t>0.3</a:t>
                          </a:r>
                        </a:p>
                      </a:txBody>
                      <a:tcPr/>
                    </a:tc>
                    <a:tc>
                      <a:txBody>
                        <a:bodyPr/>
                        <a:lstStyle/>
                        <a:p>
                          <a:r>
                            <a:rPr lang="en-US" sz="2400" dirty="0">
                              <a:solidFill>
                                <a:srgbClr val="0070C0"/>
                              </a:solidFill>
                            </a:rPr>
                            <a:t>FB</a:t>
                          </a:r>
                        </a:p>
                      </a:txBody>
                      <a:tcPr/>
                    </a:tc>
                    <a:extLst>
                      <a:ext uri="{0D108BD9-81ED-4DB2-BD59-A6C34878D82A}">
                        <a16:rowId xmlns:a16="http://schemas.microsoft.com/office/drawing/2014/main" val="10006"/>
                      </a:ext>
                    </a:extLst>
                  </a:tr>
                  <a:tr h="370840">
                    <a:tc>
                      <a:txBody>
                        <a:bodyPr/>
                        <a:lstStyle/>
                        <a:p>
                          <a:r>
                            <a:rPr lang="en-US" sz="2400" dirty="0">
                              <a:solidFill>
                                <a:srgbClr val="0070C0"/>
                              </a:solidFill>
                            </a:rPr>
                            <a:t>5</a:t>
                          </a:r>
                        </a:p>
                      </a:txBody>
                      <a:tcPr/>
                    </a:tc>
                    <a:tc>
                      <a:txBody>
                        <a:bodyPr/>
                        <a:lstStyle/>
                        <a:p>
                          <a:r>
                            <a:rPr lang="en-US" sz="2400" dirty="0">
                              <a:solidFill>
                                <a:srgbClr val="0070C0"/>
                              </a:solidFill>
                            </a:rPr>
                            <a:t>4.3</a:t>
                          </a:r>
                        </a:p>
                      </a:txBody>
                      <a:tcPr/>
                    </a:tc>
                    <a:tc>
                      <a:txBody>
                        <a:bodyPr/>
                        <a:lstStyle/>
                        <a:p>
                          <a:r>
                            <a:rPr lang="en-US" sz="2400" dirty="0">
                              <a:solidFill>
                                <a:srgbClr val="0070C0"/>
                              </a:solidFill>
                            </a:rPr>
                            <a:t>0.7</a:t>
                          </a:r>
                        </a:p>
                      </a:txBody>
                      <a:tcPr/>
                    </a:tc>
                    <a:tc>
                      <a:txBody>
                        <a:bodyPr/>
                        <a:lstStyle/>
                        <a:p>
                          <a:r>
                            <a:rPr lang="en-US" sz="2400" dirty="0">
                              <a:solidFill>
                                <a:srgbClr val="0070C0"/>
                              </a:solidFill>
                            </a:rPr>
                            <a:t>4.3</a:t>
                          </a:r>
                        </a:p>
                      </a:txBody>
                      <a:tcPr/>
                    </a:tc>
                    <a:tc>
                      <a:txBody>
                        <a:bodyPr/>
                        <a:lstStyle/>
                        <a:p>
                          <a:r>
                            <a:rPr lang="en-US" sz="2400" dirty="0">
                              <a:solidFill>
                                <a:srgbClr val="0070C0"/>
                              </a:solidFill>
                            </a:rPr>
                            <a:t>FB</a:t>
                          </a:r>
                        </a:p>
                      </a:txBody>
                      <a:tcPr/>
                    </a:tc>
                    <a:extLst>
                      <a:ext uri="{0D108BD9-81ED-4DB2-BD59-A6C34878D82A}">
                        <a16:rowId xmlns:a16="http://schemas.microsoft.com/office/drawing/2014/main" val="10007"/>
                      </a:ext>
                    </a:extLst>
                  </a:tr>
                  <a:tr h="370840">
                    <a:tc>
                      <a:txBody>
                        <a:bodyPr/>
                        <a:lstStyle/>
                        <a:p>
                          <a:r>
                            <a:rPr lang="en-US" sz="2400" dirty="0">
                              <a:solidFill>
                                <a:srgbClr val="0070C0"/>
                              </a:solidFill>
                            </a:rPr>
                            <a:t>10</a:t>
                          </a:r>
                        </a:p>
                      </a:txBody>
                      <a:tcPr/>
                    </a:tc>
                    <a:tc>
                      <a:txBody>
                        <a:bodyPr/>
                        <a:lstStyle/>
                        <a:p>
                          <a:r>
                            <a:rPr lang="en-US" sz="2400" dirty="0">
                              <a:solidFill>
                                <a:srgbClr val="0070C0"/>
                              </a:solidFill>
                            </a:rPr>
                            <a:t>9.3</a:t>
                          </a:r>
                        </a:p>
                      </a:txBody>
                      <a:tcPr/>
                    </a:tc>
                    <a:tc>
                      <a:txBody>
                        <a:bodyPr/>
                        <a:lstStyle/>
                        <a:p>
                          <a:r>
                            <a:rPr lang="en-US" sz="2400" dirty="0">
                              <a:solidFill>
                                <a:srgbClr val="0070C0"/>
                              </a:solidFill>
                            </a:rPr>
                            <a:t>0.7</a:t>
                          </a:r>
                        </a:p>
                      </a:txBody>
                      <a:tcPr/>
                    </a:tc>
                    <a:tc>
                      <a:txBody>
                        <a:bodyPr/>
                        <a:lstStyle/>
                        <a:p>
                          <a:r>
                            <a:rPr lang="en-US" sz="2400" dirty="0">
                              <a:solidFill>
                                <a:srgbClr val="0070C0"/>
                              </a:solidFill>
                            </a:rPr>
                            <a:t>9.3</a:t>
                          </a:r>
                        </a:p>
                      </a:txBody>
                      <a:tcPr/>
                    </a:tc>
                    <a:tc>
                      <a:txBody>
                        <a:bodyPr/>
                        <a:lstStyle/>
                        <a:p>
                          <a:r>
                            <a:rPr lang="en-US" sz="2400" dirty="0">
                              <a:solidFill>
                                <a:srgbClr val="0070C0"/>
                              </a:solidFill>
                            </a:rPr>
                            <a:t>FB</a:t>
                          </a:r>
                        </a:p>
                      </a:txBody>
                      <a:tcPr/>
                    </a:tc>
                    <a:extLst>
                      <a:ext uri="{0D108BD9-81ED-4DB2-BD59-A6C34878D82A}">
                        <a16:rowId xmlns:a16="http://schemas.microsoft.com/office/drawing/2014/main" val="10008"/>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2765044273"/>
                  </p:ext>
                </p:extLst>
              </p:nvPr>
            </p:nvGraphicFramePr>
            <p:xfrm>
              <a:off x="3683000" y="2301240"/>
              <a:ext cx="5384800" cy="4480560"/>
            </p:xfrm>
            <a:graphic>
              <a:graphicData uri="http://schemas.openxmlformats.org/drawingml/2006/table">
                <a:tbl>
                  <a:tblPr firstRow="1" bandRow="1">
                    <a:tableStyleId>{5C22544A-7EE6-4342-B048-85BDC9FD1C3A}</a:tableStyleId>
                  </a:tblPr>
                  <a:tblGrid>
                    <a:gridCol w="1076960"/>
                    <a:gridCol w="1076960"/>
                    <a:gridCol w="1076960"/>
                    <a:gridCol w="1076960"/>
                    <a:gridCol w="1076960"/>
                  </a:tblGrid>
                  <a:tr h="822960">
                    <a:tc>
                      <a:txBody>
                        <a:bodyPr/>
                        <a:lstStyle/>
                        <a:p>
                          <a:endParaRPr lang="en-US"/>
                        </a:p>
                      </a:txBody>
                      <a:tcPr>
                        <a:blipFill rotWithShape="1">
                          <a:blip r:embed="rId4"/>
                          <a:stretch>
                            <a:fillRect t="-5185" r="-399435" b="-461481"/>
                          </a:stretch>
                        </a:blipFill>
                      </a:tcPr>
                    </a:tc>
                    <a:tc>
                      <a:txBody>
                        <a:bodyPr/>
                        <a:lstStyle/>
                        <a:p>
                          <a:endParaRPr lang="en-US"/>
                        </a:p>
                      </a:txBody>
                      <a:tcPr>
                        <a:blipFill rotWithShape="1">
                          <a:blip r:embed="rId4"/>
                          <a:stretch>
                            <a:fillRect l="-100000" t="-5185" r="-299435" b="-461481"/>
                          </a:stretch>
                        </a:blipFill>
                      </a:tcPr>
                    </a:tc>
                    <a:tc>
                      <a:txBody>
                        <a:bodyPr/>
                        <a:lstStyle/>
                        <a:p>
                          <a:endParaRPr lang="en-US"/>
                        </a:p>
                      </a:txBody>
                      <a:tcPr>
                        <a:blipFill rotWithShape="1">
                          <a:blip r:embed="rId4"/>
                          <a:stretch>
                            <a:fillRect l="-201136" t="-5185" r="-201136" b="-461481"/>
                          </a:stretch>
                        </a:blipFill>
                      </a:tcPr>
                    </a:tc>
                    <a:tc>
                      <a:txBody>
                        <a:bodyPr/>
                        <a:lstStyle/>
                        <a:p>
                          <a:endParaRPr lang="en-US"/>
                        </a:p>
                      </a:txBody>
                      <a:tcPr>
                        <a:blipFill rotWithShape="1">
                          <a:blip r:embed="rId4"/>
                          <a:stretch>
                            <a:fillRect l="-299435" t="-5185" r="-100000" b="-461481"/>
                          </a:stretch>
                        </a:blipFill>
                      </a:tcPr>
                    </a:tc>
                    <a:tc>
                      <a:txBody>
                        <a:bodyPr/>
                        <a:lstStyle/>
                        <a:p>
                          <a:r>
                            <a:rPr lang="en-US" sz="2400" dirty="0" smtClean="0">
                              <a:solidFill>
                                <a:schemeClr val="tx1"/>
                              </a:solidFill>
                            </a:rPr>
                            <a:t>Diode</a:t>
                          </a:r>
                          <a:r>
                            <a:rPr lang="en-US" sz="2400" baseline="0" dirty="0" smtClean="0">
                              <a:solidFill>
                                <a:schemeClr val="tx1"/>
                              </a:solidFill>
                            </a:rPr>
                            <a:t> State</a:t>
                          </a:r>
                          <a:endParaRPr lang="en-US" sz="2400" dirty="0">
                            <a:solidFill>
                              <a:schemeClr val="tx1"/>
                            </a:solidFill>
                          </a:endParaRPr>
                        </a:p>
                      </a:txBody>
                      <a:tcPr/>
                    </a:tc>
                  </a:tr>
                  <a:tr h="457200">
                    <a:tc>
                      <a:txBody>
                        <a:bodyPr/>
                        <a:lstStyle/>
                        <a:p>
                          <a:r>
                            <a:rPr lang="en-US" sz="2400" dirty="0" smtClean="0">
                              <a:solidFill>
                                <a:schemeClr val="tx1"/>
                              </a:solidFill>
                            </a:rPr>
                            <a:t>0</a:t>
                          </a:r>
                          <a:endParaRPr lang="en-US" sz="2400" dirty="0">
                            <a:solidFill>
                              <a:schemeClr val="tx1"/>
                            </a:solidFill>
                          </a:endParaRPr>
                        </a:p>
                      </a:txBody>
                      <a:tcPr/>
                    </a:tc>
                    <a:tc>
                      <a:txBody>
                        <a:bodyPr/>
                        <a:lstStyle/>
                        <a:p>
                          <a:r>
                            <a:rPr lang="en-US" sz="2400" dirty="0" smtClean="0">
                              <a:solidFill>
                                <a:schemeClr val="tx1"/>
                              </a:solidFill>
                            </a:rPr>
                            <a:t>0</a:t>
                          </a:r>
                          <a:endParaRPr lang="en-US" sz="2400" dirty="0">
                            <a:solidFill>
                              <a:schemeClr val="tx1"/>
                            </a:solidFill>
                          </a:endParaRPr>
                        </a:p>
                      </a:txBody>
                      <a:tcPr/>
                    </a:tc>
                    <a:tc>
                      <a:txBody>
                        <a:bodyPr/>
                        <a:lstStyle/>
                        <a:p>
                          <a:r>
                            <a:rPr lang="en-US" sz="2400" dirty="0" smtClean="0">
                              <a:solidFill>
                                <a:schemeClr val="tx1"/>
                              </a:solidFill>
                            </a:rPr>
                            <a:t>0</a:t>
                          </a:r>
                          <a:endParaRPr lang="en-US" sz="2400" dirty="0">
                            <a:solidFill>
                              <a:schemeClr val="tx1"/>
                            </a:solidFill>
                          </a:endParaRPr>
                        </a:p>
                      </a:txBody>
                      <a:tcPr/>
                    </a:tc>
                    <a:tc>
                      <a:txBody>
                        <a:bodyPr/>
                        <a:lstStyle/>
                        <a:p>
                          <a:r>
                            <a:rPr lang="en-US" sz="2400" dirty="0" smtClean="0">
                              <a:solidFill>
                                <a:schemeClr val="tx1"/>
                              </a:solidFill>
                            </a:rPr>
                            <a:t>0</a:t>
                          </a:r>
                          <a:endParaRPr lang="en-US" sz="2400" dirty="0">
                            <a:solidFill>
                              <a:schemeClr val="tx1"/>
                            </a:solidFill>
                          </a:endParaRPr>
                        </a:p>
                      </a:txBody>
                      <a:tcPr/>
                    </a:tc>
                    <a:tc>
                      <a:txBody>
                        <a:bodyPr/>
                        <a:lstStyle/>
                        <a:p>
                          <a:r>
                            <a:rPr lang="en-US" sz="2400" dirty="0" smtClean="0">
                              <a:solidFill>
                                <a:schemeClr val="tx1"/>
                              </a:solidFill>
                            </a:rPr>
                            <a:t>NB</a:t>
                          </a:r>
                          <a:endParaRPr lang="en-US" sz="2400" dirty="0">
                            <a:solidFill>
                              <a:schemeClr val="tx1"/>
                            </a:solidFill>
                          </a:endParaRPr>
                        </a:p>
                      </a:txBody>
                      <a:tcPr/>
                    </a:tc>
                  </a:tr>
                  <a:tr h="457200">
                    <a:tc>
                      <a:txBody>
                        <a:bodyPr/>
                        <a:lstStyle/>
                        <a:p>
                          <a:r>
                            <a:rPr lang="en-US" sz="2400" dirty="0" smtClean="0">
                              <a:solidFill>
                                <a:schemeClr val="tx1"/>
                              </a:solidFill>
                            </a:rPr>
                            <a:t>0.1</a:t>
                          </a:r>
                          <a:endParaRPr lang="en-US" sz="2400" dirty="0">
                            <a:solidFill>
                              <a:schemeClr val="tx1"/>
                            </a:solidFill>
                          </a:endParaRPr>
                        </a:p>
                      </a:txBody>
                      <a:tcPr/>
                    </a:tc>
                    <a:tc>
                      <a:txBody>
                        <a:bodyPr/>
                        <a:lstStyle/>
                        <a:p>
                          <a:r>
                            <a:rPr lang="en-US" sz="2400" dirty="0" smtClean="0">
                              <a:solidFill>
                                <a:schemeClr val="tx1"/>
                              </a:solidFill>
                            </a:rPr>
                            <a:t>0</a:t>
                          </a:r>
                          <a:endParaRPr lang="en-US" sz="2400" dirty="0">
                            <a:solidFill>
                              <a:schemeClr val="tx1"/>
                            </a:solidFill>
                          </a:endParaRPr>
                        </a:p>
                      </a:txBody>
                      <a:tcPr/>
                    </a:tc>
                    <a:tc>
                      <a:txBody>
                        <a:bodyPr/>
                        <a:lstStyle/>
                        <a:p>
                          <a:r>
                            <a:rPr lang="en-US" sz="2400" dirty="0" smtClean="0">
                              <a:solidFill>
                                <a:schemeClr val="tx1"/>
                              </a:solidFill>
                            </a:rPr>
                            <a:t>0.1</a:t>
                          </a:r>
                          <a:endParaRPr lang="en-US" sz="2400" dirty="0">
                            <a:solidFill>
                              <a:schemeClr val="tx1"/>
                            </a:solidFill>
                          </a:endParaRPr>
                        </a:p>
                      </a:txBody>
                      <a:tcPr/>
                    </a:tc>
                    <a:tc>
                      <a:txBody>
                        <a:bodyPr/>
                        <a:lstStyle/>
                        <a:p>
                          <a:r>
                            <a:rPr lang="en-US" sz="2400" dirty="0" smtClean="0">
                              <a:solidFill>
                                <a:schemeClr val="tx1"/>
                              </a:solidFill>
                            </a:rPr>
                            <a:t>0</a:t>
                          </a:r>
                          <a:endParaRPr lang="en-US" sz="2400" dirty="0">
                            <a:solidFill>
                              <a:schemeClr val="tx1"/>
                            </a:solidFill>
                          </a:endParaRPr>
                        </a:p>
                      </a:txBody>
                      <a:tcPr/>
                    </a:tc>
                    <a:tc>
                      <a:txBody>
                        <a:bodyPr/>
                        <a:lstStyle/>
                        <a:p>
                          <a:r>
                            <a:rPr lang="en-US" sz="2400" dirty="0" smtClean="0">
                              <a:solidFill>
                                <a:schemeClr val="tx1"/>
                              </a:solidFill>
                            </a:rPr>
                            <a:t>NB</a:t>
                          </a:r>
                          <a:endParaRPr lang="en-US" sz="2400" dirty="0">
                            <a:solidFill>
                              <a:schemeClr val="tx1"/>
                            </a:solidFill>
                          </a:endParaRPr>
                        </a:p>
                      </a:txBody>
                      <a:tcPr/>
                    </a:tc>
                  </a:tr>
                  <a:tr h="457200">
                    <a:tc>
                      <a:txBody>
                        <a:bodyPr/>
                        <a:lstStyle/>
                        <a:p>
                          <a:r>
                            <a:rPr lang="en-US" sz="2400" dirty="0" smtClean="0">
                              <a:solidFill>
                                <a:schemeClr val="tx1"/>
                              </a:solidFill>
                            </a:rPr>
                            <a:t>0.3</a:t>
                          </a:r>
                          <a:endParaRPr lang="en-US" sz="2400" dirty="0">
                            <a:solidFill>
                              <a:schemeClr val="tx1"/>
                            </a:solidFill>
                          </a:endParaRPr>
                        </a:p>
                      </a:txBody>
                      <a:tcPr/>
                    </a:tc>
                    <a:tc>
                      <a:txBody>
                        <a:bodyPr/>
                        <a:lstStyle/>
                        <a:p>
                          <a:r>
                            <a:rPr lang="en-US" sz="2400" dirty="0" smtClean="0">
                              <a:solidFill>
                                <a:schemeClr val="tx1"/>
                              </a:solidFill>
                            </a:rPr>
                            <a:t>0</a:t>
                          </a:r>
                          <a:endParaRPr lang="en-US" sz="2400" dirty="0">
                            <a:solidFill>
                              <a:schemeClr val="tx1"/>
                            </a:solidFill>
                          </a:endParaRPr>
                        </a:p>
                      </a:txBody>
                      <a:tcPr/>
                    </a:tc>
                    <a:tc>
                      <a:txBody>
                        <a:bodyPr/>
                        <a:lstStyle/>
                        <a:p>
                          <a:r>
                            <a:rPr lang="en-US" sz="2400" dirty="0" smtClean="0">
                              <a:solidFill>
                                <a:schemeClr val="tx1"/>
                              </a:solidFill>
                            </a:rPr>
                            <a:t>0.3</a:t>
                          </a:r>
                        </a:p>
                      </a:txBody>
                      <a:tcPr/>
                    </a:tc>
                    <a:tc>
                      <a:txBody>
                        <a:bodyPr/>
                        <a:lstStyle/>
                        <a:p>
                          <a:r>
                            <a:rPr lang="en-US" sz="2400" dirty="0" smtClean="0">
                              <a:solidFill>
                                <a:schemeClr val="tx1"/>
                              </a:solidFill>
                            </a:rPr>
                            <a:t>0</a:t>
                          </a:r>
                          <a:endParaRPr lang="en-US" sz="2400" dirty="0">
                            <a:solidFill>
                              <a:schemeClr val="tx1"/>
                            </a:solidFill>
                          </a:endParaRPr>
                        </a:p>
                      </a:txBody>
                      <a:tcPr/>
                    </a:tc>
                    <a:tc>
                      <a:txBody>
                        <a:bodyPr/>
                        <a:lstStyle/>
                        <a:p>
                          <a:r>
                            <a:rPr lang="en-US" sz="2400" dirty="0" smtClean="0">
                              <a:solidFill>
                                <a:schemeClr val="tx1"/>
                              </a:solidFill>
                            </a:rPr>
                            <a:t>NB</a:t>
                          </a:r>
                          <a:endParaRPr lang="en-US" sz="2400" dirty="0">
                            <a:solidFill>
                              <a:schemeClr val="tx1"/>
                            </a:solidFill>
                          </a:endParaRPr>
                        </a:p>
                      </a:txBody>
                      <a:tcPr/>
                    </a:tc>
                  </a:tr>
                  <a:tr h="457200">
                    <a:tc>
                      <a:txBody>
                        <a:bodyPr/>
                        <a:lstStyle/>
                        <a:p>
                          <a:r>
                            <a:rPr lang="en-US" sz="2400" dirty="0" smtClean="0">
                              <a:solidFill>
                                <a:schemeClr val="tx1"/>
                              </a:solidFill>
                            </a:rPr>
                            <a:t>0.5</a:t>
                          </a:r>
                          <a:endParaRPr lang="en-US" sz="2400" dirty="0">
                            <a:solidFill>
                              <a:schemeClr val="tx1"/>
                            </a:solidFill>
                          </a:endParaRPr>
                        </a:p>
                      </a:txBody>
                      <a:tcPr/>
                    </a:tc>
                    <a:tc>
                      <a:txBody>
                        <a:bodyPr/>
                        <a:lstStyle/>
                        <a:p>
                          <a:r>
                            <a:rPr lang="en-US" sz="2400" dirty="0" smtClean="0">
                              <a:solidFill>
                                <a:schemeClr val="tx1"/>
                              </a:solidFill>
                            </a:rPr>
                            <a:t>0</a:t>
                          </a:r>
                          <a:endParaRPr lang="en-US" sz="2400" dirty="0">
                            <a:solidFill>
                              <a:schemeClr val="tx1"/>
                            </a:solidFill>
                          </a:endParaRPr>
                        </a:p>
                      </a:txBody>
                      <a:tcPr/>
                    </a:tc>
                    <a:tc>
                      <a:txBody>
                        <a:bodyPr/>
                        <a:lstStyle/>
                        <a:p>
                          <a:r>
                            <a:rPr lang="en-US" sz="2400" dirty="0" smtClean="0">
                              <a:solidFill>
                                <a:schemeClr val="tx1"/>
                              </a:solidFill>
                            </a:rPr>
                            <a:t>0.5</a:t>
                          </a:r>
                          <a:endParaRPr lang="en-US" sz="2400" dirty="0">
                            <a:solidFill>
                              <a:schemeClr val="tx1"/>
                            </a:solidFill>
                          </a:endParaRPr>
                        </a:p>
                      </a:txBody>
                      <a:tcPr/>
                    </a:tc>
                    <a:tc>
                      <a:txBody>
                        <a:bodyPr/>
                        <a:lstStyle/>
                        <a:p>
                          <a:r>
                            <a:rPr lang="en-US" sz="2400" dirty="0" smtClean="0">
                              <a:solidFill>
                                <a:schemeClr val="tx1"/>
                              </a:solidFill>
                            </a:rPr>
                            <a:t>0</a:t>
                          </a:r>
                          <a:endParaRPr lang="en-US" sz="2400" dirty="0">
                            <a:solidFill>
                              <a:schemeClr val="tx1"/>
                            </a:solidFill>
                          </a:endParaRPr>
                        </a:p>
                      </a:txBody>
                      <a:tcPr/>
                    </a:tc>
                    <a:tc>
                      <a:txBody>
                        <a:bodyPr/>
                        <a:lstStyle/>
                        <a:p>
                          <a:r>
                            <a:rPr lang="en-US" sz="2400" dirty="0" smtClean="0">
                              <a:solidFill>
                                <a:schemeClr val="tx1"/>
                              </a:solidFill>
                            </a:rPr>
                            <a:t>NB</a:t>
                          </a:r>
                          <a:endParaRPr lang="en-US" sz="2400" dirty="0">
                            <a:solidFill>
                              <a:schemeClr val="tx1"/>
                            </a:solidFill>
                          </a:endParaRPr>
                        </a:p>
                      </a:txBody>
                      <a:tcPr/>
                    </a:tc>
                  </a:tr>
                  <a:tr h="457200">
                    <a:tc>
                      <a:txBody>
                        <a:bodyPr/>
                        <a:lstStyle/>
                        <a:p>
                          <a:r>
                            <a:rPr lang="en-US" sz="2400" dirty="0" smtClean="0">
                              <a:solidFill>
                                <a:srgbClr val="0070C0"/>
                              </a:solidFill>
                            </a:rPr>
                            <a:t>0.71</a:t>
                          </a:r>
                          <a:endParaRPr lang="en-US" sz="2400" dirty="0">
                            <a:solidFill>
                              <a:srgbClr val="0070C0"/>
                            </a:solidFill>
                          </a:endParaRPr>
                        </a:p>
                      </a:txBody>
                      <a:tcPr/>
                    </a:tc>
                    <a:tc>
                      <a:txBody>
                        <a:bodyPr/>
                        <a:lstStyle/>
                        <a:p>
                          <a:r>
                            <a:rPr lang="en-US" sz="2400" dirty="0" smtClean="0">
                              <a:solidFill>
                                <a:srgbClr val="0070C0"/>
                              </a:solidFill>
                            </a:rPr>
                            <a:t>0.01</a:t>
                          </a:r>
                          <a:endParaRPr lang="en-US" sz="2400" dirty="0">
                            <a:solidFill>
                              <a:srgbClr val="0070C0"/>
                            </a:solidFill>
                          </a:endParaRPr>
                        </a:p>
                      </a:txBody>
                      <a:tcPr/>
                    </a:tc>
                    <a:tc>
                      <a:txBody>
                        <a:bodyPr/>
                        <a:lstStyle/>
                        <a:p>
                          <a:r>
                            <a:rPr lang="en-US" sz="2400" dirty="0" smtClean="0">
                              <a:solidFill>
                                <a:srgbClr val="0070C0"/>
                              </a:solidFill>
                            </a:rPr>
                            <a:t>0.7</a:t>
                          </a:r>
                          <a:endParaRPr lang="en-US" sz="2400" dirty="0">
                            <a:solidFill>
                              <a:srgbClr val="0070C0"/>
                            </a:solidFill>
                          </a:endParaRPr>
                        </a:p>
                      </a:txBody>
                      <a:tcPr/>
                    </a:tc>
                    <a:tc>
                      <a:txBody>
                        <a:bodyPr/>
                        <a:lstStyle/>
                        <a:p>
                          <a:r>
                            <a:rPr lang="en-US" sz="2400" dirty="0" smtClean="0">
                              <a:solidFill>
                                <a:srgbClr val="0070C0"/>
                              </a:solidFill>
                            </a:rPr>
                            <a:t>0.01</a:t>
                          </a:r>
                          <a:endParaRPr lang="en-US" sz="2400" dirty="0">
                            <a:solidFill>
                              <a:srgbClr val="0070C0"/>
                            </a:solidFill>
                          </a:endParaRPr>
                        </a:p>
                      </a:txBody>
                      <a:tcPr/>
                    </a:tc>
                    <a:tc>
                      <a:txBody>
                        <a:bodyPr/>
                        <a:lstStyle/>
                        <a:p>
                          <a:r>
                            <a:rPr lang="en-US" sz="2400" dirty="0" smtClean="0">
                              <a:solidFill>
                                <a:srgbClr val="0070C0"/>
                              </a:solidFill>
                            </a:rPr>
                            <a:t>FB</a:t>
                          </a:r>
                          <a:endParaRPr lang="en-US" sz="2400" dirty="0">
                            <a:solidFill>
                              <a:srgbClr val="0070C0"/>
                            </a:solidFill>
                          </a:endParaRPr>
                        </a:p>
                      </a:txBody>
                      <a:tcPr/>
                    </a:tc>
                  </a:tr>
                  <a:tr h="457200">
                    <a:tc>
                      <a:txBody>
                        <a:bodyPr/>
                        <a:lstStyle/>
                        <a:p>
                          <a:r>
                            <a:rPr lang="en-US" sz="2400" dirty="0" smtClean="0">
                              <a:solidFill>
                                <a:srgbClr val="0070C0"/>
                              </a:solidFill>
                            </a:rPr>
                            <a:t>1</a:t>
                          </a:r>
                          <a:endParaRPr lang="en-US" sz="2400" dirty="0">
                            <a:solidFill>
                              <a:srgbClr val="0070C0"/>
                            </a:solidFill>
                          </a:endParaRPr>
                        </a:p>
                      </a:txBody>
                      <a:tcPr/>
                    </a:tc>
                    <a:tc>
                      <a:txBody>
                        <a:bodyPr/>
                        <a:lstStyle/>
                        <a:p>
                          <a:r>
                            <a:rPr lang="en-US" sz="2400" dirty="0" smtClean="0">
                              <a:solidFill>
                                <a:srgbClr val="0070C0"/>
                              </a:solidFill>
                            </a:rPr>
                            <a:t>0.3</a:t>
                          </a:r>
                          <a:endParaRPr lang="en-US" sz="2400" dirty="0">
                            <a:solidFill>
                              <a:srgbClr val="0070C0"/>
                            </a:solidFill>
                          </a:endParaRPr>
                        </a:p>
                      </a:txBody>
                      <a:tcPr/>
                    </a:tc>
                    <a:tc>
                      <a:txBody>
                        <a:bodyPr/>
                        <a:lstStyle/>
                        <a:p>
                          <a:r>
                            <a:rPr lang="en-US" sz="2400" dirty="0" smtClean="0">
                              <a:solidFill>
                                <a:srgbClr val="0070C0"/>
                              </a:solidFill>
                            </a:rPr>
                            <a:t>0.7</a:t>
                          </a:r>
                          <a:endParaRPr lang="en-US" sz="2400" dirty="0">
                            <a:solidFill>
                              <a:srgbClr val="0070C0"/>
                            </a:solidFill>
                          </a:endParaRPr>
                        </a:p>
                      </a:txBody>
                      <a:tcPr/>
                    </a:tc>
                    <a:tc>
                      <a:txBody>
                        <a:bodyPr/>
                        <a:lstStyle/>
                        <a:p>
                          <a:r>
                            <a:rPr lang="en-US" sz="2400" dirty="0" smtClean="0">
                              <a:solidFill>
                                <a:srgbClr val="0070C0"/>
                              </a:solidFill>
                            </a:rPr>
                            <a:t>0.3</a:t>
                          </a:r>
                          <a:endParaRPr lang="en-US" sz="2400" dirty="0">
                            <a:solidFill>
                              <a:srgbClr val="0070C0"/>
                            </a:solidFill>
                          </a:endParaRPr>
                        </a:p>
                      </a:txBody>
                      <a:tcPr/>
                    </a:tc>
                    <a:tc>
                      <a:txBody>
                        <a:bodyPr/>
                        <a:lstStyle/>
                        <a:p>
                          <a:r>
                            <a:rPr lang="en-US" sz="2400" dirty="0" smtClean="0">
                              <a:solidFill>
                                <a:srgbClr val="0070C0"/>
                              </a:solidFill>
                            </a:rPr>
                            <a:t>FB</a:t>
                          </a:r>
                          <a:endParaRPr lang="en-US" sz="2400" dirty="0">
                            <a:solidFill>
                              <a:srgbClr val="0070C0"/>
                            </a:solidFill>
                          </a:endParaRPr>
                        </a:p>
                      </a:txBody>
                      <a:tcPr/>
                    </a:tc>
                  </a:tr>
                  <a:tr h="457200">
                    <a:tc>
                      <a:txBody>
                        <a:bodyPr/>
                        <a:lstStyle/>
                        <a:p>
                          <a:r>
                            <a:rPr lang="en-US" sz="2400" dirty="0" smtClean="0">
                              <a:solidFill>
                                <a:srgbClr val="0070C0"/>
                              </a:solidFill>
                            </a:rPr>
                            <a:t>5</a:t>
                          </a:r>
                          <a:endParaRPr lang="en-US" sz="2400" dirty="0">
                            <a:solidFill>
                              <a:srgbClr val="0070C0"/>
                            </a:solidFill>
                          </a:endParaRPr>
                        </a:p>
                      </a:txBody>
                      <a:tcPr/>
                    </a:tc>
                    <a:tc>
                      <a:txBody>
                        <a:bodyPr/>
                        <a:lstStyle/>
                        <a:p>
                          <a:r>
                            <a:rPr lang="en-US" sz="2400" dirty="0" smtClean="0">
                              <a:solidFill>
                                <a:srgbClr val="0070C0"/>
                              </a:solidFill>
                            </a:rPr>
                            <a:t>4.3</a:t>
                          </a:r>
                          <a:endParaRPr lang="en-US" sz="2400" dirty="0">
                            <a:solidFill>
                              <a:srgbClr val="0070C0"/>
                            </a:solidFill>
                          </a:endParaRPr>
                        </a:p>
                      </a:txBody>
                      <a:tcPr/>
                    </a:tc>
                    <a:tc>
                      <a:txBody>
                        <a:bodyPr/>
                        <a:lstStyle/>
                        <a:p>
                          <a:r>
                            <a:rPr lang="en-US" sz="2400" dirty="0" smtClean="0">
                              <a:solidFill>
                                <a:srgbClr val="0070C0"/>
                              </a:solidFill>
                            </a:rPr>
                            <a:t>0.7</a:t>
                          </a:r>
                          <a:endParaRPr lang="en-US" sz="2400" dirty="0">
                            <a:solidFill>
                              <a:srgbClr val="0070C0"/>
                            </a:solidFill>
                          </a:endParaRPr>
                        </a:p>
                      </a:txBody>
                      <a:tcPr/>
                    </a:tc>
                    <a:tc>
                      <a:txBody>
                        <a:bodyPr/>
                        <a:lstStyle/>
                        <a:p>
                          <a:r>
                            <a:rPr lang="en-US" sz="2400" dirty="0" smtClean="0">
                              <a:solidFill>
                                <a:srgbClr val="0070C0"/>
                              </a:solidFill>
                            </a:rPr>
                            <a:t>4.3</a:t>
                          </a:r>
                          <a:endParaRPr lang="en-US" sz="2400" dirty="0">
                            <a:solidFill>
                              <a:srgbClr val="0070C0"/>
                            </a:solidFill>
                          </a:endParaRPr>
                        </a:p>
                      </a:txBody>
                      <a:tcPr/>
                    </a:tc>
                    <a:tc>
                      <a:txBody>
                        <a:bodyPr/>
                        <a:lstStyle/>
                        <a:p>
                          <a:r>
                            <a:rPr lang="en-US" sz="2400" dirty="0" smtClean="0">
                              <a:solidFill>
                                <a:srgbClr val="0070C0"/>
                              </a:solidFill>
                            </a:rPr>
                            <a:t>FB</a:t>
                          </a:r>
                          <a:endParaRPr lang="en-US" sz="2400" dirty="0">
                            <a:solidFill>
                              <a:srgbClr val="0070C0"/>
                            </a:solidFill>
                          </a:endParaRPr>
                        </a:p>
                      </a:txBody>
                      <a:tcPr/>
                    </a:tc>
                  </a:tr>
                  <a:tr h="457200">
                    <a:tc>
                      <a:txBody>
                        <a:bodyPr/>
                        <a:lstStyle/>
                        <a:p>
                          <a:r>
                            <a:rPr lang="en-US" sz="2400" dirty="0" smtClean="0">
                              <a:solidFill>
                                <a:srgbClr val="0070C0"/>
                              </a:solidFill>
                            </a:rPr>
                            <a:t>10</a:t>
                          </a:r>
                          <a:endParaRPr lang="en-US" sz="2400" dirty="0">
                            <a:solidFill>
                              <a:srgbClr val="0070C0"/>
                            </a:solidFill>
                          </a:endParaRPr>
                        </a:p>
                      </a:txBody>
                      <a:tcPr/>
                    </a:tc>
                    <a:tc>
                      <a:txBody>
                        <a:bodyPr/>
                        <a:lstStyle/>
                        <a:p>
                          <a:r>
                            <a:rPr lang="en-US" sz="2400" dirty="0" smtClean="0">
                              <a:solidFill>
                                <a:srgbClr val="0070C0"/>
                              </a:solidFill>
                            </a:rPr>
                            <a:t>9.3</a:t>
                          </a:r>
                          <a:endParaRPr lang="en-US" sz="2400" dirty="0">
                            <a:solidFill>
                              <a:srgbClr val="0070C0"/>
                            </a:solidFill>
                          </a:endParaRPr>
                        </a:p>
                      </a:txBody>
                      <a:tcPr/>
                    </a:tc>
                    <a:tc>
                      <a:txBody>
                        <a:bodyPr/>
                        <a:lstStyle/>
                        <a:p>
                          <a:r>
                            <a:rPr lang="en-US" sz="2400" dirty="0" smtClean="0">
                              <a:solidFill>
                                <a:srgbClr val="0070C0"/>
                              </a:solidFill>
                            </a:rPr>
                            <a:t>0.7</a:t>
                          </a:r>
                          <a:endParaRPr lang="en-US" sz="2400" dirty="0">
                            <a:solidFill>
                              <a:srgbClr val="0070C0"/>
                            </a:solidFill>
                          </a:endParaRPr>
                        </a:p>
                      </a:txBody>
                      <a:tcPr/>
                    </a:tc>
                    <a:tc>
                      <a:txBody>
                        <a:bodyPr/>
                        <a:lstStyle/>
                        <a:p>
                          <a:r>
                            <a:rPr lang="en-US" sz="2400" dirty="0" smtClean="0">
                              <a:solidFill>
                                <a:srgbClr val="0070C0"/>
                              </a:solidFill>
                            </a:rPr>
                            <a:t>9.3</a:t>
                          </a:r>
                          <a:endParaRPr lang="en-US" sz="2400" dirty="0">
                            <a:solidFill>
                              <a:srgbClr val="0070C0"/>
                            </a:solidFill>
                          </a:endParaRPr>
                        </a:p>
                      </a:txBody>
                      <a:tcPr/>
                    </a:tc>
                    <a:tc>
                      <a:txBody>
                        <a:bodyPr/>
                        <a:lstStyle/>
                        <a:p>
                          <a:r>
                            <a:rPr lang="en-US" sz="2400" dirty="0" smtClean="0">
                              <a:solidFill>
                                <a:srgbClr val="0070C0"/>
                              </a:solidFill>
                            </a:rPr>
                            <a:t>FB</a:t>
                          </a:r>
                          <a:endParaRPr lang="en-US" sz="2400" dirty="0">
                            <a:solidFill>
                              <a:srgbClr val="0070C0"/>
                            </a:solidFill>
                          </a:endParaRPr>
                        </a:p>
                      </a:txBody>
                      <a:tcPr/>
                    </a:tc>
                  </a:tr>
                </a:tbl>
              </a:graphicData>
            </a:graphic>
          </p:graphicFrame>
        </mc:Fallback>
      </mc:AlternateContent>
    </p:spTree>
    <p:extLst>
      <p:ext uri="{BB962C8B-B14F-4D97-AF65-F5344CB8AC3E}">
        <p14:creationId xmlns:p14="http://schemas.microsoft.com/office/powerpoint/2010/main" val="331150163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pic>
        <p:nvPicPr>
          <p:cNvPr id="52226"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819150" y="1857375"/>
            <a:ext cx="4457700" cy="3173413"/>
          </a:xfrm>
        </p:spPr>
      </p:pic>
      <p:sp>
        <p:nvSpPr>
          <p:cNvPr id="47107" name="Title 2"/>
          <p:cNvSpPr>
            <a:spLocks noGrp="1"/>
          </p:cNvSpPr>
          <p:nvPr>
            <p:ph type="title"/>
          </p:nvPr>
        </p:nvSpPr>
        <p:spPr/>
        <p:txBody>
          <a:bodyPr/>
          <a:lstStyle/>
          <a:p>
            <a:r>
              <a:rPr lang="en-US" altLang="en-US"/>
              <a:t>Diode Current Approximations</a:t>
            </a:r>
          </a:p>
        </p:txBody>
      </p:sp>
      <p:pic>
        <p:nvPicPr>
          <p:cNvPr id="47108" name="Picture 4"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954088"/>
            <a:ext cx="3638550"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5" descr="Screen Clippi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5129213"/>
            <a:ext cx="24511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0" name="Picture 6" descr="Screen Clippi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4800" y="5686425"/>
            <a:ext cx="39687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1" name="Picture 7" descr="Screen Clippi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091113" y="5686425"/>
            <a:ext cx="3419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Table 7"/>
          <p:cNvGraphicFramePr>
            <a:graphicFrameLocks noGrp="1"/>
          </p:cNvGraphicFramePr>
          <p:nvPr/>
        </p:nvGraphicFramePr>
        <p:xfrm>
          <a:off x="5562600" y="3657600"/>
          <a:ext cx="3429000" cy="1823432"/>
        </p:xfrm>
        <a:graphic>
          <a:graphicData uri="http://schemas.openxmlformats.org/drawingml/2006/table">
            <a:tbl>
              <a:tblPr firstRow="1" bandRow="1">
                <a:tableStyleId>{5C22544A-7EE6-4342-B048-85BDC9FD1C3A}</a:tableStyleId>
              </a:tblPr>
              <a:tblGrid>
                <a:gridCol w="2084294">
                  <a:extLst>
                    <a:ext uri="{9D8B030D-6E8A-4147-A177-3AD203B41FA5}">
                      <a16:colId xmlns:a16="http://schemas.microsoft.com/office/drawing/2014/main" val="20000"/>
                    </a:ext>
                  </a:extLst>
                </a:gridCol>
                <a:gridCol w="537882">
                  <a:extLst>
                    <a:ext uri="{9D8B030D-6E8A-4147-A177-3AD203B41FA5}">
                      <a16:colId xmlns:a16="http://schemas.microsoft.com/office/drawing/2014/main" val="20001"/>
                    </a:ext>
                  </a:extLst>
                </a:gridCol>
                <a:gridCol w="806824">
                  <a:extLst>
                    <a:ext uri="{9D8B030D-6E8A-4147-A177-3AD203B41FA5}">
                      <a16:colId xmlns:a16="http://schemas.microsoft.com/office/drawing/2014/main" val="20002"/>
                    </a:ext>
                  </a:extLst>
                </a:gridCol>
              </a:tblGrid>
              <a:tr h="359696">
                <a:tc>
                  <a:txBody>
                    <a:bodyPr/>
                    <a:lstStyle/>
                    <a:p>
                      <a:pPr algn="ctr"/>
                      <a:r>
                        <a:rPr lang="en-US" sz="1300" b="1" i="1" dirty="0">
                          <a:latin typeface="Cambria Math" panose="02040503050406030204" pitchFamily="18" charset="0"/>
                          <a:ea typeface="Cambria Math" panose="02040503050406030204" pitchFamily="18" charset="0"/>
                        </a:rPr>
                        <a:t>V</a:t>
                      </a:r>
                      <a:r>
                        <a:rPr lang="en-US" sz="1300" b="1" i="1" baseline="-25000" dirty="0">
                          <a:latin typeface="Cambria Math" panose="02040503050406030204" pitchFamily="18" charset="0"/>
                          <a:ea typeface="Cambria Math" panose="02040503050406030204" pitchFamily="18" charset="0"/>
                        </a:rPr>
                        <a:t>D</a:t>
                      </a:r>
                      <a:endParaRPr lang="en-US" sz="1300" i="1" baseline="-25000" dirty="0">
                        <a:latin typeface="Cambria Math" panose="02040503050406030204" pitchFamily="18" charset="0"/>
                        <a:ea typeface="Cambria Math" panose="02040503050406030204" pitchFamily="18" charset="0"/>
                      </a:endParaRPr>
                    </a:p>
                  </a:txBody>
                  <a:tcPr marT="42849" marB="42849"/>
                </a:tc>
                <a:tc>
                  <a:txBody>
                    <a:bodyPr/>
                    <a:lstStyle/>
                    <a:p>
                      <a:endParaRPr lang="en-US" sz="1700"/>
                    </a:p>
                  </a:txBody>
                  <a:tcPr marT="42849" marB="42849">
                    <a:blipFill rotWithShape="0">
                      <a:blip r:embed="rId7"/>
                      <a:stretch>
                        <a:fillRect l="-385393" t="-4762" r="-153933" b="-377778"/>
                      </a:stretch>
                    </a:blipFill>
                  </a:tcPr>
                </a:tc>
                <a:tc>
                  <a:txBody>
                    <a:bodyPr/>
                    <a:lstStyle/>
                    <a:p>
                      <a:r>
                        <a:rPr lang="en-US" sz="1300" dirty="0"/>
                        <a:t>Value</a:t>
                      </a:r>
                    </a:p>
                  </a:txBody>
                  <a:tcPr marT="42849" marB="42849"/>
                </a:tc>
                <a:extLst>
                  <a:ext uri="{0D108BD9-81ED-4DB2-BD59-A6C34878D82A}">
                    <a16:rowId xmlns:a16="http://schemas.microsoft.com/office/drawing/2014/main" val="10000"/>
                  </a:ext>
                </a:extLst>
              </a:tr>
              <a:tr h="342794">
                <a:tc>
                  <a:txBody>
                    <a:bodyPr/>
                    <a:lstStyle/>
                    <a:p>
                      <a:endParaRPr lang="en-US" sz="1700"/>
                    </a:p>
                  </a:txBody>
                  <a:tcPr marT="42849" marB="42849">
                    <a:blipFill rotWithShape="0">
                      <a:blip r:embed="rId7"/>
                      <a:stretch>
                        <a:fillRect l="-292" t="-129412" r="-66082" b="-366667"/>
                      </a:stretch>
                    </a:blipFill>
                  </a:tcPr>
                </a:tc>
                <a:tc>
                  <a:txBody>
                    <a:bodyPr/>
                    <a:lstStyle/>
                    <a:p>
                      <a:endParaRPr lang="en-US" sz="1700"/>
                    </a:p>
                  </a:txBody>
                  <a:tcPr marT="42849" marB="42849">
                    <a:blipFill rotWithShape="0">
                      <a:blip r:embed="rId7"/>
                      <a:stretch>
                        <a:fillRect l="-385393" t="-129412" r="-153933" b="-366667"/>
                      </a:stretch>
                    </a:blipFill>
                  </a:tcPr>
                </a:tc>
                <a:tc>
                  <a:txBody>
                    <a:bodyPr/>
                    <a:lstStyle/>
                    <a:p>
                      <a:r>
                        <a:rPr lang="en-US" sz="1300" dirty="0"/>
                        <a:t>0.37</a:t>
                      </a:r>
                    </a:p>
                  </a:txBody>
                  <a:tcPr marT="42849" marB="42849"/>
                </a:tc>
                <a:extLst>
                  <a:ext uri="{0D108BD9-81ED-4DB2-BD59-A6C34878D82A}">
                    <a16:rowId xmlns:a16="http://schemas.microsoft.com/office/drawing/2014/main" val="10001"/>
                  </a:ext>
                </a:extLst>
              </a:tr>
              <a:tr h="342794">
                <a:tc>
                  <a:txBody>
                    <a:bodyPr/>
                    <a:lstStyle/>
                    <a:p>
                      <a:endParaRPr lang="en-US" sz="1700"/>
                    </a:p>
                  </a:txBody>
                  <a:tcPr marT="42849" marB="42849">
                    <a:blipFill rotWithShape="0">
                      <a:blip r:embed="rId7"/>
                      <a:stretch>
                        <a:fillRect l="-292" t="-212727" r="-66082" b="-240000"/>
                      </a:stretch>
                    </a:blipFill>
                  </a:tcPr>
                </a:tc>
                <a:tc>
                  <a:txBody>
                    <a:bodyPr/>
                    <a:lstStyle/>
                    <a:p>
                      <a:endParaRPr lang="en-US" sz="1700"/>
                    </a:p>
                  </a:txBody>
                  <a:tcPr marT="42849" marB="42849">
                    <a:blipFill rotWithShape="0">
                      <a:blip r:embed="rId7"/>
                      <a:stretch>
                        <a:fillRect l="-385393" t="-212727" r="-153933" b="-240000"/>
                      </a:stretch>
                    </a:blipFill>
                  </a:tcPr>
                </a:tc>
                <a:tc>
                  <a:txBody>
                    <a:bodyPr/>
                    <a:lstStyle/>
                    <a:p>
                      <a:r>
                        <a:rPr lang="en-US" sz="1300" dirty="0"/>
                        <a:t>0.14</a:t>
                      </a:r>
                    </a:p>
                  </a:txBody>
                  <a:tcPr marT="42849" marB="42849"/>
                </a:tc>
                <a:extLst>
                  <a:ext uri="{0D108BD9-81ED-4DB2-BD59-A6C34878D82A}">
                    <a16:rowId xmlns:a16="http://schemas.microsoft.com/office/drawing/2014/main" val="10002"/>
                  </a:ext>
                </a:extLst>
              </a:tr>
              <a:tr h="342794">
                <a:tc>
                  <a:txBody>
                    <a:bodyPr/>
                    <a:lstStyle/>
                    <a:p>
                      <a:endParaRPr lang="en-US" sz="1700"/>
                    </a:p>
                  </a:txBody>
                  <a:tcPr marT="42849" marB="42849">
                    <a:blipFill rotWithShape="0">
                      <a:blip r:embed="rId7"/>
                      <a:stretch>
                        <a:fillRect l="-292" t="-312727" r="-66082" b="-140000"/>
                      </a:stretch>
                    </a:blipFill>
                  </a:tcPr>
                </a:tc>
                <a:tc>
                  <a:txBody>
                    <a:bodyPr/>
                    <a:lstStyle/>
                    <a:p>
                      <a:endParaRPr lang="en-US" sz="1700"/>
                    </a:p>
                  </a:txBody>
                  <a:tcPr marT="42849" marB="42849">
                    <a:blipFill rotWithShape="0">
                      <a:blip r:embed="rId7"/>
                      <a:stretch>
                        <a:fillRect l="-385393" t="-312727" r="-153933" b="-140000"/>
                      </a:stretch>
                    </a:blipFill>
                  </a:tcPr>
                </a:tc>
                <a:tc>
                  <a:txBody>
                    <a:bodyPr/>
                    <a:lstStyle/>
                    <a:p>
                      <a:r>
                        <a:rPr lang="en-US" sz="1300" dirty="0"/>
                        <a:t>0.05</a:t>
                      </a:r>
                    </a:p>
                  </a:txBody>
                  <a:tcPr marT="42849" marB="42849"/>
                </a:tc>
                <a:extLst>
                  <a:ext uri="{0D108BD9-81ED-4DB2-BD59-A6C34878D82A}">
                    <a16:rowId xmlns:a16="http://schemas.microsoft.com/office/drawing/2014/main" val="10003"/>
                  </a:ext>
                </a:extLst>
              </a:tr>
              <a:tr h="429402">
                <a:tc>
                  <a:txBody>
                    <a:bodyPr/>
                    <a:lstStyle/>
                    <a:p>
                      <a:endParaRPr lang="en-US" sz="1700"/>
                    </a:p>
                  </a:txBody>
                  <a:tcPr marT="42849" marB="42849">
                    <a:blipFill rotWithShape="0">
                      <a:blip r:embed="rId7"/>
                      <a:stretch>
                        <a:fillRect l="-292" t="-302667" r="-66082" b="-2667"/>
                      </a:stretch>
                    </a:blipFill>
                  </a:tcPr>
                </a:tc>
                <a:tc>
                  <a:txBody>
                    <a:bodyPr/>
                    <a:lstStyle/>
                    <a:p>
                      <a:endParaRPr lang="en-US" sz="1700"/>
                    </a:p>
                  </a:txBody>
                  <a:tcPr marT="42849" marB="42849">
                    <a:blipFill rotWithShape="0">
                      <a:blip r:embed="rId7"/>
                      <a:stretch>
                        <a:fillRect l="-385393" t="-302667" r="-153933" b="-2667"/>
                      </a:stretch>
                    </a:blipFill>
                  </a:tcPr>
                </a:tc>
                <a:tc>
                  <a:txBody>
                    <a:bodyPr/>
                    <a:lstStyle/>
                    <a:p>
                      <a:r>
                        <a:rPr lang="en-US" sz="1300" dirty="0"/>
                        <a:t>0.02</a:t>
                      </a:r>
                    </a:p>
                  </a:txBody>
                  <a:tcPr marT="42849" marB="42849"/>
                </a:tc>
                <a:extLst>
                  <a:ext uri="{0D108BD9-81ED-4DB2-BD59-A6C34878D82A}">
                    <a16:rowId xmlns:a16="http://schemas.microsoft.com/office/drawing/2014/main" val="10004"/>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2226"/>
                                        </p:tgtEl>
                                        <p:attrNameLst>
                                          <p:attrName>style.visibility</p:attrName>
                                        </p:attrNameLst>
                                      </p:cBhvr>
                                      <p:to>
                                        <p:strVal val="visible"/>
                                      </p:to>
                                    </p:set>
                                    <p:anim calcmode="lin" valueType="num">
                                      <p:cBhvr additive="base">
                                        <p:cTn id="7" dur="500" fill="hold"/>
                                        <p:tgtEl>
                                          <p:spTgt spid="52226"/>
                                        </p:tgtEl>
                                        <p:attrNameLst>
                                          <p:attrName>ppt_x</p:attrName>
                                        </p:attrNameLst>
                                      </p:cBhvr>
                                      <p:tavLst>
                                        <p:tav tm="0">
                                          <p:val>
                                            <p:strVal val="#ppt_x"/>
                                          </p:val>
                                        </p:tav>
                                        <p:tav tm="100000">
                                          <p:val>
                                            <p:strVal val="#ppt_x"/>
                                          </p:val>
                                        </p:tav>
                                      </p:tavLst>
                                    </p:anim>
                                    <p:anim calcmode="lin" valueType="num">
                                      <p:cBhvr additive="base">
                                        <p:cTn id="8" dur="500" fill="hold"/>
                                        <p:tgtEl>
                                          <p:spTgt spid="5222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2229"/>
                                        </p:tgtEl>
                                        <p:attrNameLst>
                                          <p:attrName>style.visibility</p:attrName>
                                        </p:attrNameLst>
                                      </p:cBhvr>
                                      <p:to>
                                        <p:strVal val="visible"/>
                                      </p:to>
                                    </p:set>
                                    <p:anim calcmode="lin" valueType="num">
                                      <p:cBhvr additive="base">
                                        <p:cTn id="13" dur="500" fill="hold"/>
                                        <p:tgtEl>
                                          <p:spTgt spid="52229"/>
                                        </p:tgtEl>
                                        <p:attrNameLst>
                                          <p:attrName>ppt_x</p:attrName>
                                        </p:attrNameLst>
                                      </p:cBhvr>
                                      <p:tavLst>
                                        <p:tav tm="0">
                                          <p:val>
                                            <p:strVal val="#ppt_x"/>
                                          </p:val>
                                        </p:tav>
                                        <p:tav tm="100000">
                                          <p:val>
                                            <p:strVal val="#ppt_x"/>
                                          </p:val>
                                        </p:tav>
                                      </p:tavLst>
                                    </p:anim>
                                    <p:anim calcmode="lin" valueType="num">
                                      <p:cBhvr additive="base">
                                        <p:cTn id="14" dur="500" fill="hold"/>
                                        <p:tgtEl>
                                          <p:spTgt spid="5222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2230"/>
                                        </p:tgtEl>
                                        <p:attrNameLst>
                                          <p:attrName>style.visibility</p:attrName>
                                        </p:attrNameLst>
                                      </p:cBhvr>
                                      <p:to>
                                        <p:strVal val="visible"/>
                                      </p:to>
                                    </p:set>
                                    <p:anim calcmode="lin" valueType="num">
                                      <p:cBhvr additive="base">
                                        <p:cTn id="19" dur="500" fill="hold"/>
                                        <p:tgtEl>
                                          <p:spTgt spid="52230"/>
                                        </p:tgtEl>
                                        <p:attrNameLst>
                                          <p:attrName>ppt_x</p:attrName>
                                        </p:attrNameLst>
                                      </p:cBhvr>
                                      <p:tavLst>
                                        <p:tav tm="0">
                                          <p:val>
                                            <p:strVal val="#ppt_x"/>
                                          </p:val>
                                        </p:tav>
                                        <p:tav tm="100000">
                                          <p:val>
                                            <p:strVal val="#ppt_x"/>
                                          </p:val>
                                        </p:tav>
                                      </p:tavLst>
                                    </p:anim>
                                    <p:anim calcmode="lin" valueType="num">
                                      <p:cBhvr additive="base">
                                        <p:cTn id="20" dur="500" fill="hold"/>
                                        <p:tgtEl>
                                          <p:spTgt spid="52230"/>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2231"/>
                                        </p:tgtEl>
                                        <p:attrNameLst>
                                          <p:attrName>style.visibility</p:attrName>
                                        </p:attrNameLst>
                                      </p:cBhvr>
                                      <p:to>
                                        <p:strVal val="visible"/>
                                      </p:to>
                                    </p:set>
                                    <p:anim calcmode="lin" valueType="num">
                                      <p:cBhvr additive="base">
                                        <p:cTn id="31" dur="500" fill="hold"/>
                                        <p:tgtEl>
                                          <p:spTgt spid="52231"/>
                                        </p:tgtEl>
                                        <p:attrNameLst>
                                          <p:attrName>ppt_x</p:attrName>
                                        </p:attrNameLst>
                                      </p:cBhvr>
                                      <p:tavLst>
                                        <p:tav tm="0">
                                          <p:val>
                                            <p:strVal val="#ppt_x"/>
                                          </p:val>
                                        </p:tav>
                                        <p:tav tm="100000">
                                          <p:val>
                                            <p:strVal val="#ppt_x"/>
                                          </p:val>
                                        </p:tav>
                                      </p:tavLst>
                                    </p:anim>
                                    <p:anim calcmode="lin" valueType="num">
                                      <p:cBhvr additive="base">
                                        <p:cTn id="32" dur="500" fill="hold"/>
                                        <p:tgtEl>
                                          <p:spTgt spid="522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3BB15-903F-EAF5-81CD-9E9D720FA3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342DA1-3568-A597-FA4A-3BB9E1FB5A2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14515912"/>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
            <a:ext cx="8229600" cy="714375"/>
          </a:xfrm>
        </p:spPr>
        <p:txBody>
          <a:bodyPr/>
          <a:lstStyle/>
          <a:p>
            <a:r>
              <a:rPr lang="en-US" dirty="0"/>
              <a:t>Forward bias condition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685801"/>
                <a:ext cx="9067800" cy="5638800"/>
              </a:xfrm>
            </p:spPr>
            <p:txBody>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a:rPr>
                          <m:t>𝐼</m:t>
                        </m:r>
                      </m:e>
                      <m:sub>
                        <m:r>
                          <a:rPr lang="en-US" b="0" i="1" smtClean="0">
                            <a:latin typeface="Cambria Math"/>
                          </a:rPr>
                          <m:t>𝐷</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𝑆</m:t>
                        </m:r>
                      </m:sub>
                    </m:sSub>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𝑒</m:t>
                            </m:r>
                          </m:e>
                          <m:sup>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𝑉</m:t>
                                    </m:r>
                                  </m:e>
                                  <m:sub>
                                    <m:r>
                                      <a:rPr lang="en-US" b="0" i="1" smtClean="0">
                                        <a:latin typeface="Cambria Math"/>
                                      </a:rPr>
                                      <m:t>𝐷</m:t>
                                    </m:r>
                                  </m:sub>
                                </m:sSub>
                              </m:num>
                              <m:den>
                                <m:r>
                                  <a:rPr lang="en-US" i="1">
                                    <a:latin typeface="Cambria Math"/>
                                  </a:rPr>
                                  <m:t>𝑛</m:t>
                                </m:r>
                                <m:sSub>
                                  <m:sSubPr>
                                    <m:ctrlPr>
                                      <a:rPr lang="en-US" i="1">
                                        <a:latin typeface="Cambria Math" panose="02040503050406030204" pitchFamily="18" charset="0"/>
                                      </a:rPr>
                                    </m:ctrlPr>
                                  </m:sSubPr>
                                  <m:e>
                                    <m:r>
                                      <a:rPr lang="en-US" i="1">
                                        <a:latin typeface="Cambria Math"/>
                                      </a:rPr>
                                      <m:t>𝑉</m:t>
                                    </m:r>
                                  </m:e>
                                  <m:sub>
                                    <m:r>
                                      <a:rPr lang="en-US" i="1">
                                        <a:latin typeface="Cambria Math"/>
                                      </a:rPr>
                                      <m:t>𝑇</m:t>
                                    </m:r>
                                  </m:sub>
                                </m:sSub>
                              </m:den>
                            </m:f>
                          </m:sup>
                        </m:sSup>
                        <m:r>
                          <a:rPr lang="en-US" b="0" i="1" smtClean="0">
                            <a:latin typeface="Cambria Math"/>
                          </a:rPr>
                          <m:t>−1</m:t>
                        </m:r>
                      </m:e>
                    </m:d>
                    <m:r>
                      <a:rPr lang="en-US" b="0" i="0" smtClean="0">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𝑆</m:t>
                        </m:r>
                      </m:sub>
                    </m:sSub>
                    <m:sSup>
                      <m:sSupPr>
                        <m:ctrlPr>
                          <a:rPr lang="en-US" i="1">
                            <a:latin typeface="Cambria Math" panose="02040503050406030204" pitchFamily="18" charset="0"/>
                          </a:rPr>
                        </m:ctrlPr>
                      </m:sSupPr>
                      <m:e>
                        <m:r>
                          <a:rPr lang="en-US" i="1">
                            <a:latin typeface="Cambria Math"/>
                          </a:rPr>
                          <m:t>𝑒</m:t>
                        </m:r>
                      </m:e>
                      <m:sup>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𝑉</m:t>
                                </m:r>
                              </m:e>
                              <m:sub>
                                <m:r>
                                  <a:rPr lang="en-US" i="1">
                                    <a:latin typeface="Cambria Math"/>
                                  </a:rPr>
                                  <m:t>𝐷</m:t>
                                </m:r>
                              </m:sub>
                            </m:sSub>
                          </m:num>
                          <m:den>
                            <m:r>
                              <a:rPr lang="en-US" i="1">
                                <a:latin typeface="Cambria Math"/>
                              </a:rPr>
                              <m:t>𝑛</m:t>
                            </m:r>
                            <m:sSub>
                              <m:sSubPr>
                                <m:ctrlPr>
                                  <a:rPr lang="en-US" i="1">
                                    <a:latin typeface="Cambria Math" panose="02040503050406030204" pitchFamily="18" charset="0"/>
                                  </a:rPr>
                                </m:ctrlPr>
                              </m:sSubPr>
                              <m:e>
                                <m:r>
                                  <a:rPr lang="en-US" i="1">
                                    <a:latin typeface="Cambria Math"/>
                                  </a:rPr>
                                  <m:t>𝑉</m:t>
                                </m:r>
                              </m:e>
                              <m:sub>
                                <m:r>
                                  <a:rPr lang="en-US" i="1">
                                    <a:latin typeface="Cambria Math"/>
                                  </a:rPr>
                                  <m:t>𝑇</m:t>
                                </m:r>
                              </m:sub>
                            </m:sSub>
                          </m:den>
                        </m:f>
                      </m:sup>
                    </m:sSup>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b="0" i="1" smtClean="0">
                            <a:latin typeface="Cambria Math"/>
                          </a:rPr>
                          <m:t>𝑆</m:t>
                        </m:r>
                      </m:sub>
                    </m:sSub>
                    <m:r>
                      <a:rPr lang="en-US" i="1" smtClean="0">
                        <a:latin typeface="Cambria Math"/>
                        <a:ea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𝑆</m:t>
                        </m:r>
                      </m:sub>
                    </m:sSub>
                    <m:sSup>
                      <m:sSupPr>
                        <m:ctrlPr>
                          <a:rPr lang="en-US" i="1">
                            <a:latin typeface="Cambria Math" panose="02040503050406030204" pitchFamily="18" charset="0"/>
                          </a:rPr>
                        </m:ctrlPr>
                      </m:sSupPr>
                      <m:e>
                        <m:r>
                          <a:rPr lang="en-US" i="1">
                            <a:latin typeface="Cambria Math"/>
                          </a:rPr>
                          <m:t>𝑒</m:t>
                        </m:r>
                      </m:e>
                      <m:sup>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𝑉</m:t>
                                </m:r>
                              </m:e>
                              <m:sub>
                                <m:r>
                                  <a:rPr lang="en-US" i="1">
                                    <a:latin typeface="Cambria Math"/>
                                  </a:rPr>
                                  <m:t>𝐷</m:t>
                                </m:r>
                              </m:sub>
                            </m:sSub>
                          </m:num>
                          <m:den>
                            <m:r>
                              <a:rPr lang="en-US" i="1">
                                <a:latin typeface="Cambria Math"/>
                              </a:rPr>
                              <m:t>𝑛</m:t>
                            </m:r>
                            <m:sSub>
                              <m:sSubPr>
                                <m:ctrlPr>
                                  <a:rPr lang="en-US" i="1">
                                    <a:latin typeface="Cambria Math" panose="02040503050406030204" pitchFamily="18" charset="0"/>
                                  </a:rPr>
                                </m:ctrlPr>
                              </m:sSubPr>
                              <m:e>
                                <m:r>
                                  <a:rPr lang="en-US" i="1">
                                    <a:latin typeface="Cambria Math"/>
                                  </a:rPr>
                                  <m:t>𝑉</m:t>
                                </m:r>
                              </m:e>
                              <m:sub>
                                <m:r>
                                  <a:rPr lang="en-US" i="1">
                                    <a:latin typeface="Cambria Math"/>
                                  </a:rPr>
                                  <m:t>𝑇</m:t>
                                </m:r>
                              </m:sub>
                            </m:sSub>
                          </m:den>
                        </m:f>
                      </m:sup>
                    </m:sSup>
                  </m:oMath>
                </a14:m>
                <a:r>
                  <a:rPr lang="en-US" dirty="0"/>
                  <a:t>;</a:t>
                </a:r>
                <a:r>
                  <a:rPr lang="en-US" i="1" dirty="0">
                    <a:latin typeface="Cambria Math"/>
                  </a:rPr>
                  <a:t> </a:t>
                </a:r>
                <a14:m>
                  <m:oMath xmlns:m="http://schemas.openxmlformats.org/officeDocument/2006/math">
                    <m:sSub>
                      <m:sSubPr>
                        <m:ctrlPr>
                          <a:rPr lang="en-US" i="1">
                            <a:latin typeface="Cambria Math" panose="02040503050406030204" pitchFamily="18" charset="0"/>
                          </a:rPr>
                        </m:ctrlPr>
                      </m:sSubPr>
                      <m:e>
                        <m:r>
                          <m:rPr>
                            <m:sty m:val="p"/>
                          </m:rPr>
                          <a:rPr lang="en-US" i="0">
                            <a:latin typeface="Cambria Math"/>
                          </a:rPr>
                          <m:t>I</m:t>
                        </m:r>
                      </m:e>
                      <m:sub>
                        <m:r>
                          <m:rPr>
                            <m:sty m:val="p"/>
                          </m:rPr>
                          <a:rPr lang="en-US" i="0">
                            <a:latin typeface="Cambria Math"/>
                          </a:rPr>
                          <m:t>S</m:t>
                        </m:r>
                      </m:sub>
                    </m:sSub>
                  </m:oMath>
                </a14:m>
                <a:r>
                  <a:rPr lang="en-US" dirty="0">
                    <a:latin typeface="Cambria Math"/>
                  </a:rPr>
                  <a:t> </a:t>
                </a:r>
                <a:r>
                  <a:rPr lang="en-US" sz="2400" dirty="0"/>
                  <a:t>small current</a:t>
                </a:r>
              </a:p>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𝐼</m:t>
                        </m:r>
                      </m:e>
                      <m:sub>
                        <m:r>
                          <a:rPr lang="en-US" b="0" i="1" smtClean="0">
                            <a:latin typeface="Cambria Math"/>
                          </a:rPr>
                          <m:t>1</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𝐼</m:t>
                        </m:r>
                      </m:e>
                      <m:sub>
                        <m:r>
                          <a:rPr lang="en-US" b="0" i="1" smtClean="0">
                            <a:latin typeface="Cambria Math"/>
                          </a:rPr>
                          <m:t>𝑆</m:t>
                        </m:r>
                      </m:sub>
                    </m:sSub>
                    <m:sSup>
                      <m:sSupPr>
                        <m:ctrlPr>
                          <a:rPr lang="en-US" i="1" smtClean="0">
                            <a:latin typeface="Cambria Math" panose="02040503050406030204" pitchFamily="18" charset="0"/>
                          </a:rPr>
                        </m:ctrlPr>
                      </m:sSupPr>
                      <m:e>
                        <m:r>
                          <a:rPr lang="en-US" b="0" i="1" smtClean="0">
                            <a:latin typeface="Cambria Math"/>
                          </a:rPr>
                          <m:t>𝑒</m:t>
                        </m:r>
                      </m:e>
                      <m:sup>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a:rPr>
                                  <m:t>𝑉</m:t>
                                </m:r>
                              </m:e>
                              <m:sub>
                                <m:r>
                                  <a:rPr lang="en-US" i="1">
                                    <a:latin typeface="Cambria Math"/>
                                  </a:rPr>
                                  <m:t>1</m:t>
                                </m:r>
                              </m:sub>
                            </m:sSub>
                          </m:num>
                          <m:den>
                            <m:r>
                              <a:rPr lang="en-US" b="0" i="1" smtClean="0">
                                <a:latin typeface="Cambria Math"/>
                              </a:rPr>
                              <m:t>𝑛</m:t>
                            </m:r>
                            <m:sSub>
                              <m:sSubPr>
                                <m:ctrlPr>
                                  <a:rPr lang="en-US" i="1">
                                    <a:latin typeface="Cambria Math" panose="02040503050406030204" pitchFamily="18" charset="0"/>
                                  </a:rPr>
                                </m:ctrlPr>
                              </m:sSubPr>
                              <m:e>
                                <m:r>
                                  <a:rPr lang="en-US" b="0" i="1" smtClean="0">
                                    <a:latin typeface="Cambria Math"/>
                                  </a:rPr>
                                  <m:t>𝑉</m:t>
                                </m:r>
                              </m:e>
                              <m:sub>
                                <m:r>
                                  <a:rPr lang="en-US" b="0" i="1" smtClean="0">
                                    <a:latin typeface="Cambria Math"/>
                                  </a:rPr>
                                  <m:t>𝑇</m:t>
                                </m:r>
                              </m:sub>
                            </m:sSub>
                          </m:den>
                        </m:f>
                      </m:sup>
                    </m:sSup>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i="1">
                            <a:latin typeface="Cambria Math"/>
                          </a:rPr>
                          <m:t>1</m:t>
                        </m:r>
                      </m:sub>
                    </m:sSub>
                  </m:oMath>
                </a14:m>
                <a:r>
                  <a:rPr lang="en-US" dirty="0"/>
                  <a:t>is the diode current for voltage </a:t>
                </a:r>
                <a14:m>
                  <m:oMath xmlns:m="http://schemas.openxmlformats.org/officeDocument/2006/math">
                    <m:sSub>
                      <m:sSubPr>
                        <m:ctrlPr>
                          <a:rPr lang="en-US" i="1">
                            <a:latin typeface="Cambria Math" panose="02040503050406030204" pitchFamily="18" charset="0"/>
                          </a:rPr>
                        </m:ctrlPr>
                      </m:sSubPr>
                      <m:e>
                        <m:r>
                          <a:rPr lang="en-US" b="0" i="1" smtClean="0">
                            <a:latin typeface="Cambria Math"/>
                          </a:rPr>
                          <m:t>𝑉</m:t>
                        </m:r>
                      </m:e>
                      <m:sub>
                        <m:r>
                          <a:rPr lang="en-US" i="1">
                            <a:latin typeface="Cambria Math"/>
                          </a:rPr>
                          <m:t>1</m:t>
                        </m:r>
                      </m:sub>
                    </m:sSub>
                  </m:oMath>
                </a14:m>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b="0" i="1" smtClean="0">
                            <a:latin typeface="Cambria Math"/>
                          </a:rPr>
                          <m:t>2</m:t>
                        </m:r>
                      </m:sub>
                    </m:sSub>
                    <m:r>
                      <a:rPr lang="en-US" i="1">
                        <a:latin typeface="Cambria Math"/>
                      </a:rPr>
                      <m:t>=</m:t>
                    </m:r>
                    <m:sSub>
                      <m:sSubPr>
                        <m:ctrlPr>
                          <a:rPr lang="en-US" i="1">
                            <a:latin typeface="Cambria Math" panose="02040503050406030204" pitchFamily="18" charset="0"/>
                          </a:rPr>
                        </m:ctrlPr>
                      </m:sSubPr>
                      <m:e>
                        <m:r>
                          <a:rPr lang="en-US" i="1">
                            <a:latin typeface="Cambria Math"/>
                          </a:rPr>
                          <m:t>𝐼</m:t>
                        </m:r>
                      </m:e>
                      <m:sub>
                        <m:r>
                          <a:rPr lang="en-US" i="1">
                            <a:latin typeface="Cambria Math"/>
                          </a:rPr>
                          <m:t>𝑆</m:t>
                        </m:r>
                      </m:sub>
                    </m:sSub>
                    <m:sSup>
                      <m:sSupPr>
                        <m:ctrlPr>
                          <a:rPr lang="en-US" i="1">
                            <a:latin typeface="Cambria Math" panose="02040503050406030204" pitchFamily="18" charset="0"/>
                          </a:rPr>
                        </m:ctrlPr>
                      </m:sSupPr>
                      <m:e>
                        <m:r>
                          <a:rPr lang="en-US" i="1">
                            <a:latin typeface="Cambria Math"/>
                          </a:rPr>
                          <m:t>𝑒</m:t>
                        </m:r>
                      </m:e>
                      <m:sup>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𝑉</m:t>
                                </m:r>
                              </m:e>
                              <m:sub>
                                <m:r>
                                  <a:rPr lang="en-US" b="0" i="1" smtClean="0">
                                    <a:latin typeface="Cambria Math"/>
                                  </a:rPr>
                                  <m:t>2</m:t>
                                </m:r>
                              </m:sub>
                            </m:sSub>
                          </m:num>
                          <m:den>
                            <m:r>
                              <a:rPr lang="en-US" i="1">
                                <a:latin typeface="Cambria Math"/>
                              </a:rPr>
                              <m:t>𝑛</m:t>
                            </m:r>
                            <m:sSub>
                              <m:sSubPr>
                                <m:ctrlPr>
                                  <a:rPr lang="en-US" i="1">
                                    <a:latin typeface="Cambria Math" panose="02040503050406030204" pitchFamily="18" charset="0"/>
                                  </a:rPr>
                                </m:ctrlPr>
                              </m:sSubPr>
                              <m:e>
                                <m:r>
                                  <a:rPr lang="en-US" i="1">
                                    <a:latin typeface="Cambria Math"/>
                                  </a:rPr>
                                  <m:t>𝑉</m:t>
                                </m:r>
                              </m:e>
                              <m:sub>
                                <m:r>
                                  <a:rPr lang="en-US" i="1">
                                    <a:latin typeface="Cambria Math"/>
                                  </a:rPr>
                                  <m:t>𝑇</m:t>
                                </m:r>
                              </m:sub>
                            </m:sSub>
                          </m:den>
                        </m:f>
                      </m:sup>
                    </m:sSup>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𝐼</m:t>
                        </m:r>
                      </m:e>
                      <m:sub>
                        <m:r>
                          <a:rPr lang="en-US" b="0" i="1" smtClean="0">
                            <a:latin typeface="Cambria Math"/>
                          </a:rPr>
                          <m:t>2</m:t>
                        </m:r>
                      </m:sub>
                    </m:sSub>
                  </m:oMath>
                </a14:m>
                <a:r>
                  <a:rPr lang="en-US" dirty="0"/>
                  <a:t>is the diode current for voltage </a:t>
                </a:r>
                <a14:m>
                  <m:oMath xmlns:m="http://schemas.openxmlformats.org/officeDocument/2006/math">
                    <m:sSub>
                      <m:sSubPr>
                        <m:ctrlPr>
                          <a:rPr lang="en-US" i="1">
                            <a:latin typeface="Cambria Math" panose="02040503050406030204" pitchFamily="18" charset="0"/>
                          </a:rPr>
                        </m:ctrlPr>
                      </m:sSubPr>
                      <m:e>
                        <m:r>
                          <a:rPr lang="en-US" i="1">
                            <a:latin typeface="Cambria Math"/>
                          </a:rPr>
                          <m:t>𝑉</m:t>
                        </m:r>
                      </m:e>
                      <m:sub>
                        <m:r>
                          <a:rPr lang="en-US" b="0" i="1" smtClean="0">
                            <a:latin typeface="Cambria Math"/>
                          </a:rPr>
                          <m:t>2</m:t>
                        </m:r>
                      </m:sub>
                    </m:sSub>
                  </m:oMath>
                </a14:m>
                <a:endParaRPr lang="en-US" dirty="0"/>
              </a:p>
              <a:p>
                <a14:m>
                  <m:oMath xmlns:m="http://schemas.openxmlformats.org/officeDocument/2006/math">
                    <m:r>
                      <a:rPr lang="en-US" i="1" smtClean="0">
                        <a:latin typeface="Cambria Math"/>
                        <a:ea typeface="Cambria Math"/>
                      </a:rPr>
                      <m:t>∆</m:t>
                    </m:r>
                    <m:r>
                      <a:rPr lang="en-US" b="0" i="1" smtClean="0">
                        <a:latin typeface="Cambria Math"/>
                        <a:ea typeface="Cambria Math"/>
                      </a:rPr>
                      <m:t>𝑉</m:t>
                    </m:r>
                    <m:r>
                      <a:rPr lang="en-US" b="0" i="1" smtClean="0">
                        <a:latin typeface="Cambria Math"/>
                        <a:ea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2</m:t>
                        </m:r>
                      </m:sub>
                    </m:sSub>
                    <m:r>
                      <a:rPr lang="en-US" b="0" i="1" smtClean="0">
                        <a:latin typeface="Cambria Math"/>
                      </a:rPr>
                      <m:t>−</m:t>
                    </m:r>
                    <m:sSub>
                      <m:sSubPr>
                        <m:ctrlPr>
                          <a:rPr lang="en-US" i="1">
                            <a:latin typeface="Cambria Math" panose="02040503050406030204" pitchFamily="18" charset="0"/>
                          </a:rPr>
                        </m:ctrlPr>
                      </m:sSubPr>
                      <m:e>
                        <m:r>
                          <a:rPr lang="en-US" i="1">
                            <a:latin typeface="Cambria Math"/>
                          </a:rPr>
                          <m:t>𝑉</m:t>
                        </m:r>
                      </m:e>
                      <m:sub>
                        <m:r>
                          <a:rPr lang="en-US" b="0" i="1" smtClean="0">
                            <a:latin typeface="Cambria Math"/>
                          </a:rPr>
                          <m:t>1</m:t>
                        </m:r>
                      </m:sub>
                    </m:sSub>
                    <m:r>
                      <a:rPr lang="en-US" b="0" i="1" smtClean="0">
                        <a:latin typeface="Cambria Math"/>
                      </a:rPr>
                      <m:t>=</m:t>
                    </m:r>
                    <m:r>
                      <a:rPr lang="en-US" b="0" i="1" smtClean="0">
                        <a:latin typeface="Cambria Math"/>
                      </a:rPr>
                      <m:t>𝑛</m:t>
                    </m:r>
                    <m:sSub>
                      <m:sSubPr>
                        <m:ctrlPr>
                          <a:rPr lang="en-US" i="1">
                            <a:latin typeface="Cambria Math" panose="02040503050406030204" pitchFamily="18" charset="0"/>
                          </a:rPr>
                        </m:ctrlPr>
                      </m:sSubPr>
                      <m:e>
                        <m:r>
                          <a:rPr lang="en-US" i="1">
                            <a:latin typeface="Cambria Math"/>
                          </a:rPr>
                          <m:t>𝑉</m:t>
                        </m:r>
                      </m:e>
                      <m:sub>
                        <m:r>
                          <a:rPr lang="en-US" b="0" i="1" smtClean="0">
                            <a:latin typeface="Cambria Math"/>
                          </a:rPr>
                          <m:t>𝑇</m:t>
                        </m:r>
                      </m:sub>
                    </m:sSub>
                    <m:func>
                      <m:funcPr>
                        <m:ctrlPr>
                          <a:rPr lang="en-US" i="1" smtClean="0">
                            <a:latin typeface="Cambria Math" panose="02040503050406030204" pitchFamily="18" charset="0"/>
                          </a:rPr>
                        </m:ctrlPr>
                      </m:funcPr>
                      <m:fName>
                        <m:r>
                          <m:rPr>
                            <m:sty m:val="p"/>
                          </m:rPr>
                          <a:rPr lang="en-US" i="0" smtClean="0">
                            <a:latin typeface="Cambria Math"/>
                          </a:rPr>
                          <m:t>ln</m:t>
                        </m:r>
                      </m:fName>
                      <m:e>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a:rPr>
                                  <m:t>𝐼</m:t>
                                </m:r>
                              </m:e>
                              <m:sub>
                                <m:r>
                                  <a:rPr lang="en-US" i="1">
                                    <a:latin typeface="Cambria Math"/>
                                  </a:rPr>
                                  <m:t>2</m:t>
                                </m:r>
                              </m:sub>
                            </m:sSub>
                          </m:num>
                          <m:den>
                            <m:sSub>
                              <m:sSubPr>
                                <m:ctrlPr>
                                  <a:rPr lang="en-US" i="1">
                                    <a:latin typeface="Cambria Math" panose="02040503050406030204" pitchFamily="18" charset="0"/>
                                  </a:rPr>
                                </m:ctrlPr>
                              </m:sSubPr>
                              <m:e>
                                <m:r>
                                  <a:rPr lang="en-US" b="0" i="1" smtClean="0">
                                    <a:latin typeface="Cambria Math"/>
                                  </a:rPr>
                                  <m:t>𝐼</m:t>
                                </m:r>
                              </m:e>
                              <m:sub>
                                <m:r>
                                  <a:rPr lang="en-US" b="0" i="1" smtClean="0">
                                    <a:latin typeface="Cambria Math"/>
                                  </a:rPr>
                                  <m:t>1</m:t>
                                </m:r>
                              </m:sub>
                            </m:sSub>
                          </m:den>
                        </m:f>
                      </m:e>
                    </m:func>
                  </m:oMath>
                </a14:m>
                <a:endParaRPr lang="en-US" dirty="0"/>
              </a:p>
              <a:p>
                <a14:m>
                  <m:oMath xmlns:m="http://schemas.openxmlformats.org/officeDocument/2006/math">
                    <m:r>
                      <a:rPr lang="en-US" i="1">
                        <a:latin typeface="Cambria Math"/>
                        <a:ea typeface="Cambria Math"/>
                      </a:rPr>
                      <m:t>∆</m:t>
                    </m:r>
                    <m:r>
                      <a:rPr lang="en-US" i="1">
                        <a:latin typeface="Cambria Math"/>
                        <a:ea typeface="Cambria Math"/>
                      </a:rPr>
                      <m:t>𝑉</m:t>
                    </m:r>
                    <m:r>
                      <a:rPr lang="en-US" i="1">
                        <a:latin typeface="Cambria Math"/>
                        <a:ea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2</m:t>
                        </m:r>
                      </m:sub>
                    </m:sSub>
                    <m:r>
                      <a:rPr lang="en-US" i="1">
                        <a:latin typeface="Cambria Math"/>
                      </a:rPr>
                      <m:t>−</m:t>
                    </m:r>
                    <m:sSub>
                      <m:sSubPr>
                        <m:ctrlPr>
                          <a:rPr lang="en-US" i="1">
                            <a:latin typeface="Cambria Math" panose="02040503050406030204" pitchFamily="18" charset="0"/>
                          </a:rPr>
                        </m:ctrlPr>
                      </m:sSubPr>
                      <m:e>
                        <m:r>
                          <a:rPr lang="en-US" i="1">
                            <a:latin typeface="Cambria Math"/>
                          </a:rPr>
                          <m:t>𝑉</m:t>
                        </m:r>
                      </m:e>
                      <m:sub>
                        <m:r>
                          <a:rPr lang="en-US" i="1">
                            <a:latin typeface="Cambria Math"/>
                          </a:rPr>
                          <m:t>1</m:t>
                        </m:r>
                      </m:sub>
                    </m:sSub>
                    <m:r>
                      <a:rPr lang="en-US" i="1">
                        <a:latin typeface="Cambria Math"/>
                      </a:rPr>
                      <m:t>=</m:t>
                    </m:r>
                    <m:r>
                      <a:rPr lang="en-US" b="0" i="1" smtClean="0">
                        <a:latin typeface="Cambria Math"/>
                      </a:rPr>
                      <m:t>2.3 </m:t>
                    </m:r>
                    <m:r>
                      <a:rPr lang="en-US" i="1">
                        <a:latin typeface="Cambria Math"/>
                      </a:rPr>
                      <m:t>𝑛</m:t>
                    </m:r>
                    <m:sSub>
                      <m:sSubPr>
                        <m:ctrlPr>
                          <a:rPr lang="en-US" i="1">
                            <a:latin typeface="Cambria Math" panose="02040503050406030204" pitchFamily="18" charset="0"/>
                          </a:rPr>
                        </m:ctrlPr>
                      </m:sSubPr>
                      <m:e>
                        <m:r>
                          <a:rPr lang="en-US" i="1">
                            <a:latin typeface="Cambria Math"/>
                          </a:rPr>
                          <m:t>𝑉</m:t>
                        </m:r>
                      </m:e>
                      <m:sub>
                        <m:r>
                          <a:rPr lang="en-US" i="1">
                            <a:latin typeface="Cambria Math"/>
                          </a:rPr>
                          <m:t>𝑇</m:t>
                        </m:r>
                      </m:sub>
                    </m:sSub>
                    <m:func>
                      <m:funcPr>
                        <m:ctrlPr>
                          <a:rPr lang="en-US" i="1" smtClean="0">
                            <a:latin typeface="Cambria Math" panose="02040503050406030204" pitchFamily="18" charset="0"/>
                          </a:rPr>
                        </m:ctrlPr>
                      </m:funcPr>
                      <m:fName>
                        <m:r>
                          <m:rPr>
                            <m:sty m:val="p"/>
                          </m:rPr>
                          <a:rPr lang="en-US" i="0" smtClean="0">
                            <a:latin typeface="Cambria Math"/>
                          </a:rPr>
                          <m:t>log</m:t>
                        </m:r>
                      </m:fName>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a:rPr>
                                  <m:t>𝐼</m:t>
                                </m:r>
                              </m:e>
                              <m:sub>
                                <m:r>
                                  <a:rPr lang="en-US" i="1">
                                    <a:latin typeface="Cambria Math"/>
                                  </a:rPr>
                                  <m:t>2</m:t>
                                </m:r>
                              </m:sub>
                            </m:sSub>
                          </m:num>
                          <m:den>
                            <m:sSub>
                              <m:sSubPr>
                                <m:ctrlPr>
                                  <a:rPr lang="en-US" i="1">
                                    <a:latin typeface="Cambria Math" panose="02040503050406030204" pitchFamily="18" charset="0"/>
                                  </a:rPr>
                                </m:ctrlPr>
                              </m:sSubPr>
                              <m:e>
                                <m:r>
                                  <a:rPr lang="en-US" i="1">
                                    <a:latin typeface="Cambria Math"/>
                                  </a:rPr>
                                  <m:t>𝐼</m:t>
                                </m:r>
                              </m:e>
                              <m:sub>
                                <m:r>
                                  <a:rPr lang="en-US" i="1">
                                    <a:latin typeface="Cambria Math"/>
                                  </a:rPr>
                                  <m:t>1</m:t>
                                </m:r>
                              </m:sub>
                            </m:sSub>
                          </m:den>
                        </m:f>
                      </m:e>
                    </m:fun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685801"/>
                <a:ext cx="9067800" cy="5638800"/>
              </a:xfrm>
              <a:blipFill rotWithShape="1">
                <a:blip r:embed="rId2"/>
                <a:stretch>
                  <a:fillRect r="-807"/>
                </a:stretch>
              </a:blipFill>
            </p:spPr>
            <p:txBody>
              <a:bodyPr/>
              <a:lstStyle/>
              <a:p>
                <a:r>
                  <a:rPr lang="en-US">
                    <a:noFill/>
                  </a:rPr>
                  <a:t> </a:t>
                </a:r>
              </a:p>
            </p:txBody>
          </p:sp>
        </mc:Fallback>
      </mc:AlternateContent>
    </p:spTree>
    <p:extLst>
      <p:ext uri="{BB962C8B-B14F-4D97-AF65-F5344CB8AC3E}">
        <p14:creationId xmlns:p14="http://schemas.microsoft.com/office/powerpoint/2010/main" val="3049047373"/>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
            <a:ext cx="8229600" cy="714375"/>
          </a:xfrm>
        </p:spPr>
        <p:txBody>
          <a:bodyPr/>
          <a:lstStyle/>
          <a:p>
            <a:r>
              <a:rPr lang="en-US" dirty="0"/>
              <a:t>Forward bias condition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 y="685801"/>
                <a:ext cx="9067800" cy="5638800"/>
              </a:xfrm>
            </p:spPr>
            <p:txBody>
              <a:bodyPr/>
              <a:lstStyle/>
              <a:p>
                <a:r>
                  <a:rPr lang="en-US" sz="2700" dirty="0">
                    <a:solidFill>
                      <a:srgbClr val="FF0000"/>
                    </a:solidFill>
                  </a:rPr>
                  <a:t>Find the change in diode voltage if the current changes from 0.1</a:t>
                </a:r>
                <a:r>
                  <a:rPr lang="el-GR" sz="2700" dirty="0">
                    <a:solidFill>
                      <a:srgbClr val="FF0000"/>
                    </a:solidFill>
                  </a:rPr>
                  <a:t>μ</a:t>
                </a:r>
                <a:r>
                  <a:rPr lang="en-US" sz="2700" dirty="0">
                    <a:solidFill>
                      <a:srgbClr val="FF0000"/>
                    </a:solidFill>
                  </a:rPr>
                  <a:t>A to 10mA at room temperature with </a:t>
                </a:r>
                <a14:m>
                  <m:oMath xmlns:m="http://schemas.openxmlformats.org/officeDocument/2006/math">
                    <m:r>
                      <a:rPr lang="en-US" sz="2700" i="1">
                        <a:solidFill>
                          <a:srgbClr val="FF0000"/>
                        </a:solidFill>
                        <a:latin typeface="Cambria Math"/>
                      </a:rPr>
                      <m:t>𝑛</m:t>
                    </m:r>
                    <m:r>
                      <a:rPr lang="en-US" sz="2700" b="0" i="1" smtClean="0">
                        <a:solidFill>
                          <a:srgbClr val="FF0000"/>
                        </a:solidFill>
                        <a:latin typeface="Cambria Math"/>
                      </a:rPr>
                      <m:t>=1.</m:t>
                    </m:r>
                  </m:oMath>
                </a14:m>
                <a:endParaRPr lang="en-US" sz="2700" dirty="0">
                  <a:solidFill>
                    <a:srgbClr val="FF0000"/>
                  </a:solidFill>
                </a:endParaRPr>
              </a:p>
              <a:p>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𝐼</m:t>
                        </m:r>
                      </m:e>
                      <m:sub>
                        <m:r>
                          <a:rPr lang="en-US" sz="2400" i="1">
                            <a:latin typeface="Cambria Math"/>
                          </a:rPr>
                          <m:t>1</m:t>
                        </m:r>
                      </m:sub>
                    </m:sSub>
                    <m:r>
                      <a:rPr lang="en-US" sz="2400" b="0" i="1" smtClean="0">
                        <a:latin typeface="Cambria Math"/>
                      </a:rPr>
                      <m:t>=0.1 </m:t>
                    </m:r>
                    <m:r>
                      <m:rPr>
                        <m:sty m:val="p"/>
                      </m:rPr>
                      <a:rPr lang="el-GR" sz="2400" b="0" i="1" smtClean="0">
                        <a:latin typeface="Cambria Math"/>
                      </a:rPr>
                      <m:t>μ</m:t>
                    </m:r>
                    <m:r>
                      <a:rPr lang="en-US" sz="2400" b="0" i="1" smtClean="0">
                        <a:latin typeface="Cambria Math"/>
                      </a:rPr>
                      <m:t>𝐴</m:t>
                    </m:r>
                    <m:r>
                      <a:rPr lang="en-US" sz="2400" b="0" i="1" smtClean="0">
                        <a:latin typeface="Cambria Math"/>
                      </a:rPr>
                      <m:t>=0.1×</m:t>
                    </m:r>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10</m:t>
                        </m:r>
                      </m:e>
                      <m:sup>
                        <m:r>
                          <a:rPr lang="en-US" sz="2400" b="0" i="1" smtClean="0">
                            <a:latin typeface="Cambria Math"/>
                            <a:ea typeface="Cambria Math"/>
                          </a:rPr>
                          <m:t>−6</m:t>
                        </m:r>
                      </m:sup>
                    </m:sSup>
                    <m:r>
                      <a:rPr lang="en-US" sz="2400" b="0" i="1" smtClean="0">
                        <a:latin typeface="Cambria Math"/>
                        <a:ea typeface="Cambria Math"/>
                      </a:rPr>
                      <m:t>𝐴</m:t>
                    </m:r>
                  </m:oMath>
                </a14:m>
                <a:endParaRPr lang="en-US" sz="2400" i="1" dirty="0">
                  <a:latin typeface="Cambria Math"/>
                  <a:ea typeface="Cambria Math"/>
                </a:endParaRPr>
              </a:p>
              <a:p>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𝐼</m:t>
                        </m:r>
                      </m:e>
                      <m:sub>
                        <m:r>
                          <a:rPr lang="en-US" sz="2400" b="0" i="1" smtClean="0">
                            <a:latin typeface="Cambria Math"/>
                          </a:rPr>
                          <m:t>2</m:t>
                        </m:r>
                      </m:sub>
                    </m:sSub>
                    <m:r>
                      <a:rPr lang="en-US" sz="2400" i="1">
                        <a:latin typeface="Cambria Math"/>
                      </a:rPr>
                      <m:t>=1</m:t>
                    </m:r>
                    <m:r>
                      <a:rPr lang="en-US" sz="2400" b="0" i="1" smtClean="0">
                        <a:latin typeface="Cambria Math"/>
                      </a:rPr>
                      <m:t>0 </m:t>
                    </m:r>
                    <m:r>
                      <a:rPr lang="en-US" sz="2400" b="0" i="1" smtClean="0">
                        <a:latin typeface="Cambria Math"/>
                      </a:rPr>
                      <m:t>𝑚𝐴</m:t>
                    </m:r>
                    <m:r>
                      <a:rPr lang="en-US" sz="2400" i="1">
                        <a:latin typeface="Cambria Math"/>
                      </a:rPr>
                      <m:t>=10×</m:t>
                    </m:r>
                    <m:sSup>
                      <m:sSupPr>
                        <m:ctrlPr>
                          <a:rPr lang="en-US" sz="2400" i="1">
                            <a:latin typeface="Cambria Math" panose="02040503050406030204" pitchFamily="18" charset="0"/>
                            <a:ea typeface="Cambria Math"/>
                          </a:rPr>
                        </m:ctrlPr>
                      </m:sSupPr>
                      <m:e>
                        <m:r>
                          <a:rPr lang="en-US" sz="2400" i="1">
                            <a:latin typeface="Cambria Math"/>
                            <a:ea typeface="Cambria Math"/>
                          </a:rPr>
                          <m:t>10</m:t>
                        </m:r>
                      </m:e>
                      <m:sup>
                        <m:r>
                          <a:rPr lang="en-US" sz="2400" i="1">
                            <a:latin typeface="Cambria Math"/>
                            <a:ea typeface="Cambria Math"/>
                          </a:rPr>
                          <m:t>−</m:t>
                        </m:r>
                        <m:r>
                          <a:rPr lang="en-US" sz="2400" b="0" i="1" smtClean="0">
                            <a:latin typeface="Cambria Math"/>
                            <a:ea typeface="Cambria Math"/>
                          </a:rPr>
                          <m:t>3</m:t>
                        </m:r>
                      </m:sup>
                    </m:sSup>
                    <m:r>
                      <a:rPr lang="en-US" sz="2400" i="1">
                        <a:latin typeface="Cambria Math"/>
                        <a:ea typeface="Cambria Math"/>
                      </a:rPr>
                      <m:t>𝐴</m:t>
                    </m:r>
                  </m:oMath>
                </a14:m>
                <a:endParaRPr lang="en-US" sz="2400" i="1" dirty="0">
                  <a:latin typeface="Cambria Math"/>
                  <a:ea typeface="Cambria Math"/>
                </a:endParaRPr>
              </a:p>
              <a:p>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𝑉</m:t>
                        </m:r>
                      </m:e>
                      <m:sub>
                        <m:r>
                          <a:rPr lang="en-US" sz="2400" i="1">
                            <a:latin typeface="Cambria Math"/>
                          </a:rPr>
                          <m:t>𝑇</m:t>
                        </m:r>
                      </m:sub>
                    </m:sSub>
                    <m:r>
                      <a:rPr lang="en-US" sz="2400" b="0" i="1" smtClean="0">
                        <a:latin typeface="Cambria Math"/>
                      </a:rPr>
                      <m:t>=26 </m:t>
                    </m:r>
                    <m:r>
                      <a:rPr lang="en-US" sz="2400" b="0" i="1" smtClean="0">
                        <a:latin typeface="Cambria Math"/>
                      </a:rPr>
                      <m:t>𝑚𝑉</m:t>
                    </m:r>
                  </m:oMath>
                </a14:m>
                <a:r>
                  <a:rPr lang="en-US" sz="2400" i="1" dirty="0">
                    <a:latin typeface="Cambria Math"/>
                    <a:ea typeface="Cambria Math"/>
                  </a:rPr>
                  <a:t> </a:t>
                </a:r>
                <a:r>
                  <a:rPr lang="en-US" sz="2400" dirty="0">
                    <a:ea typeface="Cambria Math"/>
                  </a:rPr>
                  <a:t>at room temperature</a:t>
                </a:r>
              </a:p>
              <a:p>
                <a14:m>
                  <m:oMath xmlns:m="http://schemas.openxmlformats.org/officeDocument/2006/math">
                    <m:r>
                      <a:rPr lang="en-US" sz="2400" i="1">
                        <a:latin typeface="Cambria Math"/>
                        <a:ea typeface="Cambria Math"/>
                      </a:rPr>
                      <m:t>∆</m:t>
                    </m:r>
                    <m:r>
                      <a:rPr lang="en-US" sz="2400" i="1">
                        <a:latin typeface="Cambria Math"/>
                        <a:ea typeface="Cambria Math"/>
                      </a:rPr>
                      <m:t>𝑉</m:t>
                    </m:r>
                    <m:r>
                      <a:rPr lang="en-US" sz="2400" i="1">
                        <a:latin typeface="Cambria Math"/>
                        <a:ea typeface="Cambria Math"/>
                      </a:rPr>
                      <m:t>=</m:t>
                    </m:r>
                    <m:sSub>
                      <m:sSubPr>
                        <m:ctrlPr>
                          <a:rPr lang="en-US" sz="2400" i="1">
                            <a:latin typeface="Cambria Math" panose="02040503050406030204" pitchFamily="18" charset="0"/>
                          </a:rPr>
                        </m:ctrlPr>
                      </m:sSubPr>
                      <m:e>
                        <m:r>
                          <a:rPr lang="en-US" sz="2400" i="1">
                            <a:latin typeface="Cambria Math"/>
                          </a:rPr>
                          <m:t>𝑉</m:t>
                        </m:r>
                      </m:e>
                      <m:sub>
                        <m:r>
                          <a:rPr lang="en-US" sz="2400" i="1">
                            <a:latin typeface="Cambria Math"/>
                          </a:rPr>
                          <m:t>2</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𝑉</m:t>
                        </m:r>
                      </m:e>
                      <m:sub>
                        <m:r>
                          <a:rPr lang="en-US" sz="2400" i="1">
                            <a:latin typeface="Cambria Math"/>
                          </a:rPr>
                          <m:t>1</m:t>
                        </m:r>
                      </m:sub>
                    </m:sSub>
                    <m:r>
                      <a:rPr lang="en-US" sz="2400" i="1">
                        <a:latin typeface="Cambria Math"/>
                      </a:rPr>
                      <m:t>=</m:t>
                    </m:r>
                    <m:r>
                      <a:rPr lang="en-US" sz="2400" i="1">
                        <a:latin typeface="Cambria Math"/>
                      </a:rPr>
                      <m:t>𝑛</m:t>
                    </m:r>
                    <m:sSub>
                      <m:sSubPr>
                        <m:ctrlPr>
                          <a:rPr lang="en-US" sz="2400" i="1">
                            <a:latin typeface="Cambria Math" panose="02040503050406030204" pitchFamily="18" charset="0"/>
                          </a:rPr>
                        </m:ctrlPr>
                      </m:sSubPr>
                      <m:e>
                        <m:r>
                          <a:rPr lang="en-US" sz="2400" i="1">
                            <a:latin typeface="Cambria Math"/>
                          </a:rPr>
                          <m:t>𝑉</m:t>
                        </m:r>
                      </m:e>
                      <m:sub>
                        <m:r>
                          <a:rPr lang="en-US" sz="2400" i="1">
                            <a:latin typeface="Cambria Math"/>
                          </a:rPr>
                          <m:t>𝑇</m:t>
                        </m:r>
                      </m:sub>
                    </m:sSub>
                    <m:func>
                      <m:funcPr>
                        <m:ctrlPr>
                          <a:rPr lang="en-US" sz="2400" i="1">
                            <a:latin typeface="Cambria Math" panose="02040503050406030204" pitchFamily="18" charset="0"/>
                          </a:rPr>
                        </m:ctrlPr>
                      </m:funcPr>
                      <m:fName>
                        <m:r>
                          <m:rPr>
                            <m:sty m:val="p"/>
                          </m:rPr>
                          <a:rPr lang="en-US" sz="2400">
                            <a:latin typeface="Cambria Math"/>
                          </a:rPr>
                          <m:t>ln</m:t>
                        </m:r>
                      </m:fName>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a:rPr>
                                  <m:t>𝐼</m:t>
                                </m:r>
                              </m:e>
                              <m:sub>
                                <m:r>
                                  <a:rPr lang="en-US" sz="2400" i="1">
                                    <a:latin typeface="Cambria Math"/>
                                  </a:rPr>
                                  <m:t>2</m:t>
                                </m:r>
                              </m:sub>
                            </m:sSub>
                          </m:num>
                          <m:den>
                            <m:sSub>
                              <m:sSubPr>
                                <m:ctrlPr>
                                  <a:rPr lang="en-US" sz="2400" i="1">
                                    <a:latin typeface="Cambria Math" panose="02040503050406030204" pitchFamily="18" charset="0"/>
                                  </a:rPr>
                                </m:ctrlPr>
                              </m:sSubPr>
                              <m:e>
                                <m:r>
                                  <a:rPr lang="en-US" sz="2400" i="1">
                                    <a:latin typeface="Cambria Math"/>
                                  </a:rPr>
                                  <m:t>𝐼</m:t>
                                </m:r>
                              </m:e>
                              <m:sub>
                                <m:r>
                                  <a:rPr lang="en-US" sz="2400" i="1">
                                    <a:latin typeface="Cambria Math"/>
                                  </a:rPr>
                                  <m:t>1</m:t>
                                </m:r>
                              </m:sub>
                            </m:sSub>
                          </m:den>
                        </m:f>
                      </m:e>
                    </m:func>
                    <m:r>
                      <a:rPr lang="en-US" sz="2400" b="0" i="1" smtClean="0">
                        <a:latin typeface="Cambria Math"/>
                      </a:rPr>
                      <m:t>=</m:t>
                    </m:r>
                    <m:r>
                      <a:rPr lang="en-US" sz="2400" i="1">
                        <a:latin typeface="Cambria Math"/>
                      </a:rPr>
                      <m:t>2.3 </m:t>
                    </m:r>
                    <m:r>
                      <a:rPr lang="en-US" sz="2400" i="1">
                        <a:latin typeface="Cambria Math"/>
                      </a:rPr>
                      <m:t>𝑛</m:t>
                    </m:r>
                    <m:sSub>
                      <m:sSubPr>
                        <m:ctrlPr>
                          <a:rPr lang="en-US" sz="2400" i="1">
                            <a:latin typeface="Cambria Math" panose="02040503050406030204" pitchFamily="18" charset="0"/>
                          </a:rPr>
                        </m:ctrlPr>
                      </m:sSubPr>
                      <m:e>
                        <m:r>
                          <a:rPr lang="en-US" sz="2400" i="1">
                            <a:latin typeface="Cambria Math"/>
                          </a:rPr>
                          <m:t>𝑉</m:t>
                        </m:r>
                      </m:e>
                      <m:sub>
                        <m:r>
                          <a:rPr lang="en-US" sz="2400" i="1">
                            <a:latin typeface="Cambria Math"/>
                          </a:rPr>
                          <m:t>𝑇</m:t>
                        </m:r>
                      </m:sub>
                    </m:sSub>
                    <m:func>
                      <m:funcPr>
                        <m:ctrlPr>
                          <a:rPr lang="en-US" sz="2400" i="1">
                            <a:latin typeface="Cambria Math" panose="02040503050406030204" pitchFamily="18" charset="0"/>
                          </a:rPr>
                        </m:ctrlPr>
                      </m:funcPr>
                      <m:fName>
                        <m:r>
                          <m:rPr>
                            <m:sty m:val="p"/>
                          </m:rPr>
                          <a:rPr lang="en-US" sz="2400">
                            <a:latin typeface="Cambria Math"/>
                          </a:rPr>
                          <m:t>log</m:t>
                        </m:r>
                      </m:fName>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a:rPr>
                                  <m:t>𝐼</m:t>
                                </m:r>
                              </m:e>
                              <m:sub>
                                <m:r>
                                  <a:rPr lang="en-US" sz="2400" i="1">
                                    <a:latin typeface="Cambria Math"/>
                                  </a:rPr>
                                  <m:t>2</m:t>
                                </m:r>
                              </m:sub>
                            </m:sSub>
                          </m:num>
                          <m:den>
                            <m:sSub>
                              <m:sSubPr>
                                <m:ctrlPr>
                                  <a:rPr lang="en-US" sz="2400" i="1">
                                    <a:latin typeface="Cambria Math" panose="02040503050406030204" pitchFamily="18" charset="0"/>
                                  </a:rPr>
                                </m:ctrlPr>
                              </m:sSubPr>
                              <m:e>
                                <m:r>
                                  <a:rPr lang="en-US" sz="2400" i="1">
                                    <a:latin typeface="Cambria Math"/>
                                  </a:rPr>
                                  <m:t>𝐼</m:t>
                                </m:r>
                              </m:e>
                              <m:sub>
                                <m:r>
                                  <a:rPr lang="en-US" sz="2400" i="1">
                                    <a:latin typeface="Cambria Math"/>
                                  </a:rPr>
                                  <m:t>1</m:t>
                                </m:r>
                              </m:sub>
                            </m:sSub>
                          </m:den>
                        </m:f>
                      </m:e>
                    </m:func>
                  </m:oMath>
                </a14:m>
                <a:endParaRPr lang="en-US" sz="2400" i="1" dirty="0">
                  <a:latin typeface="Cambria Math"/>
                </a:endParaRPr>
              </a:p>
              <a:p>
                <a14:m>
                  <m:oMath xmlns:m="http://schemas.openxmlformats.org/officeDocument/2006/math">
                    <m:r>
                      <a:rPr lang="en-US" sz="2400" i="1">
                        <a:latin typeface="Cambria Math"/>
                        <a:ea typeface="Cambria Math"/>
                      </a:rPr>
                      <m:t>∆</m:t>
                    </m:r>
                    <m:r>
                      <a:rPr lang="en-US" sz="2400" i="1">
                        <a:latin typeface="Cambria Math"/>
                        <a:ea typeface="Cambria Math"/>
                      </a:rPr>
                      <m:t>𝑉</m:t>
                    </m:r>
                    <m:r>
                      <a:rPr lang="en-US" sz="2400" i="1">
                        <a:latin typeface="Cambria Math"/>
                      </a:rPr>
                      <m:t>=</m:t>
                    </m:r>
                    <m:r>
                      <a:rPr lang="en-US" sz="2400" b="0" i="1" smtClean="0">
                        <a:latin typeface="Cambria Math"/>
                      </a:rPr>
                      <m:t>1</m:t>
                    </m:r>
                    <m:r>
                      <a:rPr lang="en-US" sz="2400" b="0" i="1" smtClean="0">
                        <a:latin typeface="Cambria Math"/>
                        <a:ea typeface="Cambria Math"/>
                      </a:rPr>
                      <m:t>×26×</m:t>
                    </m:r>
                    <m:sSup>
                      <m:sSupPr>
                        <m:ctrlPr>
                          <a:rPr lang="en-US" sz="2400" b="0" i="1" smtClean="0">
                            <a:latin typeface="Cambria Math" panose="02040503050406030204" pitchFamily="18" charset="0"/>
                            <a:ea typeface="Cambria Math"/>
                          </a:rPr>
                        </m:ctrlPr>
                      </m:sSupPr>
                      <m:e>
                        <m:r>
                          <a:rPr lang="en-US" sz="2400" b="0" i="1" smtClean="0">
                            <a:latin typeface="Cambria Math"/>
                            <a:ea typeface="Cambria Math"/>
                          </a:rPr>
                          <m:t>10</m:t>
                        </m:r>
                      </m:e>
                      <m:sup>
                        <m:r>
                          <a:rPr lang="en-US" sz="2400" b="0" i="1" smtClean="0">
                            <a:latin typeface="Cambria Math"/>
                            <a:ea typeface="Cambria Math"/>
                          </a:rPr>
                          <m:t>−3</m:t>
                        </m:r>
                      </m:sup>
                    </m:sSup>
                    <m:func>
                      <m:funcPr>
                        <m:ctrlPr>
                          <a:rPr lang="en-US" sz="2400" i="1">
                            <a:latin typeface="Cambria Math" panose="02040503050406030204" pitchFamily="18" charset="0"/>
                          </a:rPr>
                        </m:ctrlPr>
                      </m:funcPr>
                      <m:fName>
                        <m:r>
                          <m:rPr>
                            <m:sty m:val="p"/>
                          </m:rPr>
                          <a:rPr lang="en-US" sz="2400">
                            <a:latin typeface="Cambria Math"/>
                          </a:rPr>
                          <m:t>ln</m:t>
                        </m:r>
                      </m:fName>
                      <m:e>
                        <m:f>
                          <m:fPr>
                            <m:ctrlPr>
                              <a:rPr lang="en-US" sz="2400" i="1">
                                <a:latin typeface="Cambria Math" panose="02040503050406030204" pitchFamily="18" charset="0"/>
                              </a:rPr>
                            </m:ctrlPr>
                          </m:fPr>
                          <m:num>
                            <m:r>
                              <a:rPr lang="en-US" sz="2400" i="1">
                                <a:latin typeface="Cambria Math"/>
                              </a:rPr>
                              <m:t>10×</m:t>
                            </m:r>
                            <m:sSup>
                              <m:sSupPr>
                                <m:ctrlPr>
                                  <a:rPr lang="en-US" sz="2400" i="1">
                                    <a:latin typeface="Cambria Math" panose="02040503050406030204" pitchFamily="18" charset="0"/>
                                    <a:ea typeface="Cambria Math"/>
                                  </a:rPr>
                                </m:ctrlPr>
                              </m:sSupPr>
                              <m:e>
                                <m:r>
                                  <a:rPr lang="en-US" sz="2400" i="1">
                                    <a:latin typeface="Cambria Math"/>
                                    <a:ea typeface="Cambria Math"/>
                                  </a:rPr>
                                  <m:t>10</m:t>
                                </m:r>
                              </m:e>
                              <m:sup>
                                <m:r>
                                  <a:rPr lang="en-US" sz="2400" i="1">
                                    <a:latin typeface="Cambria Math"/>
                                    <a:ea typeface="Cambria Math"/>
                                  </a:rPr>
                                  <m:t>−3</m:t>
                                </m:r>
                              </m:sup>
                            </m:sSup>
                          </m:num>
                          <m:den>
                            <m:r>
                              <a:rPr lang="en-US" sz="2400" i="1">
                                <a:latin typeface="Cambria Math"/>
                              </a:rPr>
                              <m:t>0.1</m:t>
                            </m:r>
                            <m:r>
                              <a:rPr lang="en-US" sz="2400" i="1">
                                <a:latin typeface="Cambria Math"/>
                                <a:ea typeface="Cambria Math"/>
                              </a:rPr>
                              <m:t>×</m:t>
                            </m:r>
                            <m:sSup>
                              <m:sSupPr>
                                <m:ctrlPr>
                                  <a:rPr lang="en-US" sz="2400" i="1">
                                    <a:latin typeface="Cambria Math" panose="02040503050406030204" pitchFamily="18" charset="0"/>
                                    <a:ea typeface="Cambria Math"/>
                                  </a:rPr>
                                </m:ctrlPr>
                              </m:sSupPr>
                              <m:e>
                                <m:r>
                                  <a:rPr lang="en-US" sz="2400" i="1">
                                    <a:latin typeface="Cambria Math"/>
                                    <a:ea typeface="Cambria Math"/>
                                  </a:rPr>
                                  <m:t>10</m:t>
                                </m:r>
                              </m:e>
                              <m:sup>
                                <m:r>
                                  <a:rPr lang="en-US" sz="2400" i="1">
                                    <a:latin typeface="Cambria Math"/>
                                    <a:ea typeface="Cambria Math"/>
                                  </a:rPr>
                                  <m:t>−6</m:t>
                                </m:r>
                              </m:sup>
                            </m:sSup>
                          </m:den>
                        </m:f>
                      </m:e>
                    </m:func>
                    <m:r>
                      <a:rPr lang="en-US" sz="2400" i="1" smtClean="0">
                        <a:latin typeface="Cambria Math"/>
                        <a:ea typeface="Cambria Math"/>
                      </a:rPr>
                      <m:t>≠</m:t>
                    </m:r>
                    <m:r>
                      <a:rPr lang="en-US" sz="2400" i="1">
                        <a:latin typeface="Cambria Math"/>
                      </a:rPr>
                      <m:t>1</m:t>
                    </m:r>
                    <m:r>
                      <a:rPr lang="en-US" sz="2400" i="1">
                        <a:latin typeface="Cambria Math"/>
                        <a:ea typeface="Cambria Math"/>
                      </a:rPr>
                      <m:t>×26×</m:t>
                    </m:r>
                    <m:sSup>
                      <m:sSupPr>
                        <m:ctrlPr>
                          <a:rPr lang="en-US" sz="2400" i="1">
                            <a:latin typeface="Cambria Math" panose="02040503050406030204" pitchFamily="18" charset="0"/>
                            <a:ea typeface="Cambria Math"/>
                          </a:rPr>
                        </m:ctrlPr>
                      </m:sSupPr>
                      <m:e>
                        <m:r>
                          <a:rPr lang="en-US" sz="2400" i="1">
                            <a:latin typeface="Cambria Math"/>
                            <a:ea typeface="Cambria Math"/>
                          </a:rPr>
                          <m:t>10</m:t>
                        </m:r>
                      </m:e>
                      <m:sup>
                        <m:r>
                          <a:rPr lang="en-US" sz="2400" i="1">
                            <a:latin typeface="Cambria Math"/>
                            <a:ea typeface="Cambria Math"/>
                          </a:rPr>
                          <m:t>−3</m:t>
                        </m:r>
                      </m:sup>
                    </m:sSup>
                    <m:func>
                      <m:funcPr>
                        <m:ctrlPr>
                          <a:rPr lang="en-US" sz="2400" i="1">
                            <a:latin typeface="Cambria Math" panose="02040503050406030204" pitchFamily="18" charset="0"/>
                          </a:rPr>
                        </m:ctrlPr>
                      </m:funcPr>
                      <m:fName>
                        <m:r>
                          <m:rPr>
                            <m:sty m:val="p"/>
                          </m:rPr>
                          <a:rPr lang="en-US" sz="2400">
                            <a:latin typeface="Cambria Math"/>
                          </a:rPr>
                          <m:t>ln</m:t>
                        </m:r>
                      </m:fName>
                      <m:e>
                        <m:f>
                          <m:fPr>
                            <m:ctrlPr>
                              <a:rPr lang="en-US" sz="2400" i="1">
                                <a:latin typeface="Cambria Math" panose="02040503050406030204" pitchFamily="18" charset="0"/>
                              </a:rPr>
                            </m:ctrlPr>
                          </m:fPr>
                          <m:num>
                            <m:r>
                              <a:rPr lang="en-US" sz="2400" i="1">
                                <a:latin typeface="Cambria Math"/>
                              </a:rPr>
                              <m:t>10</m:t>
                            </m:r>
                          </m:num>
                          <m:den>
                            <m:r>
                              <a:rPr lang="en-US" sz="2400" i="1">
                                <a:latin typeface="Cambria Math"/>
                              </a:rPr>
                              <m:t>0.1</m:t>
                            </m:r>
                          </m:den>
                        </m:f>
                      </m:e>
                    </m:func>
                  </m:oMath>
                </a14:m>
                <a:endParaRPr lang="en-US" sz="2400" dirty="0"/>
              </a:p>
              <a:p>
                <a:pPr marL="0" indent="0">
                  <a:buNone/>
                </a:pPr>
                <a:endParaRPr lang="en-US" sz="2700" dirty="0">
                  <a:solidFill>
                    <a:srgbClr val="FF0000"/>
                  </a:solidFill>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 y="685801"/>
                <a:ext cx="9067800" cy="5638800"/>
              </a:xfrm>
              <a:blipFill rotWithShape="1">
                <a:blip r:embed="rId2"/>
                <a:stretch>
                  <a:fillRect l="-1143" t="-865" r="-134"/>
                </a:stretch>
              </a:blipFill>
            </p:spPr>
            <p:txBody>
              <a:bodyPr/>
              <a:lstStyle/>
              <a:p>
                <a:r>
                  <a:rPr lang="en-US">
                    <a:noFill/>
                  </a:rPr>
                  <a:t> </a:t>
                </a:r>
              </a:p>
            </p:txBody>
          </p:sp>
        </mc:Fallback>
      </mc:AlternateContent>
    </p:spTree>
    <p:extLst>
      <p:ext uri="{BB962C8B-B14F-4D97-AF65-F5344CB8AC3E}">
        <p14:creationId xmlns:p14="http://schemas.microsoft.com/office/powerpoint/2010/main" val="169007826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6"/>
          <p:cNvSpPr txBox="1">
            <a:spLocks noChangeArrowheads="1"/>
          </p:cNvSpPr>
          <p:nvPr/>
        </p:nvSpPr>
        <p:spPr bwMode="auto">
          <a:xfrm>
            <a:off x="-7938" y="685800"/>
            <a:ext cx="914400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cs typeface="Arial" panose="020B0604020202020204" pitchFamily="34" charset="0"/>
              </a:rPr>
              <a:t>Diodes</a:t>
            </a:r>
            <a:endParaRPr lang="en-US" altLang="en-US" sz="1800">
              <a:cs typeface="Arial" panose="020B0604020202020204" pitchFamily="34" charset="0"/>
            </a:endParaRPr>
          </a:p>
        </p:txBody>
      </p:sp>
      <p:sp>
        <p:nvSpPr>
          <p:cNvPr id="5123" name="Text Box 12"/>
          <p:cNvSpPr txBox="1">
            <a:spLocks noChangeArrowheads="1"/>
          </p:cNvSpPr>
          <p:nvPr/>
        </p:nvSpPr>
        <p:spPr bwMode="auto">
          <a:xfrm>
            <a:off x="525463" y="1355725"/>
            <a:ext cx="5486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400" b="1">
                <a:solidFill>
                  <a:srgbClr val="333399"/>
                </a:solidFill>
                <a:cs typeface="Arial" panose="020B0604020202020204" pitchFamily="34" charset="0"/>
              </a:rPr>
              <a:t>The diode is a 2-terminal device.</a:t>
            </a:r>
          </a:p>
        </p:txBody>
      </p:sp>
      <p:sp>
        <p:nvSpPr>
          <p:cNvPr id="5124" name="Text Box 14"/>
          <p:cNvSpPr txBox="1">
            <a:spLocks noChangeArrowheads="1"/>
          </p:cNvSpPr>
          <p:nvPr/>
        </p:nvSpPr>
        <p:spPr bwMode="auto">
          <a:xfrm>
            <a:off x="4419600" y="2895600"/>
            <a:ext cx="41084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400" b="1">
                <a:solidFill>
                  <a:srgbClr val="333399"/>
                </a:solidFill>
                <a:cs typeface="Arial" panose="020B0604020202020204" pitchFamily="34" charset="0"/>
              </a:rPr>
              <a:t>A diode ideally conducts in only one direction.</a:t>
            </a:r>
          </a:p>
        </p:txBody>
      </p:sp>
      <p:pic>
        <p:nvPicPr>
          <p:cNvPr id="5125" name="Picture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6350" y="3997325"/>
            <a:ext cx="50165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6" name="Picture 9" descr="fg01_0140b.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1263" y="2133600"/>
            <a:ext cx="2097087" cy="11033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23"/>
                                        </p:tgtEl>
                                        <p:attrNameLst>
                                          <p:attrName>style.visibility</p:attrName>
                                        </p:attrNameLst>
                                      </p:cBhvr>
                                      <p:to>
                                        <p:strVal val="visible"/>
                                      </p:to>
                                    </p:set>
                                    <p:anim calcmode="lin" valueType="num">
                                      <p:cBhvr additive="base">
                                        <p:cTn id="7" dur="500" fill="hold"/>
                                        <p:tgtEl>
                                          <p:spTgt spid="5123"/>
                                        </p:tgtEl>
                                        <p:attrNameLst>
                                          <p:attrName>ppt_x</p:attrName>
                                        </p:attrNameLst>
                                      </p:cBhvr>
                                      <p:tavLst>
                                        <p:tav tm="0">
                                          <p:val>
                                            <p:strVal val="#ppt_x"/>
                                          </p:val>
                                        </p:tav>
                                        <p:tav tm="100000">
                                          <p:val>
                                            <p:strVal val="#ppt_x"/>
                                          </p:val>
                                        </p:tav>
                                      </p:tavLst>
                                    </p:anim>
                                    <p:anim calcmode="lin" valueType="num">
                                      <p:cBhvr additive="base">
                                        <p:cTn id="8" dur="500" fill="hold"/>
                                        <p:tgtEl>
                                          <p:spTgt spid="512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126"/>
                                        </p:tgtEl>
                                        <p:attrNameLst>
                                          <p:attrName>style.visibility</p:attrName>
                                        </p:attrNameLst>
                                      </p:cBhvr>
                                      <p:to>
                                        <p:strVal val="visible"/>
                                      </p:to>
                                    </p:set>
                                    <p:anim calcmode="lin" valueType="num">
                                      <p:cBhvr additive="base">
                                        <p:cTn id="13" dur="500" fill="hold"/>
                                        <p:tgtEl>
                                          <p:spTgt spid="5126"/>
                                        </p:tgtEl>
                                        <p:attrNameLst>
                                          <p:attrName>ppt_x</p:attrName>
                                        </p:attrNameLst>
                                      </p:cBhvr>
                                      <p:tavLst>
                                        <p:tav tm="0">
                                          <p:val>
                                            <p:strVal val="#ppt_x"/>
                                          </p:val>
                                        </p:tav>
                                        <p:tav tm="100000">
                                          <p:val>
                                            <p:strVal val="#ppt_x"/>
                                          </p:val>
                                        </p:tav>
                                      </p:tavLst>
                                    </p:anim>
                                    <p:anim calcmode="lin" valueType="num">
                                      <p:cBhvr additive="base">
                                        <p:cTn id="14" dur="500" fill="hold"/>
                                        <p:tgtEl>
                                          <p:spTgt spid="512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124"/>
                                        </p:tgtEl>
                                        <p:attrNameLst>
                                          <p:attrName>style.visibility</p:attrName>
                                        </p:attrNameLst>
                                      </p:cBhvr>
                                      <p:to>
                                        <p:strVal val="visible"/>
                                      </p:to>
                                    </p:set>
                                    <p:anim calcmode="lin" valueType="num">
                                      <p:cBhvr additive="base">
                                        <p:cTn id="19" dur="500" fill="hold"/>
                                        <p:tgtEl>
                                          <p:spTgt spid="5124"/>
                                        </p:tgtEl>
                                        <p:attrNameLst>
                                          <p:attrName>ppt_x</p:attrName>
                                        </p:attrNameLst>
                                      </p:cBhvr>
                                      <p:tavLst>
                                        <p:tav tm="0">
                                          <p:val>
                                            <p:strVal val="#ppt_x"/>
                                          </p:val>
                                        </p:tav>
                                        <p:tav tm="100000">
                                          <p:val>
                                            <p:strVal val="#ppt_x"/>
                                          </p:val>
                                        </p:tav>
                                      </p:tavLst>
                                    </p:anim>
                                    <p:anim calcmode="lin" valueType="num">
                                      <p:cBhvr additive="base">
                                        <p:cTn id="20" dur="500" fill="hold"/>
                                        <p:tgtEl>
                                          <p:spTgt spid="5124"/>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125"/>
                                        </p:tgtEl>
                                        <p:attrNameLst>
                                          <p:attrName>style.visibility</p:attrName>
                                        </p:attrNameLst>
                                      </p:cBhvr>
                                      <p:to>
                                        <p:strVal val="visible"/>
                                      </p:to>
                                    </p:set>
                                    <p:anim calcmode="lin" valueType="num">
                                      <p:cBhvr additive="base">
                                        <p:cTn id="25" dur="500" fill="hold"/>
                                        <p:tgtEl>
                                          <p:spTgt spid="5125"/>
                                        </p:tgtEl>
                                        <p:attrNameLst>
                                          <p:attrName>ppt_x</p:attrName>
                                        </p:attrNameLst>
                                      </p:cBhvr>
                                      <p:tavLst>
                                        <p:tav tm="0">
                                          <p:val>
                                            <p:strVal val="#ppt_x"/>
                                          </p:val>
                                        </p:tav>
                                        <p:tav tm="100000">
                                          <p:val>
                                            <p:strVal val="#ppt_x"/>
                                          </p:val>
                                        </p:tav>
                                      </p:tavLst>
                                    </p:anim>
                                    <p:anim calcmode="lin" valueType="num">
                                      <p:cBhvr additive="base">
                                        <p:cTn id="26" dur="500" fill="hold"/>
                                        <p:tgtEl>
                                          <p:spTgt spid="51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p:bldP spid="512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6"/>
          <p:cNvSpPr txBox="1">
            <a:spLocks noChangeArrowheads="1"/>
          </p:cNvSpPr>
          <p:nvPr/>
        </p:nvSpPr>
        <p:spPr bwMode="auto">
          <a:xfrm>
            <a:off x="12700" y="38100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cs typeface="Arial" panose="020B0604020202020204" pitchFamily="34" charset="0"/>
              </a:rPr>
              <a:t>Majority and Minority Carriers</a:t>
            </a:r>
            <a:endParaRPr lang="en-US" altLang="en-US" sz="1800">
              <a:cs typeface="Arial" panose="020B0604020202020204" pitchFamily="34" charset="0"/>
            </a:endParaRPr>
          </a:p>
        </p:txBody>
      </p:sp>
      <p:sp>
        <p:nvSpPr>
          <p:cNvPr id="49155" name="Text Box 9"/>
          <p:cNvSpPr txBox="1">
            <a:spLocks noChangeArrowheads="1"/>
          </p:cNvSpPr>
          <p:nvPr/>
        </p:nvSpPr>
        <p:spPr bwMode="auto">
          <a:xfrm>
            <a:off x="2184400" y="1447800"/>
            <a:ext cx="4762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400" i="1" dirty="0">
                <a:solidFill>
                  <a:schemeClr val="accent2"/>
                </a:solidFill>
                <a:cs typeface="Arial" panose="020B0604020202020204" pitchFamily="34" charset="0"/>
              </a:rPr>
              <a:t>Two currents through a diode:</a:t>
            </a:r>
          </a:p>
        </p:txBody>
      </p:sp>
      <p:sp>
        <p:nvSpPr>
          <p:cNvPr id="49156" name="Rectangle 18"/>
          <p:cNvSpPr>
            <a:spLocks noChangeArrowheads="1"/>
          </p:cNvSpPr>
          <p:nvPr/>
        </p:nvSpPr>
        <p:spPr bwMode="auto">
          <a:xfrm>
            <a:off x="927100" y="4968875"/>
            <a:ext cx="683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dirty="0">
                <a:cs typeface="Arial" panose="020B0604020202020204" pitchFamily="34" charset="0"/>
              </a:rPr>
              <a:t>The minority carriers in</a:t>
            </a:r>
            <a:r>
              <a:rPr lang="en-US" altLang="en-US" sz="2000" b="1" dirty="0">
                <a:solidFill>
                  <a:srgbClr val="E5F99D"/>
                </a:solidFill>
                <a:cs typeface="Arial" panose="020B0604020202020204" pitchFamily="34" charset="0"/>
              </a:rPr>
              <a:t> </a:t>
            </a:r>
            <a:r>
              <a:rPr lang="en-US" altLang="en-US" sz="2000" b="1" i="1" dirty="0">
                <a:solidFill>
                  <a:srgbClr val="FFFF66"/>
                </a:solidFill>
                <a:cs typeface="Arial" panose="020B0604020202020204" pitchFamily="34" charset="0"/>
              </a:rPr>
              <a:t>p</a:t>
            </a:r>
            <a:r>
              <a:rPr lang="en-US" altLang="en-US" sz="2000" b="1" dirty="0">
                <a:solidFill>
                  <a:srgbClr val="FFFF66"/>
                </a:solidFill>
                <a:cs typeface="Arial" panose="020B0604020202020204" pitchFamily="34" charset="0"/>
              </a:rPr>
              <a:t>-type</a:t>
            </a:r>
            <a:r>
              <a:rPr lang="en-US" altLang="en-US" sz="2000" b="1" dirty="0">
                <a:solidFill>
                  <a:srgbClr val="E5F99D"/>
                </a:solidFill>
                <a:cs typeface="Arial" panose="020B0604020202020204" pitchFamily="34" charset="0"/>
              </a:rPr>
              <a:t> </a:t>
            </a:r>
            <a:r>
              <a:rPr lang="en-US" altLang="en-US" sz="2000" dirty="0">
                <a:cs typeface="Arial" panose="020B0604020202020204" pitchFamily="34" charset="0"/>
              </a:rPr>
              <a:t>materials are electrons</a:t>
            </a:r>
            <a:r>
              <a:rPr lang="en-US" altLang="en-US" sz="2400" dirty="0">
                <a:cs typeface="Arial" panose="020B0604020202020204" pitchFamily="34" charset="0"/>
              </a:rPr>
              <a:t>.</a:t>
            </a:r>
          </a:p>
        </p:txBody>
      </p:sp>
      <p:sp>
        <p:nvSpPr>
          <p:cNvPr id="49157" name="Rectangle 1"/>
          <p:cNvSpPr>
            <a:spLocks noChangeArrowheads="1"/>
          </p:cNvSpPr>
          <p:nvPr/>
        </p:nvSpPr>
        <p:spPr bwMode="auto">
          <a:xfrm>
            <a:off x="908050" y="1978025"/>
            <a:ext cx="3810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200" b="1" dirty="0">
                <a:solidFill>
                  <a:srgbClr val="FFFF66"/>
                </a:solidFill>
                <a:cs typeface="Arial" panose="020B0604020202020204" pitchFamily="34" charset="0"/>
              </a:rPr>
              <a:t>Majority Carriers</a:t>
            </a:r>
            <a:endParaRPr lang="en-US" altLang="en-US" sz="1800" dirty="0">
              <a:solidFill>
                <a:srgbClr val="FFFF66"/>
              </a:solidFill>
            </a:endParaRPr>
          </a:p>
        </p:txBody>
      </p:sp>
      <p:sp>
        <p:nvSpPr>
          <p:cNvPr id="49158" name="Rectangle 2"/>
          <p:cNvSpPr>
            <a:spLocks noChangeArrowheads="1"/>
          </p:cNvSpPr>
          <p:nvPr/>
        </p:nvSpPr>
        <p:spPr bwMode="auto">
          <a:xfrm>
            <a:off x="927100" y="2627313"/>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dirty="0">
                <a:solidFill>
                  <a:srgbClr val="000000"/>
                </a:solidFill>
                <a:cs typeface="Arial" panose="020B0604020202020204" pitchFamily="34" charset="0"/>
              </a:rPr>
              <a:t>The majority carriers in</a:t>
            </a:r>
            <a:r>
              <a:rPr lang="en-US" altLang="en-US" sz="2000" dirty="0">
                <a:solidFill>
                  <a:srgbClr val="E5F99D"/>
                </a:solidFill>
                <a:cs typeface="Arial" panose="020B0604020202020204" pitchFamily="34" charset="0"/>
              </a:rPr>
              <a:t> </a:t>
            </a:r>
            <a:r>
              <a:rPr lang="en-US" altLang="en-US" sz="2000" b="1" i="1" dirty="0">
                <a:solidFill>
                  <a:srgbClr val="FFFF66"/>
                </a:solidFill>
                <a:cs typeface="Arial" panose="020B0604020202020204" pitchFamily="34" charset="0"/>
              </a:rPr>
              <a:t>n</a:t>
            </a:r>
            <a:r>
              <a:rPr lang="en-US" altLang="en-US" sz="2000" b="1" dirty="0">
                <a:solidFill>
                  <a:srgbClr val="FFFF66"/>
                </a:solidFill>
                <a:cs typeface="Arial" panose="020B0604020202020204" pitchFamily="34" charset="0"/>
              </a:rPr>
              <a:t>-type</a:t>
            </a:r>
            <a:r>
              <a:rPr lang="en-US" altLang="en-US" sz="2000" dirty="0">
                <a:solidFill>
                  <a:srgbClr val="E5F99D"/>
                </a:solidFill>
                <a:cs typeface="Arial" panose="020B0604020202020204" pitchFamily="34" charset="0"/>
              </a:rPr>
              <a:t> </a:t>
            </a:r>
            <a:r>
              <a:rPr lang="en-US" altLang="en-US" sz="2000" dirty="0">
                <a:solidFill>
                  <a:srgbClr val="000000"/>
                </a:solidFill>
                <a:cs typeface="Arial" panose="020B0604020202020204" pitchFamily="34" charset="0"/>
              </a:rPr>
              <a:t>materials are electrons.</a:t>
            </a:r>
          </a:p>
        </p:txBody>
      </p:sp>
      <p:sp>
        <p:nvSpPr>
          <p:cNvPr id="49159" name="Rectangle 3"/>
          <p:cNvSpPr>
            <a:spLocks noChangeArrowheads="1"/>
          </p:cNvSpPr>
          <p:nvPr/>
        </p:nvSpPr>
        <p:spPr bwMode="auto">
          <a:xfrm>
            <a:off x="908050" y="3190875"/>
            <a:ext cx="762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dirty="0">
                <a:solidFill>
                  <a:srgbClr val="000000"/>
                </a:solidFill>
                <a:cs typeface="Arial" panose="020B0604020202020204" pitchFamily="34" charset="0"/>
              </a:rPr>
              <a:t>The majority carriers in </a:t>
            </a:r>
            <a:r>
              <a:rPr lang="en-US" altLang="en-US" sz="2000" b="1" i="1" dirty="0">
                <a:solidFill>
                  <a:srgbClr val="FFFF66"/>
                </a:solidFill>
                <a:cs typeface="Arial" panose="020B0604020202020204" pitchFamily="34" charset="0"/>
              </a:rPr>
              <a:t>p</a:t>
            </a:r>
            <a:r>
              <a:rPr lang="en-US" altLang="en-US" sz="2000" b="1" dirty="0">
                <a:solidFill>
                  <a:srgbClr val="FFFF66"/>
                </a:solidFill>
                <a:cs typeface="Arial" panose="020B0604020202020204" pitchFamily="34" charset="0"/>
              </a:rPr>
              <a:t>-type</a:t>
            </a:r>
            <a:r>
              <a:rPr lang="en-US" altLang="en-US" sz="2000" dirty="0">
                <a:solidFill>
                  <a:srgbClr val="000000"/>
                </a:solidFill>
                <a:cs typeface="Arial" panose="020B0604020202020204" pitchFamily="34" charset="0"/>
              </a:rPr>
              <a:t> materials are holes.</a:t>
            </a:r>
          </a:p>
        </p:txBody>
      </p:sp>
      <p:sp>
        <p:nvSpPr>
          <p:cNvPr id="49160" name="Rectangle 4"/>
          <p:cNvSpPr>
            <a:spLocks noChangeArrowheads="1"/>
          </p:cNvSpPr>
          <p:nvPr/>
        </p:nvSpPr>
        <p:spPr bwMode="auto">
          <a:xfrm>
            <a:off x="908050" y="3867150"/>
            <a:ext cx="4095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3200" b="1" dirty="0">
                <a:solidFill>
                  <a:srgbClr val="FFFF66"/>
                </a:solidFill>
                <a:cs typeface="Arial" panose="020B0604020202020204" pitchFamily="34" charset="0"/>
              </a:rPr>
              <a:t>Minority Carriers</a:t>
            </a:r>
            <a:endParaRPr lang="en-US" altLang="en-US" sz="3200" b="1" dirty="0">
              <a:solidFill>
                <a:srgbClr val="FFFF66"/>
              </a:solidFill>
            </a:endParaRPr>
          </a:p>
        </p:txBody>
      </p:sp>
      <p:sp>
        <p:nvSpPr>
          <p:cNvPr id="49161" name="Rectangle 7"/>
          <p:cNvSpPr>
            <a:spLocks noChangeArrowheads="1"/>
          </p:cNvSpPr>
          <p:nvPr/>
        </p:nvSpPr>
        <p:spPr bwMode="auto">
          <a:xfrm>
            <a:off x="927100" y="4468813"/>
            <a:ext cx="800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dirty="0">
                <a:solidFill>
                  <a:srgbClr val="000000"/>
                </a:solidFill>
                <a:cs typeface="Arial" panose="020B0604020202020204" pitchFamily="34" charset="0"/>
              </a:rPr>
              <a:t>The minority carriers in </a:t>
            </a:r>
            <a:r>
              <a:rPr lang="en-US" altLang="en-US" sz="2000" b="1" i="1" dirty="0">
                <a:solidFill>
                  <a:srgbClr val="FFFF66"/>
                </a:solidFill>
                <a:cs typeface="Arial" panose="020B0604020202020204" pitchFamily="34" charset="0"/>
              </a:rPr>
              <a:t>n</a:t>
            </a:r>
            <a:r>
              <a:rPr lang="en-US" altLang="en-US" sz="2000" b="1" dirty="0">
                <a:solidFill>
                  <a:srgbClr val="FFFF66"/>
                </a:solidFill>
                <a:cs typeface="Arial" panose="020B0604020202020204" pitchFamily="34" charset="0"/>
              </a:rPr>
              <a:t>-type</a:t>
            </a:r>
            <a:r>
              <a:rPr lang="en-US" altLang="en-US" sz="2000" dirty="0">
                <a:solidFill>
                  <a:srgbClr val="000000"/>
                </a:solidFill>
                <a:cs typeface="Arial" panose="020B0604020202020204" pitchFamily="34" charset="0"/>
              </a:rPr>
              <a:t> materials are holes</a:t>
            </a:r>
            <a:r>
              <a:rPr lang="en-US" altLang="en-US" sz="2400" dirty="0">
                <a:solidFill>
                  <a:srgbClr val="000000"/>
                </a:solidFill>
                <a:cs typeface="Arial" panose="020B0604020202020204"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155"/>
                                        </p:tgtEl>
                                        <p:attrNameLst>
                                          <p:attrName>style.visibility</p:attrName>
                                        </p:attrNameLst>
                                      </p:cBhvr>
                                      <p:to>
                                        <p:strVal val="visible"/>
                                      </p:to>
                                    </p:set>
                                    <p:anim calcmode="lin" valueType="num">
                                      <p:cBhvr additive="base">
                                        <p:cTn id="7" dur="500" fill="hold"/>
                                        <p:tgtEl>
                                          <p:spTgt spid="49155"/>
                                        </p:tgtEl>
                                        <p:attrNameLst>
                                          <p:attrName>ppt_x</p:attrName>
                                        </p:attrNameLst>
                                      </p:cBhvr>
                                      <p:tavLst>
                                        <p:tav tm="0">
                                          <p:val>
                                            <p:strVal val="#ppt_x"/>
                                          </p:val>
                                        </p:tav>
                                        <p:tav tm="100000">
                                          <p:val>
                                            <p:strVal val="#ppt_x"/>
                                          </p:val>
                                        </p:tav>
                                      </p:tavLst>
                                    </p:anim>
                                    <p:anim calcmode="lin" valueType="num">
                                      <p:cBhvr additive="base">
                                        <p:cTn id="8" dur="500" fill="hold"/>
                                        <p:tgtEl>
                                          <p:spTgt spid="491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9157"/>
                                        </p:tgtEl>
                                        <p:attrNameLst>
                                          <p:attrName>style.visibility</p:attrName>
                                        </p:attrNameLst>
                                      </p:cBhvr>
                                      <p:to>
                                        <p:strVal val="visible"/>
                                      </p:to>
                                    </p:set>
                                    <p:anim calcmode="lin" valueType="num">
                                      <p:cBhvr additive="base">
                                        <p:cTn id="13" dur="500" fill="hold"/>
                                        <p:tgtEl>
                                          <p:spTgt spid="49157"/>
                                        </p:tgtEl>
                                        <p:attrNameLst>
                                          <p:attrName>ppt_x</p:attrName>
                                        </p:attrNameLst>
                                      </p:cBhvr>
                                      <p:tavLst>
                                        <p:tav tm="0">
                                          <p:val>
                                            <p:strVal val="#ppt_x"/>
                                          </p:val>
                                        </p:tav>
                                        <p:tav tm="100000">
                                          <p:val>
                                            <p:strVal val="#ppt_x"/>
                                          </p:val>
                                        </p:tav>
                                      </p:tavLst>
                                    </p:anim>
                                    <p:anim calcmode="lin" valueType="num">
                                      <p:cBhvr additive="base">
                                        <p:cTn id="14" dur="500" fill="hold"/>
                                        <p:tgtEl>
                                          <p:spTgt spid="4915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9158"/>
                                        </p:tgtEl>
                                        <p:attrNameLst>
                                          <p:attrName>style.visibility</p:attrName>
                                        </p:attrNameLst>
                                      </p:cBhvr>
                                      <p:to>
                                        <p:strVal val="visible"/>
                                      </p:to>
                                    </p:set>
                                    <p:anim calcmode="lin" valueType="num">
                                      <p:cBhvr additive="base">
                                        <p:cTn id="19" dur="500" fill="hold"/>
                                        <p:tgtEl>
                                          <p:spTgt spid="49158"/>
                                        </p:tgtEl>
                                        <p:attrNameLst>
                                          <p:attrName>ppt_x</p:attrName>
                                        </p:attrNameLst>
                                      </p:cBhvr>
                                      <p:tavLst>
                                        <p:tav tm="0">
                                          <p:val>
                                            <p:strVal val="#ppt_x"/>
                                          </p:val>
                                        </p:tav>
                                        <p:tav tm="100000">
                                          <p:val>
                                            <p:strVal val="#ppt_x"/>
                                          </p:val>
                                        </p:tav>
                                      </p:tavLst>
                                    </p:anim>
                                    <p:anim calcmode="lin" valueType="num">
                                      <p:cBhvr additive="base">
                                        <p:cTn id="20" dur="500" fill="hold"/>
                                        <p:tgtEl>
                                          <p:spTgt spid="4915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9159">
                                            <p:txEl>
                                              <p:pRg st="0" end="0"/>
                                            </p:txEl>
                                          </p:spTgt>
                                        </p:tgtEl>
                                        <p:attrNameLst>
                                          <p:attrName>style.visibility</p:attrName>
                                        </p:attrNameLst>
                                      </p:cBhvr>
                                      <p:to>
                                        <p:strVal val="visible"/>
                                      </p:to>
                                    </p:set>
                                    <p:anim calcmode="lin" valueType="num">
                                      <p:cBhvr additive="base">
                                        <p:cTn id="25" dur="500" fill="hold"/>
                                        <p:tgtEl>
                                          <p:spTgt spid="49159">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91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9160"/>
                                        </p:tgtEl>
                                        <p:attrNameLst>
                                          <p:attrName>style.visibility</p:attrName>
                                        </p:attrNameLst>
                                      </p:cBhvr>
                                      <p:to>
                                        <p:strVal val="visible"/>
                                      </p:to>
                                    </p:set>
                                    <p:anim calcmode="lin" valueType="num">
                                      <p:cBhvr additive="base">
                                        <p:cTn id="31" dur="500" fill="hold"/>
                                        <p:tgtEl>
                                          <p:spTgt spid="49160"/>
                                        </p:tgtEl>
                                        <p:attrNameLst>
                                          <p:attrName>ppt_x</p:attrName>
                                        </p:attrNameLst>
                                      </p:cBhvr>
                                      <p:tavLst>
                                        <p:tav tm="0">
                                          <p:val>
                                            <p:strVal val="#ppt_x"/>
                                          </p:val>
                                        </p:tav>
                                        <p:tav tm="100000">
                                          <p:val>
                                            <p:strVal val="#ppt_x"/>
                                          </p:val>
                                        </p:tav>
                                      </p:tavLst>
                                    </p:anim>
                                    <p:anim calcmode="lin" valueType="num">
                                      <p:cBhvr additive="base">
                                        <p:cTn id="32" dur="500" fill="hold"/>
                                        <p:tgtEl>
                                          <p:spTgt spid="4916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9161"/>
                                        </p:tgtEl>
                                        <p:attrNameLst>
                                          <p:attrName>style.visibility</p:attrName>
                                        </p:attrNameLst>
                                      </p:cBhvr>
                                      <p:to>
                                        <p:strVal val="visible"/>
                                      </p:to>
                                    </p:set>
                                    <p:anim calcmode="lin" valueType="num">
                                      <p:cBhvr additive="base">
                                        <p:cTn id="37" dur="500" fill="hold"/>
                                        <p:tgtEl>
                                          <p:spTgt spid="49161"/>
                                        </p:tgtEl>
                                        <p:attrNameLst>
                                          <p:attrName>ppt_x</p:attrName>
                                        </p:attrNameLst>
                                      </p:cBhvr>
                                      <p:tavLst>
                                        <p:tav tm="0">
                                          <p:val>
                                            <p:strVal val="#ppt_x"/>
                                          </p:val>
                                        </p:tav>
                                        <p:tav tm="100000">
                                          <p:val>
                                            <p:strVal val="#ppt_x"/>
                                          </p:val>
                                        </p:tav>
                                      </p:tavLst>
                                    </p:anim>
                                    <p:anim calcmode="lin" valueType="num">
                                      <p:cBhvr additive="base">
                                        <p:cTn id="38" dur="500" fill="hold"/>
                                        <p:tgtEl>
                                          <p:spTgt spid="4916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9156"/>
                                        </p:tgtEl>
                                        <p:attrNameLst>
                                          <p:attrName>style.visibility</p:attrName>
                                        </p:attrNameLst>
                                      </p:cBhvr>
                                      <p:to>
                                        <p:strVal val="visible"/>
                                      </p:to>
                                    </p:set>
                                    <p:anim calcmode="lin" valueType="num">
                                      <p:cBhvr additive="base">
                                        <p:cTn id="43" dur="500" fill="hold"/>
                                        <p:tgtEl>
                                          <p:spTgt spid="49156"/>
                                        </p:tgtEl>
                                        <p:attrNameLst>
                                          <p:attrName>ppt_x</p:attrName>
                                        </p:attrNameLst>
                                      </p:cBhvr>
                                      <p:tavLst>
                                        <p:tav tm="0">
                                          <p:val>
                                            <p:strVal val="#ppt_x"/>
                                          </p:val>
                                        </p:tav>
                                        <p:tav tm="100000">
                                          <p:val>
                                            <p:strVal val="#ppt_x"/>
                                          </p:val>
                                        </p:tav>
                                      </p:tavLst>
                                    </p:anim>
                                    <p:anim calcmode="lin" valueType="num">
                                      <p:cBhvr additive="base">
                                        <p:cTn id="44" dur="500" fill="hold"/>
                                        <p:tgtEl>
                                          <p:spTgt spid="491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49156" grpId="0"/>
      <p:bldP spid="49157" grpId="0"/>
      <p:bldP spid="49158" grpId="0"/>
      <p:bldP spid="49160" grpId="0"/>
      <p:bldP spid="4916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6"/>
          <p:cNvSpPr txBox="1">
            <a:spLocks noChangeArrowheads="1"/>
          </p:cNvSpPr>
          <p:nvPr/>
        </p:nvSpPr>
        <p:spPr bwMode="auto">
          <a:xfrm>
            <a:off x="-152400" y="15240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cs typeface="Arial" panose="020B0604020202020204" pitchFamily="34" charset="0"/>
              </a:rPr>
              <a:t> Breakdown Region</a:t>
            </a:r>
            <a:endParaRPr lang="en-US" altLang="en-US" sz="1800">
              <a:cs typeface="Arial" panose="020B0604020202020204" pitchFamily="34" charset="0"/>
            </a:endParaRPr>
          </a:p>
        </p:txBody>
      </p:sp>
      <mc:AlternateContent xmlns:mc="http://schemas.openxmlformats.org/markup-compatibility/2006" xmlns:a14="http://schemas.microsoft.com/office/drawing/2010/main">
        <mc:Choice Requires="a14">
          <p:sp>
            <p:nvSpPr>
              <p:cNvPr id="54275" name="Text Box 10"/>
              <p:cNvSpPr txBox="1">
                <a:spLocks noChangeArrowheads="1"/>
              </p:cNvSpPr>
              <p:nvPr/>
            </p:nvSpPr>
            <p:spPr bwMode="auto">
              <a:xfrm>
                <a:off x="-1" y="1438275"/>
                <a:ext cx="5541963" cy="547842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chor="t">
                <a:spAutoFit/>
              </a:bodyPr>
              <a:lstStyle>
                <a:lvl1pPr marL="342900" indent="-342900">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r>
                  <a:rPr lang="en-US" altLang="en-US" sz="2000" dirty="0">
                    <a:latin typeface="Arial"/>
                    <a:cs typeface="Arial"/>
                  </a:rPr>
                  <a:t>At some point the reverse bias voltage is so large (at breakdown voltage </a:t>
                </a:r>
                <a:r>
                  <a:rPr lang="en-US" altLang="en-US" sz="2000" b="1" i="1" dirty="0">
                    <a:latin typeface="Arial"/>
                    <a:cs typeface="Arial"/>
                  </a:rPr>
                  <a:t>V</a:t>
                </a:r>
                <a:r>
                  <a:rPr lang="en-US" altLang="en-US" sz="2000" b="1" i="1" baseline="-25000" dirty="0">
                    <a:latin typeface="Arial"/>
                    <a:cs typeface="Arial"/>
                  </a:rPr>
                  <a:t>BV</a:t>
                </a:r>
                <a:r>
                  <a:rPr lang="en-US" altLang="en-US" sz="2000" dirty="0">
                    <a:latin typeface="Arial"/>
                    <a:cs typeface="Arial"/>
                  </a:rPr>
                  <a:t>) the diode breaks down and the reverse current increases dramatically.</a:t>
                </a:r>
              </a:p>
              <a:p>
                <a:pPr eaLnBrk="1" hangingPunct="1"/>
                <a:r>
                  <a:rPr lang="en-US" altLang="en-US" sz="2000" dirty="0">
                    <a:latin typeface="Arial"/>
                    <a:cs typeface="Arial"/>
                  </a:rPr>
                  <a:t>This can be </a:t>
                </a:r>
                <a:r>
                  <a:rPr lang="en-US" altLang="en-US" sz="2000" dirty="0">
                    <a:solidFill>
                      <a:srgbClr val="FF0000"/>
                    </a:solidFill>
                    <a:latin typeface="Arial"/>
                    <a:cs typeface="Arial"/>
                  </a:rPr>
                  <a:t>destructive </a:t>
                </a:r>
                <a:r>
                  <a:rPr lang="en-US" altLang="en-US" sz="2000" dirty="0">
                    <a:latin typeface="Arial"/>
                    <a:cs typeface="Arial"/>
                  </a:rPr>
                  <a:t>if the power dissipated exceeds the "safe" level</a:t>
                </a:r>
              </a:p>
              <a:p>
                <a:pPr eaLnBrk="1" hangingPunct="1"/>
                <a:r>
                  <a:rPr lang="en-US" altLang="en-US" sz="2000" dirty="0">
                    <a:solidFill>
                      <a:srgbClr val="000000"/>
                    </a:solidFill>
                    <a:latin typeface="Arial"/>
                    <a:cs typeface="Arial"/>
                  </a:rPr>
                  <a:t>The maximum reverse voltage that won’t take a diode into the </a:t>
                </a:r>
                <a:r>
                  <a:rPr lang="en-US" altLang="en-US" sz="2000" dirty="0" err="1">
                    <a:solidFill>
                      <a:srgbClr val="000000"/>
                    </a:solidFill>
                    <a:latin typeface="Arial"/>
                    <a:cs typeface="Arial"/>
                  </a:rPr>
                  <a:t>zener</a:t>
                </a:r>
                <a:r>
                  <a:rPr lang="en-US" altLang="en-US" sz="2000" dirty="0">
                    <a:solidFill>
                      <a:srgbClr val="000000"/>
                    </a:solidFill>
                    <a:latin typeface="Arial"/>
                    <a:cs typeface="Arial"/>
                  </a:rPr>
                  <a:t> region is called the </a:t>
                </a:r>
                <a:r>
                  <a:rPr lang="en-US" altLang="en-US" sz="2000" b="1" dirty="0">
                    <a:solidFill>
                      <a:srgbClr val="FFFF66"/>
                    </a:solidFill>
                    <a:latin typeface="Arial"/>
                    <a:cs typeface="Arial"/>
                  </a:rPr>
                  <a:t>peak inverse voltage</a:t>
                </a:r>
                <a:r>
                  <a:rPr lang="en-US" altLang="en-US" sz="2000" dirty="0">
                    <a:solidFill>
                      <a:srgbClr val="000000"/>
                    </a:solidFill>
                    <a:latin typeface="Arial"/>
                    <a:cs typeface="Arial"/>
                  </a:rPr>
                  <a:t> or </a:t>
                </a:r>
                <a:r>
                  <a:rPr lang="en-US" altLang="en-US" sz="2000" b="1" dirty="0">
                    <a:solidFill>
                      <a:srgbClr val="FFFF99"/>
                    </a:solidFill>
                    <a:latin typeface="Arial"/>
                    <a:cs typeface="Arial"/>
                  </a:rPr>
                  <a:t>peak reverse voltage</a:t>
                </a:r>
                <a:r>
                  <a:rPr lang="en-US" altLang="en-US" sz="2000" b="1" dirty="0">
                    <a:solidFill>
                      <a:srgbClr val="FFFF66"/>
                    </a:solidFill>
                    <a:latin typeface="Arial"/>
                    <a:cs typeface="Arial"/>
                  </a:rPr>
                  <a:t>.</a:t>
                </a:r>
              </a:p>
              <a:p>
                <a:r>
                  <a:rPr lang="en-US" sz="2000" dirty="0">
                    <a:latin typeface="Arial"/>
                    <a:cs typeface="Arial"/>
                  </a:rPr>
                  <a:t>Example: If breakdown voltage </a:t>
                </a:r>
                <a:r>
                  <a:rPr lang="en-US" sz="2000" i="1" dirty="0">
                    <a:latin typeface="Arial"/>
                    <a:cs typeface="Arial"/>
                  </a:rPr>
                  <a:t>V</a:t>
                </a:r>
                <a:r>
                  <a:rPr lang="en-US" sz="2000" i="1" baseline="-25000" dirty="0">
                    <a:latin typeface="Arial"/>
                    <a:cs typeface="Arial"/>
                  </a:rPr>
                  <a:t>BV</a:t>
                </a:r>
                <a:r>
                  <a:rPr lang="en-US" sz="2000" dirty="0">
                    <a:latin typeface="Arial"/>
                    <a:cs typeface="Arial"/>
                  </a:rPr>
                  <a:t> of a diode is </a:t>
                </a:r>
                <a14:m>
                  <m:oMath xmlns:m="http://schemas.openxmlformats.org/officeDocument/2006/math">
                    <m:r>
                      <a:rPr lang="en-US" sz="2000" i="1" dirty="0" smtClean="0">
                        <a:latin typeface="Cambria Math"/>
                        <a:cs typeface="Arial"/>
                      </a:rPr>
                      <m:t>−60</m:t>
                    </m:r>
                    <m:r>
                      <a:rPr lang="en-US" sz="2000" i="1" dirty="0" smtClean="0">
                        <a:latin typeface="Cambria Math"/>
                        <a:cs typeface="Arial"/>
                      </a:rPr>
                      <m:t>𝑉</m:t>
                    </m:r>
                  </m:oMath>
                </a14:m>
                <a:r>
                  <a:rPr lang="en-US" sz="2000" dirty="0">
                    <a:latin typeface="Arial"/>
                    <a:cs typeface="Arial"/>
                  </a:rPr>
                  <a:t>, the peak inverse voltage or peak reverse voltage will be </a:t>
                </a:r>
                <a14:m>
                  <m:oMath xmlns:m="http://schemas.openxmlformats.org/officeDocument/2006/math">
                    <m:r>
                      <a:rPr lang="en-US" sz="2000" i="1" dirty="0" smtClean="0">
                        <a:latin typeface="Cambria Math"/>
                        <a:cs typeface="Arial"/>
                      </a:rPr>
                      <m:t>−59</m:t>
                    </m:r>
                    <m:r>
                      <a:rPr lang="en-US" sz="2000" i="1" dirty="0" smtClean="0">
                        <a:latin typeface="Cambria Math"/>
                        <a:cs typeface="Arial"/>
                      </a:rPr>
                      <m:t>𝑉</m:t>
                    </m:r>
                  </m:oMath>
                </a14:m>
                <a:r>
                  <a:rPr lang="en-US" sz="2000" dirty="0">
                    <a:latin typeface="Arial"/>
                    <a:cs typeface="Arial"/>
                  </a:rPr>
                  <a:t>.  </a:t>
                </a:r>
                <a:endParaRPr lang="en-US" altLang="en-US" sz="2000" b="1" dirty="0">
                  <a:solidFill>
                    <a:srgbClr val="FFFF66"/>
                  </a:solidFill>
                  <a:cs typeface="Arial"/>
                </a:endParaRPr>
              </a:p>
              <a:p>
                <a:pPr eaLnBrk="1" hangingPunct="1"/>
                <a:endParaRPr lang="en-US" altLang="en-US" sz="2000" dirty="0">
                  <a:solidFill>
                    <a:srgbClr val="000000"/>
                  </a:solidFill>
                  <a:cs typeface="Arial" panose="020B0604020202020204" pitchFamily="34" charset="0"/>
                </a:endParaRPr>
              </a:p>
              <a:p>
                <a:pPr eaLnBrk="1" hangingPunct="1"/>
                <a:endParaRPr lang="en-US" altLang="en-US" sz="2000" dirty="0">
                  <a:cs typeface="Arial" panose="020B0604020202020204" pitchFamily="34" charset="0"/>
                </a:endParaRPr>
              </a:p>
            </p:txBody>
          </p:sp>
        </mc:Choice>
        <mc:Fallback xmlns="">
          <p:sp>
            <p:nvSpPr>
              <p:cNvPr id="54275" name="Text Box 10"/>
              <p:cNvSpPr txBox="1">
                <a:spLocks noRot="1" noChangeAspect="1" noMove="1" noResize="1" noEditPoints="1" noAdjustHandles="1" noChangeArrowheads="1" noChangeShapeType="1" noTextEdit="1"/>
              </p:cNvSpPr>
              <p:nvPr/>
            </p:nvSpPr>
            <p:spPr bwMode="auto">
              <a:xfrm>
                <a:off x="-1" y="1438275"/>
                <a:ext cx="5541963" cy="5478423"/>
              </a:xfrm>
              <a:prstGeom prst="rect">
                <a:avLst/>
              </a:prstGeom>
              <a:blipFill rotWithShape="1">
                <a:blip r:embed="rId3"/>
                <a:stretch>
                  <a:fillRect l="-880" t="-445" r="-33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50180" name="Rectangle 1"/>
          <p:cNvSpPr>
            <a:spLocks noChangeArrowheads="1"/>
          </p:cNvSpPr>
          <p:nvPr/>
        </p:nvSpPr>
        <p:spPr bwMode="auto">
          <a:xfrm>
            <a:off x="381000" y="804863"/>
            <a:ext cx="88392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400" b="1" dirty="0">
                <a:solidFill>
                  <a:schemeClr val="accent2"/>
                </a:solidFill>
                <a:cs typeface="Arial" panose="020B0604020202020204" pitchFamily="34" charset="0"/>
              </a:rPr>
              <a:t>The breakdown region is in the diode’s reverse-bias region.</a:t>
            </a:r>
          </a:p>
        </p:txBody>
      </p:sp>
      <p:pic>
        <p:nvPicPr>
          <p:cNvPr id="50182" name="Picture 10" descr="fg01_01700.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41963" y="1600200"/>
            <a:ext cx="3449637" cy="338931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180"/>
                                        </p:tgtEl>
                                        <p:attrNameLst>
                                          <p:attrName>style.visibility</p:attrName>
                                        </p:attrNameLst>
                                      </p:cBhvr>
                                      <p:to>
                                        <p:strVal val="visible"/>
                                      </p:to>
                                    </p:set>
                                    <p:anim calcmode="lin" valueType="num">
                                      <p:cBhvr additive="base">
                                        <p:cTn id="7" dur="500" fill="hold"/>
                                        <p:tgtEl>
                                          <p:spTgt spid="50180"/>
                                        </p:tgtEl>
                                        <p:attrNameLst>
                                          <p:attrName>ppt_x</p:attrName>
                                        </p:attrNameLst>
                                      </p:cBhvr>
                                      <p:tavLst>
                                        <p:tav tm="0">
                                          <p:val>
                                            <p:strVal val="#ppt_x"/>
                                          </p:val>
                                        </p:tav>
                                        <p:tav tm="100000">
                                          <p:val>
                                            <p:strVal val="#ppt_x"/>
                                          </p:val>
                                        </p:tav>
                                      </p:tavLst>
                                    </p:anim>
                                    <p:anim calcmode="lin" valueType="num">
                                      <p:cBhvr additive="base">
                                        <p:cTn id="8" dur="500" fill="hold"/>
                                        <p:tgtEl>
                                          <p:spTgt spid="5018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0182"/>
                                        </p:tgtEl>
                                        <p:attrNameLst>
                                          <p:attrName>style.visibility</p:attrName>
                                        </p:attrNameLst>
                                      </p:cBhvr>
                                      <p:to>
                                        <p:strVal val="visible"/>
                                      </p:to>
                                    </p:set>
                                    <p:anim calcmode="lin" valueType="num">
                                      <p:cBhvr additive="base">
                                        <p:cTn id="13" dur="500" fill="hold"/>
                                        <p:tgtEl>
                                          <p:spTgt spid="50182"/>
                                        </p:tgtEl>
                                        <p:attrNameLst>
                                          <p:attrName>ppt_x</p:attrName>
                                        </p:attrNameLst>
                                      </p:cBhvr>
                                      <p:tavLst>
                                        <p:tav tm="0">
                                          <p:val>
                                            <p:strVal val="#ppt_x"/>
                                          </p:val>
                                        </p:tav>
                                        <p:tav tm="100000">
                                          <p:val>
                                            <p:strVal val="#ppt_x"/>
                                          </p:val>
                                        </p:tav>
                                      </p:tavLst>
                                    </p:anim>
                                    <p:anim calcmode="lin" valueType="num">
                                      <p:cBhvr additive="base">
                                        <p:cTn id="14" dur="500" fill="hold"/>
                                        <p:tgtEl>
                                          <p:spTgt spid="5018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4275">
                                            <p:txEl>
                                              <p:pRg st="0" end="0"/>
                                            </p:txEl>
                                          </p:spTgt>
                                        </p:tgtEl>
                                        <p:attrNameLst>
                                          <p:attrName>style.visibility</p:attrName>
                                        </p:attrNameLst>
                                      </p:cBhvr>
                                      <p:to>
                                        <p:strVal val="visible"/>
                                      </p:to>
                                    </p:set>
                                    <p:anim calcmode="lin" valueType="num">
                                      <p:cBhvr additive="base">
                                        <p:cTn id="19" dur="500" fill="hold"/>
                                        <p:tgtEl>
                                          <p:spTgt spid="5427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2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4275">
                                            <p:txEl>
                                              <p:pRg st="1" end="1"/>
                                            </p:txEl>
                                          </p:spTgt>
                                        </p:tgtEl>
                                        <p:attrNameLst>
                                          <p:attrName>style.visibility</p:attrName>
                                        </p:attrNameLst>
                                      </p:cBhvr>
                                      <p:to>
                                        <p:strVal val="visible"/>
                                      </p:to>
                                    </p:set>
                                    <p:anim calcmode="lin" valueType="num">
                                      <p:cBhvr additive="base">
                                        <p:cTn id="25" dur="500" fill="hold"/>
                                        <p:tgtEl>
                                          <p:spTgt spid="5427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4275">
                                            <p:txEl>
                                              <p:pRg st="2" end="2"/>
                                            </p:txEl>
                                          </p:spTgt>
                                        </p:tgtEl>
                                        <p:attrNameLst>
                                          <p:attrName>style.visibility</p:attrName>
                                        </p:attrNameLst>
                                      </p:cBhvr>
                                      <p:to>
                                        <p:strVal val="visible"/>
                                      </p:to>
                                    </p:set>
                                    <p:anim calcmode="lin" valueType="num">
                                      <p:cBhvr additive="base">
                                        <p:cTn id="31"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4275">
                                            <p:txEl>
                                              <p:pRg st="3" end="3"/>
                                            </p:txEl>
                                          </p:spTgt>
                                        </p:tgtEl>
                                        <p:attrNameLst>
                                          <p:attrName>style.visibility</p:attrName>
                                        </p:attrNameLst>
                                      </p:cBhvr>
                                      <p:to>
                                        <p:strVal val="visible"/>
                                      </p:to>
                                    </p:set>
                                    <p:anim calcmode="lin" valueType="num">
                                      <p:cBhvr additive="base">
                                        <p:cTn id="37"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427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6"/>
          <p:cNvSpPr txBox="1">
            <a:spLocks noChangeArrowheads="1"/>
          </p:cNvSpPr>
          <p:nvPr/>
        </p:nvSpPr>
        <p:spPr bwMode="auto">
          <a:xfrm>
            <a:off x="0" y="0"/>
            <a:ext cx="91440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rgbClr val="FF0000"/>
                </a:solidFill>
                <a:cs typeface="Arial" panose="020B0604020202020204" pitchFamily="34" charset="0"/>
              </a:rPr>
              <a:t>Forward Bias Voltage/ Threshold Voltage/ Knee Voltage</a:t>
            </a:r>
            <a:endParaRPr lang="en-US" altLang="en-US" sz="1800" dirty="0">
              <a:solidFill>
                <a:srgbClr val="FF0000"/>
              </a:solidFill>
              <a:cs typeface="Arial" panose="020B0604020202020204" pitchFamily="34" charset="0"/>
            </a:endParaRPr>
          </a:p>
        </p:txBody>
      </p:sp>
      <p:sp>
        <p:nvSpPr>
          <p:cNvPr id="53251" name="Text Box 9"/>
          <p:cNvSpPr txBox="1">
            <a:spLocks noChangeArrowheads="1"/>
          </p:cNvSpPr>
          <p:nvPr/>
        </p:nvSpPr>
        <p:spPr bwMode="auto">
          <a:xfrm>
            <a:off x="609600" y="2116138"/>
            <a:ext cx="8153400"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300" dirty="0">
                <a:solidFill>
                  <a:schemeClr val="accent2"/>
                </a:solidFill>
                <a:cs typeface="Arial" panose="020B0604020202020204" pitchFamily="34" charset="0"/>
              </a:rPr>
              <a:t>The point at which the diode changes </a:t>
            </a:r>
            <a:r>
              <a:rPr lang="en-US" altLang="en-US" sz="2300" dirty="0">
                <a:solidFill>
                  <a:srgbClr val="FF0000"/>
                </a:solidFill>
                <a:cs typeface="Arial" panose="020B0604020202020204" pitchFamily="34" charset="0"/>
              </a:rPr>
              <a:t>from no-bias condition to forward-bias condition</a:t>
            </a:r>
            <a:r>
              <a:rPr lang="en-US" altLang="en-US" sz="2300" dirty="0">
                <a:solidFill>
                  <a:schemeClr val="accent2"/>
                </a:solidFill>
                <a:cs typeface="Arial" panose="020B0604020202020204" pitchFamily="34" charset="0"/>
              </a:rPr>
              <a:t> occurs when the electrons and holes are given sufficient energy to cross the p-n junction. This energy comes from the external voltage applied across the diode.</a:t>
            </a:r>
          </a:p>
        </p:txBody>
      </p:sp>
      <p:sp>
        <p:nvSpPr>
          <p:cNvPr id="53252" name="Rectangle 11"/>
          <p:cNvSpPr>
            <a:spLocks noChangeArrowheads="1"/>
          </p:cNvSpPr>
          <p:nvPr/>
        </p:nvSpPr>
        <p:spPr bwMode="auto">
          <a:xfrm>
            <a:off x="1447800" y="3843338"/>
            <a:ext cx="66294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ct val="0"/>
              </a:spcBef>
              <a:buFontTx/>
              <a:buNone/>
            </a:pPr>
            <a:r>
              <a:rPr lang="en-US" altLang="en-US" sz="2400" dirty="0">
                <a:cs typeface="Arial" panose="020B0604020202020204" pitchFamily="34" charset="0"/>
              </a:rPr>
              <a:t>The forward bias voltage required for a:</a:t>
            </a:r>
            <a:br>
              <a:rPr lang="en-US" altLang="en-US" sz="2400" dirty="0">
                <a:solidFill>
                  <a:schemeClr val="accent2"/>
                </a:solidFill>
                <a:cs typeface="Arial" panose="020B0604020202020204" pitchFamily="34" charset="0"/>
              </a:rPr>
            </a:br>
            <a:r>
              <a:rPr lang="en-US" altLang="en-US" sz="2400" dirty="0">
                <a:solidFill>
                  <a:srgbClr val="FFFF99"/>
                </a:solidFill>
                <a:cs typeface="Arial" panose="020B0604020202020204" pitchFamily="34" charset="0"/>
              </a:rPr>
              <a:t>	</a:t>
            </a:r>
            <a:r>
              <a:rPr lang="en-US" altLang="en-US" sz="2400" b="1" dirty="0">
                <a:solidFill>
                  <a:srgbClr val="FFFF99"/>
                </a:solidFill>
                <a:cs typeface="Arial" panose="020B0604020202020204" pitchFamily="34" charset="0"/>
              </a:rPr>
              <a:t>gallium arsenide (GaAs) diode </a:t>
            </a:r>
            <a:r>
              <a:rPr lang="en-US" altLang="en-US" sz="2400" b="1" dirty="0">
                <a:solidFill>
                  <a:srgbClr val="FFFF99"/>
                </a:solidFill>
                <a:cs typeface="Arial" panose="020B0604020202020204" pitchFamily="34" charset="0"/>
                <a:sym typeface="Symbol" panose="05050102010706020507" pitchFamily="18" charset="2"/>
              </a:rPr>
              <a:t></a:t>
            </a:r>
            <a:r>
              <a:rPr lang="en-US" altLang="en-US" sz="2400" b="1" dirty="0">
                <a:solidFill>
                  <a:srgbClr val="FFFF99"/>
                </a:solidFill>
                <a:cs typeface="Arial" panose="020B0604020202020204" pitchFamily="34" charset="0"/>
              </a:rPr>
              <a:t> 1.2 V	silicon (Si) diode </a:t>
            </a:r>
            <a:r>
              <a:rPr lang="en-US" altLang="en-US" sz="2400" b="1" dirty="0">
                <a:solidFill>
                  <a:srgbClr val="FFFF99"/>
                </a:solidFill>
                <a:cs typeface="Arial" panose="020B0604020202020204" pitchFamily="34" charset="0"/>
                <a:sym typeface="Symbol" panose="05050102010706020507" pitchFamily="18" charset="2"/>
              </a:rPr>
              <a:t></a:t>
            </a:r>
            <a:r>
              <a:rPr lang="en-US" altLang="en-US" sz="2400" b="1" dirty="0">
                <a:solidFill>
                  <a:srgbClr val="FFFF99"/>
                </a:solidFill>
                <a:cs typeface="Arial" panose="020B0604020202020204" pitchFamily="34" charset="0"/>
              </a:rPr>
              <a:t> 0.7 V		germanium (Ge) diode </a:t>
            </a:r>
            <a:r>
              <a:rPr lang="en-US" altLang="en-US" sz="2400" b="1" dirty="0">
                <a:solidFill>
                  <a:srgbClr val="FFFF99"/>
                </a:solidFill>
                <a:cs typeface="Arial" panose="020B0604020202020204" pitchFamily="34" charset="0"/>
                <a:sym typeface="Symbol" panose="05050102010706020507" pitchFamily="18" charset="2"/>
              </a:rPr>
              <a:t></a:t>
            </a:r>
            <a:r>
              <a:rPr lang="en-US" altLang="en-US" sz="2400" b="1" dirty="0">
                <a:solidFill>
                  <a:srgbClr val="FFFF99"/>
                </a:solidFill>
                <a:cs typeface="Arial" panose="020B0604020202020204" pitchFamily="34" charset="0"/>
              </a:rPr>
              <a:t> 0.3 V</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 calcmode="lin" valueType="num">
                                      <p:cBhvr additive="base">
                                        <p:cTn id="7" dur="500" fill="hold"/>
                                        <p:tgtEl>
                                          <p:spTgt spid="53251"/>
                                        </p:tgtEl>
                                        <p:attrNameLst>
                                          <p:attrName>ppt_x</p:attrName>
                                        </p:attrNameLst>
                                      </p:cBhvr>
                                      <p:tavLst>
                                        <p:tav tm="0">
                                          <p:val>
                                            <p:strVal val="#ppt_x"/>
                                          </p:val>
                                        </p:tav>
                                        <p:tav tm="100000">
                                          <p:val>
                                            <p:strVal val="#ppt_x"/>
                                          </p:val>
                                        </p:tav>
                                      </p:tavLst>
                                    </p:anim>
                                    <p:anim calcmode="lin" valueType="num">
                                      <p:cBhvr additive="base">
                                        <p:cTn id="8" dur="500" fill="hold"/>
                                        <p:tgtEl>
                                          <p:spTgt spid="532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3252"/>
                                        </p:tgtEl>
                                        <p:attrNameLst>
                                          <p:attrName>style.visibility</p:attrName>
                                        </p:attrNameLst>
                                      </p:cBhvr>
                                      <p:to>
                                        <p:strVal val="visible"/>
                                      </p:to>
                                    </p:set>
                                    <p:anim calcmode="lin" valueType="num">
                                      <p:cBhvr additive="base">
                                        <p:cTn id="13" dur="500" fill="hold"/>
                                        <p:tgtEl>
                                          <p:spTgt spid="53252"/>
                                        </p:tgtEl>
                                        <p:attrNameLst>
                                          <p:attrName>ppt_x</p:attrName>
                                        </p:attrNameLst>
                                      </p:cBhvr>
                                      <p:tavLst>
                                        <p:tav tm="0">
                                          <p:val>
                                            <p:strVal val="#ppt_x"/>
                                          </p:val>
                                        </p:tav>
                                        <p:tav tm="100000">
                                          <p:val>
                                            <p:strVal val="#ppt_x"/>
                                          </p:val>
                                        </p:tav>
                                      </p:tavLst>
                                    </p:anim>
                                    <p:anim calcmode="lin" valueType="num">
                                      <p:cBhvr additive="base">
                                        <p:cTn id="14" dur="500" fill="hold"/>
                                        <p:tgtEl>
                                          <p:spTgt spid="532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p:bldP spid="53252" grpId="0"/>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427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981200" y="1066800"/>
            <a:ext cx="5165725" cy="4949825"/>
          </a:xfrm>
        </p:spPr>
      </p:pic>
      <p:sp>
        <p:nvSpPr>
          <p:cNvPr id="54275" name="Title 2"/>
          <p:cNvSpPr>
            <a:spLocks noGrp="1"/>
          </p:cNvSpPr>
          <p:nvPr>
            <p:ph type="title"/>
          </p:nvPr>
        </p:nvSpPr>
        <p:spPr/>
        <p:txBody>
          <a:bodyPr/>
          <a:lstStyle/>
          <a:p>
            <a:r>
              <a:rPr lang="en-US" altLang="en-US"/>
              <a:t> Comparison of Ge, Si, and GaAs diodes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5298"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228600" y="1295400"/>
            <a:ext cx="5084763" cy="4949825"/>
          </a:xfrm>
        </p:spPr>
      </p:pic>
      <p:sp>
        <p:nvSpPr>
          <p:cNvPr id="55299" name="Title 2"/>
          <p:cNvSpPr>
            <a:spLocks noGrp="1"/>
          </p:cNvSpPr>
          <p:nvPr>
            <p:ph type="title"/>
          </p:nvPr>
        </p:nvSpPr>
        <p:spPr>
          <a:xfrm>
            <a:off x="457200" y="228600"/>
            <a:ext cx="8229600" cy="762000"/>
          </a:xfrm>
        </p:spPr>
        <p:txBody>
          <a:bodyPr/>
          <a:lstStyle/>
          <a:p>
            <a:pPr eaLnBrk="1" hangingPunct="1"/>
            <a:r>
              <a:rPr lang="en-US" altLang="en-US" sz="3200">
                <a:cs typeface="Arial" panose="020B0604020202020204" pitchFamily="34" charset="0"/>
              </a:rPr>
              <a:t>Temperature Effects</a:t>
            </a:r>
            <a:endParaRPr lang="en-US" altLang="en-US" sz="1600">
              <a:cs typeface="Arial" panose="020B0604020202020204" pitchFamily="34" charset="0"/>
            </a:endParaRPr>
          </a:p>
        </p:txBody>
      </p:sp>
      <p:sp>
        <p:nvSpPr>
          <p:cNvPr id="60420" name="Rectangle 4"/>
          <p:cNvSpPr>
            <a:spLocks noChangeArrowheads="1"/>
          </p:cNvSpPr>
          <p:nvPr/>
        </p:nvSpPr>
        <p:spPr bwMode="auto">
          <a:xfrm>
            <a:off x="5486400" y="1311275"/>
            <a:ext cx="3505200" cy="550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2000" b="1">
                <a:solidFill>
                  <a:schemeClr val="accent2"/>
                </a:solidFill>
                <a:cs typeface="Arial" panose="020B0604020202020204" pitchFamily="34" charset="0"/>
              </a:rPr>
              <a:t>As temperature increases it adds energy to the diode. </a:t>
            </a:r>
          </a:p>
          <a:p>
            <a:pPr lvl="1">
              <a:spcBef>
                <a:spcPct val="0"/>
              </a:spcBef>
            </a:pPr>
            <a:r>
              <a:rPr lang="en-US" altLang="en-US" sz="1700">
                <a:cs typeface="Arial" panose="020B0604020202020204" pitchFamily="34" charset="0"/>
              </a:rPr>
              <a:t>It reduces the required forward bias voltage</a:t>
            </a:r>
          </a:p>
          <a:p>
            <a:pPr lvl="1">
              <a:spcBef>
                <a:spcPct val="0"/>
              </a:spcBef>
            </a:pPr>
            <a:r>
              <a:rPr lang="en-US" altLang="en-US" sz="1700">
                <a:cs typeface="Arial" panose="020B0604020202020204" pitchFamily="34" charset="0"/>
              </a:rPr>
              <a:t>It increases the amount of reverse current and reverse breakdown voltage.</a:t>
            </a:r>
          </a:p>
          <a:p>
            <a:pPr>
              <a:spcBef>
                <a:spcPct val="0"/>
              </a:spcBef>
            </a:pPr>
            <a:r>
              <a:rPr lang="en-US" altLang="en-US" sz="2000"/>
              <a:t>The reverse current of a silicon diode doubles for every 10°C rise in temp.</a:t>
            </a:r>
          </a:p>
          <a:p>
            <a:pPr>
              <a:spcBef>
                <a:spcPct val="0"/>
              </a:spcBef>
            </a:pPr>
            <a:r>
              <a:rPr lang="en-US" altLang="en-US" sz="2000" b="1" i="1">
                <a:solidFill>
                  <a:srgbClr val="FFFF99"/>
                </a:solidFill>
                <a:cs typeface="Arial" panose="020B0604020202020204" pitchFamily="34" charset="0"/>
              </a:rPr>
              <a:t>Germanium diodes are more sensitive to temperature variations than silicon or gallium arsenide diodes.</a:t>
            </a:r>
          </a:p>
          <a:p>
            <a:pPr>
              <a:spcBef>
                <a:spcPct val="0"/>
              </a:spcBef>
            </a:pPr>
            <a:endParaRPr lang="en-US" altLang="en-US" sz="20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0420">
                                            <p:txEl>
                                              <p:pRg st="0" end="0"/>
                                            </p:txEl>
                                          </p:spTgt>
                                        </p:tgtEl>
                                        <p:attrNameLst>
                                          <p:attrName>style.visibility</p:attrName>
                                        </p:attrNameLst>
                                      </p:cBhvr>
                                      <p:to>
                                        <p:strVal val="visible"/>
                                      </p:to>
                                    </p:set>
                                    <p:anim calcmode="lin" valueType="num">
                                      <p:cBhvr additive="base">
                                        <p:cTn id="7" dur="500" fill="hold"/>
                                        <p:tgtEl>
                                          <p:spTgt spid="604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0420">
                                            <p:txEl>
                                              <p:pRg st="1" end="1"/>
                                            </p:txEl>
                                          </p:spTgt>
                                        </p:tgtEl>
                                        <p:attrNameLst>
                                          <p:attrName>style.visibility</p:attrName>
                                        </p:attrNameLst>
                                      </p:cBhvr>
                                      <p:to>
                                        <p:strVal val="visible"/>
                                      </p:to>
                                    </p:set>
                                    <p:anim calcmode="lin" valueType="num">
                                      <p:cBhvr additive="base">
                                        <p:cTn id="13" dur="500" fill="hold"/>
                                        <p:tgtEl>
                                          <p:spTgt spid="604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0420">
                                            <p:txEl>
                                              <p:pRg st="2" end="2"/>
                                            </p:txEl>
                                          </p:spTgt>
                                        </p:tgtEl>
                                        <p:attrNameLst>
                                          <p:attrName>style.visibility</p:attrName>
                                        </p:attrNameLst>
                                      </p:cBhvr>
                                      <p:to>
                                        <p:strVal val="visible"/>
                                      </p:to>
                                    </p:set>
                                    <p:anim calcmode="lin" valueType="num">
                                      <p:cBhvr additive="base">
                                        <p:cTn id="19" dur="500" fill="hold"/>
                                        <p:tgtEl>
                                          <p:spTgt spid="604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04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0420">
                                            <p:txEl>
                                              <p:pRg st="3" end="3"/>
                                            </p:txEl>
                                          </p:spTgt>
                                        </p:tgtEl>
                                        <p:attrNameLst>
                                          <p:attrName>style.visibility</p:attrName>
                                        </p:attrNameLst>
                                      </p:cBhvr>
                                      <p:to>
                                        <p:strVal val="visible"/>
                                      </p:to>
                                    </p:set>
                                    <p:anim calcmode="lin" valueType="num">
                                      <p:cBhvr additive="base">
                                        <p:cTn id="25" dur="500" fill="hold"/>
                                        <p:tgtEl>
                                          <p:spTgt spid="6042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04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60420">
                                            <p:txEl>
                                              <p:pRg st="4" end="4"/>
                                            </p:txEl>
                                          </p:spTgt>
                                        </p:tgtEl>
                                        <p:attrNameLst>
                                          <p:attrName>style.visibility</p:attrName>
                                        </p:attrNameLst>
                                      </p:cBhvr>
                                      <p:to>
                                        <p:strVal val="visible"/>
                                      </p:to>
                                    </p:set>
                                    <p:anim calcmode="lin" valueType="num">
                                      <p:cBhvr additive="base">
                                        <p:cTn id="31" dur="500" fill="hold"/>
                                        <p:tgtEl>
                                          <p:spTgt spid="6042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42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6"/>
          <p:cNvSpPr txBox="1">
            <a:spLocks noChangeArrowheads="1"/>
          </p:cNvSpPr>
          <p:nvPr/>
        </p:nvSpPr>
        <p:spPr bwMode="auto">
          <a:xfrm>
            <a:off x="0" y="106680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cs typeface="Arial" panose="020B0604020202020204" pitchFamily="34" charset="0"/>
              </a:rPr>
              <a:t>Other Types of Diodes</a:t>
            </a:r>
            <a:endParaRPr lang="en-US" altLang="en-US" sz="1800">
              <a:cs typeface="Arial" panose="020B0604020202020204" pitchFamily="34" charset="0"/>
            </a:endParaRPr>
          </a:p>
        </p:txBody>
      </p:sp>
      <p:sp>
        <p:nvSpPr>
          <p:cNvPr id="57347" name="Rectangle 12"/>
          <p:cNvSpPr>
            <a:spLocks noChangeArrowheads="1"/>
          </p:cNvSpPr>
          <p:nvPr/>
        </p:nvSpPr>
        <p:spPr bwMode="auto">
          <a:xfrm>
            <a:off x="1752600" y="3532188"/>
            <a:ext cx="4856163"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b="1" dirty="0">
                <a:solidFill>
                  <a:srgbClr val="FFFF66"/>
                </a:solidFill>
                <a:cs typeface="Arial" panose="020B0604020202020204" pitchFamily="34" charset="0"/>
              </a:rPr>
              <a:t>Zener diodes</a:t>
            </a:r>
          </a:p>
          <a:p>
            <a:pPr eaLnBrk="1" hangingPunct="1">
              <a:buFontTx/>
              <a:buNone/>
            </a:pPr>
            <a:r>
              <a:rPr lang="en-US" altLang="en-US" b="1" dirty="0">
                <a:solidFill>
                  <a:srgbClr val="FFFF66"/>
                </a:solidFill>
                <a:cs typeface="Arial" panose="020B0604020202020204" pitchFamily="34" charset="0"/>
              </a:rPr>
              <a:t>Light-emitting diodes (LED)</a:t>
            </a:r>
          </a:p>
        </p:txBody>
      </p:sp>
      <p:sp>
        <p:nvSpPr>
          <p:cNvPr id="57348" name="Text Box 10"/>
          <p:cNvSpPr txBox="1">
            <a:spLocks noChangeArrowheads="1"/>
          </p:cNvSpPr>
          <p:nvPr/>
        </p:nvSpPr>
        <p:spPr bwMode="auto">
          <a:xfrm>
            <a:off x="762000" y="2514600"/>
            <a:ext cx="7848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400">
                <a:cs typeface="Arial" panose="020B0604020202020204" pitchFamily="34" charset="0"/>
              </a:rPr>
              <a:t>There are several types of diodes besides the standard </a:t>
            </a:r>
            <a:r>
              <a:rPr lang="en-US" altLang="en-US" sz="2400" i="1">
                <a:cs typeface="Arial" panose="020B0604020202020204" pitchFamily="34" charset="0"/>
              </a:rPr>
              <a:t>p-n</a:t>
            </a:r>
            <a:r>
              <a:rPr lang="en-US" altLang="en-US" sz="2400">
                <a:cs typeface="Arial" panose="020B0604020202020204" pitchFamily="34" charset="0"/>
              </a:rPr>
              <a:t> junction diode.  Three of the more common are:</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Text Box 6"/>
          <p:cNvSpPr txBox="1">
            <a:spLocks noChangeArrowheads="1"/>
          </p:cNvSpPr>
          <p:nvPr/>
        </p:nvSpPr>
        <p:spPr bwMode="auto">
          <a:xfrm>
            <a:off x="-22225" y="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rgbClr val="FF0000"/>
                </a:solidFill>
                <a:cs typeface="Arial" panose="020B0604020202020204" pitchFamily="34" charset="0"/>
              </a:rPr>
              <a:t>1.15 </a:t>
            </a:r>
            <a:r>
              <a:rPr lang="en-US" altLang="en-US" sz="3600" b="1" dirty="0">
                <a:cs typeface="Arial" panose="020B0604020202020204" pitchFamily="34" charset="0"/>
              </a:rPr>
              <a:t>Zener Diode</a:t>
            </a:r>
            <a:endParaRPr lang="en-US" altLang="en-US" sz="1800" dirty="0">
              <a:cs typeface="Arial" panose="020B0604020202020204" pitchFamily="34" charset="0"/>
            </a:endParaRPr>
          </a:p>
        </p:txBody>
      </p:sp>
      <p:sp>
        <p:nvSpPr>
          <p:cNvPr id="58371" name="Text Box 10"/>
          <p:cNvSpPr txBox="1">
            <a:spLocks noChangeArrowheads="1"/>
          </p:cNvSpPr>
          <p:nvPr/>
        </p:nvSpPr>
        <p:spPr bwMode="auto">
          <a:xfrm>
            <a:off x="-1" y="533400"/>
            <a:ext cx="9150351"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400" dirty="0">
                <a:cs typeface="Arial" panose="020B0604020202020204" pitchFamily="34" charset="0"/>
              </a:rPr>
              <a:t>A </a:t>
            </a:r>
            <a:r>
              <a:rPr lang="en-US" altLang="en-US" sz="2400" b="1" dirty="0">
                <a:cs typeface="Arial" panose="020B0604020202020204" pitchFamily="34" charset="0"/>
              </a:rPr>
              <a:t>Zener diode</a:t>
            </a:r>
            <a:r>
              <a:rPr lang="en-US" altLang="en-US" sz="2400" dirty="0">
                <a:cs typeface="Arial" panose="020B0604020202020204" pitchFamily="34" charset="0"/>
              </a:rPr>
              <a:t> is one that is designed to safely operate in its </a:t>
            </a:r>
            <a:r>
              <a:rPr lang="en-US" altLang="en-US" sz="2400" dirty="0" err="1">
                <a:cs typeface="Arial" panose="020B0604020202020204" pitchFamily="34" charset="0"/>
              </a:rPr>
              <a:t>zener</a:t>
            </a:r>
            <a:r>
              <a:rPr lang="en-US" altLang="en-US" sz="2400" dirty="0">
                <a:cs typeface="Arial" panose="020B0604020202020204" pitchFamily="34" charset="0"/>
              </a:rPr>
              <a:t> region; i.e., biased at the Zener voltage (V</a:t>
            </a:r>
            <a:r>
              <a:rPr lang="en-US" altLang="en-US" sz="2400" baseline="-25000" dirty="0">
                <a:cs typeface="Arial" panose="020B0604020202020204" pitchFamily="34" charset="0"/>
              </a:rPr>
              <a:t>Z</a:t>
            </a:r>
            <a:r>
              <a:rPr lang="en-US" altLang="en-US" sz="2400" dirty="0">
                <a:cs typeface="Arial" panose="020B0604020202020204" pitchFamily="34" charset="0"/>
              </a:rPr>
              <a:t>).</a:t>
            </a:r>
          </a:p>
          <a:p>
            <a:pPr eaLnBrk="1" hangingPunct="1">
              <a:buNone/>
            </a:pPr>
            <a:r>
              <a:rPr lang="en-US" altLang="en-US" sz="2400" dirty="0">
                <a:cs typeface="Arial" panose="020B0604020202020204" pitchFamily="34" charset="0"/>
              </a:rPr>
              <a:t>FB region: same as semiconductor diodes.</a:t>
            </a:r>
          </a:p>
          <a:p>
            <a:pPr eaLnBrk="1" hangingPunct="1">
              <a:buNone/>
            </a:pPr>
            <a:r>
              <a:rPr lang="en-US" altLang="en-US" sz="2400" dirty="0">
                <a:solidFill>
                  <a:srgbClr val="FF0000"/>
                </a:solidFill>
                <a:cs typeface="Arial" panose="020B0604020202020204" pitchFamily="34" charset="0"/>
              </a:rPr>
              <a:t>Breakdown/Zener region: Different from semiconductor diodes</a:t>
            </a:r>
            <a:r>
              <a:rPr lang="en-US" altLang="en-US" sz="2400" dirty="0">
                <a:cs typeface="Arial" panose="020B0604020202020204" pitchFamily="34" charset="0"/>
              </a:rPr>
              <a:t>. </a:t>
            </a:r>
          </a:p>
          <a:p>
            <a:pPr eaLnBrk="1" hangingPunct="1">
              <a:buNone/>
            </a:pPr>
            <a:r>
              <a:rPr lang="en-US" altLang="en-US" sz="2400" dirty="0">
                <a:cs typeface="Arial" panose="020B0604020202020204" pitchFamily="34" charset="0"/>
              </a:rPr>
              <a:t>Common Zener diode voltage ratings are between 1.8V and 200V.</a:t>
            </a:r>
          </a:p>
          <a:p>
            <a:pPr eaLnBrk="1" hangingPunct="1">
              <a:buNone/>
            </a:pPr>
            <a:r>
              <a:rPr lang="en-US" altLang="en-US" sz="2400" dirty="0">
                <a:cs typeface="Arial" panose="020B0604020202020204" pitchFamily="34" charset="0"/>
              </a:rPr>
              <a:t>				Higher doping than the semiconductor 				diodes.	</a:t>
            </a:r>
          </a:p>
          <a:p>
            <a:pPr eaLnBrk="1" hangingPunct="1">
              <a:buNone/>
            </a:pPr>
            <a:r>
              <a:rPr lang="en-US" altLang="en-US" sz="2400" dirty="0">
                <a:cs typeface="Arial" panose="020B0604020202020204" pitchFamily="34" charset="0"/>
              </a:rPr>
              <a:t> </a:t>
            </a:r>
          </a:p>
          <a:p>
            <a:pPr eaLnBrk="1" hangingPunct="1">
              <a:buFontTx/>
              <a:buNone/>
            </a:pPr>
            <a:r>
              <a:rPr lang="en-US" altLang="en-US" sz="2400" dirty="0">
                <a:cs typeface="Arial" panose="020B0604020202020204" pitchFamily="34" charset="0"/>
              </a:rPr>
              <a:t> </a:t>
            </a:r>
          </a:p>
        </p:txBody>
      </p:sp>
      <p:pic>
        <p:nvPicPr>
          <p:cNvPr id="75781" name="Picture 8" descr="fg01_0460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4041775"/>
            <a:ext cx="1682750" cy="281622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8374" name="Picture 1"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152775"/>
            <a:ext cx="373380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5781"/>
                                        </p:tgtEl>
                                        <p:attrNameLst>
                                          <p:attrName>style.visibility</p:attrName>
                                        </p:attrNameLst>
                                      </p:cBhvr>
                                      <p:to>
                                        <p:strVal val="visible"/>
                                      </p:to>
                                    </p:set>
                                    <p:anim calcmode="lin" valueType="num">
                                      <p:cBhvr additive="base">
                                        <p:cTn id="7" dur="500" fill="hold"/>
                                        <p:tgtEl>
                                          <p:spTgt spid="75781"/>
                                        </p:tgtEl>
                                        <p:attrNameLst>
                                          <p:attrName>ppt_x</p:attrName>
                                        </p:attrNameLst>
                                      </p:cBhvr>
                                      <p:tavLst>
                                        <p:tav tm="0">
                                          <p:val>
                                            <p:strVal val="#ppt_x"/>
                                          </p:val>
                                        </p:tav>
                                        <p:tav tm="100000">
                                          <p:val>
                                            <p:strVal val="#ppt_x"/>
                                          </p:val>
                                        </p:tav>
                                      </p:tavLst>
                                    </p:anim>
                                    <p:anim calcmode="lin" valueType="num">
                                      <p:cBhvr additive="base">
                                        <p:cTn id="8" dur="500" fill="hold"/>
                                        <p:tgtEl>
                                          <p:spTgt spid="757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pic>
        <p:nvPicPr>
          <p:cNvPr id="5939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222500" y="609600"/>
            <a:ext cx="6673850" cy="4735513"/>
          </a:xfrm>
        </p:spPr>
      </p:pic>
      <p:sp>
        <p:nvSpPr>
          <p:cNvPr id="59395" name="Title 2"/>
          <p:cNvSpPr>
            <a:spLocks noGrp="1"/>
          </p:cNvSpPr>
          <p:nvPr>
            <p:ph type="title"/>
          </p:nvPr>
        </p:nvSpPr>
        <p:spPr>
          <a:xfrm>
            <a:off x="457200" y="30163"/>
            <a:ext cx="8229600" cy="579437"/>
          </a:xfrm>
        </p:spPr>
        <p:txBody>
          <a:bodyPr/>
          <a:lstStyle/>
          <a:p>
            <a:r>
              <a:rPr lang="en-US" altLang="en-US"/>
              <a:t> Zener Diode Characteristics</a:t>
            </a:r>
          </a:p>
        </p:txBody>
      </p:sp>
      <p:pic>
        <p:nvPicPr>
          <p:cNvPr id="59396" name="Picture 1"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5375" y="5427663"/>
            <a:ext cx="780097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a:spLocks noChangeArrowheads="1"/>
          </p:cNvSpPr>
          <p:nvPr/>
        </p:nvSpPr>
        <p:spPr bwMode="auto">
          <a:xfrm>
            <a:off x="15875" y="909638"/>
            <a:ext cx="2117725"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pPr>
            <a:r>
              <a:rPr lang="en-US" altLang="en-US" sz="2000"/>
              <a:t>Typical specifications for a 10-V, 500-mW, 20% Zener diode</a:t>
            </a:r>
          </a:p>
          <a:p>
            <a:pPr>
              <a:spcBef>
                <a:spcPct val="0"/>
              </a:spcBef>
            </a:pPr>
            <a:r>
              <a:rPr lang="en-US" altLang="en-US" sz="2000"/>
              <a:t>Expected to vary as 10 V + 20%, or from 8 V to 12 V. </a:t>
            </a:r>
          </a:p>
          <a:p>
            <a:pPr>
              <a:spcBef>
                <a:spcPct val="0"/>
              </a:spcBef>
            </a:pPr>
            <a:r>
              <a:rPr lang="en-US" altLang="en-US" sz="2000"/>
              <a:t>Both 10% and 50% diodes are also readily available.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6"/>
          <p:cNvSpPr txBox="1">
            <a:spLocks noChangeArrowheads="1"/>
          </p:cNvSpPr>
          <p:nvPr/>
        </p:nvSpPr>
        <p:spPr bwMode="auto">
          <a:xfrm>
            <a:off x="0" y="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solidFill>
                  <a:srgbClr val="FF0000"/>
                </a:solidFill>
                <a:cs typeface="Arial" panose="020B0604020202020204" pitchFamily="34" charset="0"/>
              </a:rPr>
              <a:t>1.16</a:t>
            </a:r>
            <a:r>
              <a:rPr lang="en-US" altLang="en-US" sz="3600" b="1" dirty="0">
                <a:cs typeface="Arial" panose="020B0604020202020204" pitchFamily="34" charset="0"/>
              </a:rPr>
              <a:t> Light-Emitting Diode (LED)</a:t>
            </a:r>
            <a:endParaRPr lang="en-US" altLang="en-US" sz="1800" dirty="0">
              <a:cs typeface="Arial" panose="020B0604020202020204" pitchFamily="34" charset="0"/>
            </a:endParaRPr>
          </a:p>
        </p:txBody>
      </p:sp>
      <p:sp>
        <p:nvSpPr>
          <p:cNvPr id="60419" name="Rectangle 12"/>
          <p:cNvSpPr>
            <a:spLocks noChangeArrowheads="1"/>
          </p:cNvSpPr>
          <p:nvPr/>
        </p:nvSpPr>
        <p:spPr bwMode="auto">
          <a:xfrm>
            <a:off x="0" y="625475"/>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342900" indent="-342900" eaLnBrk="1" hangingPunct="1">
              <a:spcBef>
                <a:spcPct val="0"/>
              </a:spcBef>
            </a:pPr>
            <a:r>
              <a:rPr lang="en-US" altLang="en-US" sz="2400" dirty="0">
                <a:cs typeface="Arial" panose="020B0604020202020204" pitchFamily="34" charset="0"/>
              </a:rPr>
              <a:t>An </a:t>
            </a:r>
            <a:r>
              <a:rPr lang="en-US" altLang="en-US" sz="2400" b="1" dirty="0">
                <a:solidFill>
                  <a:srgbClr val="333399"/>
                </a:solidFill>
                <a:cs typeface="Arial" panose="020B0604020202020204" pitchFamily="34" charset="0"/>
              </a:rPr>
              <a:t>LED</a:t>
            </a:r>
            <a:r>
              <a:rPr lang="en-US" altLang="en-US" sz="2400" dirty="0">
                <a:cs typeface="Arial" panose="020B0604020202020204" pitchFamily="34" charset="0"/>
              </a:rPr>
              <a:t> emits light when it is forward biased, which can be in the infrared or visible spectrum.</a:t>
            </a:r>
            <a:r>
              <a:rPr lang="en-US" altLang="en-US" sz="2400" dirty="0">
                <a:solidFill>
                  <a:schemeClr val="accent2"/>
                </a:solidFill>
                <a:cs typeface="Arial" panose="020B0604020202020204" pitchFamily="34" charset="0"/>
              </a:rPr>
              <a:t> </a:t>
            </a:r>
          </a:p>
          <a:p>
            <a:pPr marL="342900" indent="-342900" eaLnBrk="1" hangingPunct="1">
              <a:spcBef>
                <a:spcPct val="0"/>
              </a:spcBef>
            </a:pPr>
            <a:r>
              <a:rPr lang="en-US" altLang="en-US" sz="2400" dirty="0">
                <a:solidFill>
                  <a:schemeClr val="accent2"/>
                </a:solidFill>
                <a:cs typeface="Arial" panose="020B0604020202020204" pitchFamily="34" charset="0"/>
              </a:rPr>
              <a:t>LED and semiconductor diodes work exactly similar in reverse bias region.</a:t>
            </a:r>
          </a:p>
        </p:txBody>
      </p:sp>
      <p:sp>
        <p:nvSpPr>
          <p:cNvPr id="76804" name="Rectangle 1"/>
          <p:cNvSpPr>
            <a:spLocks noChangeArrowheads="1"/>
          </p:cNvSpPr>
          <p:nvPr/>
        </p:nvSpPr>
        <p:spPr bwMode="auto">
          <a:xfrm>
            <a:off x="2043113" y="5029200"/>
            <a:ext cx="51339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FFFF99"/>
                </a:solidFill>
                <a:cs typeface="Arial" panose="020B0604020202020204" pitchFamily="34" charset="0"/>
              </a:rPr>
              <a:t>The forward bias voltage is usually in the range of 1.5 V to 2.5 V.</a:t>
            </a:r>
          </a:p>
        </p:txBody>
      </p:sp>
      <p:pic>
        <p:nvPicPr>
          <p:cNvPr id="76805" name="Picture 8" descr="fg01_0500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87688" y="3352800"/>
            <a:ext cx="2968625" cy="1384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6805"/>
                                        </p:tgtEl>
                                        <p:attrNameLst>
                                          <p:attrName>style.visibility</p:attrName>
                                        </p:attrNameLst>
                                      </p:cBhvr>
                                      <p:to>
                                        <p:strVal val="visible"/>
                                      </p:to>
                                    </p:set>
                                    <p:anim calcmode="lin" valueType="num">
                                      <p:cBhvr additive="base">
                                        <p:cTn id="7" dur="500" fill="hold"/>
                                        <p:tgtEl>
                                          <p:spTgt spid="76805"/>
                                        </p:tgtEl>
                                        <p:attrNameLst>
                                          <p:attrName>ppt_x</p:attrName>
                                        </p:attrNameLst>
                                      </p:cBhvr>
                                      <p:tavLst>
                                        <p:tav tm="0">
                                          <p:val>
                                            <p:strVal val="#ppt_x"/>
                                          </p:val>
                                        </p:tav>
                                        <p:tav tm="100000">
                                          <p:val>
                                            <p:strVal val="#ppt_x"/>
                                          </p:val>
                                        </p:tav>
                                      </p:tavLst>
                                    </p:anim>
                                    <p:anim calcmode="lin" valueType="num">
                                      <p:cBhvr additive="base">
                                        <p:cTn id="8" dur="500" fill="hold"/>
                                        <p:tgtEl>
                                          <p:spTgt spid="7680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6804"/>
                                        </p:tgtEl>
                                        <p:attrNameLst>
                                          <p:attrName>style.visibility</p:attrName>
                                        </p:attrNameLst>
                                      </p:cBhvr>
                                      <p:to>
                                        <p:strVal val="visible"/>
                                      </p:to>
                                    </p:set>
                                    <p:anim calcmode="lin" valueType="num">
                                      <p:cBhvr additive="base">
                                        <p:cTn id="13" dur="500" fill="hold"/>
                                        <p:tgtEl>
                                          <p:spTgt spid="76804"/>
                                        </p:tgtEl>
                                        <p:attrNameLst>
                                          <p:attrName>ppt_x</p:attrName>
                                        </p:attrNameLst>
                                      </p:cBhvr>
                                      <p:tavLst>
                                        <p:tav tm="0">
                                          <p:val>
                                            <p:strVal val="#ppt_x"/>
                                          </p:val>
                                        </p:tav>
                                        <p:tav tm="100000">
                                          <p:val>
                                            <p:strVal val="#ppt_x"/>
                                          </p:val>
                                        </p:tav>
                                      </p:tavLst>
                                    </p:anim>
                                    <p:anim calcmode="lin" valueType="num">
                                      <p:cBhvr additive="base">
                                        <p:cTn id="14" dur="500" fill="hold"/>
                                        <p:tgtEl>
                                          <p:spTgt spid="768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Content Placeholder 1"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750888" y="1447800"/>
            <a:ext cx="7642225" cy="4297363"/>
          </a:xfrm>
        </p:spPr>
      </p:pic>
      <p:sp>
        <p:nvSpPr>
          <p:cNvPr id="61443" name="Title 2"/>
          <p:cNvSpPr>
            <a:spLocks noGrp="1"/>
          </p:cNvSpPr>
          <p:nvPr>
            <p:ph type="title"/>
          </p:nvPr>
        </p:nvSpPr>
        <p:spPr/>
        <p:txBody>
          <a:bodyPr/>
          <a:lstStyle/>
          <a:p>
            <a:r>
              <a:rPr lang="en-US" altLang="en-US" sz="3200">
                <a:cs typeface="Arial" panose="020B0604020202020204" pitchFamily="34" charset="0"/>
              </a:rPr>
              <a:t>Light-Emitting Diodes</a:t>
            </a:r>
            <a:endParaRPr lang="en-US" altLang="en-US"/>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6"/>
          <p:cNvSpPr txBox="1">
            <a:spLocks noChangeArrowheads="1"/>
          </p:cNvSpPr>
          <p:nvPr/>
        </p:nvSpPr>
        <p:spPr bwMode="auto">
          <a:xfrm>
            <a:off x="20638" y="606425"/>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cs typeface="Arial" panose="020B0604020202020204" pitchFamily="34" charset="0"/>
              </a:rPr>
              <a:t>Diode Characteristics</a:t>
            </a:r>
            <a:endParaRPr lang="en-US" altLang="en-US" sz="1800">
              <a:cs typeface="Arial" panose="020B0604020202020204" pitchFamily="34" charset="0"/>
            </a:endParaRPr>
          </a:p>
        </p:txBody>
      </p:sp>
      <p:pic>
        <p:nvPicPr>
          <p:cNvPr id="6147"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750" y="2074863"/>
            <a:ext cx="2257425" cy="188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8"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8663" y="2057400"/>
            <a:ext cx="2271712" cy="179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Rectangle 16"/>
          <p:cNvSpPr>
            <a:spLocks noChangeArrowheads="1"/>
          </p:cNvSpPr>
          <p:nvPr/>
        </p:nvSpPr>
        <p:spPr bwMode="auto">
          <a:xfrm>
            <a:off x="935038" y="1598613"/>
            <a:ext cx="2990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333399"/>
                </a:solidFill>
                <a:cs typeface="Arial" panose="020B0604020202020204" pitchFamily="34" charset="0"/>
              </a:rPr>
              <a:t>Conduction Region</a:t>
            </a:r>
          </a:p>
        </p:txBody>
      </p:sp>
      <p:sp>
        <p:nvSpPr>
          <p:cNvPr id="6150" name="Rectangle 17"/>
          <p:cNvSpPr>
            <a:spLocks noChangeArrowheads="1"/>
          </p:cNvSpPr>
          <p:nvPr/>
        </p:nvSpPr>
        <p:spPr bwMode="auto">
          <a:xfrm>
            <a:off x="5086350" y="1595438"/>
            <a:ext cx="3684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400" b="1">
                <a:solidFill>
                  <a:schemeClr val="accent2"/>
                </a:solidFill>
                <a:cs typeface="Arial" panose="020B0604020202020204" pitchFamily="34" charset="0"/>
              </a:rPr>
              <a:t>Non-Conduction Region</a:t>
            </a:r>
          </a:p>
        </p:txBody>
      </p:sp>
      <p:sp>
        <p:nvSpPr>
          <p:cNvPr id="6151" name="Rectangle 18"/>
          <p:cNvSpPr>
            <a:spLocks noChangeArrowheads="1"/>
          </p:cNvSpPr>
          <p:nvPr/>
        </p:nvSpPr>
        <p:spPr bwMode="auto">
          <a:xfrm>
            <a:off x="269875" y="4000500"/>
            <a:ext cx="450373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2000" dirty="0">
                <a:cs typeface="Arial" panose="020B0604020202020204" pitchFamily="34" charset="0"/>
              </a:rPr>
              <a:t>The voltage across the diode is 0 V </a:t>
            </a:r>
          </a:p>
          <a:p>
            <a:pPr eaLnBrk="1" hangingPunct="1">
              <a:spcBef>
                <a:spcPct val="0"/>
              </a:spcBef>
            </a:pPr>
            <a:r>
              <a:rPr lang="en-US" altLang="en-US" sz="2000" dirty="0">
                <a:cs typeface="Arial" panose="020B0604020202020204" pitchFamily="34" charset="0"/>
              </a:rPr>
              <a:t>The diode acts like a short</a:t>
            </a:r>
          </a:p>
        </p:txBody>
      </p:sp>
      <p:sp>
        <p:nvSpPr>
          <p:cNvPr id="6152" name="Text Box 19"/>
          <p:cNvSpPr txBox="1">
            <a:spLocks noChangeArrowheads="1"/>
          </p:cNvSpPr>
          <p:nvPr/>
        </p:nvSpPr>
        <p:spPr bwMode="auto">
          <a:xfrm>
            <a:off x="4773613" y="4019550"/>
            <a:ext cx="4391025"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pPr>
            <a:r>
              <a:rPr lang="en-US" altLang="en-US" sz="2000" dirty="0">
                <a:cs typeface="Arial" panose="020B0604020202020204" pitchFamily="34" charset="0"/>
              </a:rPr>
              <a:t>All of the voltage is across the diode</a:t>
            </a:r>
          </a:p>
          <a:p>
            <a:pPr eaLnBrk="1" hangingPunct="1">
              <a:spcBef>
                <a:spcPct val="0"/>
              </a:spcBef>
            </a:pPr>
            <a:r>
              <a:rPr lang="en-US" altLang="en-US" sz="2000" dirty="0">
                <a:cs typeface="Arial" panose="020B0604020202020204" pitchFamily="34" charset="0"/>
              </a:rPr>
              <a:t>The current is 0 A</a:t>
            </a:r>
          </a:p>
          <a:p>
            <a:pPr eaLnBrk="1" hangingPunct="1">
              <a:spcBef>
                <a:spcPct val="0"/>
              </a:spcBef>
            </a:pPr>
            <a:r>
              <a:rPr lang="en-US" altLang="en-US" sz="2000" dirty="0">
                <a:cs typeface="Arial" panose="020B0604020202020204" pitchFamily="34" charset="0"/>
              </a:rPr>
              <a:t>The diode acts like open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9"/>
                                        </p:tgtEl>
                                        <p:attrNameLst>
                                          <p:attrName>style.visibility</p:attrName>
                                        </p:attrNameLst>
                                      </p:cBhvr>
                                      <p:to>
                                        <p:strVal val="visible"/>
                                      </p:to>
                                    </p:set>
                                    <p:anim calcmode="lin" valueType="num">
                                      <p:cBhvr additive="base">
                                        <p:cTn id="7" dur="500" fill="hold"/>
                                        <p:tgtEl>
                                          <p:spTgt spid="6149"/>
                                        </p:tgtEl>
                                        <p:attrNameLst>
                                          <p:attrName>ppt_x</p:attrName>
                                        </p:attrNameLst>
                                      </p:cBhvr>
                                      <p:tavLst>
                                        <p:tav tm="0">
                                          <p:val>
                                            <p:strVal val="#ppt_x"/>
                                          </p:val>
                                        </p:tav>
                                        <p:tav tm="100000">
                                          <p:val>
                                            <p:strVal val="#ppt_x"/>
                                          </p:val>
                                        </p:tav>
                                      </p:tavLst>
                                    </p:anim>
                                    <p:anim calcmode="lin" valueType="num">
                                      <p:cBhvr additive="base">
                                        <p:cTn id="8" dur="500" fill="hold"/>
                                        <p:tgtEl>
                                          <p:spTgt spid="614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147"/>
                                        </p:tgtEl>
                                        <p:attrNameLst>
                                          <p:attrName>style.visibility</p:attrName>
                                        </p:attrNameLst>
                                      </p:cBhvr>
                                      <p:to>
                                        <p:strVal val="visible"/>
                                      </p:to>
                                    </p:set>
                                    <p:anim calcmode="lin" valueType="num">
                                      <p:cBhvr additive="base">
                                        <p:cTn id="11" dur="500" fill="hold"/>
                                        <p:tgtEl>
                                          <p:spTgt spid="6147"/>
                                        </p:tgtEl>
                                        <p:attrNameLst>
                                          <p:attrName>ppt_x</p:attrName>
                                        </p:attrNameLst>
                                      </p:cBhvr>
                                      <p:tavLst>
                                        <p:tav tm="0">
                                          <p:val>
                                            <p:strVal val="#ppt_x"/>
                                          </p:val>
                                        </p:tav>
                                        <p:tav tm="100000">
                                          <p:val>
                                            <p:strVal val="#ppt_x"/>
                                          </p:val>
                                        </p:tav>
                                      </p:tavLst>
                                    </p:anim>
                                    <p:anim calcmode="lin" valueType="num">
                                      <p:cBhvr additive="base">
                                        <p:cTn id="12" dur="500" fill="hold"/>
                                        <p:tgtEl>
                                          <p:spTgt spid="6147"/>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6151">
                                            <p:txEl>
                                              <p:pRg st="0" end="0"/>
                                            </p:txEl>
                                          </p:spTgt>
                                        </p:tgtEl>
                                        <p:attrNameLst>
                                          <p:attrName>style.visibility</p:attrName>
                                        </p:attrNameLst>
                                      </p:cBhvr>
                                      <p:to>
                                        <p:strVal val="visible"/>
                                      </p:to>
                                    </p:set>
                                    <p:anim calcmode="lin" valueType="num">
                                      <p:cBhvr additive="base">
                                        <p:cTn id="17" dur="500" fill="hold"/>
                                        <p:tgtEl>
                                          <p:spTgt spid="6151">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1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6151">
                                            <p:txEl>
                                              <p:pRg st="1" end="1"/>
                                            </p:txEl>
                                          </p:spTgt>
                                        </p:tgtEl>
                                        <p:attrNameLst>
                                          <p:attrName>style.visibility</p:attrName>
                                        </p:attrNameLst>
                                      </p:cBhvr>
                                      <p:to>
                                        <p:strVal val="visible"/>
                                      </p:to>
                                    </p:set>
                                    <p:anim calcmode="lin" valueType="num">
                                      <p:cBhvr additive="base">
                                        <p:cTn id="23" dur="500" fill="hold"/>
                                        <p:tgtEl>
                                          <p:spTgt spid="6151">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1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6150"/>
                                        </p:tgtEl>
                                        <p:attrNameLst>
                                          <p:attrName>style.visibility</p:attrName>
                                        </p:attrNameLst>
                                      </p:cBhvr>
                                      <p:to>
                                        <p:strVal val="visible"/>
                                      </p:to>
                                    </p:set>
                                    <p:anim calcmode="lin" valueType="num">
                                      <p:cBhvr additive="base">
                                        <p:cTn id="29" dur="500" fill="hold"/>
                                        <p:tgtEl>
                                          <p:spTgt spid="6150"/>
                                        </p:tgtEl>
                                        <p:attrNameLst>
                                          <p:attrName>ppt_x</p:attrName>
                                        </p:attrNameLst>
                                      </p:cBhvr>
                                      <p:tavLst>
                                        <p:tav tm="0">
                                          <p:val>
                                            <p:strVal val="#ppt_x"/>
                                          </p:val>
                                        </p:tav>
                                        <p:tav tm="100000">
                                          <p:val>
                                            <p:strVal val="#ppt_x"/>
                                          </p:val>
                                        </p:tav>
                                      </p:tavLst>
                                    </p:anim>
                                    <p:anim calcmode="lin" valueType="num">
                                      <p:cBhvr additive="base">
                                        <p:cTn id="30" dur="500" fill="hold"/>
                                        <p:tgtEl>
                                          <p:spTgt spid="615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6148"/>
                                        </p:tgtEl>
                                        <p:attrNameLst>
                                          <p:attrName>style.visibility</p:attrName>
                                        </p:attrNameLst>
                                      </p:cBhvr>
                                      <p:to>
                                        <p:strVal val="visible"/>
                                      </p:to>
                                    </p:set>
                                    <p:anim calcmode="lin" valueType="num">
                                      <p:cBhvr additive="base">
                                        <p:cTn id="33" dur="500" fill="hold"/>
                                        <p:tgtEl>
                                          <p:spTgt spid="6148"/>
                                        </p:tgtEl>
                                        <p:attrNameLst>
                                          <p:attrName>ppt_x</p:attrName>
                                        </p:attrNameLst>
                                      </p:cBhvr>
                                      <p:tavLst>
                                        <p:tav tm="0">
                                          <p:val>
                                            <p:strVal val="#ppt_x"/>
                                          </p:val>
                                        </p:tav>
                                        <p:tav tm="100000">
                                          <p:val>
                                            <p:strVal val="#ppt_x"/>
                                          </p:val>
                                        </p:tav>
                                      </p:tavLst>
                                    </p:anim>
                                    <p:anim calcmode="lin" valueType="num">
                                      <p:cBhvr additive="base">
                                        <p:cTn id="34" dur="500" fill="hold"/>
                                        <p:tgtEl>
                                          <p:spTgt spid="6148"/>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6152">
                                            <p:txEl>
                                              <p:pRg st="0" end="0"/>
                                            </p:txEl>
                                          </p:spTgt>
                                        </p:tgtEl>
                                        <p:attrNameLst>
                                          <p:attrName>style.visibility</p:attrName>
                                        </p:attrNameLst>
                                      </p:cBhvr>
                                      <p:to>
                                        <p:strVal val="visible"/>
                                      </p:to>
                                    </p:set>
                                    <p:anim calcmode="lin" valueType="num">
                                      <p:cBhvr additive="base">
                                        <p:cTn id="39" dur="500" fill="hold"/>
                                        <p:tgtEl>
                                          <p:spTgt spid="6152">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615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6152">
                                            <p:txEl>
                                              <p:pRg st="1" end="1"/>
                                            </p:txEl>
                                          </p:spTgt>
                                        </p:tgtEl>
                                        <p:attrNameLst>
                                          <p:attrName>style.visibility</p:attrName>
                                        </p:attrNameLst>
                                      </p:cBhvr>
                                      <p:to>
                                        <p:strVal val="visible"/>
                                      </p:to>
                                    </p:set>
                                    <p:anim calcmode="lin" valueType="num">
                                      <p:cBhvr additive="base">
                                        <p:cTn id="45" dur="500" fill="hold"/>
                                        <p:tgtEl>
                                          <p:spTgt spid="6152">
                                            <p:txEl>
                                              <p:pRg st="1" end="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615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6152">
                                            <p:txEl>
                                              <p:pRg st="2" end="2"/>
                                            </p:txEl>
                                          </p:spTgt>
                                        </p:tgtEl>
                                        <p:attrNameLst>
                                          <p:attrName>style.visibility</p:attrName>
                                        </p:attrNameLst>
                                      </p:cBhvr>
                                      <p:to>
                                        <p:strVal val="visible"/>
                                      </p:to>
                                    </p:set>
                                    <p:anim calcmode="lin" valueType="num">
                                      <p:cBhvr additive="base">
                                        <p:cTn id="51" dur="500" fill="hold"/>
                                        <p:tgtEl>
                                          <p:spTgt spid="6152">
                                            <p:txEl>
                                              <p:pRg st="2" end="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15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p:bldP spid="6150" grpId="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olidFill>
                  <a:srgbClr val="FF0000"/>
                </a:solidFill>
              </a:rPr>
              <a:t>Causes of Light in LEDs</a:t>
            </a:r>
          </a:p>
        </p:txBody>
      </p:sp>
      <p:sp>
        <p:nvSpPr>
          <p:cNvPr id="3" name="Content Placeholder 2"/>
          <p:cNvSpPr>
            <a:spLocks noGrp="1"/>
          </p:cNvSpPr>
          <p:nvPr>
            <p:ph idx="1"/>
          </p:nvPr>
        </p:nvSpPr>
        <p:spPr>
          <a:xfrm>
            <a:off x="457200" y="1752600"/>
            <a:ext cx="8229600" cy="3581400"/>
          </a:xfrm>
        </p:spPr>
        <p:txBody>
          <a:bodyPr/>
          <a:lstStyle/>
          <a:p>
            <a:r>
              <a:rPr lang="en-US" altLang="en-US" b="1">
                <a:solidFill>
                  <a:schemeClr val="accent2"/>
                </a:solidFill>
              </a:rPr>
              <a:t>In a forward-biased LED, free electrons cross the junction and fall into holes</a:t>
            </a:r>
          </a:p>
          <a:p>
            <a:pPr lvl="1"/>
            <a:r>
              <a:rPr lang="en-US" altLang="en-US" b="1">
                <a:solidFill>
                  <a:schemeClr val="accent2"/>
                </a:solidFill>
              </a:rPr>
              <a:t>As these electrons fall from a higher to a lower energy level, they radiate energy</a:t>
            </a:r>
          </a:p>
          <a:p>
            <a:pPr lvl="1"/>
            <a:r>
              <a:rPr lang="en-US" altLang="en-US" b="1">
                <a:solidFill>
                  <a:schemeClr val="accent2"/>
                </a:solidFill>
              </a:rPr>
              <a:t>In an LED, the energy is radiated as light</a:t>
            </a:r>
          </a:p>
          <a:p>
            <a:pPr lvl="1"/>
            <a:r>
              <a:rPr lang="en-US" altLang="en-US" b="1">
                <a:solidFill>
                  <a:schemeClr val="accent2"/>
                </a:solidFill>
              </a:rPr>
              <a:t>The color of the light depends on the bandgap of the diode material</a:t>
            </a:r>
          </a:p>
          <a:p>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additive="base">
                                        <p:cTn id="2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additive="base">
                                        <p:cTn id="2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additive="base">
                                        <p:cTn id="3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6"/>
          <p:cNvSpPr txBox="1">
            <a:spLocks noChangeArrowheads="1"/>
          </p:cNvSpPr>
          <p:nvPr/>
        </p:nvSpPr>
        <p:spPr bwMode="auto">
          <a:xfrm>
            <a:off x="0" y="106680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cs typeface="Arial" panose="020B0604020202020204" pitchFamily="34" charset="0"/>
              </a:rPr>
              <a:t>1.8 Resistance Levels</a:t>
            </a:r>
            <a:endParaRPr lang="en-US" altLang="en-US" sz="1800" dirty="0">
              <a:cs typeface="Arial" panose="020B0604020202020204" pitchFamily="34" charset="0"/>
            </a:endParaRPr>
          </a:p>
        </p:txBody>
      </p:sp>
      <p:sp>
        <p:nvSpPr>
          <p:cNvPr id="66563" name="Text Box 9"/>
          <p:cNvSpPr txBox="1">
            <a:spLocks noChangeArrowheads="1"/>
          </p:cNvSpPr>
          <p:nvPr/>
        </p:nvSpPr>
        <p:spPr bwMode="auto">
          <a:xfrm>
            <a:off x="2209800" y="3657600"/>
            <a:ext cx="53435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buFontTx/>
              <a:buNone/>
            </a:pPr>
            <a:r>
              <a:rPr lang="en-US" altLang="en-US" b="1">
                <a:solidFill>
                  <a:srgbClr val="FFFF99"/>
                </a:solidFill>
                <a:cs typeface="Arial" panose="020B0604020202020204" pitchFamily="34" charset="0"/>
              </a:rPr>
              <a:t>DC (static) resistance</a:t>
            </a:r>
            <a:br>
              <a:rPr lang="en-US" altLang="en-US" b="1">
                <a:solidFill>
                  <a:srgbClr val="FFFF99"/>
                </a:solidFill>
                <a:cs typeface="Arial" panose="020B0604020202020204" pitchFamily="34" charset="0"/>
              </a:rPr>
            </a:br>
            <a:r>
              <a:rPr lang="en-US" altLang="en-US" b="1">
                <a:solidFill>
                  <a:srgbClr val="FFFF99"/>
                </a:solidFill>
                <a:cs typeface="Arial" panose="020B0604020202020204" pitchFamily="34" charset="0"/>
              </a:rPr>
              <a:t>AC (dynamic) resistance</a:t>
            </a:r>
            <a:br>
              <a:rPr lang="en-US" altLang="en-US" b="1">
                <a:solidFill>
                  <a:srgbClr val="FFFF99"/>
                </a:solidFill>
                <a:cs typeface="Arial" panose="020B0604020202020204" pitchFamily="34" charset="0"/>
              </a:rPr>
            </a:br>
            <a:r>
              <a:rPr lang="en-US" altLang="en-US" b="1">
                <a:solidFill>
                  <a:srgbClr val="FFFF99"/>
                </a:solidFill>
                <a:cs typeface="Arial" panose="020B0604020202020204" pitchFamily="34" charset="0"/>
              </a:rPr>
              <a:t>Average AC resistance</a:t>
            </a:r>
          </a:p>
        </p:txBody>
      </p:sp>
      <p:sp>
        <p:nvSpPr>
          <p:cNvPr id="66564" name="Rectangle 1"/>
          <p:cNvSpPr>
            <a:spLocks noChangeArrowheads="1"/>
          </p:cNvSpPr>
          <p:nvPr/>
        </p:nvSpPr>
        <p:spPr bwMode="auto">
          <a:xfrm>
            <a:off x="342900" y="22098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400" b="1">
                <a:solidFill>
                  <a:schemeClr val="accent2"/>
                </a:solidFill>
                <a:cs typeface="Arial" panose="020B0604020202020204" pitchFamily="34" charset="0"/>
              </a:rPr>
              <a:t>Semiconductors react differently to DC and AC currents. </a:t>
            </a:r>
          </a:p>
        </p:txBody>
      </p:sp>
      <p:sp>
        <p:nvSpPr>
          <p:cNvPr id="66565" name="Rectangle 2"/>
          <p:cNvSpPr>
            <a:spLocks noChangeArrowheads="1"/>
          </p:cNvSpPr>
          <p:nvPr/>
        </p:nvSpPr>
        <p:spPr bwMode="auto">
          <a:xfrm>
            <a:off x="2028825" y="2932113"/>
            <a:ext cx="50863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i="1">
                <a:solidFill>
                  <a:srgbClr val="000000"/>
                </a:solidFill>
                <a:cs typeface="Arial" panose="020B0604020202020204" pitchFamily="34" charset="0"/>
              </a:rPr>
              <a:t>There are three types of resistance:</a:t>
            </a:r>
            <a:endParaRPr lang="en-US" altLang="en-US" sz="2400" i="1"/>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Text Box 6"/>
          <p:cNvSpPr txBox="1">
            <a:spLocks noChangeArrowheads="1"/>
          </p:cNvSpPr>
          <p:nvPr/>
        </p:nvSpPr>
        <p:spPr bwMode="auto">
          <a:xfrm>
            <a:off x="0" y="106680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rgbClr val="000000"/>
                </a:solidFill>
                <a:cs typeface="Arial" panose="020B0604020202020204" pitchFamily="34" charset="0"/>
              </a:rPr>
              <a:t>DC (Static) Resistance</a:t>
            </a:r>
            <a:endParaRPr lang="en-US" altLang="en-US" sz="1800">
              <a:solidFill>
                <a:srgbClr val="000000"/>
              </a:solidFill>
              <a:cs typeface="Arial" panose="020B0604020202020204" pitchFamily="34" charset="0"/>
            </a:endParaRPr>
          </a:p>
        </p:txBody>
      </p:sp>
      <p:sp>
        <p:nvSpPr>
          <p:cNvPr id="62467" name="Rectangle 12"/>
          <p:cNvSpPr>
            <a:spLocks noChangeArrowheads="1"/>
          </p:cNvSpPr>
          <p:nvPr/>
        </p:nvSpPr>
        <p:spPr bwMode="auto">
          <a:xfrm>
            <a:off x="609600" y="2478088"/>
            <a:ext cx="3810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400">
                <a:solidFill>
                  <a:srgbClr val="000000"/>
                </a:solidFill>
                <a:cs typeface="Arial" panose="020B0604020202020204" pitchFamily="34" charset="0"/>
              </a:rPr>
              <a:t>For a specific applied DC voltage (</a:t>
            </a:r>
            <a:r>
              <a:rPr lang="en-US" altLang="en-US" sz="2400" i="1">
                <a:solidFill>
                  <a:srgbClr val="000000"/>
                </a:solidFill>
                <a:cs typeface="Arial" panose="020B0604020202020204" pitchFamily="34" charset="0"/>
              </a:rPr>
              <a:t>V</a:t>
            </a:r>
            <a:r>
              <a:rPr lang="en-US" altLang="en-US" sz="2400" baseline="-25000">
                <a:solidFill>
                  <a:srgbClr val="000000"/>
                </a:solidFill>
                <a:cs typeface="Arial" panose="020B0604020202020204" pitchFamily="34" charset="0"/>
              </a:rPr>
              <a:t>D</a:t>
            </a:r>
            <a:r>
              <a:rPr lang="en-US" altLang="en-US" sz="2400">
                <a:solidFill>
                  <a:srgbClr val="000000"/>
                </a:solidFill>
                <a:cs typeface="Arial" panose="020B0604020202020204" pitchFamily="34" charset="0"/>
              </a:rPr>
              <a:t>) the diode has a specific current (</a:t>
            </a:r>
            <a:r>
              <a:rPr lang="en-US" altLang="en-US" sz="2400" i="1">
                <a:solidFill>
                  <a:srgbClr val="000000"/>
                </a:solidFill>
                <a:cs typeface="Arial" panose="020B0604020202020204" pitchFamily="34" charset="0"/>
              </a:rPr>
              <a:t>I</a:t>
            </a:r>
            <a:r>
              <a:rPr lang="en-US" altLang="en-US" sz="2400" baseline="-25000">
                <a:solidFill>
                  <a:srgbClr val="000000"/>
                </a:solidFill>
                <a:cs typeface="Arial" panose="020B0604020202020204" pitchFamily="34" charset="0"/>
              </a:rPr>
              <a:t>D</a:t>
            </a:r>
            <a:r>
              <a:rPr lang="en-US" altLang="en-US" sz="2400">
                <a:solidFill>
                  <a:srgbClr val="000000"/>
                </a:solidFill>
                <a:cs typeface="Arial" panose="020B0604020202020204" pitchFamily="34" charset="0"/>
              </a:rPr>
              <a:t>) and a specific resistance (</a:t>
            </a:r>
            <a:r>
              <a:rPr lang="en-US" altLang="en-US" sz="2400" i="1">
                <a:solidFill>
                  <a:srgbClr val="000000"/>
                </a:solidFill>
                <a:cs typeface="Arial" panose="020B0604020202020204" pitchFamily="34" charset="0"/>
              </a:rPr>
              <a:t>R</a:t>
            </a:r>
            <a:r>
              <a:rPr lang="en-US" altLang="en-US" sz="2400" baseline="-25000">
                <a:solidFill>
                  <a:srgbClr val="000000"/>
                </a:solidFill>
                <a:cs typeface="Arial" panose="020B0604020202020204" pitchFamily="34" charset="0"/>
              </a:rPr>
              <a:t>D</a:t>
            </a:r>
            <a:r>
              <a:rPr lang="en-US" altLang="en-US" sz="2400">
                <a:solidFill>
                  <a:srgbClr val="000000"/>
                </a:solidFill>
                <a:cs typeface="Arial" panose="020B0604020202020204" pitchFamily="34" charset="0"/>
              </a:rPr>
              <a:t>).</a:t>
            </a:r>
          </a:p>
        </p:txBody>
      </p:sp>
      <p:grpSp>
        <p:nvGrpSpPr>
          <p:cNvPr id="62468" name="Group 10"/>
          <p:cNvGrpSpPr>
            <a:grpSpLocks/>
          </p:cNvGrpSpPr>
          <p:nvPr/>
        </p:nvGrpSpPr>
        <p:grpSpPr bwMode="auto">
          <a:xfrm>
            <a:off x="1714500" y="4259263"/>
            <a:ext cx="1600200" cy="914400"/>
            <a:chOff x="1152" y="2592"/>
            <a:chExt cx="1008" cy="576"/>
          </a:xfrm>
        </p:grpSpPr>
        <p:sp>
          <p:nvSpPr>
            <p:cNvPr id="67590" name="AutoShape 9"/>
            <p:cNvSpPr>
              <a:spLocks noChangeArrowheads="1"/>
            </p:cNvSpPr>
            <p:nvPr/>
          </p:nvSpPr>
          <p:spPr bwMode="auto">
            <a:xfrm>
              <a:off x="1152" y="2592"/>
              <a:ext cx="1008" cy="576"/>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rgbClr val="000000"/>
                </a:solidFill>
              </a:endParaRPr>
            </a:p>
          </p:txBody>
        </p:sp>
        <p:graphicFrame>
          <p:nvGraphicFramePr>
            <p:cNvPr id="67591" name="Object 14"/>
            <p:cNvGraphicFramePr>
              <a:graphicFrameLocks noChangeAspect="1"/>
            </p:cNvGraphicFramePr>
            <p:nvPr/>
          </p:nvGraphicFramePr>
          <p:xfrm>
            <a:off x="1278" y="2600"/>
            <a:ext cx="755" cy="560"/>
          </p:xfrm>
          <a:graphic>
            <a:graphicData uri="http://schemas.openxmlformats.org/presentationml/2006/ole">
              <mc:AlternateContent xmlns:mc="http://schemas.openxmlformats.org/markup-compatibility/2006">
                <mc:Choice xmlns:v="urn:schemas-microsoft-com:vml" Requires="v">
                  <p:oleObj name="Equation" r:id="rId2" imgW="583947" imgH="431613" progId="Equation.3">
                    <p:embed/>
                  </p:oleObj>
                </mc:Choice>
                <mc:Fallback>
                  <p:oleObj name="Equation" r:id="rId2" imgW="583947" imgH="431613" progId="Equation.3">
                    <p:embed/>
                    <p:pic>
                      <p:nvPicPr>
                        <p:cNvPr id="67591"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 y="2600"/>
                          <a:ext cx="755" cy="56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67589" name="Picture 10" descr="fg01_02300.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08500" y="2286000"/>
            <a:ext cx="4102100" cy="30480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additive="base">
                                        <p:cTn id="7" dur="500" fill="hold"/>
                                        <p:tgtEl>
                                          <p:spTgt spid="62467"/>
                                        </p:tgtEl>
                                        <p:attrNameLst>
                                          <p:attrName>ppt_x</p:attrName>
                                        </p:attrNameLst>
                                      </p:cBhvr>
                                      <p:tavLst>
                                        <p:tav tm="0">
                                          <p:val>
                                            <p:strVal val="#ppt_x"/>
                                          </p:val>
                                        </p:tav>
                                        <p:tav tm="100000">
                                          <p:val>
                                            <p:strVal val="#ppt_x"/>
                                          </p:val>
                                        </p:tav>
                                      </p:tavLst>
                                    </p:anim>
                                    <p:anim calcmode="lin" valueType="num">
                                      <p:cBhvr additive="base">
                                        <p:cTn id="8" dur="500" fill="hold"/>
                                        <p:tgtEl>
                                          <p:spTgt spid="6246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2468"/>
                                        </p:tgtEl>
                                        <p:attrNameLst>
                                          <p:attrName>style.visibility</p:attrName>
                                        </p:attrNameLst>
                                      </p:cBhvr>
                                      <p:to>
                                        <p:strVal val="visible"/>
                                      </p:to>
                                    </p:set>
                                    <p:anim calcmode="lin" valueType="num">
                                      <p:cBhvr additive="base">
                                        <p:cTn id="13" dur="500" fill="hold"/>
                                        <p:tgtEl>
                                          <p:spTgt spid="62468"/>
                                        </p:tgtEl>
                                        <p:attrNameLst>
                                          <p:attrName>ppt_x</p:attrName>
                                        </p:attrNameLst>
                                      </p:cBhvr>
                                      <p:tavLst>
                                        <p:tav tm="0">
                                          <p:val>
                                            <p:strVal val="#ppt_x"/>
                                          </p:val>
                                        </p:tav>
                                        <p:tav tm="100000">
                                          <p:val>
                                            <p:strVal val="#ppt_x"/>
                                          </p:val>
                                        </p:tav>
                                      </p:tavLst>
                                    </p:anim>
                                    <p:anim calcmode="lin" valueType="num">
                                      <p:cBhvr additive="base">
                                        <p:cTn id="14" dur="500" fill="hold"/>
                                        <p:tgtEl>
                                          <p:spTgt spid="624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2162"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676400" y="0"/>
            <a:ext cx="5591175" cy="4600575"/>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724400"/>
            <a:ext cx="3790950" cy="157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5172075"/>
            <a:ext cx="38862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62"/>
                                        </p:tgtEl>
                                        <p:attrNameLst>
                                          <p:attrName>style.visibility</p:attrName>
                                        </p:attrNameLst>
                                      </p:cBhvr>
                                      <p:to>
                                        <p:strVal val="visible"/>
                                      </p:to>
                                    </p:set>
                                    <p:anim calcmode="lin" valueType="num">
                                      <p:cBhvr additive="base">
                                        <p:cTn id="7" dur="500" fill="hold"/>
                                        <p:tgtEl>
                                          <p:spTgt spid="92162"/>
                                        </p:tgtEl>
                                        <p:attrNameLst>
                                          <p:attrName>ppt_x</p:attrName>
                                        </p:attrNameLst>
                                      </p:cBhvr>
                                      <p:tavLst>
                                        <p:tav tm="0">
                                          <p:val>
                                            <p:strVal val="#ppt_x"/>
                                          </p:val>
                                        </p:tav>
                                        <p:tav tm="100000">
                                          <p:val>
                                            <p:strVal val="#ppt_x"/>
                                          </p:val>
                                        </p:tav>
                                      </p:tavLst>
                                    </p:anim>
                                    <p:anim calcmode="lin" valueType="num">
                                      <p:cBhvr additive="base">
                                        <p:cTn id="8" dur="500" fill="hold"/>
                                        <p:tgtEl>
                                          <p:spTgt spid="9216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598488" y="835025"/>
            <a:ext cx="2743200" cy="4943475"/>
          </a:xfrm>
        </p:spPr>
      </p:pic>
      <p:sp>
        <p:nvSpPr>
          <p:cNvPr id="69635" name="Title 2"/>
          <p:cNvSpPr>
            <a:spLocks noGrp="1"/>
          </p:cNvSpPr>
          <p:nvPr>
            <p:ph type="title"/>
          </p:nvPr>
        </p:nvSpPr>
        <p:spPr>
          <a:xfrm>
            <a:off x="368300" y="114300"/>
            <a:ext cx="8229600" cy="714375"/>
          </a:xfrm>
        </p:spPr>
        <p:txBody>
          <a:bodyPr/>
          <a:lstStyle/>
          <a:p>
            <a:r>
              <a:rPr lang="en-US" altLang="en-US" sz="3200">
                <a:cs typeface="Arial" panose="020B0604020202020204" pitchFamily="34" charset="0"/>
              </a:rPr>
              <a:t>AC (Dynamic) Resistance</a:t>
            </a:r>
            <a:endParaRPr lang="en-US" altLang="en-US"/>
          </a:p>
        </p:txBody>
      </p:sp>
      <p:pic>
        <p:nvPicPr>
          <p:cNvPr id="69636" name="Picture 4"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94288" y="835025"/>
            <a:ext cx="200025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7" name="Picture 5" descr="Screen Clippi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475288" y="3581400"/>
            <a:ext cx="1262062"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7" name="Text Box 13"/>
              <p:cNvSpPr txBox="1">
                <a:spLocks noChangeArrowheads="1"/>
              </p:cNvSpPr>
              <p:nvPr/>
            </p:nvSpPr>
            <p:spPr bwMode="auto">
              <a:xfrm>
                <a:off x="3379788" y="4789488"/>
                <a:ext cx="5535612" cy="75527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400" dirty="0">
                    <a:solidFill>
                      <a:srgbClr val="000000"/>
                    </a:solidFill>
                    <a:cs typeface="Arial" panose="020B0604020202020204" pitchFamily="34" charset="0"/>
                  </a:rPr>
                  <a:t>In the forward bias region: </a:t>
                </a:r>
                <a14:m>
                  <m:oMath xmlns:m="http://schemas.openxmlformats.org/officeDocument/2006/math">
                    <m:sSub>
                      <m:sSubPr>
                        <m:ctrlPr>
                          <a:rPr lang="en-US" altLang="en-US" i="1" smtClean="0">
                            <a:solidFill>
                              <a:srgbClr val="FF0000"/>
                            </a:solidFill>
                            <a:latin typeface="Cambria Math" panose="02040503050406030204" pitchFamily="18" charset="0"/>
                            <a:cs typeface="Arial" panose="020B0604020202020204" pitchFamily="34" charset="0"/>
                          </a:rPr>
                        </m:ctrlPr>
                      </m:sSubPr>
                      <m:e>
                        <m:r>
                          <a:rPr lang="en-US" altLang="en-US" b="0" i="1" smtClean="0">
                            <a:solidFill>
                              <a:srgbClr val="FF0000"/>
                            </a:solidFill>
                            <a:latin typeface="Cambria Math"/>
                            <a:cs typeface="Arial" panose="020B0604020202020204" pitchFamily="34" charset="0"/>
                          </a:rPr>
                          <m:t>𝑟</m:t>
                        </m:r>
                      </m:e>
                      <m:sub>
                        <m:r>
                          <a:rPr lang="en-US" altLang="en-US" b="0" i="1" smtClean="0">
                            <a:solidFill>
                              <a:srgbClr val="FF0000"/>
                            </a:solidFill>
                            <a:latin typeface="Cambria Math"/>
                            <a:cs typeface="Arial" panose="020B0604020202020204" pitchFamily="34" charset="0"/>
                          </a:rPr>
                          <m:t>𝑑</m:t>
                        </m:r>
                      </m:sub>
                    </m:sSub>
                    <m:r>
                      <a:rPr lang="en-US" altLang="en-US" b="0" i="1" smtClean="0">
                        <a:solidFill>
                          <a:srgbClr val="FF0000"/>
                        </a:solidFill>
                        <a:latin typeface="Cambria Math"/>
                        <a:cs typeface="Arial" panose="020B0604020202020204" pitchFamily="34" charset="0"/>
                      </a:rPr>
                      <m:t>= </m:t>
                    </m:r>
                    <m:f>
                      <m:fPr>
                        <m:ctrlPr>
                          <a:rPr lang="en-US" altLang="en-US" b="0" i="1" smtClean="0">
                            <a:solidFill>
                              <a:srgbClr val="FF0000"/>
                            </a:solidFill>
                            <a:latin typeface="Cambria Math" panose="02040503050406030204" pitchFamily="18" charset="0"/>
                            <a:cs typeface="Arial" panose="020B0604020202020204" pitchFamily="34" charset="0"/>
                          </a:rPr>
                        </m:ctrlPr>
                      </m:fPr>
                      <m:num>
                        <m:r>
                          <a:rPr lang="en-US" altLang="en-US" b="0" i="1" smtClean="0">
                            <a:solidFill>
                              <a:srgbClr val="FF0000"/>
                            </a:solidFill>
                            <a:latin typeface="Cambria Math"/>
                            <a:cs typeface="Arial" panose="020B0604020202020204" pitchFamily="34" charset="0"/>
                          </a:rPr>
                          <m:t>𝑛</m:t>
                        </m:r>
                        <m:sSub>
                          <m:sSubPr>
                            <m:ctrlPr>
                              <a:rPr lang="en-US" altLang="en-US" b="0" i="1" smtClean="0">
                                <a:solidFill>
                                  <a:srgbClr val="FF0000"/>
                                </a:solidFill>
                                <a:latin typeface="Cambria Math" panose="02040503050406030204" pitchFamily="18" charset="0"/>
                                <a:cs typeface="Arial" panose="020B0604020202020204" pitchFamily="34" charset="0"/>
                              </a:rPr>
                            </m:ctrlPr>
                          </m:sSubPr>
                          <m:e>
                            <m:r>
                              <a:rPr lang="en-US" altLang="en-US" b="0" i="1" smtClean="0">
                                <a:solidFill>
                                  <a:srgbClr val="FF0000"/>
                                </a:solidFill>
                                <a:latin typeface="Cambria Math"/>
                                <a:cs typeface="Arial" panose="020B0604020202020204" pitchFamily="34" charset="0"/>
                              </a:rPr>
                              <m:t>𝑉</m:t>
                            </m:r>
                          </m:e>
                          <m:sub>
                            <m:r>
                              <a:rPr lang="en-US" altLang="en-US" b="0" i="1" smtClean="0">
                                <a:solidFill>
                                  <a:srgbClr val="FF0000"/>
                                </a:solidFill>
                                <a:latin typeface="Cambria Math"/>
                                <a:cs typeface="Arial" panose="020B0604020202020204" pitchFamily="34" charset="0"/>
                              </a:rPr>
                              <m:t>𝑇</m:t>
                            </m:r>
                          </m:sub>
                        </m:sSub>
                      </m:num>
                      <m:den>
                        <m:sSub>
                          <m:sSubPr>
                            <m:ctrlPr>
                              <a:rPr lang="en-US" altLang="en-US" b="0" i="1" smtClean="0">
                                <a:solidFill>
                                  <a:srgbClr val="FF0000"/>
                                </a:solidFill>
                                <a:latin typeface="Cambria Math" panose="02040503050406030204" pitchFamily="18" charset="0"/>
                                <a:cs typeface="Arial" panose="020B0604020202020204" pitchFamily="34" charset="0"/>
                              </a:rPr>
                            </m:ctrlPr>
                          </m:sSubPr>
                          <m:e>
                            <m:r>
                              <a:rPr lang="en-US" altLang="en-US" b="0" i="1" smtClean="0">
                                <a:solidFill>
                                  <a:srgbClr val="FF0000"/>
                                </a:solidFill>
                                <a:latin typeface="Cambria Math"/>
                                <a:cs typeface="Arial" panose="020B0604020202020204" pitchFamily="34" charset="0"/>
                              </a:rPr>
                              <m:t>𝐼</m:t>
                            </m:r>
                          </m:e>
                          <m:sub>
                            <m:r>
                              <a:rPr lang="en-US" altLang="en-US" b="0" i="1" smtClean="0">
                                <a:solidFill>
                                  <a:srgbClr val="FF0000"/>
                                </a:solidFill>
                                <a:latin typeface="Cambria Math"/>
                                <a:cs typeface="Arial" panose="020B0604020202020204" pitchFamily="34" charset="0"/>
                              </a:rPr>
                              <m:t>𝐷</m:t>
                            </m:r>
                          </m:sub>
                        </m:sSub>
                      </m:den>
                    </m:f>
                  </m:oMath>
                </a14:m>
                <a:endParaRPr lang="en-US" altLang="en-US" dirty="0">
                  <a:solidFill>
                    <a:srgbClr val="FF0000"/>
                  </a:solidFill>
                  <a:cs typeface="Arial" panose="020B0604020202020204" pitchFamily="34" charset="0"/>
                </a:endParaRPr>
              </a:p>
            </p:txBody>
          </p:sp>
        </mc:Choice>
        <mc:Fallback xmlns="">
          <p:sp>
            <p:nvSpPr>
              <p:cNvPr id="7" name="Text Box 13"/>
              <p:cNvSpPr txBox="1">
                <a:spLocks noRot="1" noChangeAspect="1" noMove="1" noResize="1" noEditPoints="1" noAdjustHandles="1" noChangeArrowheads="1" noChangeShapeType="1" noTextEdit="1"/>
              </p:cNvSpPr>
              <p:nvPr/>
            </p:nvSpPr>
            <p:spPr bwMode="auto">
              <a:xfrm>
                <a:off x="3379788" y="4789488"/>
                <a:ext cx="5535612" cy="755271"/>
              </a:xfrm>
              <a:prstGeom prst="rect">
                <a:avLst/>
              </a:prstGeom>
              <a:blipFill rotWithShape="1">
                <a:blip r:embed="rId5"/>
                <a:stretch>
                  <a:fillRect l="-16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9" name="Rectangle 8"/>
          <p:cNvSpPr>
            <a:spLocks noChangeArrowheads="1"/>
          </p:cNvSpPr>
          <p:nvPr/>
        </p:nvSpPr>
        <p:spPr bwMode="auto">
          <a:xfrm>
            <a:off x="3568700" y="5638800"/>
            <a:ext cx="55753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solidFill>
                  <a:srgbClr val="000000"/>
                </a:solidFill>
                <a:cs typeface="Arial" panose="020B0604020202020204" pitchFamily="34" charset="0"/>
              </a:rPr>
              <a:t>The resistance </a:t>
            </a:r>
            <a:r>
              <a:rPr lang="en-US" altLang="en-US" sz="2000" i="1">
                <a:solidFill>
                  <a:srgbClr val="000000"/>
                </a:solidFill>
                <a:cs typeface="Arial" panose="020B0604020202020204" pitchFamily="34" charset="0"/>
              </a:rPr>
              <a:t>r</a:t>
            </a:r>
            <a:r>
              <a:rPr lang="en-US" altLang="en-US" sz="2000" i="1" baseline="-25000">
                <a:solidFill>
                  <a:srgbClr val="000000"/>
                </a:solidFill>
                <a:cs typeface="Arial" panose="020B0604020202020204" pitchFamily="34" charset="0"/>
              </a:rPr>
              <a:t>d  </a:t>
            </a:r>
            <a:r>
              <a:rPr lang="en-US" altLang="en-US" sz="2000">
                <a:solidFill>
                  <a:srgbClr val="000000"/>
                </a:solidFill>
                <a:cs typeface="Arial" panose="020B0604020202020204" pitchFamily="34" charset="0"/>
              </a:rPr>
              <a:t>depends on the amount of current (</a:t>
            </a:r>
            <a:r>
              <a:rPr lang="en-US" altLang="en-US" sz="2000" i="1">
                <a:solidFill>
                  <a:srgbClr val="000000"/>
                </a:solidFill>
                <a:cs typeface="Arial" panose="020B0604020202020204" pitchFamily="34" charset="0"/>
              </a:rPr>
              <a:t>I</a:t>
            </a:r>
            <a:r>
              <a:rPr lang="en-US" altLang="en-US" sz="2000" i="1" baseline="-25000">
                <a:solidFill>
                  <a:srgbClr val="000000"/>
                </a:solidFill>
                <a:cs typeface="Arial" panose="020B0604020202020204" pitchFamily="34" charset="0"/>
              </a:rPr>
              <a:t>D</a:t>
            </a:r>
            <a:r>
              <a:rPr lang="en-US" altLang="en-US" sz="2000">
                <a:solidFill>
                  <a:srgbClr val="000000"/>
                </a:solidFill>
                <a:cs typeface="Arial" panose="020B0604020202020204" pitchFamily="34" charset="0"/>
              </a:rPr>
              <a:t>) in the diode.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altLang="en-US"/>
              <a:t>Analytical Derivation of </a:t>
            </a:r>
            <a:r>
              <a:rPr lang="en-US" altLang="en-US" i="1"/>
              <a:t>r</a:t>
            </a:r>
            <a:r>
              <a:rPr lang="en-US" altLang="en-US" i="1" baseline="-25000"/>
              <a:t>d</a:t>
            </a:r>
          </a:p>
        </p:txBody>
      </p:sp>
      <p:pic>
        <p:nvPicPr>
          <p:cNvPr id="70659"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2743200" y="1230313"/>
            <a:ext cx="3130550" cy="679450"/>
          </a:xfrm>
        </p:spPr>
      </p:pic>
      <p:pic>
        <p:nvPicPr>
          <p:cNvPr id="70660" name="Picture 4"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2151063"/>
            <a:ext cx="5719763" cy="285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1" name="Picture 5" descr="Screen Clippi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5800" y="5257800"/>
            <a:ext cx="75469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AutoShape 14"/>
          <p:cNvSpPr>
            <a:spLocks noChangeArrowheads="1"/>
          </p:cNvSpPr>
          <p:nvPr/>
        </p:nvSpPr>
        <p:spPr bwMode="auto">
          <a:xfrm>
            <a:off x="4953000" y="4981575"/>
            <a:ext cx="1676400" cy="838200"/>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rgbClr val="000000"/>
              </a:solidFill>
            </a:endParaRPr>
          </a:p>
        </p:txBody>
      </p:sp>
      <p:sp>
        <p:nvSpPr>
          <p:cNvPr id="71683" name="Text Box 6"/>
          <p:cNvSpPr txBox="1">
            <a:spLocks noChangeArrowheads="1"/>
          </p:cNvSpPr>
          <p:nvPr/>
        </p:nvSpPr>
        <p:spPr bwMode="auto">
          <a:xfrm>
            <a:off x="0" y="15875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rgbClr val="000000"/>
                </a:solidFill>
                <a:cs typeface="Arial" panose="020B0604020202020204" pitchFamily="34" charset="0"/>
              </a:rPr>
              <a:t>Total AC (Dynamic) Resistance</a:t>
            </a:r>
            <a:endParaRPr lang="en-US" altLang="en-US" sz="1800">
              <a:solidFill>
                <a:srgbClr val="000000"/>
              </a:solidFill>
              <a:cs typeface="Arial" panose="020B0604020202020204" pitchFamily="34" charset="0"/>
            </a:endParaRPr>
          </a:p>
        </p:txBody>
      </p:sp>
      <p:sp>
        <p:nvSpPr>
          <p:cNvPr id="63493" name="Text Box 9"/>
          <p:cNvSpPr txBox="1">
            <a:spLocks noChangeArrowheads="1"/>
          </p:cNvSpPr>
          <p:nvPr/>
        </p:nvSpPr>
        <p:spPr bwMode="auto">
          <a:xfrm>
            <a:off x="714375" y="4089400"/>
            <a:ext cx="8153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000" i="1">
                <a:solidFill>
                  <a:srgbClr val="000000"/>
                </a:solidFill>
                <a:cs typeface="Arial" panose="020B0604020202020204" pitchFamily="34" charset="0"/>
              </a:rPr>
              <a:t>r</a:t>
            </a:r>
            <a:r>
              <a:rPr lang="en-US" altLang="en-US" sz="2000" i="1" baseline="-25000">
                <a:solidFill>
                  <a:srgbClr val="000000"/>
                </a:solidFill>
                <a:cs typeface="Arial" panose="020B0604020202020204" pitchFamily="34" charset="0"/>
              </a:rPr>
              <a:t>B</a:t>
            </a:r>
            <a:r>
              <a:rPr lang="en-US" altLang="en-US" sz="2000">
                <a:solidFill>
                  <a:srgbClr val="000000"/>
                </a:solidFill>
                <a:cs typeface="Arial" panose="020B0604020202020204" pitchFamily="34" charset="0"/>
              </a:rPr>
              <a:t> ranges from a typical 0.1 </a:t>
            </a:r>
            <a:r>
              <a:rPr lang="en-US" altLang="en-US" sz="2000">
                <a:solidFill>
                  <a:srgbClr val="000000"/>
                </a:solidFill>
                <a:cs typeface="Arial" panose="020B0604020202020204" pitchFamily="34" charset="0"/>
                <a:sym typeface="Symbol" panose="05050102010706020507" pitchFamily="18" charset="2"/>
              </a:rPr>
              <a:t></a:t>
            </a:r>
            <a:r>
              <a:rPr lang="en-US" altLang="en-US" sz="2000">
                <a:solidFill>
                  <a:srgbClr val="000000"/>
                </a:solidFill>
                <a:cs typeface="Arial" panose="020B0604020202020204" pitchFamily="34" charset="0"/>
              </a:rPr>
              <a:t> for high power devices to 2 </a:t>
            </a:r>
            <a:r>
              <a:rPr lang="en-US" altLang="en-US" sz="2000">
                <a:solidFill>
                  <a:srgbClr val="000000"/>
                </a:solidFill>
                <a:cs typeface="Arial" panose="020B0604020202020204" pitchFamily="34" charset="0"/>
                <a:sym typeface="Symbol" panose="05050102010706020507" pitchFamily="18" charset="2"/>
              </a:rPr>
              <a:t></a:t>
            </a:r>
            <a:r>
              <a:rPr lang="en-US" altLang="en-US" sz="2000">
                <a:solidFill>
                  <a:srgbClr val="000000"/>
                </a:solidFill>
                <a:cs typeface="Arial" panose="020B0604020202020204" pitchFamily="34" charset="0"/>
              </a:rPr>
              <a:t> for low power, general purpose diodes. In some cases </a:t>
            </a:r>
            <a:r>
              <a:rPr lang="en-US" altLang="en-US" sz="2000" i="1">
                <a:solidFill>
                  <a:srgbClr val="000000"/>
                </a:solidFill>
                <a:cs typeface="Arial" panose="020B0604020202020204" pitchFamily="34" charset="0"/>
              </a:rPr>
              <a:t>r</a:t>
            </a:r>
            <a:r>
              <a:rPr lang="en-US" altLang="en-US" sz="2000" i="1" baseline="-25000">
                <a:solidFill>
                  <a:srgbClr val="000000"/>
                </a:solidFill>
                <a:cs typeface="Arial" panose="020B0604020202020204" pitchFamily="34" charset="0"/>
              </a:rPr>
              <a:t>B</a:t>
            </a:r>
            <a:r>
              <a:rPr lang="en-US" altLang="en-US" sz="2000">
                <a:solidFill>
                  <a:srgbClr val="000000"/>
                </a:solidFill>
                <a:cs typeface="Arial" panose="020B0604020202020204" pitchFamily="34" charset="0"/>
              </a:rPr>
              <a:t> can be ignored.</a:t>
            </a:r>
          </a:p>
        </p:txBody>
      </p:sp>
      <p:graphicFrame>
        <p:nvGraphicFramePr>
          <p:cNvPr id="63494" name="Object 11"/>
          <p:cNvGraphicFramePr>
            <a:graphicFrameLocks noChangeAspect="1"/>
          </p:cNvGraphicFramePr>
          <p:nvPr/>
        </p:nvGraphicFramePr>
        <p:xfrm>
          <a:off x="2030413" y="2825750"/>
          <a:ext cx="4338637" cy="992188"/>
        </p:xfrm>
        <a:graphic>
          <a:graphicData uri="http://schemas.openxmlformats.org/presentationml/2006/ole">
            <mc:AlternateContent xmlns:mc="http://schemas.openxmlformats.org/markup-compatibility/2006">
              <mc:Choice xmlns:v="urn:schemas-microsoft-com:vml" Requires="v">
                <p:oleObj name="Equation" r:id="rId2" imgW="2120900" imgH="431800" progId="Equation.3">
                  <p:embed/>
                </p:oleObj>
              </mc:Choice>
              <mc:Fallback>
                <p:oleObj name="Equation" r:id="rId2" imgW="2120900" imgH="431800" progId="Equation.3">
                  <p:embed/>
                  <p:pic>
                    <p:nvPicPr>
                      <p:cNvPr id="63494"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0413" y="2825750"/>
                        <a:ext cx="4338637" cy="9921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3495" name="Object 12"/>
          <p:cNvGraphicFramePr>
            <a:graphicFrameLocks noChangeAspect="1"/>
          </p:cNvGraphicFramePr>
          <p:nvPr/>
        </p:nvGraphicFramePr>
        <p:xfrm>
          <a:off x="5218113" y="5057775"/>
          <a:ext cx="1201737" cy="698500"/>
        </p:xfrm>
        <a:graphic>
          <a:graphicData uri="http://schemas.openxmlformats.org/presentationml/2006/ole">
            <mc:AlternateContent xmlns:mc="http://schemas.openxmlformats.org/markup-compatibility/2006">
              <mc:Choice xmlns:v="urn:schemas-microsoft-com:vml" Requires="v">
                <p:oleObj name="Equation" r:id="rId4" imgW="406224" imgH="228501" progId="Equation.3">
                  <p:embed/>
                </p:oleObj>
              </mc:Choice>
              <mc:Fallback>
                <p:oleObj name="Equation" r:id="rId4" imgW="406224" imgH="228501" progId="Equation.3">
                  <p:embed/>
                  <p:pic>
                    <p:nvPicPr>
                      <p:cNvPr id="63495"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8113" y="5057775"/>
                        <a:ext cx="1201737" cy="698500"/>
                      </a:xfrm>
                      <a:prstGeom prst="rect">
                        <a:avLst/>
                      </a:prstGeom>
                      <a:noFill/>
                      <a:ln>
                        <a:noFill/>
                      </a:ln>
                      <a:extLst>
                        <a:ext uri="{909E8E84-426E-40DD-AFC4-6F175D3DCCD1}">
                          <a14:hiddenFill xmlns:a14="http://schemas.microsoft.com/office/drawing/2010/main">
                            <a:solidFill>
                              <a:srgbClr val="CACAEE"/>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7" name="Text Box 14"/>
          <p:cNvSpPr txBox="1">
            <a:spLocks noChangeArrowheads="1"/>
          </p:cNvSpPr>
          <p:nvPr/>
        </p:nvSpPr>
        <p:spPr bwMode="auto">
          <a:xfrm>
            <a:off x="733425" y="5208588"/>
            <a:ext cx="4295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000">
                <a:solidFill>
                  <a:srgbClr val="000000"/>
                </a:solidFill>
                <a:cs typeface="Arial" panose="020B0604020202020204" pitchFamily="34" charset="0"/>
              </a:rPr>
              <a:t>In the reverse bias region:</a:t>
            </a:r>
          </a:p>
        </p:txBody>
      </p:sp>
      <p:sp>
        <p:nvSpPr>
          <p:cNvPr id="63498" name="Rectangle 15"/>
          <p:cNvSpPr>
            <a:spLocks noChangeArrowheads="1"/>
          </p:cNvSpPr>
          <p:nvPr/>
        </p:nvSpPr>
        <p:spPr bwMode="auto">
          <a:xfrm>
            <a:off x="765175" y="5819775"/>
            <a:ext cx="79787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i="1">
                <a:solidFill>
                  <a:srgbClr val="FFFF99"/>
                </a:solidFill>
                <a:cs typeface="Arial" panose="020B0604020202020204" pitchFamily="34" charset="0"/>
              </a:rPr>
              <a:t>The resistance is effectively infinite. The diode acts like an open.</a:t>
            </a:r>
          </a:p>
        </p:txBody>
      </p:sp>
      <p:sp>
        <p:nvSpPr>
          <p:cNvPr id="2" name="Rectangle 1"/>
          <p:cNvSpPr>
            <a:spLocks noChangeArrowheads="1"/>
          </p:cNvSpPr>
          <p:nvPr/>
        </p:nvSpPr>
        <p:spPr bwMode="auto">
          <a:xfrm>
            <a:off x="522288" y="1155700"/>
            <a:ext cx="80994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solidFill>
                  <a:srgbClr val="000000"/>
                </a:solidFill>
                <a:cs typeface="Arial" panose="020B0604020202020204" pitchFamily="34" charset="0"/>
              </a:rPr>
              <a:t>The total ac resistance </a:t>
            </a:r>
            <a:r>
              <a:rPr lang="en-US" altLang="en-US" sz="2000" i="1">
                <a:solidFill>
                  <a:srgbClr val="000000"/>
                </a:solidFill>
                <a:cs typeface="Arial" panose="020B0604020202020204" pitchFamily="34" charset="0"/>
              </a:rPr>
              <a:t>r'</a:t>
            </a:r>
            <a:r>
              <a:rPr lang="en-US" altLang="en-US" sz="2000" i="1" baseline="-25000">
                <a:solidFill>
                  <a:srgbClr val="000000"/>
                </a:solidFill>
                <a:cs typeface="Arial" panose="020B0604020202020204" pitchFamily="34" charset="0"/>
              </a:rPr>
              <a:t>d </a:t>
            </a:r>
            <a:r>
              <a:rPr lang="en-US" altLang="en-US" sz="2000">
                <a:solidFill>
                  <a:srgbClr val="000000"/>
                </a:solidFill>
                <a:cs typeface="Arial" panose="020B0604020202020204" pitchFamily="34" charset="0"/>
              </a:rPr>
              <a:t> includes </a:t>
            </a:r>
            <a:r>
              <a:rPr lang="en-US" altLang="en-US" sz="2000" i="1">
                <a:solidFill>
                  <a:srgbClr val="000000"/>
                </a:solidFill>
                <a:cs typeface="Arial" panose="020B0604020202020204" pitchFamily="34" charset="0"/>
              </a:rPr>
              <a:t>r</a:t>
            </a:r>
            <a:r>
              <a:rPr lang="en-US" altLang="en-US" sz="2000" i="1" baseline="-25000">
                <a:solidFill>
                  <a:srgbClr val="000000"/>
                </a:solidFill>
                <a:cs typeface="Arial" panose="020B0604020202020204" pitchFamily="34" charset="0"/>
              </a:rPr>
              <a:t>B</a:t>
            </a:r>
            <a:r>
              <a:rPr lang="en-US" altLang="en-US" sz="2000" i="1">
                <a:solidFill>
                  <a:srgbClr val="000000"/>
                </a:solidFill>
                <a:cs typeface="Arial" panose="020B0604020202020204" pitchFamily="34" charset="0"/>
              </a:rPr>
              <a:t>, which is the resistance of the semiconductor material itself (called  body resistance) and the resistance introduced by the connection between the semiconductor material and the external metallic conductor (called  contact resistance).</a:t>
            </a:r>
            <a:endParaRPr lang="en-US" altLang="en-US" sz="2000">
              <a:solidFill>
                <a:srgbClr val="000000"/>
              </a:solidFill>
              <a:cs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3494"/>
                                        </p:tgtEl>
                                        <p:attrNameLst>
                                          <p:attrName>style.visibility</p:attrName>
                                        </p:attrNameLst>
                                      </p:cBhvr>
                                      <p:to>
                                        <p:strVal val="visible"/>
                                      </p:to>
                                    </p:set>
                                    <p:anim calcmode="lin" valueType="num">
                                      <p:cBhvr additive="base">
                                        <p:cTn id="13" dur="500" fill="hold"/>
                                        <p:tgtEl>
                                          <p:spTgt spid="63494"/>
                                        </p:tgtEl>
                                        <p:attrNameLst>
                                          <p:attrName>ppt_x</p:attrName>
                                        </p:attrNameLst>
                                      </p:cBhvr>
                                      <p:tavLst>
                                        <p:tav tm="0">
                                          <p:val>
                                            <p:strVal val="#ppt_x"/>
                                          </p:val>
                                        </p:tav>
                                        <p:tav tm="100000">
                                          <p:val>
                                            <p:strVal val="#ppt_x"/>
                                          </p:val>
                                        </p:tav>
                                      </p:tavLst>
                                    </p:anim>
                                    <p:anim calcmode="lin" valueType="num">
                                      <p:cBhvr additive="base">
                                        <p:cTn id="14" dur="500" fill="hold"/>
                                        <p:tgtEl>
                                          <p:spTgt spid="63494"/>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3493">
                                            <p:txEl>
                                              <p:pRg st="0" end="0"/>
                                            </p:txEl>
                                          </p:spTgt>
                                        </p:tgtEl>
                                        <p:attrNameLst>
                                          <p:attrName>style.visibility</p:attrName>
                                        </p:attrNameLst>
                                      </p:cBhvr>
                                      <p:to>
                                        <p:strVal val="visible"/>
                                      </p:to>
                                    </p:set>
                                    <p:anim calcmode="lin" valueType="num">
                                      <p:cBhvr additive="base">
                                        <p:cTn id="19" dur="500" fill="hold"/>
                                        <p:tgtEl>
                                          <p:spTgt spid="6349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349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3497"/>
                                        </p:tgtEl>
                                        <p:attrNameLst>
                                          <p:attrName>style.visibility</p:attrName>
                                        </p:attrNameLst>
                                      </p:cBhvr>
                                      <p:to>
                                        <p:strVal val="visible"/>
                                      </p:to>
                                    </p:set>
                                    <p:anim calcmode="lin" valueType="num">
                                      <p:cBhvr additive="base">
                                        <p:cTn id="25" dur="500" fill="hold"/>
                                        <p:tgtEl>
                                          <p:spTgt spid="63497"/>
                                        </p:tgtEl>
                                        <p:attrNameLst>
                                          <p:attrName>ppt_x</p:attrName>
                                        </p:attrNameLst>
                                      </p:cBhvr>
                                      <p:tavLst>
                                        <p:tav tm="0">
                                          <p:val>
                                            <p:strVal val="#ppt_x"/>
                                          </p:val>
                                        </p:tav>
                                        <p:tav tm="100000">
                                          <p:val>
                                            <p:strVal val="#ppt_x"/>
                                          </p:val>
                                        </p:tav>
                                      </p:tavLst>
                                    </p:anim>
                                    <p:anim calcmode="lin" valueType="num">
                                      <p:cBhvr additive="base">
                                        <p:cTn id="26" dur="500" fill="hold"/>
                                        <p:tgtEl>
                                          <p:spTgt spid="63497"/>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3490"/>
                                        </p:tgtEl>
                                        <p:attrNameLst>
                                          <p:attrName>style.visibility</p:attrName>
                                        </p:attrNameLst>
                                      </p:cBhvr>
                                      <p:to>
                                        <p:strVal val="visible"/>
                                      </p:to>
                                    </p:set>
                                    <p:anim calcmode="lin" valueType="num">
                                      <p:cBhvr additive="base">
                                        <p:cTn id="31" dur="500" fill="hold"/>
                                        <p:tgtEl>
                                          <p:spTgt spid="63490"/>
                                        </p:tgtEl>
                                        <p:attrNameLst>
                                          <p:attrName>ppt_x</p:attrName>
                                        </p:attrNameLst>
                                      </p:cBhvr>
                                      <p:tavLst>
                                        <p:tav tm="0">
                                          <p:val>
                                            <p:strVal val="#ppt_x"/>
                                          </p:val>
                                        </p:tav>
                                        <p:tav tm="100000">
                                          <p:val>
                                            <p:strVal val="#ppt_x"/>
                                          </p:val>
                                        </p:tav>
                                      </p:tavLst>
                                    </p:anim>
                                    <p:anim calcmode="lin" valueType="num">
                                      <p:cBhvr additive="base">
                                        <p:cTn id="32" dur="500" fill="hold"/>
                                        <p:tgtEl>
                                          <p:spTgt spid="63490"/>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63495"/>
                                        </p:tgtEl>
                                        <p:attrNameLst>
                                          <p:attrName>style.visibility</p:attrName>
                                        </p:attrNameLst>
                                      </p:cBhvr>
                                      <p:to>
                                        <p:strVal val="visible"/>
                                      </p:to>
                                    </p:set>
                                    <p:anim calcmode="lin" valueType="num">
                                      <p:cBhvr additive="base">
                                        <p:cTn id="35" dur="500" fill="hold"/>
                                        <p:tgtEl>
                                          <p:spTgt spid="63495"/>
                                        </p:tgtEl>
                                        <p:attrNameLst>
                                          <p:attrName>ppt_x</p:attrName>
                                        </p:attrNameLst>
                                      </p:cBhvr>
                                      <p:tavLst>
                                        <p:tav tm="0">
                                          <p:val>
                                            <p:strVal val="#ppt_x"/>
                                          </p:val>
                                        </p:tav>
                                        <p:tav tm="100000">
                                          <p:val>
                                            <p:strVal val="#ppt_x"/>
                                          </p:val>
                                        </p:tav>
                                      </p:tavLst>
                                    </p:anim>
                                    <p:anim calcmode="lin" valueType="num">
                                      <p:cBhvr additive="base">
                                        <p:cTn id="36" dur="500" fill="hold"/>
                                        <p:tgtEl>
                                          <p:spTgt spid="63495"/>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63498"/>
                                        </p:tgtEl>
                                        <p:attrNameLst>
                                          <p:attrName>style.visibility</p:attrName>
                                        </p:attrNameLst>
                                      </p:cBhvr>
                                      <p:to>
                                        <p:strVal val="visible"/>
                                      </p:to>
                                    </p:set>
                                    <p:anim calcmode="lin" valueType="num">
                                      <p:cBhvr additive="base">
                                        <p:cTn id="41" dur="500" fill="hold"/>
                                        <p:tgtEl>
                                          <p:spTgt spid="63498"/>
                                        </p:tgtEl>
                                        <p:attrNameLst>
                                          <p:attrName>ppt_x</p:attrName>
                                        </p:attrNameLst>
                                      </p:cBhvr>
                                      <p:tavLst>
                                        <p:tav tm="0">
                                          <p:val>
                                            <p:strVal val="#ppt_x"/>
                                          </p:val>
                                        </p:tav>
                                        <p:tav tm="100000">
                                          <p:val>
                                            <p:strVal val="#ppt_x"/>
                                          </p:val>
                                        </p:tav>
                                      </p:tavLst>
                                    </p:anim>
                                    <p:anim calcmode="lin" valueType="num">
                                      <p:cBhvr additive="base">
                                        <p:cTn id="42" dur="500" fill="hold"/>
                                        <p:tgtEl>
                                          <p:spTgt spid="634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0" grpId="0" animBg="1"/>
      <p:bldP spid="63497" grpId="0"/>
      <p:bldP spid="63498" grpId="0"/>
      <p:bldP spid="2"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2706" name="Text Box 6"/>
          <p:cNvSpPr txBox="1">
            <a:spLocks noChangeArrowheads="1"/>
          </p:cNvSpPr>
          <p:nvPr/>
        </p:nvSpPr>
        <p:spPr bwMode="auto">
          <a:xfrm>
            <a:off x="0" y="30480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a:solidFill>
                  <a:srgbClr val="000000"/>
                </a:solidFill>
                <a:cs typeface="Arial" panose="020B0604020202020204" pitchFamily="34" charset="0"/>
              </a:rPr>
              <a:t>Average AC Resistance</a:t>
            </a:r>
            <a:endParaRPr lang="en-US" altLang="en-US" sz="1800">
              <a:solidFill>
                <a:srgbClr val="000000"/>
              </a:solidFill>
              <a:cs typeface="Arial" panose="020B0604020202020204" pitchFamily="34" charset="0"/>
            </a:endParaRPr>
          </a:p>
        </p:txBody>
      </p:sp>
      <p:sp>
        <p:nvSpPr>
          <p:cNvPr id="64515" name="Text Box 10"/>
          <p:cNvSpPr txBox="1">
            <a:spLocks noChangeArrowheads="1"/>
          </p:cNvSpPr>
          <p:nvPr/>
        </p:nvSpPr>
        <p:spPr bwMode="auto">
          <a:xfrm>
            <a:off x="852488" y="3505200"/>
            <a:ext cx="3276600"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2000">
                <a:solidFill>
                  <a:srgbClr val="000000"/>
                </a:solidFill>
                <a:cs typeface="Arial" panose="020B0604020202020204" pitchFamily="34" charset="0"/>
              </a:rPr>
              <a:t>AC resistance can be calculated using the current and voltage values for two points on the diode characteristic curve.</a:t>
            </a:r>
          </a:p>
        </p:txBody>
      </p:sp>
      <p:grpSp>
        <p:nvGrpSpPr>
          <p:cNvPr id="64516" name="Group 10"/>
          <p:cNvGrpSpPr>
            <a:grpSpLocks/>
          </p:cNvGrpSpPr>
          <p:nvPr/>
        </p:nvGrpSpPr>
        <p:grpSpPr bwMode="auto">
          <a:xfrm>
            <a:off x="404813" y="2133600"/>
            <a:ext cx="3733800" cy="1066800"/>
            <a:chOff x="336" y="1584"/>
            <a:chExt cx="2352" cy="672"/>
          </a:xfrm>
        </p:grpSpPr>
        <p:sp>
          <p:nvSpPr>
            <p:cNvPr id="72710" name="AutoShape 9"/>
            <p:cNvSpPr>
              <a:spLocks noChangeArrowheads="1"/>
            </p:cNvSpPr>
            <p:nvPr/>
          </p:nvSpPr>
          <p:spPr bwMode="auto">
            <a:xfrm>
              <a:off x="336" y="1584"/>
              <a:ext cx="2352" cy="672"/>
            </a:xfrm>
            <a:prstGeom prst="roundRect">
              <a:avLst>
                <a:gd name="adj" fmla="val 16667"/>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rgbClr val="000000"/>
                </a:solidFill>
              </a:endParaRPr>
            </a:p>
          </p:txBody>
        </p:sp>
        <p:graphicFrame>
          <p:nvGraphicFramePr>
            <p:cNvPr id="72711" name="Object 12"/>
            <p:cNvGraphicFramePr>
              <a:graphicFrameLocks noChangeAspect="1"/>
            </p:cNvGraphicFramePr>
            <p:nvPr/>
          </p:nvGraphicFramePr>
          <p:xfrm>
            <a:off x="474" y="1613"/>
            <a:ext cx="2076" cy="615"/>
          </p:xfrm>
          <a:graphic>
            <a:graphicData uri="http://schemas.openxmlformats.org/presentationml/2006/ole">
              <mc:AlternateContent xmlns:mc="http://schemas.openxmlformats.org/markup-compatibility/2006">
                <mc:Choice xmlns:v="urn:schemas-microsoft-com:vml" Requires="v">
                  <p:oleObj name="Equation" r:id="rId2" imgW="1409088" imgH="431613" progId="Equation.3">
                    <p:embed/>
                  </p:oleObj>
                </mc:Choice>
                <mc:Fallback>
                  <p:oleObj name="Equation" r:id="rId2" imgW="1409088" imgH="431613" progId="Equation.3">
                    <p:embed/>
                    <p:pic>
                      <p:nvPicPr>
                        <p:cNvPr id="72711"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 y="1613"/>
                          <a:ext cx="2076" cy="61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72709" name="Picture 10" descr="fg01_02800.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19600" y="1371600"/>
            <a:ext cx="4291013" cy="43957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 calcmode="lin" valueType="num">
                                      <p:cBhvr additive="base">
                                        <p:cTn id="7" dur="500" fill="hold"/>
                                        <p:tgtEl>
                                          <p:spTgt spid="64516"/>
                                        </p:tgtEl>
                                        <p:attrNameLst>
                                          <p:attrName>ppt_x</p:attrName>
                                        </p:attrNameLst>
                                      </p:cBhvr>
                                      <p:tavLst>
                                        <p:tav tm="0">
                                          <p:val>
                                            <p:strVal val="#ppt_x"/>
                                          </p:val>
                                        </p:tav>
                                        <p:tav tm="100000">
                                          <p:val>
                                            <p:strVal val="#ppt_x"/>
                                          </p:val>
                                        </p:tav>
                                      </p:tavLst>
                                    </p:anim>
                                    <p:anim calcmode="lin" valueType="num">
                                      <p:cBhvr additive="base">
                                        <p:cTn id="8" dur="500" fill="hold"/>
                                        <p:tgtEl>
                                          <p:spTgt spid="6451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4515"/>
                                        </p:tgtEl>
                                        <p:attrNameLst>
                                          <p:attrName>style.visibility</p:attrName>
                                        </p:attrNameLst>
                                      </p:cBhvr>
                                      <p:to>
                                        <p:strVal val="visible"/>
                                      </p:to>
                                    </p:set>
                                    <p:anim calcmode="lin" valueType="num">
                                      <p:cBhvr additive="base">
                                        <p:cTn id="13" dur="500" fill="hold"/>
                                        <p:tgtEl>
                                          <p:spTgt spid="64515"/>
                                        </p:tgtEl>
                                        <p:attrNameLst>
                                          <p:attrName>ppt_x</p:attrName>
                                        </p:attrNameLst>
                                      </p:cBhvr>
                                      <p:tavLst>
                                        <p:tav tm="0">
                                          <p:val>
                                            <p:strVal val="#ppt_x"/>
                                          </p:val>
                                        </p:tav>
                                        <p:tav tm="100000">
                                          <p:val>
                                            <p:strVal val="#ppt_x"/>
                                          </p:val>
                                        </p:tav>
                                      </p:tavLst>
                                    </p:anim>
                                    <p:anim calcmode="lin" valueType="num">
                                      <p:cBhvr additive="base">
                                        <p:cTn id="14" dur="500" fill="hold"/>
                                        <p:tgtEl>
                                          <p:spTgt spid="645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pic>
        <p:nvPicPr>
          <p:cNvPr id="96258"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95400" y="762000"/>
            <a:ext cx="6238875" cy="5487988"/>
          </a:xfrm>
        </p:spPr>
      </p:pic>
      <p:sp>
        <p:nvSpPr>
          <p:cNvPr id="73731" name="Title 2"/>
          <p:cNvSpPr>
            <a:spLocks noGrp="1"/>
          </p:cNvSpPr>
          <p:nvPr>
            <p:ph type="title"/>
          </p:nvPr>
        </p:nvSpPr>
        <p:spPr>
          <a:xfrm>
            <a:off x="457200" y="244475"/>
            <a:ext cx="8229600" cy="487363"/>
          </a:xfrm>
        </p:spPr>
        <p:txBody>
          <a:bodyPr/>
          <a:lstStyle/>
          <a:p>
            <a:r>
              <a:rPr lang="en-US" altLang="en-US"/>
              <a:t>Summary Table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6258"/>
                                        </p:tgtEl>
                                        <p:attrNameLst>
                                          <p:attrName>style.visibility</p:attrName>
                                        </p:attrNameLst>
                                      </p:cBhvr>
                                      <p:to>
                                        <p:strVal val="visible"/>
                                      </p:to>
                                    </p:set>
                                    <p:anim calcmode="lin" valueType="num">
                                      <p:cBhvr additive="base">
                                        <p:cTn id="7" dur="500" fill="hold"/>
                                        <p:tgtEl>
                                          <p:spTgt spid="96258"/>
                                        </p:tgtEl>
                                        <p:attrNameLst>
                                          <p:attrName>ppt_x</p:attrName>
                                        </p:attrNameLst>
                                      </p:cBhvr>
                                      <p:tavLst>
                                        <p:tav tm="0">
                                          <p:val>
                                            <p:strVal val="#ppt_x"/>
                                          </p:val>
                                        </p:tav>
                                        <p:tav tm="100000">
                                          <p:val>
                                            <p:strVal val="#ppt_x"/>
                                          </p:val>
                                        </p:tav>
                                      </p:tavLst>
                                    </p:anim>
                                    <p:anim calcmode="lin" valueType="num">
                                      <p:cBhvr additive="base">
                                        <p:cTn id="8" dur="500" fill="hold"/>
                                        <p:tgtEl>
                                          <p:spTgt spid="962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4754" name="Picture 6" descr="fg01_0300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40290" y="3581400"/>
            <a:ext cx="5656263" cy="15509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74755" name="Rectangle 1"/>
          <p:cNvSpPr>
            <a:spLocks noChangeArrowheads="1"/>
          </p:cNvSpPr>
          <p:nvPr/>
        </p:nvSpPr>
        <p:spPr bwMode="auto">
          <a:xfrm>
            <a:off x="457200" y="381000"/>
            <a:ext cx="81534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3600" b="1" dirty="0">
                <a:solidFill>
                  <a:srgbClr val="FF0000"/>
                </a:solidFill>
              </a:rPr>
              <a:t> 1.9 </a:t>
            </a:r>
            <a:r>
              <a:rPr lang="en-US" altLang="en-US" sz="3600" b="1" dirty="0"/>
              <a:t>Diode Equivalent Circuit</a:t>
            </a:r>
          </a:p>
        </p:txBody>
      </p:sp>
      <p:pic>
        <p:nvPicPr>
          <p:cNvPr id="74756" name="Picture 2" descr="Screen Clippi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0"/>
            <a:ext cx="2895600" cy="435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3505200" y="1447800"/>
            <a:ext cx="5334000" cy="1815882"/>
          </a:xfrm>
          <a:prstGeom prst="rect">
            <a:avLst/>
          </a:prstGeom>
        </p:spPr>
        <p:txBody>
          <a:bodyPr wrap="square">
            <a:spAutoFit/>
          </a:bodyPr>
          <a:lstStyle/>
          <a:p>
            <a:pPr eaLnBrk="1" hangingPunct="1">
              <a:buFontTx/>
              <a:buNone/>
            </a:pPr>
            <a:r>
              <a:rPr lang="en-US" altLang="en-US" sz="2800" dirty="0">
                <a:solidFill>
                  <a:srgbClr val="000000"/>
                </a:solidFill>
                <a:cs typeface="Arial" panose="020B0604020202020204" pitchFamily="34" charset="0"/>
              </a:rPr>
              <a:t>- Combination of </a:t>
            </a:r>
            <a:r>
              <a:rPr lang="en-US" altLang="en-US" sz="2800" dirty="0">
                <a:solidFill>
                  <a:srgbClr val="FF0000"/>
                </a:solidFill>
                <a:cs typeface="Arial" panose="020B0604020202020204" pitchFamily="34" charset="0"/>
              </a:rPr>
              <a:t>properly chosen elements</a:t>
            </a:r>
            <a:r>
              <a:rPr lang="en-US" altLang="en-US" sz="2800" dirty="0">
                <a:solidFill>
                  <a:srgbClr val="000000"/>
                </a:solidFill>
                <a:cs typeface="Arial" panose="020B0604020202020204" pitchFamily="34" charset="0"/>
              </a:rPr>
              <a:t> to represent the actual characteristics of a device</a:t>
            </a:r>
            <a:r>
              <a:rPr lang="en-US" altLang="en-US" dirty="0">
                <a:solidFill>
                  <a:srgbClr val="000000"/>
                </a:solidFill>
                <a:cs typeface="Arial" panose="020B0604020202020204" pitchFamily="34" charset="0"/>
              </a:rPr>
              <a:t>.</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6"/>
          <p:cNvSpPr txBox="1">
            <a:spLocks noChangeArrowheads="1"/>
          </p:cNvSpPr>
          <p:nvPr/>
        </p:nvSpPr>
        <p:spPr bwMode="auto">
          <a:xfrm>
            <a:off x="0" y="106680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3600" b="1" dirty="0">
                <a:cs typeface="Arial" panose="020B0604020202020204" pitchFamily="34" charset="0"/>
              </a:rPr>
              <a:t>1.2 Semiconductor Materials</a:t>
            </a:r>
            <a:endParaRPr lang="en-US" altLang="en-US" sz="1800" dirty="0">
              <a:cs typeface="Arial" panose="020B0604020202020204" pitchFamily="34" charset="0"/>
            </a:endParaRPr>
          </a:p>
        </p:txBody>
      </p:sp>
      <p:sp>
        <p:nvSpPr>
          <p:cNvPr id="7171" name="Rectangle 11"/>
          <p:cNvSpPr>
            <a:spLocks noChangeArrowheads="1"/>
          </p:cNvSpPr>
          <p:nvPr/>
        </p:nvSpPr>
        <p:spPr bwMode="auto">
          <a:xfrm>
            <a:off x="1066800" y="2209800"/>
            <a:ext cx="7239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b="1">
                <a:solidFill>
                  <a:schemeClr val="accent2"/>
                </a:solidFill>
                <a:cs typeface="Arial" panose="020B0604020202020204" pitchFamily="34" charset="0"/>
              </a:rPr>
              <a:t>Materials commonly used in the development of semiconductor devices:</a:t>
            </a:r>
          </a:p>
        </p:txBody>
      </p:sp>
      <p:sp>
        <p:nvSpPr>
          <p:cNvPr id="7172" name="Rectangle 12"/>
          <p:cNvSpPr>
            <a:spLocks noChangeArrowheads="1"/>
          </p:cNvSpPr>
          <p:nvPr/>
        </p:nvSpPr>
        <p:spPr bwMode="auto">
          <a:xfrm>
            <a:off x="2133600" y="3535363"/>
            <a:ext cx="55626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150000"/>
              </a:lnSpc>
              <a:spcBef>
                <a:spcPct val="0"/>
              </a:spcBef>
              <a:buFontTx/>
              <a:buNone/>
            </a:pPr>
            <a:r>
              <a:rPr lang="en-US" altLang="en-US" b="1">
                <a:solidFill>
                  <a:srgbClr val="FFFF66"/>
                </a:solidFill>
                <a:cs typeface="Arial" panose="020B0604020202020204" pitchFamily="34" charset="0"/>
              </a:rPr>
              <a:t>Silicon (Si)</a:t>
            </a:r>
          </a:p>
          <a:p>
            <a:pPr eaLnBrk="1" hangingPunct="1">
              <a:lnSpc>
                <a:spcPct val="150000"/>
              </a:lnSpc>
              <a:spcBef>
                <a:spcPct val="0"/>
              </a:spcBef>
              <a:buFontTx/>
              <a:buNone/>
            </a:pPr>
            <a:r>
              <a:rPr lang="en-US" altLang="en-US" b="1">
                <a:solidFill>
                  <a:srgbClr val="FFFF66"/>
                </a:solidFill>
                <a:cs typeface="Arial" panose="020B0604020202020204" pitchFamily="34" charset="0"/>
              </a:rPr>
              <a:t>Germanium (Ge)</a:t>
            </a:r>
          </a:p>
          <a:p>
            <a:pPr eaLnBrk="1" hangingPunct="1">
              <a:lnSpc>
                <a:spcPct val="150000"/>
              </a:lnSpc>
              <a:spcBef>
                <a:spcPct val="0"/>
              </a:spcBef>
              <a:buFontTx/>
              <a:buNone/>
            </a:pPr>
            <a:r>
              <a:rPr lang="en-US" altLang="en-US" b="1">
                <a:solidFill>
                  <a:srgbClr val="FFFF66"/>
                </a:solidFill>
                <a:cs typeface="Arial" panose="020B0604020202020204" pitchFamily="34" charset="0"/>
              </a:rPr>
              <a:t>Gallium Arsenide (GaAs)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ppt_x"/>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172">
                                            <p:txEl>
                                              <p:pRg st="0" end="0"/>
                                            </p:txEl>
                                          </p:spTgt>
                                        </p:tgtEl>
                                        <p:attrNameLst>
                                          <p:attrName>style.visibility</p:attrName>
                                        </p:attrNameLst>
                                      </p:cBhvr>
                                      <p:to>
                                        <p:strVal val="visible"/>
                                      </p:to>
                                    </p:set>
                                    <p:anim calcmode="lin" valueType="num">
                                      <p:cBhvr additive="base">
                                        <p:cTn id="13" dur="500" fill="hold"/>
                                        <p:tgtEl>
                                          <p:spTgt spid="717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172">
                                            <p:txEl>
                                              <p:pRg st="1" end="1"/>
                                            </p:txEl>
                                          </p:spTgt>
                                        </p:tgtEl>
                                        <p:attrNameLst>
                                          <p:attrName>style.visibility</p:attrName>
                                        </p:attrNameLst>
                                      </p:cBhvr>
                                      <p:to>
                                        <p:strVal val="visible"/>
                                      </p:to>
                                    </p:set>
                                    <p:anim calcmode="lin" valueType="num">
                                      <p:cBhvr additive="base">
                                        <p:cTn id="19" dur="500" fill="hold"/>
                                        <p:tgtEl>
                                          <p:spTgt spid="717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172">
                                            <p:txEl>
                                              <p:pRg st="2" end="2"/>
                                            </p:txEl>
                                          </p:spTgt>
                                        </p:tgtEl>
                                        <p:attrNameLst>
                                          <p:attrName>style.visibility</p:attrName>
                                        </p:attrNameLst>
                                      </p:cBhvr>
                                      <p:to>
                                        <p:strVal val="visible"/>
                                      </p:to>
                                    </p:set>
                                    <p:anim calcmode="lin" valueType="num">
                                      <p:cBhvr additive="base">
                                        <p:cTn id="25" dur="500" fill="hold"/>
                                        <p:tgtEl>
                                          <p:spTgt spid="717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p:bld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5778"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09600" y="989013"/>
            <a:ext cx="7467600" cy="5105400"/>
          </a:xfrm>
        </p:spPr>
      </p:pic>
      <p:sp>
        <p:nvSpPr>
          <p:cNvPr id="6147" name="Title 2"/>
          <p:cNvSpPr>
            <a:spLocks noGrp="1"/>
          </p:cNvSpPr>
          <p:nvPr>
            <p:ph type="title"/>
          </p:nvPr>
        </p:nvSpPr>
        <p:spPr/>
        <p:txBody>
          <a:bodyPr rtlCol="0">
            <a:normAutofit fontScale="90000"/>
          </a:bodyPr>
          <a:lstStyle/>
          <a:p>
            <a:pPr eaLnBrk="1" fontAlgn="auto" hangingPunct="1">
              <a:spcAft>
                <a:spcPts val="0"/>
              </a:spcAft>
              <a:defRPr/>
            </a:pPr>
            <a:r>
              <a:rPr lang="en-US" altLang="en-US" dirty="0"/>
              <a:t> Summary Table</a:t>
            </a:r>
          </a:p>
        </p:txBody>
      </p:sp>
      <p:sp>
        <p:nvSpPr>
          <p:cNvPr id="2" name="TextBox 1"/>
          <p:cNvSpPr txBox="1">
            <a:spLocks noChangeArrowheads="1"/>
          </p:cNvSpPr>
          <p:nvPr/>
        </p:nvSpPr>
        <p:spPr bwMode="auto">
          <a:xfrm>
            <a:off x="762000" y="5638800"/>
            <a:ext cx="2024063" cy="3698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1</a:t>
            </a:r>
            <a:r>
              <a:rPr lang="en-US" altLang="en-US" sz="1800" baseline="30000"/>
              <a:t>st</a:t>
            </a:r>
            <a:r>
              <a:rPr lang="en-US" altLang="en-US" sz="1800"/>
              <a:t> Approximation</a:t>
            </a:r>
          </a:p>
        </p:txBody>
      </p:sp>
      <p:sp>
        <p:nvSpPr>
          <p:cNvPr id="5" name="TextBox 4"/>
          <p:cNvSpPr txBox="1">
            <a:spLocks noChangeArrowheads="1"/>
          </p:cNvSpPr>
          <p:nvPr/>
        </p:nvSpPr>
        <p:spPr bwMode="auto">
          <a:xfrm>
            <a:off x="788988" y="4419600"/>
            <a:ext cx="2060575" cy="3698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2</a:t>
            </a:r>
            <a:r>
              <a:rPr lang="en-US" altLang="en-US" sz="1800" baseline="30000"/>
              <a:t>nd</a:t>
            </a:r>
            <a:r>
              <a:rPr lang="en-US" altLang="en-US" sz="1800"/>
              <a:t> Approximation</a:t>
            </a:r>
          </a:p>
        </p:txBody>
      </p:sp>
      <p:sp>
        <p:nvSpPr>
          <p:cNvPr id="6" name="TextBox 5"/>
          <p:cNvSpPr txBox="1">
            <a:spLocks noChangeArrowheads="1"/>
          </p:cNvSpPr>
          <p:nvPr/>
        </p:nvSpPr>
        <p:spPr bwMode="auto">
          <a:xfrm>
            <a:off x="788988" y="2944813"/>
            <a:ext cx="2038350" cy="369887"/>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50000"/>
              </a:spcBef>
              <a:buChar char="•"/>
              <a:defRPr sz="2800">
                <a:solidFill>
                  <a:schemeClr val="tx1"/>
                </a:solidFill>
                <a:latin typeface="Arial" panose="020B0604020202020204" pitchFamily="34" charset="0"/>
              </a:defRPr>
            </a:lvl1pPr>
            <a:lvl2pPr marL="742950" indent="-285750">
              <a:spcBef>
                <a:spcPct val="20000"/>
              </a:spcBef>
              <a:buChar char="–"/>
              <a:defRPr sz="2500">
                <a:solidFill>
                  <a:schemeClr val="tx1"/>
                </a:solidFill>
                <a:latin typeface="Arial" panose="020B0604020202020204" pitchFamily="34" charset="0"/>
              </a:defRPr>
            </a:lvl2pPr>
            <a:lvl3pPr marL="1143000" indent="-228600">
              <a:spcBef>
                <a:spcPct val="10000"/>
              </a:spcBef>
              <a:buChar char="•"/>
              <a:defRPr sz="23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800"/>
              <a:t>3</a:t>
            </a:r>
            <a:r>
              <a:rPr lang="en-US" altLang="en-US" sz="1800" baseline="30000"/>
              <a:t>rd</a:t>
            </a:r>
            <a:r>
              <a:rPr lang="en-US" altLang="en-US" sz="1800"/>
              <a:t> Approximation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altLang="en-US" dirty="0"/>
              <a:t>Practice Problem</a:t>
            </a:r>
          </a:p>
        </p:txBody>
      </p:sp>
      <p:sp>
        <p:nvSpPr>
          <p:cNvPr id="89091" name="Content Placeholder 2"/>
          <p:cNvSpPr>
            <a:spLocks noGrp="1"/>
          </p:cNvSpPr>
          <p:nvPr>
            <p:ph idx="1"/>
          </p:nvPr>
        </p:nvSpPr>
        <p:spPr/>
        <p:txBody>
          <a:bodyPr/>
          <a:lstStyle/>
          <a:p>
            <a:r>
              <a:rPr lang="en-US" altLang="en-US" dirty="0"/>
              <a:t>Use 11</a:t>
            </a:r>
            <a:r>
              <a:rPr lang="en-US" altLang="en-US" baseline="30000" dirty="0"/>
              <a:t>th</a:t>
            </a:r>
            <a:r>
              <a:rPr lang="en-US" altLang="en-US" dirty="0"/>
              <a:t> edition of the textbook</a:t>
            </a:r>
          </a:p>
          <a:p>
            <a:r>
              <a:rPr lang="en-US" altLang="en-US" dirty="0"/>
              <a:t>Total points: 100 (10 each)</a:t>
            </a:r>
          </a:p>
          <a:p>
            <a:r>
              <a:rPr lang="en-US" altLang="en-US" dirty="0"/>
              <a:t>Problems:</a:t>
            </a:r>
          </a:p>
          <a:p>
            <a:pPr lvl="1"/>
            <a:r>
              <a:rPr lang="en-US" altLang="en-US" b="1" i="1" dirty="0"/>
              <a:t>Chapter 1</a:t>
            </a:r>
            <a:r>
              <a:rPr lang="en-US" altLang="en-US" dirty="0"/>
              <a:t>: 15, 16, 18, 19, 27, 28, 29, 31</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p:txBody>
          <a:bodyPr/>
          <a:lstStyle/>
          <a:p>
            <a:r>
              <a:rPr lang="en-US" altLang="en-US" dirty="0"/>
              <a:t>Quiz 1</a:t>
            </a:r>
          </a:p>
        </p:txBody>
      </p:sp>
      <p:sp>
        <p:nvSpPr>
          <p:cNvPr id="89091" name="Content Placeholder 2"/>
          <p:cNvSpPr>
            <a:spLocks noGrp="1"/>
          </p:cNvSpPr>
          <p:nvPr>
            <p:ph idx="1"/>
          </p:nvPr>
        </p:nvSpPr>
        <p:spPr/>
        <p:txBody>
          <a:bodyPr/>
          <a:lstStyle/>
          <a:p>
            <a:r>
              <a:rPr lang="en-US" altLang="en-US" dirty="0"/>
              <a:t>Syllabus:</a:t>
            </a:r>
          </a:p>
          <a:p>
            <a:pPr lvl="1"/>
            <a:r>
              <a:rPr lang="en-US" altLang="en-US" dirty="0"/>
              <a:t>Chapter 1</a:t>
            </a:r>
          </a:p>
        </p:txBody>
      </p:sp>
    </p:spTree>
    <p:extLst>
      <p:ext uri="{BB962C8B-B14F-4D97-AF65-F5344CB8AC3E}">
        <p14:creationId xmlns:p14="http://schemas.microsoft.com/office/powerpoint/2010/main" val="2365276058"/>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457200" y="0"/>
            <a:ext cx="8229600" cy="714375"/>
          </a:xfrm>
        </p:spPr>
        <p:txBody>
          <a:bodyPr/>
          <a:lstStyle/>
          <a:p>
            <a:r>
              <a:rPr lang="en-US" altLang="en-US" dirty="0"/>
              <a:t>Quiz 1</a:t>
            </a:r>
          </a:p>
        </p:txBody>
      </p:sp>
      <p:sp>
        <p:nvSpPr>
          <p:cNvPr id="89091" name="Content Placeholder 2"/>
          <p:cNvSpPr>
            <a:spLocks noGrp="1"/>
          </p:cNvSpPr>
          <p:nvPr>
            <p:ph idx="1"/>
          </p:nvPr>
        </p:nvSpPr>
        <p:spPr>
          <a:xfrm>
            <a:off x="0" y="685800"/>
            <a:ext cx="9144000" cy="6172199"/>
          </a:xfrm>
        </p:spPr>
        <p:txBody>
          <a:bodyPr/>
          <a:lstStyle/>
          <a:p>
            <a:r>
              <a:rPr lang="en-US" dirty="0">
                <a:solidFill>
                  <a:srgbClr val="FF0000"/>
                </a:solidFill>
              </a:rPr>
              <a:t>Quiz 1 11/09/2020 Wednesday ?? </a:t>
            </a:r>
          </a:p>
          <a:p>
            <a:r>
              <a:rPr lang="en-US" dirty="0"/>
              <a:t>Syllabus: Chapter 1 Semiconductor Diodes </a:t>
            </a:r>
          </a:p>
          <a:p>
            <a:r>
              <a:rPr lang="en-US" dirty="0"/>
              <a:t>There will be 1 math problem + Short questions/MCQs/True False. </a:t>
            </a:r>
          </a:p>
          <a:p>
            <a:r>
              <a:rPr lang="en-US" dirty="0"/>
              <a:t>Math Problem from Diode Current Equation (Slides: 30,31 &amp; 34) OR AC Resistance (Slide 50). </a:t>
            </a:r>
            <a:endParaRPr lang="en-US" altLang="en-US" dirty="0"/>
          </a:p>
        </p:txBody>
      </p:sp>
    </p:spTree>
    <p:extLst>
      <p:ext uri="{BB962C8B-B14F-4D97-AF65-F5344CB8AC3E}">
        <p14:creationId xmlns:p14="http://schemas.microsoft.com/office/powerpoint/2010/main" val="1684980714"/>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Content Placeholder 2"/>
          <p:cNvSpPr>
            <a:spLocks noGrp="1"/>
          </p:cNvSpPr>
          <p:nvPr>
            <p:ph idx="1"/>
          </p:nvPr>
        </p:nvSpPr>
        <p:spPr>
          <a:xfrm>
            <a:off x="0" y="0"/>
            <a:ext cx="9144000" cy="6857999"/>
          </a:xfrm>
        </p:spPr>
        <p:txBody>
          <a:bodyPr/>
          <a:lstStyle/>
          <a:p>
            <a:pPr marL="0" indent="0">
              <a:buNone/>
            </a:pPr>
            <a:r>
              <a:rPr lang="en-US" sz="2200" dirty="0">
                <a:solidFill>
                  <a:srgbClr val="FF0000"/>
                </a:solidFill>
              </a:rPr>
              <a:t>1. Draw V-I characteristics curve of an Ideal Diode or Semiconductor (Silicon/ Germanium) Diode. </a:t>
            </a:r>
          </a:p>
          <a:p>
            <a:pPr marL="0" indent="0">
              <a:buNone/>
            </a:pPr>
            <a:r>
              <a:rPr lang="en-US" sz="2200" dirty="0">
                <a:solidFill>
                  <a:srgbClr val="FF0000"/>
                </a:solidFill>
              </a:rPr>
              <a:t>2. What do you mean by intrinsic semiconductors? </a:t>
            </a:r>
          </a:p>
          <a:p>
            <a:pPr marL="0" indent="0">
              <a:buNone/>
            </a:pPr>
            <a:r>
              <a:rPr lang="en-US" sz="2200" dirty="0">
                <a:solidFill>
                  <a:srgbClr val="FF0000"/>
                </a:solidFill>
              </a:rPr>
              <a:t>3. What do you mean by extrinsic semiconductors? </a:t>
            </a:r>
          </a:p>
          <a:p>
            <a:pPr marL="0" indent="0">
              <a:buNone/>
            </a:pPr>
            <a:r>
              <a:rPr lang="en-US" sz="2200" dirty="0">
                <a:solidFill>
                  <a:srgbClr val="FF0000"/>
                </a:solidFill>
              </a:rPr>
              <a:t>4. What are the majority and minority carriers of p-type and n-type materials? </a:t>
            </a:r>
          </a:p>
          <a:p>
            <a:pPr marL="0" indent="0">
              <a:buNone/>
            </a:pPr>
            <a:r>
              <a:rPr lang="en-US" sz="2200" dirty="0">
                <a:solidFill>
                  <a:srgbClr val="FF0000"/>
                </a:solidFill>
              </a:rPr>
              <a:t>5. What happens in a semiconductor diode in no bias condition? </a:t>
            </a:r>
          </a:p>
          <a:p>
            <a:pPr marL="0" indent="0">
              <a:buNone/>
            </a:pPr>
            <a:r>
              <a:rPr lang="en-US" sz="2200" dirty="0">
                <a:solidFill>
                  <a:srgbClr val="FF0000"/>
                </a:solidFill>
              </a:rPr>
              <a:t>6. What happens in a semiconductor diode in the forward bias condition? </a:t>
            </a:r>
          </a:p>
          <a:p>
            <a:pPr marL="0" indent="0">
              <a:buNone/>
            </a:pPr>
            <a:r>
              <a:rPr lang="en-US" sz="2200" dirty="0">
                <a:solidFill>
                  <a:srgbClr val="FF0000"/>
                </a:solidFill>
              </a:rPr>
              <a:t>7. What is break down/ Zener voltage? What is peak inverse voltage (PIV)? </a:t>
            </a:r>
          </a:p>
          <a:p>
            <a:pPr marL="0" indent="0">
              <a:buNone/>
            </a:pPr>
            <a:r>
              <a:rPr lang="en-US" sz="2200" dirty="0">
                <a:solidFill>
                  <a:srgbClr val="FF0000"/>
                </a:solidFill>
              </a:rPr>
              <a:t>8. What is forward bias voltage/knee voltage? </a:t>
            </a:r>
          </a:p>
          <a:p>
            <a:pPr marL="0" indent="0">
              <a:buNone/>
            </a:pPr>
            <a:r>
              <a:rPr lang="en-US" sz="2200" dirty="0">
                <a:solidFill>
                  <a:srgbClr val="FF0000"/>
                </a:solidFill>
              </a:rPr>
              <a:t>9. Draw the symbol of a semiconductor diode, Zener diode, and LED. </a:t>
            </a:r>
          </a:p>
          <a:p>
            <a:pPr marL="0" indent="0">
              <a:buNone/>
            </a:pPr>
            <a:r>
              <a:rPr lang="en-US" sz="2200" dirty="0">
                <a:solidFill>
                  <a:srgbClr val="FF0000"/>
                </a:solidFill>
              </a:rPr>
              <a:t>10. What are the differences between semiconductor (Si) diode and Zener diode?</a:t>
            </a:r>
            <a:endParaRPr lang="en-US" altLang="en-US" sz="2200" dirty="0">
              <a:solidFill>
                <a:srgbClr val="FF0000"/>
              </a:solidFill>
            </a:endParaRPr>
          </a:p>
        </p:txBody>
      </p:sp>
    </p:spTree>
    <p:extLst>
      <p:ext uri="{BB962C8B-B14F-4D97-AF65-F5344CB8AC3E}">
        <p14:creationId xmlns:p14="http://schemas.microsoft.com/office/powerpoint/2010/main" val="220483549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1"/>
          <p:cNvSpPr>
            <a:spLocks noGrp="1"/>
          </p:cNvSpPr>
          <p:nvPr>
            <p:ph idx="1"/>
          </p:nvPr>
        </p:nvSpPr>
        <p:spPr/>
        <p:txBody>
          <a:bodyPr/>
          <a:lstStyle/>
          <a:p>
            <a:r>
              <a:rPr lang="en-US" altLang="en-US" dirty="0"/>
              <a:t>Semiconductors are a group of materials having electrical conductivities intermediate between metals (conductors) and insulators. </a:t>
            </a:r>
          </a:p>
          <a:p>
            <a:r>
              <a:rPr lang="en-US" altLang="en-US" dirty="0"/>
              <a:t>Their conductivities can be varied by changes in:</a:t>
            </a:r>
          </a:p>
          <a:p>
            <a:pPr lvl="1"/>
            <a:r>
              <a:rPr lang="en-US" altLang="en-US" dirty="0"/>
              <a:t>temperature, </a:t>
            </a:r>
          </a:p>
          <a:p>
            <a:pPr lvl="1"/>
            <a:r>
              <a:rPr lang="en-US" altLang="en-US" dirty="0"/>
              <a:t>impurity content.</a:t>
            </a:r>
          </a:p>
        </p:txBody>
      </p:sp>
      <p:sp>
        <p:nvSpPr>
          <p:cNvPr id="8195" name="Title 2"/>
          <p:cNvSpPr>
            <a:spLocks noGrp="1"/>
          </p:cNvSpPr>
          <p:nvPr>
            <p:ph type="title"/>
          </p:nvPr>
        </p:nvSpPr>
        <p:spPr/>
        <p:txBody>
          <a:bodyPr/>
          <a:lstStyle/>
          <a:p>
            <a:r>
              <a:rPr lang="en-US" altLang="en-US"/>
              <a:t>What are Semiconductors?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anim calcmode="lin" valueType="num">
                                      <p:cBhvr additive="base">
                                        <p:cTn id="7" dur="500" fill="hold"/>
                                        <p:tgtEl>
                                          <p:spTgt spid="81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194">
                                            <p:txEl>
                                              <p:pRg st="1" end="1"/>
                                            </p:txEl>
                                          </p:spTgt>
                                        </p:tgtEl>
                                        <p:attrNameLst>
                                          <p:attrName>style.visibility</p:attrName>
                                        </p:attrNameLst>
                                      </p:cBhvr>
                                      <p:to>
                                        <p:strVal val="visible"/>
                                      </p:to>
                                    </p:set>
                                    <p:anim calcmode="lin" valueType="num">
                                      <p:cBhvr additive="base">
                                        <p:cTn id="13" dur="500" fill="hold"/>
                                        <p:tgtEl>
                                          <p:spTgt spid="819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1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194">
                                            <p:txEl>
                                              <p:pRg st="2" end="2"/>
                                            </p:txEl>
                                          </p:spTgt>
                                        </p:tgtEl>
                                        <p:attrNameLst>
                                          <p:attrName>style.visibility</p:attrName>
                                        </p:attrNameLst>
                                      </p:cBhvr>
                                      <p:to>
                                        <p:strVal val="visible"/>
                                      </p:to>
                                    </p:set>
                                    <p:anim calcmode="lin" valueType="num">
                                      <p:cBhvr additive="base">
                                        <p:cTn id="19" dur="500" fill="hold"/>
                                        <p:tgtEl>
                                          <p:spTgt spid="819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8194">
                                            <p:txEl>
                                              <p:pRg st="3" end="3"/>
                                            </p:txEl>
                                          </p:spTgt>
                                        </p:tgtEl>
                                        <p:attrNameLst>
                                          <p:attrName>style.visibility</p:attrName>
                                        </p:attrNameLst>
                                      </p:cBhvr>
                                      <p:to>
                                        <p:strVal val="visible"/>
                                      </p:to>
                                    </p:set>
                                    <p:anim calcmode="lin" valueType="num">
                                      <p:cBhvr additive="base">
                                        <p:cTn id="25" dur="500" fill="hold"/>
                                        <p:tgtEl>
                                          <p:spTgt spid="819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19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idx="1"/>
          </p:nvPr>
        </p:nvSpPr>
        <p:spPr/>
        <p:txBody>
          <a:bodyPr/>
          <a:lstStyle/>
          <a:p>
            <a:r>
              <a:rPr lang="en-US" altLang="en-US" sz="2400" b="1"/>
              <a:t>Ge (Germanium) </a:t>
            </a:r>
            <a:r>
              <a:rPr lang="en-US" altLang="en-US" sz="2400"/>
              <a:t>was widely used in the early days.</a:t>
            </a:r>
          </a:p>
          <a:p>
            <a:r>
              <a:rPr lang="en-US" altLang="en-US" sz="2400" b="1"/>
              <a:t>Si (Silicon) </a:t>
            </a:r>
            <a:r>
              <a:rPr lang="en-US" altLang="en-US" sz="2400"/>
              <a:t>is now used for the majority of integrated circuits (ICs). </a:t>
            </a:r>
          </a:p>
          <a:p>
            <a:r>
              <a:rPr lang="en-US" altLang="en-US" sz="2400"/>
              <a:t>The compound semiconductors are widely used in  high- speed devices and opto-electronic devices</a:t>
            </a:r>
          </a:p>
          <a:p>
            <a:pPr lvl="1"/>
            <a:r>
              <a:rPr lang="en-US" altLang="en-US" sz="2000"/>
              <a:t>For example, </a:t>
            </a:r>
            <a:r>
              <a:rPr lang="en-US" altLang="en-US" sz="2000" b="1"/>
              <a:t>III–V semiconductors </a:t>
            </a:r>
            <a:r>
              <a:rPr lang="en-US" altLang="en-US" sz="2000"/>
              <a:t>such as GaN, GaP, and GaAs are common in light- emitting diodes (LEDs)</a:t>
            </a:r>
          </a:p>
          <a:p>
            <a:r>
              <a:rPr lang="en-US" altLang="en-US" sz="2400" b="1"/>
              <a:t>Three-element or ternary</a:t>
            </a:r>
            <a:r>
              <a:rPr lang="en-US" altLang="en-US" sz="2400"/>
              <a:t> semiconductors (such as GaAsP) and  </a:t>
            </a:r>
            <a:r>
              <a:rPr lang="en-US" altLang="en-US" sz="2400" b="1"/>
              <a:t>four-element or quaternary </a:t>
            </a:r>
            <a:r>
              <a:rPr lang="en-US" altLang="en-US" sz="2400"/>
              <a:t>semiconductors (such as InGaAsP) are also used.</a:t>
            </a:r>
          </a:p>
          <a:p>
            <a:pPr lvl="1"/>
            <a:r>
              <a:rPr lang="en-US" altLang="en-US" sz="2100"/>
              <a:t>For example, they can be used to make LEDs of different colors.</a:t>
            </a:r>
          </a:p>
          <a:p>
            <a:endParaRPr lang="en-US" altLang="en-US"/>
          </a:p>
        </p:txBody>
      </p:sp>
      <p:sp>
        <p:nvSpPr>
          <p:cNvPr id="11267" name="Title 2"/>
          <p:cNvSpPr>
            <a:spLocks noGrp="1"/>
          </p:cNvSpPr>
          <p:nvPr>
            <p:ph type="title"/>
          </p:nvPr>
        </p:nvSpPr>
        <p:spPr/>
        <p:txBody>
          <a:bodyPr/>
          <a:lstStyle/>
          <a:p>
            <a:r>
              <a:rPr lang="en-US" altLang="en-US"/>
              <a:t>History of Popular Semiconductors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6">
                                            <p:txEl>
                                              <p:pRg st="0" end="0"/>
                                            </p:txEl>
                                          </p:spTgt>
                                        </p:tgtEl>
                                        <p:attrNameLst>
                                          <p:attrName>style.visibility</p:attrName>
                                        </p:attrNameLst>
                                      </p:cBhvr>
                                      <p:to>
                                        <p:strVal val="visible"/>
                                      </p:to>
                                    </p:set>
                                    <p:anim calcmode="lin" valueType="num">
                                      <p:cBhvr additive="base">
                                        <p:cTn id="7" dur="500" fill="hold"/>
                                        <p:tgtEl>
                                          <p:spTgt spid="1126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26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266">
                                            <p:txEl>
                                              <p:pRg st="1" end="1"/>
                                            </p:txEl>
                                          </p:spTgt>
                                        </p:tgtEl>
                                        <p:attrNameLst>
                                          <p:attrName>style.visibility</p:attrName>
                                        </p:attrNameLst>
                                      </p:cBhvr>
                                      <p:to>
                                        <p:strVal val="visible"/>
                                      </p:to>
                                    </p:set>
                                    <p:anim calcmode="lin" valueType="num">
                                      <p:cBhvr additive="base">
                                        <p:cTn id="13" dur="500" fill="hold"/>
                                        <p:tgtEl>
                                          <p:spTgt spid="1126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26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66">
                                            <p:txEl>
                                              <p:pRg st="2" end="2"/>
                                            </p:txEl>
                                          </p:spTgt>
                                        </p:tgtEl>
                                        <p:attrNameLst>
                                          <p:attrName>style.visibility</p:attrName>
                                        </p:attrNameLst>
                                      </p:cBhvr>
                                      <p:to>
                                        <p:strVal val="visible"/>
                                      </p:to>
                                    </p:set>
                                    <p:anim calcmode="lin" valueType="num">
                                      <p:cBhvr additive="base">
                                        <p:cTn id="19" dur="500" fill="hold"/>
                                        <p:tgtEl>
                                          <p:spTgt spid="1126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1266">
                                            <p:txEl>
                                              <p:pRg st="3" end="3"/>
                                            </p:txEl>
                                          </p:spTgt>
                                        </p:tgtEl>
                                        <p:attrNameLst>
                                          <p:attrName>style.visibility</p:attrName>
                                        </p:attrNameLst>
                                      </p:cBhvr>
                                      <p:to>
                                        <p:strVal val="visible"/>
                                      </p:to>
                                    </p:set>
                                    <p:anim calcmode="lin" valueType="num">
                                      <p:cBhvr additive="base">
                                        <p:cTn id="25" dur="500" fill="hold"/>
                                        <p:tgtEl>
                                          <p:spTgt spid="1126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2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1266">
                                            <p:txEl>
                                              <p:pRg st="4" end="4"/>
                                            </p:txEl>
                                          </p:spTgt>
                                        </p:tgtEl>
                                        <p:attrNameLst>
                                          <p:attrName>style.visibility</p:attrName>
                                        </p:attrNameLst>
                                      </p:cBhvr>
                                      <p:to>
                                        <p:strVal val="visible"/>
                                      </p:to>
                                    </p:set>
                                    <p:anim calcmode="lin" valueType="num">
                                      <p:cBhvr additive="base">
                                        <p:cTn id="31" dur="500" fill="hold"/>
                                        <p:tgtEl>
                                          <p:spTgt spid="1126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1266">
                                            <p:txEl>
                                              <p:pRg st="5" end="5"/>
                                            </p:txEl>
                                          </p:spTgt>
                                        </p:tgtEl>
                                        <p:attrNameLst>
                                          <p:attrName>style.visibility</p:attrName>
                                        </p:attrNameLst>
                                      </p:cBhvr>
                                      <p:to>
                                        <p:strVal val="visible"/>
                                      </p:to>
                                    </p:set>
                                    <p:anim calcmode="lin" valueType="num">
                                      <p:cBhvr additive="base">
                                        <p:cTn id="37" dur="500" fill="hold"/>
                                        <p:tgtEl>
                                          <p:spTgt spid="11266">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126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a:xfrm>
            <a:off x="685800" y="152400"/>
            <a:ext cx="7772400" cy="609600"/>
          </a:xfrm>
        </p:spPr>
        <p:txBody>
          <a:bodyPr/>
          <a:lstStyle/>
          <a:p>
            <a:r>
              <a:rPr lang="en-US" altLang="en-US"/>
              <a:t>Three types of solids</a:t>
            </a:r>
          </a:p>
        </p:txBody>
      </p:sp>
      <p:sp>
        <p:nvSpPr>
          <p:cNvPr id="12291" name="Content Placeholder 2"/>
          <p:cNvSpPr>
            <a:spLocks noGrp="1"/>
          </p:cNvSpPr>
          <p:nvPr>
            <p:ph idx="1"/>
          </p:nvPr>
        </p:nvSpPr>
        <p:spPr>
          <a:xfrm>
            <a:off x="685800" y="3227388"/>
            <a:ext cx="7772400" cy="3067050"/>
          </a:xfrm>
        </p:spPr>
        <p:txBody>
          <a:bodyPr/>
          <a:lstStyle/>
          <a:p>
            <a:r>
              <a:rPr lang="en-US" altLang="en-US"/>
              <a:t>Solids are classified according to their atomic arrangement: </a:t>
            </a:r>
          </a:p>
          <a:p>
            <a:pPr marL="914400" lvl="1" indent="-514350">
              <a:buFontTx/>
              <a:buAutoNum type="alphaLcParenR"/>
            </a:pPr>
            <a:r>
              <a:rPr lang="en-US" altLang="en-US" sz="2400" b="1"/>
              <a:t>Crystalline</a:t>
            </a:r>
            <a:r>
              <a:rPr lang="en-US" altLang="en-US" sz="2400"/>
              <a:t>: the atoms are arranged in a periodic fashion </a:t>
            </a:r>
          </a:p>
          <a:p>
            <a:pPr marL="914400" lvl="1" indent="-514350">
              <a:buFontTx/>
              <a:buAutoNum type="alphaLcParenR"/>
            </a:pPr>
            <a:r>
              <a:rPr lang="en-US" altLang="en-US" sz="2400" b="1"/>
              <a:t>Amorphous</a:t>
            </a:r>
            <a:r>
              <a:rPr lang="en-US" altLang="en-US" sz="2400"/>
              <a:t>: no periodic structure at all</a:t>
            </a:r>
          </a:p>
          <a:p>
            <a:pPr marL="914400" lvl="1" indent="-514350">
              <a:buFontTx/>
              <a:buAutoNum type="alphaLcParenR"/>
            </a:pPr>
            <a:r>
              <a:rPr lang="en-US" altLang="en-US" sz="2400" b="1"/>
              <a:t>Polycrystalline</a:t>
            </a:r>
            <a:r>
              <a:rPr lang="en-US" altLang="en-US" sz="2400"/>
              <a:t>: many small regions of single-crystal material</a:t>
            </a:r>
          </a:p>
        </p:txBody>
      </p:sp>
      <p:pic>
        <p:nvPicPr>
          <p:cNvPr id="12292" name="Picture 3" descr="K:\tif\size\fg01-01.tif"/>
          <p:cNvPicPr>
            <a:picLocks noChangeAspect="1" noChangeArrowheads="1"/>
          </p:cNvPicPr>
          <p:nvPr/>
        </p:nvPicPr>
        <p:blipFill>
          <a:blip r:embed="rId2">
            <a:extLst>
              <a:ext uri="{28A0092B-C50C-407E-A947-70E740481C1C}">
                <a14:useLocalDpi xmlns:a14="http://schemas.microsoft.com/office/drawing/2010/main" val="0"/>
              </a:ext>
            </a:extLst>
          </a:blip>
          <a:srcRect l="13004" t="22667" r="13995" b="42662"/>
          <a:stretch>
            <a:fillRect/>
          </a:stretch>
        </p:blipFill>
        <p:spPr bwMode="auto">
          <a:xfrm>
            <a:off x="1447800" y="914400"/>
            <a:ext cx="6065838"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additive="base">
                                        <p:cTn id="7" dur="500" fill="hold"/>
                                        <p:tgtEl>
                                          <p:spTgt spid="12292"/>
                                        </p:tgtEl>
                                        <p:attrNameLst>
                                          <p:attrName>ppt_x</p:attrName>
                                        </p:attrNameLst>
                                      </p:cBhvr>
                                      <p:tavLst>
                                        <p:tav tm="0">
                                          <p:val>
                                            <p:strVal val="#ppt_x"/>
                                          </p:val>
                                        </p:tav>
                                        <p:tav tm="100000">
                                          <p:val>
                                            <p:strVal val="#ppt_x"/>
                                          </p:val>
                                        </p:tav>
                                      </p:tavLst>
                                    </p:anim>
                                    <p:anim calcmode="lin" valueType="num">
                                      <p:cBhvr additive="base">
                                        <p:cTn id="8"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291">
                                            <p:txEl>
                                              <p:pRg st="0" end="0"/>
                                            </p:txEl>
                                          </p:spTgt>
                                        </p:tgtEl>
                                        <p:attrNameLst>
                                          <p:attrName>style.visibility</p:attrName>
                                        </p:attrNameLst>
                                      </p:cBhvr>
                                      <p:to>
                                        <p:strVal val="visible"/>
                                      </p:to>
                                    </p:set>
                                    <p:anim calcmode="lin" valueType="num">
                                      <p:cBhvr additive="base">
                                        <p:cTn id="13"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2291">
                                            <p:txEl>
                                              <p:pRg st="1" end="1"/>
                                            </p:txEl>
                                          </p:spTgt>
                                        </p:tgtEl>
                                        <p:attrNameLst>
                                          <p:attrName>style.visibility</p:attrName>
                                        </p:attrNameLst>
                                      </p:cBhvr>
                                      <p:to>
                                        <p:strVal val="visible"/>
                                      </p:to>
                                    </p:set>
                                    <p:anim calcmode="lin" valueType="num">
                                      <p:cBhvr additive="base">
                                        <p:cTn id="19"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2291">
                                            <p:txEl>
                                              <p:pRg st="2" end="2"/>
                                            </p:txEl>
                                          </p:spTgt>
                                        </p:tgtEl>
                                        <p:attrNameLst>
                                          <p:attrName>style.visibility</p:attrName>
                                        </p:attrNameLst>
                                      </p:cBhvr>
                                      <p:to>
                                        <p:strVal val="visible"/>
                                      </p:to>
                                    </p:set>
                                    <p:anim calcmode="lin" valueType="num">
                                      <p:cBhvr additive="base">
                                        <p:cTn id="25"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2291">
                                            <p:txEl>
                                              <p:pRg st="3" end="3"/>
                                            </p:txEl>
                                          </p:spTgt>
                                        </p:tgtEl>
                                        <p:attrNameLst>
                                          <p:attrName>style.visibility</p:attrName>
                                        </p:attrNameLst>
                                      </p:cBhvr>
                                      <p:to>
                                        <p:strVal val="visible"/>
                                      </p:to>
                                    </p:set>
                                    <p:anim calcmode="lin" valueType="num">
                                      <p:cBhvr additive="base">
                                        <p:cTn id="31"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blue">
  <a:themeElements>
    <a:clrScheme name="ppt_templat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pt_template_blu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pt_template_blu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_template_blu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_template_blu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_template_blu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_template_blu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_template_blu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_template_blu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_template_blu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_template_blu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_template_blu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_template_blu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_template_blu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ppt_template_blue</Template>
  <TotalTime>4236</TotalTime>
  <Words>2642</Words>
  <Application>Microsoft Office PowerPoint</Application>
  <PresentationFormat>On-screen Show (4:3)</PresentationFormat>
  <Paragraphs>317</Paragraphs>
  <Slides>64</Slides>
  <Notes>4</Notes>
  <HiddenSlides>17</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0" baseType="lpstr">
      <vt:lpstr>Arial</vt:lpstr>
      <vt:lpstr>Calibri</vt:lpstr>
      <vt:lpstr>Cambria Math</vt:lpstr>
      <vt:lpstr>Times New Roman</vt:lpstr>
      <vt:lpstr>ppt_template_blue</vt:lpstr>
      <vt:lpstr>Equation</vt:lpstr>
      <vt:lpstr>Semiconductor Diodes</vt:lpstr>
      <vt:lpstr>A simple Diode circuit</vt:lpstr>
      <vt:lpstr>A simple Diode circuit</vt:lpstr>
      <vt:lpstr>PowerPoint Presentation</vt:lpstr>
      <vt:lpstr>PowerPoint Presentation</vt:lpstr>
      <vt:lpstr>PowerPoint Presentation</vt:lpstr>
      <vt:lpstr>What are Semiconductors?</vt:lpstr>
      <vt:lpstr>History of Popular Semiconductors</vt:lpstr>
      <vt:lpstr>Three types of solids</vt:lpstr>
      <vt:lpstr> 1.3 Atomic Structures of  Semiconductors</vt:lpstr>
      <vt:lpstr> Covalent bonding of the silicon atom</vt:lpstr>
      <vt:lpstr>PowerPoint Presentation</vt:lpstr>
      <vt:lpstr> Covalent bonding of the GaAs crystal</vt:lpstr>
      <vt:lpstr> Intrinsic Semiconductors</vt:lpstr>
      <vt:lpstr>Electron Hole Pair Generation  and Recombination</vt:lpstr>
      <vt:lpstr>1.4 ENERGY LEVELS</vt:lpstr>
      <vt:lpstr>Electron volts (eV)</vt:lpstr>
      <vt:lpstr>1.5 n-TYPE AND p-TYPE MATERIALS</vt:lpstr>
      <vt:lpstr> Atomic Structures of Impurities</vt:lpstr>
      <vt:lpstr>n -Type Material</vt:lpstr>
      <vt:lpstr>p-Type Material</vt:lpstr>
      <vt:lpstr>Majority and Minority Carriers</vt:lpstr>
      <vt:lpstr>Electrical Classification of Materials</vt:lpstr>
      <vt:lpstr>Semiconductors in Summary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Diode Current Equation</vt:lpstr>
      <vt:lpstr>PowerPoint Presentation</vt:lpstr>
      <vt:lpstr>PowerPoint Presentation</vt:lpstr>
      <vt:lpstr>Forward Bias (FB)/Short/Conduction Mode</vt:lpstr>
      <vt:lpstr>Diode Current Approximations</vt:lpstr>
      <vt:lpstr>PowerPoint Presentation</vt:lpstr>
      <vt:lpstr>Forward bias condition</vt:lpstr>
      <vt:lpstr>Forward bias condition</vt:lpstr>
      <vt:lpstr>PowerPoint Presentation</vt:lpstr>
      <vt:lpstr>PowerPoint Presentation</vt:lpstr>
      <vt:lpstr>PowerPoint Presentation</vt:lpstr>
      <vt:lpstr> Comparison of Ge, Si, and GaAs diodes</vt:lpstr>
      <vt:lpstr>Temperature Effects</vt:lpstr>
      <vt:lpstr>PowerPoint Presentation</vt:lpstr>
      <vt:lpstr>PowerPoint Presentation</vt:lpstr>
      <vt:lpstr> Zener Diode Characteristics</vt:lpstr>
      <vt:lpstr>PowerPoint Presentation</vt:lpstr>
      <vt:lpstr>Light-Emitting Diodes</vt:lpstr>
      <vt:lpstr>Causes of Light in LEDs</vt:lpstr>
      <vt:lpstr>PowerPoint Presentation</vt:lpstr>
      <vt:lpstr>PowerPoint Presentation</vt:lpstr>
      <vt:lpstr>PowerPoint Presentation</vt:lpstr>
      <vt:lpstr>AC (Dynamic) Resistance</vt:lpstr>
      <vt:lpstr>Analytical Derivation of rd</vt:lpstr>
      <vt:lpstr>PowerPoint Presentation</vt:lpstr>
      <vt:lpstr>PowerPoint Presentation</vt:lpstr>
      <vt:lpstr>Summary Table</vt:lpstr>
      <vt:lpstr>PowerPoint Presentation</vt:lpstr>
      <vt:lpstr> Summary Table</vt:lpstr>
      <vt:lpstr>Practice Problem</vt:lpstr>
      <vt:lpstr>Quiz 1</vt:lpstr>
      <vt:lpstr>Quiz 1</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Title</dc:title>
  <dc:creator>Robert Paynter</dc:creator>
  <cp:lastModifiedBy>Riasat Khan</cp:lastModifiedBy>
  <cp:revision>169</cp:revision>
  <dcterms:created xsi:type="dcterms:W3CDTF">2011-07-14T15:53:54Z</dcterms:created>
  <dcterms:modified xsi:type="dcterms:W3CDTF">2025-09-23T05:02:36Z</dcterms:modified>
</cp:coreProperties>
</file>