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2" r:id="rId2"/>
    <p:sldMasterId id="2147483804" r:id="rId3"/>
    <p:sldMasterId id="2147483964" r:id="rId4"/>
  </p:sldMasterIdLst>
  <p:notesMasterIdLst>
    <p:notesMasterId r:id="rId43"/>
  </p:notesMasterIdLst>
  <p:sldIdLst>
    <p:sldId id="364" r:id="rId5"/>
    <p:sldId id="308" r:id="rId6"/>
    <p:sldId id="325" r:id="rId7"/>
    <p:sldId id="324" r:id="rId8"/>
    <p:sldId id="257" r:id="rId9"/>
    <p:sldId id="310" r:id="rId10"/>
    <p:sldId id="311" r:id="rId11"/>
    <p:sldId id="313" r:id="rId12"/>
    <p:sldId id="314" r:id="rId13"/>
    <p:sldId id="315" r:id="rId14"/>
    <p:sldId id="316" r:id="rId15"/>
    <p:sldId id="317" r:id="rId16"/>
    <p:sldId id="318" r:id="rId17"/>
    <p:sldId id="365" r:id="rId18"/>
    <p:sldId id="366" r:id="rId19"/>
    <p:sldId id="282" r:id="rId20"/>
    <p:sldId id="322" r:id="rId21"/>
    <p:sldId id="342" r:id="rId22"/>
    <p:sldId id="344" r:id="rId23"/>
    <p:sldId id="359" r:id="rId24"/>
    <p:sldId id="358" r:id="rId25"/>
    <p:sldId id="345" r:id="rId26"/>
    <p:sldId id="346" r:id="rId27"/>
    <p:sldId id="347" r:id="rId28"/>
    <p:sldId id="360" r:id="rId29"/>
    <p:sldId id="361" r:id="rId30"/>
    <p:sldId id="362" r:id="rId31"/>
    <p:sldId id="337" r:id="rId32"/>
    <p:sldId id="368" r:id="rId33"/>
    <p:sldId id="370" r:id="rId34"/>
    <p:sldId id="284" r:id="rId35"/>
    <p:sldId id="285" r:id="rId36"/>
    <p:sldId id="286" r:id="rId37"/>
    <p:sldId id="287" r:id="rId38"/>
    <p:sldId id="290" r:id="rId39"/>
    <p:sldId id="297" r:id="rId40"/>
    <p:sldId id="298" r:id="rId41"/>
    <p:sldId id="300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EE"/>
    <a:srgbClr val="E5F99D"/>
    <a:srgbClr val="0080AA"/>
    <a:srgbClr val="006DA4"/>
    <a:srgbClr val="9494DC"/>
    <a:srgbClr val="FF0000"/>
    <a:srgbClr val="80808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660"/>
  </p:normalViewPr>
  <p:slideViewPr>
    <p:cSldViewPr>
      <p:cViewPr>
        <p:scale>
          <a:sx n="80" d="100"/>
          <a:sy n="80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48FD5D-9D6A-4065-AF0A-BF87CC4FE9B4}" type="datetimeFigureOut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67B4C3-38FA-45C5-B691-2B5A8FEDB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157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75EC03-CA18-4D57-B1FE-1FE041596A5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155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A7E85F-654A-4289-958F-6E85D830C697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68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tIns="45720" bIns="45720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348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7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C04778-3CB2-4A87-A5A4-00843CE84053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AD9AF7-FCC5-4604-AA9F-5A56DDFEF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4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81551BF-EB50-40CA-98C1-C0FE172CA755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E6A808-53F1-4042-9F42-EAC3FD4E51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67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8E2772-8662-4406-87AB-CE3B7775A84E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916FCF-0628-4B20-BDE6-D25795CFF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8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BE53AD-C482-4E52-A10D-E14CFA7F0BAE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49C6EC0-CD0F-4CA8-8CE2-7E9E8B966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03B6D97-6435-4171-998D-11FB87EC9E92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F2BE5F-CA0A-4C8D-891C-56FDBF310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CF39DB-8D01-4E54-8C12-F4791C0D54C0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BC5C79D-0980-4B5F-AB98-1F4A4AA0F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6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5080AB-C0BC-40E7-A838-FE363E37C9F7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6644AF-FA51-4ECD-AD4B-64753FAB7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07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CCFE4C-3157-4436-B387-411988742416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135728-7C56-42C5-ABE7-A33F255D1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8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6A45CF-7588-4E07-BF61-B0992EFD7A65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D751C6-FA4E-4C28-B9CB-5E9F2D3A07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7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3EF819-8210-43E2-9328-DA70DFCBCA3C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AD00DE-284F-435C-8CC0-21ACF6134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8E27A9-D528-40AC-8AD4-523532718104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E72186-4D7F-475A-83CB-BD50F67C1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24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E574F4-9D38-40E4-8F08-93639AFBA1E5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DD91CC-2421-488A-9DF9-45A4D74D6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35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A438E6E-21FC-4646-A806-0CBCB9E95749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562B39E-5C11-45FC-9941-6E937387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28A650-5BFC-4203-94D6-BA9180336E83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457FB70-98E4-4FED-9F37-AA3EF3C36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02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EAEEE51-962E-4D56-A428-4DD7276283DB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D01C8B-8850-451F-91B2-7188E6E93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7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52ED2D-9198-4CD1-B3F8-59B89319278B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760083-C9B9-4FBE-B4D2-A3CE5FC66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2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A42A9A8-6B66-4F4E-886B-DC1D8CB913F8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A45EB0B-3AAF-4E70-BA15-F6D563CA7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3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090270-18F0-4DF8-B51C-994B4EECF5C4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782A20-59D6-4A85-A539-266BD6C5D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841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A3B1BE-4A80-4C7E-9901-3AB554BC4C0C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7C93DB3-51B8-492F-8C60-634DD2EBF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82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AE6C97-BB8D-40B3-ADAA-4CB89E2E0DA6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E31DB26-04B5-4CFB-BB42-A84F45F15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2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E5D9305-2C7A-4A6A-BFAD-F2D27A8DE0DF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BF9A5D-0FE3-4875-9972-5BAB9986C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82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D05591-882F-4FA4-8408-F9D164C8E6C4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57D837-EAC8-464C-A649-7053A8126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40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F2706E2-ADF7-4111-AFF6-0F122CE4D226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E44DDB-8D77-49FD-8CD0-D7CFF831C0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476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9450CD-B6AC-4A43-BF52-0E3EC73E8388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D3C4A6-CFE3-49B1-83D9-14372146A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2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606275-56CA-4695-AB67-4F4D3C80BC43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1C0559-2F70-461D-99E6-81C725176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40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A73155-A7AB-4EAB-86CF-5FE0AE4015D4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1B58FB1-F6F7-41B6-8CAF-3BA7ECB20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551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223591-4433-4FCE-841C-045E9D797176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72BD11C-70A1-4A4F-BFCD-CC769F3B4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740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AA32795-4A51-4A96-BDA1-08659351EF4F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81A4080-937F-451D-89AE-8AB7AC2C6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0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9525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525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6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806A53-1AA5-4AFE-9A92-A74B2D558219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19A55C-23BB-42F0-B4C0-8DBD17A4A5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88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3A81F9-0029-47D8-A883-E9F3A6C682EF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978D4F-DB18-4842-BDDD-47E675416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68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AF0385-CF7B-494E-9632-61D576F61294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E95E17-29D4-4882-A169-FDAA6381E1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9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8C986AB-2C72-4295-A9B7-7893F782521B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F4D89A-3E7F-4333-AB5A-CBB4294FD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4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18943FD-BF4D-4412-B38C-A763D6A49B8E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F848EB-59E6-455C-B054-D429D1E91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9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0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38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837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48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80A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rgb-blu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7613"/>
            <a:ext cx="9144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9525"/>
            <a:ext cx="82296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2" r:id="rId1"/>
    <p:sldLayoutId id="2147484632" r:id="rId2"/>
    <p:sldLayoutId id="2147484633" r:id="rId3"/>
    <p:sldLayoutId id="2147484634" r:id="rId4"/>
    <p:sldLayoutId id="2147484635" r:id="rId5"/>
    <p:sldLayoutId id="2147484636" r:id="rId6"/>
    <p:sldLayoutId id="2147484637" r:id="rId7"/>
    <p:sldLayoutId id="2147484638" r:id="rId8"/>
    <p:sldLayoutId id="2147484639" r:id="rId9"/>
    <p:sldLayoutId id="2147484640" r:id="rId10"/>
    <p:sldLayoutId id="214748464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DEBA4283-9F02-46B6-9AA3-8DC4FC12DB1B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B6299CE9-19C4-4FC0-8398-5BC73F7A0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3" r:id="rId1"/>
    <p:sldLayoutId id="2147484644" r:id="rId2"/>
    <p:sldLayoutId id="2147484645" r:id="rId3"/>
    <p:sldLayoutId id="2147484646" r:id="rId4"/>
    <p:sldLayoutId id="2147484647" r:id="rId5"/>
    <p:sldLayoutId id="2147484648" r:id="rId6"/>
    <p:sldLayoutId id="2147484649" r:id="rId7"/>
    <p:sldLayoutId id="2147484650" r:id="rId8"/>
    <p:sldLayoutId id="2147484651" r:id="rId9"/>
    <p:sldLayoutId id="2147484652" r:id="rId10"/>
    <p:sldLayoutId id="214748465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B7B9801-0F85-4174-83E6-445988C6064F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4D3C5173-7A4D-439B-9B4F-B1382E22E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4" r:id="rId1"/>
    <p:sldLayoutId id="2147484655" r:id="rId2"/>
    <p:sldLayoutId id="2147484656" r:id="rId3"/>
    <p:sldLayoutId id="2147484657" r:id="rId4"/>
    <p:sldLayoutId id="2147484658" r:id="rId5"/>
    <p:sldLayoutId id="2147484659" r:id="rId6"/>
    <p:sldLayoutId id="2147484660" r:id="rId7"/>
    <p:sldLayoutId id="2147484661" r:id="rId8"/>
    <p:sldLayoutId id="2147484662" r:id="rId9"/>
    <p:sldLayoutId id="2147484663" r:id="rId10"/>
    <p:sldLayoutId id="214748466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5ABC478C-64AF-4428-B285-504699917066}" type="datetime1">
              <a:rPr lang="en-US"/>
              <a:pPr>
                <a:defRPr/>
              </a:pPr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66FD0CD7-BF09-4336-8258-C8864A6FC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png"/><Relationship Id="rId4" Type="http://schemas.openxmlformats.org/officeDocument/2006/relationships/image" Target="../media/image18.wmf"/><Relationship Id="rId9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Bipolar Junction Transistors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Topic 3 (Chapter 3)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Purposes of Different Transistor Regions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The heavily doped emitter </a:t>
            </a:r>
            <a:r>
              <a:rPr lang="en-US" altLang="en-US" b="1" dirty="0" smtClean="0">
                <a:solidFill>
                  <a:srgbClr val="FF0000"/>
                </a:solidFill>
              </a:rPr>
              <a:t>emits</a:t>
            </a:r>
            <a:r>
              <a:rPr lang="en-US" altLang="en-US" b="1" dirty="0" smtClean="0"/>
              <a:t> or injects its free electrons into the base</a:t>
            </a:r>
          </a:p>
          <a:p>
            <a:r>
              <a:rPr lang="en-US" altLang="en-US" b="1" dirty="0" smtClean="0"/>
              <a:t>The lightly doped base also has a well-defined purpose: to </a:t>
            </a:r>
            <a:r>
              <a:rPr lang="en-US" altLang="en-US" b="1" dirty="0" smtClean="0">
                <a:solidFill>
                  <a:srgbClr val="FF0000"/>
                </a:solidFill>
              </a:rPr>
              <a:t>pass</a:t>
            </a:r>
            <a:r>
              <a:rPr lang="en-US" altLang="en-US" b="1" dirty="0" smtClean="0"/>
              <a:t> emitter-injected electrons on to the collector</a:t>
            </a:r>
          </a:p>
          <a:p>
            <a:r>
              <a:rPr lang="en-US" altLang="en-US" b="1" dirty="0" smtClean="0"/>
              <a:t>The collector is so named because it </a:t>
            </a:r>
            <a:r>
              <a:rPr lang="en-US" altLang="en-US" b="1" dirty="0" smtClean="0">
                <a:solidFill>
                  <a:srgbClr val="FF0000"/>
                </a:solidFill>
              </a:rPr>
              <a:t>collects</a:t>
            </a:r>
            <a:r>
              <a:rPr lang="en-US" altLang="en-US" b="1" dirty="0" smtClean="0"/>
              <a:t> or gathers most of the electrons from the base</a:t>
            </a:r>
          </a:p>
          <a:p>
            <a:endParaRPr lang="en-US" altLang="en-US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Electron Movement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5029200"/>
              </a:xfrm>
            </p:spPr>
            <p:txBody>
              <a:bodyPr/>
              <a:lstStyle/>
              <a:p>
                <a:r>
                  <a:rPr lang="en-US" altLang="en-US" b="1" dirty="0" smtClean="0"/>
                  <a:t>If </a:t>
                </a:r>
                <a:r>
                  <a:rPr lang="en-US" altLang="en-US" b="1" i="1" dirty="0" smtClean="0"/>
                  <a:t>V</a:t>
                </a:r>
                <a:r>
                  <a:rPr lang="en-US" altLang="en-US" b="1" i="1" baseline="-25000" dirty="0" smtClean="0"/>
                  <a:t>BE</a:t>
                </a:r>
                <a:r>
                  <a:rPr lang="en-US" altLang="en-US" b="1" i="1" dirty="0" smtClean="0"/>
                  <a:t> </a:t>
                </a:r>
                <a:r>
                  <a:rPr lang="en-US" altLang="en-US" b="1" dirty="0" smtClean="0"/>
                  <a:t>is greater than the emitter-base barrier potential (0.7 V for Si), emitter electrons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altLang="en-US" b="1" i="1" smtClean="0">
                            <a:latin typeface="Cambria Math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altLang="en-US" b="1" dirty="0" smtClean="0"/>
                  <a:t>) will enter the base region</a:t>
                </a:r>
              </a:p>
              <a:p>
                <a:r>
                  <a:rPr lang="en-US" altLang="en-US" b="1" dirty="0" smtClean="0"/>
                  <a:t>These electrons can flow in either of two directions. </a:t>
                </a:r>
              </a:p>
              <a:p>
                <a:pPr marL="971550" lvl="1" indent="-514350">
                  <a:buFontTx/>
                  <a:buAutoNum type="arabicPeriod"/>
                </a:pPr>
                <a:r>
                  <a:rPr lang="en-US" altLang="en-US" b="1" dirty="0" smtClean="0"/>
                  <a:t>They can flow out of the base through the base terminal or Recombination </a:t>
                </a:r>
                <a:r>
                  <a:rPr lang="en-US" alt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  <a:r>
                  <a:rPr lang="en-US" altLang="en-US" b="1" dirty="0"/>
                  <a:t> </a:t>
                </a:r>
              </a:p>
              <a:p>
                <a:pPr marL="971550" lvl="1" indent="-514350">
                  <a:buFontTx/>
                  <a:buAutoNum type="arabicPeriod"/>
                </a:pPr>
                <a:r>
                  <a:rPr lang="en-US" altLang="en-US" b="1" dirty="0" smtClean="0"/>
                  <a:t>They can flow into the collector </a:t>
                </a:r>
                <a:r>
                  <a:rPr lang="en-US" altLang="en-US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b="1" i="1"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altLang="en-US" b="1" i="1" smtClean="0">
                            <a:latin typeface="Cambria Math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en-US" b="1" dirty="0"/>
                  <a:t>) </a:t>
                </a:r>
              </a:p>
              <a:p>
                <a:endParaRPr lang="en-US" altLang="en-US" b="1" dirty="0" smtClean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5029200"/>
              </a:xfrm>
              <a:blipFill rotWithShape="1">
                <a:blip r:embed="rId2"/>
                <a:stretch>
                  <a:fillRect l="-1259" t="-1212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Which way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free electrons </a:t>
            </a:r>
            <a:r>
              <a:rPr lang="en-US" dirty="0" smtClean="0">
                <a:solidFill>
                  <a:srgbClr val="FF0000"/>
                </a:solidFill>
              </a:rPr>
              <a:t>in the base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region go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/>
              <a:t>Most continue </a:t>
            </a:r>
            <a:r>
              <a:rPr lang="en-US" b="1" dirty="0"/>
              <a:t>on to the </a:t>
            </a:r>
            <a:r>
              <a:rPr lang="en-US" b="1" dirty="0" smtClean="0"/>
              <a:t>col­lector</a:t>
            </a:r>
          </a:p>
          <a:p>
            <a:pPr lvl="1">
              <a:defRPr/>
            </a:pPr>
            <a:r>
              <a:rPr lang="en-US" b="1" dirty="0" smtClean="0"/>
              <a:t>Why? </a:t>
            </a:r>
          </a:p>
          <a:p>
            <a:pPr lvl="2">
              <a:defRPr/>
            </a:pPr>
            <a:r>
              <a:rPr lang="en-US" b="1" dirty="0" smtClean="0"/>
              <a:t>The </a:t>
            </a:r>
            <a:r>
              <a:rPr lang="en-US" b="1" dirty="0"/>
              <a:t>base is </a:t>
            </a:r>
            <a:r>
              <a:rPr lang="en-US" b="1" i="1" dirty="0"/>
              <a:t>lightly doped </a:t>
            </a:r>
            <a:r>
              <a:rPr lang="en-US" b="1" dirty="0"/>
              <a:t>and </a:t>
            </a:r>
            <a:r>
              <a:rPr lang="en-US" b="1" i="1" dirty="0"/>
              <a:t>very </a:t>
            </a:r>
            <a:r>
              <a:rPr lang="en-US" b="1" i="1" dirty="0" smtClean="0"/>
              <a:t>thin</a:t>
            </a:r>
          </a:p>
          <a:p>
            <a:pPr lvl="2">
              <a:defRPr/>
            </a:pPr>
            <a:r>
              <a:rPr lang="en-US" b="1" dirty="0" smtClean="0"/>
              <a:t>The </a:t>
            </a:r>
            <a:r>
              <a:rPr lang="en-US" b="1" dirty="0"/>
              <a:t>light </a:t>
            </a:r>
            <a:r>
              <a:rPr lang="en-US" b="1" dirty="0" smtClean="0"/>
              <a:t>doping </a:t>
            </a:r>
            <a:r>
              <a:rPr lang="en-US" b="1" dirty="0"/>
              <a:t>means that </a:t>
            </a:r>
            <a:r>
              <a:rPr lang="en-US" b="1" dirty="0" smtClean="0"/>
              <a:t>there are very few majority carriers</a:t>
            </a:r>
          </a:p>
          <a:p>
            <a:pPr lvl="2">
              <a:defRPr/>
            </a:pPr>
            <a:r>
              <a:rPr lang="en-US" b="1" dirty="0" smtClean="0"/>
              <a:t>The </a:t>
            </a:r>
            <a:r>
              <a:rPr lang="en-US" b="1" dirty="0"/>
              <a:t>very thin base means that the free electrons have only a short distance to go to reach the </a:t>
            </a:r>
            <a:r>
              <a:rPr lang="en-US" b="1" dirty="0" smtClean="0"/>
              <a:t>collector</a:t>
            </a:r>
          </a:p>
          <a:p>
            <a:pPr lvl="2">
              <a:defRPr/>
            </a:pPr>
            <a:r>
              <a:rPr lang="en-US" b="1" dirty="0" smtClean="0"/>
              <a:t>The positive voltage (reverse voltage) applied to the collector pulls them towards the collector</a:t>
            </a:r>
          </a:p>
          <a:p>
            <a:pPr lvl="2">
              <a:defRPr/>
            </a:pPr>
            <a:r>
              <a:rPr lang="en-US" b="1" dirty="0" smtClean="0"/>
              <a:t>For these </a:t>
            </a:r>
            <a:r>
              <a:rPr lang="en-US" b="1" dirty="0"/>
              <a:t>reasons, almost all the emitter-injected electrons pass through the base to the collector</a:t>
            </a:r>
            <a:r>
              <a:rPr lang="en-US" b="1" dirty="0" smtClean="0"/>
              <a:t>.</a:t>
            </a:r>
          </a:p>
          <a:p>
            <a:pPr lvl="1">
              <a:defRPr/>
            </a:pPr>
            <a:r>
              <a:rPr lang="en-US" b="1" dirty="0"/>
              <a:t>Only a few free electrons will recombine with holes in the lightly doped </a:t>
            </a:r>
            <a:r>
              <a:rPr lang="en-US" b="1" dirty="0" smtClean="0"/>
              <a:t>base</a:t>
            </a:r>
          </a:p>
          <a:p>
            <a:pPr lvl="1">
              <a:defRPr/>
            </a:pPr>
            <a:endParaRPr lang="en-US" b="1" dirty="0">
              <a:solidFill>
                <a:schemeClr val="accent2"/>
              </a:solidFill>
            </a:endParaRPr>
          </a:p>
          <a:p>
            <a:pPr>
              <a:defRPr/>
            </a:pP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49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Summary of Carrier Flow in a Biased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NPN Transistor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0" y="1143000"/>
            <a:ext cx="4978400" cy="5486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i="1" dirty="0" smtClean="0"/>
              <a:t>V</a:t>
            </a:r>
            <a:r>
              <a:rPr lang="en-US" b="1" i="1" baseline="-25000" dirty="0" smtClean="0"/>
              <a:t>BB</a:t>
            </a:r>
            <a:r>
              <a:rPr lang="en-US" b="1" i="1" dirty="0" smtClean="0"/>
              <a:t> </a:t>
            </a:r>
            <a:r>
              <a:rPr lang="en-US" b="1" dirty="0"/>
              <a:t>forward biases the emitter </a:t>
            </a:r>
            <a:r>
              <a:rPr lang="en-US" b="1" dirty="0" smtClean="0"/>
              <a:t>diode</a:t>
            </a:r>
          </a:p>
          <a:p>
            <a:pPr lvl="1">
              <a:defRPr/>
            </a:pPr>
            <a:r>
              <a:rPr lang="en-US" b="1" dirty="0" smtClean="0"/>
              <a:t>Forces </a:t>
            </a:r>
            <a:r>
              <a:rPr lang="en-US" b="1" dirty="0"/>
              <a:t>the free electrons in the emitter to enter the </a:t>
            </a:r>
            <a:r>
              <a:rPr lang="en-US" b="1" dirty="0" smtClean="0"/>
              <a:t>base</a:t>
            </a:r>
          </a:p>
          <a:p>
            <a:pPr>
              <a:defRPr/>
            </a:pPr>
            <a:r>
              <a:rPr lang="en-US" b="1" dirty="0" smtClean="0"/>
              <a:t>The </a:t>
            </a:r>
            <a:r>
              <a:rPr lang="en-US" b="1" dirty="0"/>
              <a:t>thin and lightly doped base gives almost all these electrons enough time to diffuse </a:t>
            </a:r>
            <a:r>
              <a:rPr lang="en-US" b="1" dirty="0" smtClean="0"/>
              <a:t>into the collector</a:t>
            </a:r>
          </a:p>
          <a:p>
            <a:pPr>
              <a:defRPr/>
            </a:pPr>
            <a:r>
              <a:rPr lang="en-US" b="1" dirty="0" smtClean="0"/>
              <a:t>These </a:t>
            </a:r>
            <a:r>
              <a:rPr lang="en-US" b="1" dirty="0"/>
              <a:t>electrons flow through the collector, through </a:t>
            </a:r>
            <a:r>
              <a:rPr lang="en-US" b="1" i="1" dirty="0" smtClean="0"/>
              <a:t>R</a:t>
            </a:r>
            <a:r>
              <a:rPr lang="en-US" b="1" i="1" baseline="-25000" dirty="0" smtClean="0"/>
              <a:t>C</a:t>
            </a:r>
            <a:r>
              <a:rPr lang="en-US" b="1" i="1" dirty="0" smtClean="0"/>
              <a:t> </a:t>
            </a:r>
            <a:r>
              <a:rPr lang="en-US" b="1" dirty="0"/>
              <a:t>and into the positive terminal of the </a:t>
            </a:r>
            <a:r>
              <a:rPr lang="en-US" b="1" i="1" dirty="0" smtClean="0"/>
              <a:t>V</a:t>
            </a:r>
            <a:r>
              <a:rPr lang="en-US" b="1" i="1" baseline="-25000" dirty="0" smtClean="0"/>
              <a:t>CC</a:t>
            </a:r>
            <a:r>
              <a:rPr lang="en-US" b="1" i="1" dirty="0" smtClean="0"/>
              <a:t> </a:t>
            </a:r>
            <a:r>
              <a:rPr lang="en-US" b="1" dirty="0"/>
              <a:t>voltage </a:t>
            </a:r>
            <a:r>
              <a:rPr lang="en-US" b="1" dirty="0" smtClean="0"/>
              <a:t>source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pSp>
        <p:nvGrpSpPr>
          <p:cNvPr id="72708" name="Group 3"/>
          <p:cNvGrpSpPr>
            <a:grpSpLocks/>
          </p:cNvGrpSpPr>
          <p:nvPr/>
        </p:nvGrpSpPr>
        <p:grpSpPr bwMode="auto">
          <a:xfrm>
            <a:off x="-3175" y="2209800"/>
            <a:ext cx="3697288" cy="2438400"/>
            <a:chOff x="304800" y="1295400"/>
            <a:chExt cx="8076433" cy="4511675"/>
          </a:xfrm>
        </p:grpSpPr>
        <p:sp>
          <p:nvSpPr>
            <p:cNvPr id="72709" name="Rectangle 2"/>
            <p:cNvSpPr>
              <a:spLocks noChangeArrowheads="1"/>
            </p:cNvSpPr>
            <p:nvPr/>
          </p:nvSpPr>
          <p:spPr bwMode="auto">
            <a:xfrm>
              <a:off x="3789363" y="1905000"/>
              <a:ext cx="2057400" cy="3200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72710" name="Rectangle 3"/>
            <p:cNvSpPr>
              <a:spLocks noChangeArrowheads="1"/>
            </p:cNvSpPr>
            <p:nvPr/>
          </p:nvSpPr>
          <p:spPr bwMode="auto">
            <a:xfrm>
              <a:off x="3789363" y="3381375"/>
              <a:ext cx="2057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72711" name="Text Box 7"/>
            <p:cNvSpPr txBox="1">
              <a:spLocks noChangeArrowheads="1"/>
            </p:cNvSpPr>
            <p:nvPr/>
          </p:nvSpPr>
          <p:spPr bwMode="auto">
            <a:xfrm>
              <a:off x="5867400" y="2286000"/>
              <a:ext cx="314706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2712" name="Text Box 8"/>
            <p:cNvSpPr txBox="1">
              <a:spLocks noChangeArrowheads="1"/>
            </p:cNvSpPr>
            <p:nvPr/>
          </p:nvSpPr>
          <p:spPr bwMode="auto">
            <a:xfrm>
              <a:off x="5867400" y="3276600"/>
              <a:ext cx="298354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72713" name="Text Box 9"/>
            <p:cNvSpPr txBox="1">
              <a:spLocks noChangeArrowheads="1"/>
            </p:cNvSpPr>
            <p:nvPr/>
          </p:nvSpPr>
          <p:spPr bwMode="auto">
            <a:xfrm>
              <a:off x="5867400" y="4343400"/>
              <a:ext cx="314706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rgbClr val="00CC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2714" name="Rectangle 11"/>
            <p:cNvSpPr>
              <a:spLocks noChangeArrowheads="1"/>
            </p:cNvSpPr>
            <p:nvPr/>
          </p:nvSpPr>
          <p:spPr bwMode="auto">
            <a:xfrm>
              <a:off x="4038600" y="4191000"/>
              <a:ext cx="304800" cy="76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72715" name="Rectangle 12"/>
            <p:cNvSpPr>
              <a:spLocks noChangeArrowheads="1"/>
            </p:cNvSpPr>
            <p:nvPr/>
          </p:nvSpPr>
          <p:spPr bwMode="auto">
            <a:xfrm>
              <a:off x="4038600" y="4495800"/>
              <a:ext cx="304800" cy="76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72716" name="Rectangle 13"/>
            <p:cNvSpPr>
              <a:spLocks noChangeArrowheads="1"/>
            </p:cNvSpPr>
            <p:nvPr/>
          </p:nvSpPr>
          <p:spPr bwMode="auto">
            <a:xfrm>
              <a:off x="4648200" y="4191000"/>
              <a:ext cx="304800" cy="76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72717" name="Rectangle 14"/>
            <p:cNvSpPr>
              <a:spLocks noChangeArrowheads="1"/>
            </p:cNvSpPr>
            <p:nvPr/>
          </p:nvSpPr>
          <p:spPr bwMode="auto">
            <a:xfrm>
              <a:off x="4648200" y="4495800"/>
              <a:ext cx="304800" cy="76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72718" name="Rectangle 15"/>
            <p:cNvSpPr>
              <a:spLocks noChangeArrowheads="1"/>
            </p:cNvSpPr>
            <p:nvPr/>
          </p:nvSpPr>
          <p:spPr bwMode="auto">
            <a:xfrm>
              <a:off x="5257800" y="4191000"/>
              <a:ext cx="304800" cy="76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72719" name="Rectangle 16"/>
            <p:cNvSpPr>
              <a:spLocks noChangeArrowheads="1"/>
            </p:cNvSpPr>
            <p:nvPr/>
          </p:nvSpPr>
          <p:spPr bwMode="auto">
            <a:xfrm>
              <a:off x="5257800" y="4495800"/>
              <a:ext cx="304800" cy="76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72720" name="Rectangle 17"/>
            <p:cNvSpPr>
              <a:spLocks noChangeArrowheads="1"/>
            </p:cNvSpPr>
            <p:nvPr/>
          </p:nvSpPr>
          <p:spPr bwMode="auto">
            <a:xfrm>
              <a:off x="4038600" y="4800600"/>
              <a:ext cx="304800" cy="76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72721" name="Rectangle 18"/>
            <p:cNvSpPr>
              <a:spLocks noChangeArrowheads="1"/>
            </p:cNvSpPr>
            <p:nvPr/>
          </p:nvSpPr>
          <p:spPr bwMode="auto">
            <a:xfrm>
              <a:off x="4648200" y="4800600"/>
              <a:ext cx="304800" cy="76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sp>
          <p:nvSpPr>
            <p:cNvPr id="72722" name="Rectangle 19"/>
            <p:cNvSpPr>
              <a:spLocks noChangeArrowheads="1"/>
            </p:cNvSpPr>
            <p:nvPr/>
          </p:nvSpPr>
          <p:spPr bwMode="auto">
            <a:xfrm>
              <a:off x="5257800" y="4800600"/>
              <a:ext cx="304800" cy="76200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000">
                <a:latin typeface="Times New Roman" panose="02020603050405020304" pitchFamily="18" charset="0"/>
              </a:endParaRPr>
            </a:p>
          </p:txBody>
        </p:sp>
        <p:grpSp>
          <p:nvGrpSpPr>
            <p:cNvPr id="72723" name="Group 35"/>
            <p:cNvGrpSpPr>
              <a:grpSpLocks/>
            </p:cNvGrpSpPr>
            <p:nvPr/>
          </p:nvGrpSpPr>
          <p:grpSpPr bwMode="auto">
            <a:xfrm rot="10800000">
              <a:off x="7366000" y="1590675"/>
              <a:ext cx="330200" cy="984250"/>
              <a:chOff x="2000" y="1771"/>
              <a:chExt cx="208" cy="620"/>
            </a:xfrm>
          </p:grpSpPr>
          <p:sp>
            <p:nvSpPr>
              <p:cNvPr id="72787" name="Line 36"/>
              <p:cNvSpPr>
                <a:spLocks noChangeShapeType="1"/>
              </p:cNvSpPr>
              <p:nvPr/>
            </p:nvSpPr>
            <p:spPr bwMode="auto">
              <a:xfrm flipV="1">
                <a:off x="2001" y="1925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8" name="Line 37"/>
              <p:cNvSpPr>
                <a:spLocks noChangeShapeType="1"/>
              </p:cNvSpPr>
              <p:nvPr/>
            </p:nvSpPr>
            <p:spPr bwMode="auto">
              <a:xfrm flipV="1">
                <a:off x="2001" y="2131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9" name="Line 38"/>
              <p:cNvSpPr>
                <a:spLocks noChangeShapeType="1"/>
              </p:cNvSpPr>
              <p:nvPr/>
            </p:nvSpPr>
            <p:spPr bwMode="auto">
              <a:xfrm flipH="1" flipV="1">
                <a:off x="2001" y="2028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0" name="Line 39"/>
              <p:cNvSpPr>
                <a:spLocks noChangeShapeType="1"/>
              </p:cNvSpPr>
              <p:nvPr/>
            </p:nvSpPr>
            <p:spPr bwMode="auto">
              <a:xfrm flipH="1" flipV="1">
                <a:off x="2001" y="2232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1" name="Line 40"/>
              <p:cNvSpPr>
                <a:spLocks noChangeShapeType="1"/>
              </p:cNvSpPr>
              <p:nvPr/>
            </p:nvSpPr>
            <p:spPr bwMode="auto">
              <a:xfrm flipH="1" flipV="1">
                <a:off x="2001" y="1821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2" name="Freeform 41"/>
              <p:cNvSpPr>
                <a:spLocks/>
              </p:cNvSpPr>
              <p:nvPr/>
            </p:nvSpPr>
            <p:spPr bwMode="auto">
              <a:xfrm flipH="1">
                <a:off x="2101" y="2336"/>
                <a:ext cx="107" cy="55"/>
              </a:xfrm>
              <a:custGeom>
                <a:avLst/>
                <a:gdLst>
                  <a:gd name="T0" fmla="*/ 20 w 131"/>
                  <a:gd name="T1" fmla="*/ 10 h 68"/>
                  <a:gd name="T2" fmla="*/ 0 w 131"/>
                  <a:gd name="T3" fmla="*/ 0 h 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93" name="Freeform 42"/>
              <p:cNvSpPr>
                <a:spLocks/>
              </p:cNvSpPr>
              <p:nvPr/>
            </p:nvSpPr>
            <p:spPr bwMode="auto">
              <a:xfrm flipH="1">
                <a:off x="2000" y="1771"/>
                <a:ext cx="100" cy="50"/>
              </a:xfrm>
              <a:custGeom>
                <a:avLst/>
                <a:gdLst>
                  <a:gd name="T0" fmla="*/ 11 w 131"/>
                  <a:gd name="T1" fmla="*/ 4 h 68"/>
                  <a:gd name="T2" fmla="*/ 0 w 131"/>
                  <a:gd name="T3" fmla="*/ 0 h 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724" name="Group 43"/>
            <p:cNvGrpSpPr>
              <a:grpSpLocks/>
            </p:cNvGrpSpPr>
            <p:nvPr/>
          </p:nvGrpSpPr>
          <p:grpSpPr bwMode="auto">
            <a:xfrm rot="16200000" flipH="1">
              <a:off x="7304882" y="3423443"/>
              <a:ext cx="482600" cy="614363"/>
              <a:chOff x="864" y="1152"/>
              <a:chExt cx="417" cy="480"/>
            </a:xfrm>
          </p:grpSpPr>
          <p:sp>
            <p:nvSpPr>
              <p:cNvPr id="72783" name="Line 44"/>
              <p:cNvSpPr>
                <a:spLocks noChangeShapeType="1"/>
              </p:cNvSpPr>
              <p:nvPr/>
            </p:nvSpPr>
            <p:spPr bwMode="auto">
              <a:xfrm>
                <a:off x="864" y="1152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4" name="Line 45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5" name="Line 46"/>
              <p:cNvSpPr>
                <a:spLocks noChangeShapeType="1"/>
              </p:cNvSpPr>
              <p:nvPr/>
            </p:nvSpPr>
            <p:spPr bwMode="auto">
              <a:xfrm>
                <a:off x="1281" y="1248"/>
                <a:ext cx="0" cy="3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6" name="Line 47"/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3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725" name="Group 48"/>
            <p:cNvGrpSpPr>
              <a:grpSpLocks/>
            </p:cNvGrpSpPr>
            <p:nvPr/>
          </p:nvGrpSpPr>
          <p:grpSpPr bwMode="auto">
            <a:xfrm rot="16200000" flipH="1">
              <a:off x="1208882" y="4810918"/>
              <a:ext cx="482600" cy="614363"/>
              <a:chOff x="864" y="1152"/>
              <a:chExt cx="417" cy="480"/>
            </a:xfrm>
          </p:grpSpPr>
          <p:sp>
            <p:nvSpPr>
              <p:cNvPr id="72779" name="Line 49"/>
              <p:cNvSpPr>
                <a:spLocks noChangeShapeType="1"/>
              </p:cNvSpPr>
              <p:nvPr/>
            </p:nvSpPr>
            <p:spPr bwMode="auto">
              <a:xfrm>
                <a:off x="864" y="1152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0" name="Line 50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1" name="Line 51"/>
              <p:cNvSpPr>
                <a:spLocks noChangeShapeType="1"/>
              </p:cNvSpPr>
              <p:nvPr/>
            </p:nvSpPr>
            <p:spPr bwMode="auto">
              <a:xfrm>
                <a:off x="1281" y="1248"/>
                <a:ext cx="0" cy="3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82" name="Line 52"/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3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726" name="Group 53"/>
            <p:cNvGrpSpPr>
              <a:grpSpLocks/>
            </p:cNvGrpSpPr>
            <p:nvPr/>
          </p:nvGrpSpPr>
          <p:grpSpPr bwMode="auto">
            <a:xfrm rot="5400000">
              <a:off x="2146300" y="3101975"/>
              <a:ext cx="330200" cy="984250"/>
              <a:chOff x="2000" y="1771"/>
              <a:chExt cx="208" cy="620"/>
            </a:xfrm>
          </p:grpSpPr>
          <p:sp>
            <p:nvSpPr>
              <p:cNvPr id="72772" name="Line 54"/>
              <p:cNvSpPr>
                <a:spLocks noChangeShapeType="1"/>
              </p:cNvSpPr>
              <p:nvPr/>
            </p:nvSpPr>
            <p:spPr bwMode="auto">
              <a:xfrm flipV="1">
                <a:off x="2001" y="1925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3" name="Line 55"/>
              <p:cNvSpPr>
                <a:spLocks noChangeShapeType="1"/>
              </p:cNvSpPr>
              <p:nvPr/>
            </p:nvSpPr>
            <p:spPr bwMode="auto">
              <a:xfrm flipV="1">
                <a:off x="2001" y="2131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4" name="Line 56"/>
              <p:cNvSpPr>
                <a:spLocks noChangeShapeType="1"/>
              </p:cNvSpPr>
              <p:nvPr/>
            </p:nvSpPr>
            <p:spPr bwMode="auto">
              <a:xfrm flipH="1" flipV="1">
                <a:off x="2001" y="2028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5" name="Line 57"/>
              <p:cNvSpPr>
                <a:spLocks noChangeShapeType="1"/>
              </p:cNvSpPr>
              <p:nvPr/>
            </p:nvSpPr>
            <p:spPr bwMode="auto">
              <a:xfrm flipH="1" flipV="1">
                <a:off x="2001" y="2232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6" name="Line 58"/>
              <p:cNvSpPr>
                <a:spLocks noChangeShapeType="1"/>
              </p:cNvSpPr>
              <p:nvPr/>
            </p:nvSpPr>
            <p:spPr bwMode="auto">
              <a:xfrm flipH="1" flipV="1">
                <a:off x="2001" y="1821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7" name="Freeform 59"/>
              <p:cNvSpPr>
                <a:spLocks/>
              </p:cNvSpPr>
              <p:nvPr/>
            </p:nvSpPr>
            <p:spPr bwMode="auto">
              <a:xfrm flipH="1">
                <a:off x="2101" y="2336"/>
                <a:ext cx="107" cy="55"/>
              </a:xfrm>
              <a:custGeom>
                <a:avLst/>
                <a:gdLst>
                  <a:gd name="T0" fmla="*/ 20 w 131"/>
                  <a:gd name="T1" fmla="*/ 10 h 68"/>
                  <a:gd name="T2" fmla="*/ 0 w 131"/>
                  <a:gd name="T3" fmla="*/ 0 h 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78" name="Freeform 60"/>
              <p:cNvSpPr>
                <a:spLocks/>
              </p:cNvSpPr>
              <p:nvPr/>
            </p:nvSpPr>
            <p:spPr bwMode="auto">
              <a:xfrm flipH="1">
                <a:off x="2000" y="1771"/>
                <a:ext cx="100" cy="50"/>
              </a:xfrm>
              <a:custGeom>
                <a:avLst/>
                <a:gdLst>
                  <a:gd name="T0" fmla="*/ 11 w 131"/>
                  <a:gd name="T1" fmla="*/ 4 h 68"/>
                  <a:gd name="T2" fmla="*/ 0 w 131"/>
                  <a:gd name="T3" fmla="*/ 0 h 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727" name="Text Box 61"/>
            <p:cNvSpPr txBox="1">
              <a:spLocks noChangeArrowheads="1"/>
            </p:cNvSpPr>
            <p:nvPr/>
          </p:nvSpPr>
          <p:spPr bwMode="auto">
            <a:xfrm>
              <a:off x="6400800" y="2743200"/>
              <a:ext cx="450983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en-US" sz="10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CE</a:t>
              </a:r>
              <a:endParaRPr lang="en-US" altLang="en-US" sz="10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28" name="Text Box 62"/>
            <p:cNvSpPr txBox="1">
              <a:spLocks noChangeArrowheads="1"/>
            </p:cNvSpPr>
            <p:nvPr/>
          </p:nvSpPr>
          <p:spPr bwMode="auto">
            <a:xfrm>
              <a:off x="7924800" y="3505201"/>
              <a:ext cx="456433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en-US" sz="10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CC</a:t>
              </a:r>
              <a:endParaRPr lang="en-US" altLang="en-US" sz="10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29" name="Text Box 63"/>
            <p:cNvSpPr txBox="1">
              <a:spLocks noChangeArrowheads="1"/>
            </p:cNvSpPr>
            <p:nvPr/>
          </p:nvSpPr>
          <p:spPr bwMode="auto">
            <a:xfrm>
              <a:off x="7772400" y="1828800"/>
              <a:ext cx="385571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en-US" sz="10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 sz="10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0" name="Text Box 64"/>
            <p:cNvSpPr txBox="1">
              <a:spLocks noChangeArrowheads="1"/>
            </p:cNvSpPr>
            <p:nvPr/>
          </p:nvSpPr>
          <p:spPr bwMode="auto">
            <a:xfrm>
              <a:off x="1981200" y="2895600"/>
              <a:ext cx="380118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en-US" sz="10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sz="10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1" name="Text Box 65"/>
            <p:cNvSpPr txBox="1">
              <a:spLocks noChangeArrowheads="1"/>
            </p:cNvSpPr>
            <p:nvPr/>
          </p:nvSpPr>
          <p:spPr bwMode="auto">
            <a:xfrm>
              <a:off x="304800" y="4800600"/>
              <a:ext cx="445531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en-US" sz="10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BB</a:t>
              </a:r>
              <a:endParaRPr lang="en-US" altLang="en-US" sz="10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2" name="Line 66"/>
            <p:cNvSpPr>
              <a:spLocks noChangeShapeType="1"/>
            </p:cNvSpPr>
            <p:nvPr/>
          </p:nvSpPr>
          <p:spPr bwMode="auto">
            <a:xfrm>
              <a:off x="2819400" y="3581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3" name="Line 67"/>
            <p:cNvSpPr>
              <a:spLocks noChangeShapeType="1"/>
            </p:cNvSpPr>
            <p:nvPr/>
          </p:nvSpPr>
          <p:spPr bwMode="auto">
            <a:xfrm>
              <a:off x="7543800" y="2574925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4" name="Line 68"/>
            <p:cNvSpPr>
              <a:spLocks noChangeShapeType="1"/>
            </p:cNvSpPr>
            <p:nvPr/>
          </p:nvSpPr>
          <p:spPr bwMode="auto">
            <a:xfrm flipH="1">
              <a:off x="4876800" y="1295400"/>
              <a:ext cx="2667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5" name="Line 69"/>
            <p:cNvSpPr>
              <a:spLocks noChangeShapeType="1"/>
            </p:cNvSpPr>
            <p:nvPr/>
          </p:nvSpPr>
          <p:spPr bwMode="auto">
            <a:xfrm>
              <a:off x="4876800" y="129540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6" name="Line 70"/>
            <p:cNvSpPr>
              <a:spLocks noChangeShapeType="1"/>
            </p:cNvSpPr>
            <p:nvPr/>
          </p:nvSpPr>
          <p:spPr bwMode="auto">
            <a:xfrm>
              <a:off x="7543800" y="1295400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7" name="Text Box 71"/>
            <p:cNvSpPr txBox="1">
              <a:spLocks noChangeArrowheads="1"/>
            </p:cNvSpPr>
            <p:nvPr/>
          </p:nvSpPr>
          <p:spPr bwMode="auto">
            <a:xfrm>
              <a:off x="2743200" y="4419600"/>
              <a:ext cx="445531" cy="297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en-US" sz="1000" b="1" baseline="-250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BE</a:t>
              </a:r>
              <a:endParaRPr lang="en-US" altLang="en-US" sz="10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8" name="Line 72"/>
            <p:cNvSpPr>
              <a:spLocks noChangeShapeType="1"/>
            </p:cNvSpPr>
            <p:nvPr/>
          </p:nvSpPr>
          <p:spPr bwMode="auto">
            <a:xfrm>
              <a:off x="1447800" y="5791200"/>
              <a:ext cx="6096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39" name="Line 73"/>
            <p:cNvSpPr>
              <a:spLocks noChangeShapeType="1"/>
            </p:cNvSpPr>
            <p:nvPr/>
          </p:nvSpPr>
          <p:spPr bwMode="auto">
            <a:xfrm flipV="1">
              <a:off x="1447800" y="5349875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0" name="Line 74"/>
            <p:cNvSpPr>
              <a:spLocks noChangeShapeType="1"/>
            </p:cNvSpPr>
            <p:nvPr/>
          </p:nvSpPr>
          <p:spPr bwMode="auto">
            <a:xfrm>
              <a:off x="7543800" y="3962400"/>
              <a:ext cx="0" cy="1828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1" name="Line 75"/>
            <p:cNvSpPr>
              <a:spLocks noChangeShapeType="1"/>
            </p:cNvSpPr>
            <p:nvPr/>
          </p:nvSpPr>
          <p:spPr bwMode="auto">
            <a:xfrm flipV="1">
              <a:off x="1447800" y="3581400"/>
              <a:ext cx="0" cy="1295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2" name="Line 76"/>
            <p:cNvSpPr>
              <a:spLocks noChangeShapeType="1"/>
            </p:cNvSpPr>
            <p:nvPr/>
          </p:nvSpPr>
          <p:spPr bwMode="auto">
            <a:xfrm>
              <a:off x="1447800" y="3597275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3" name="Line 77"/>
            <p:cNvSpPr>
              <a:spLocks noChangeShapeType="1"/>
            </p:cNvSpPr>
            <p:nvPr/>
          </p:nvSpPr>
          <p:spPr bwMode="auto">
            <a:xfrm>
              <a:off x="4800600" y="5105400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4" name="Line 78"/>
            <p:cNvSpPr>
              <a:spLocks noChangeShapeType="1"/>
            </p:cNvSpPr>
            <p:nvPr/>
          </p:nvSpPr>
          <p:spPr bwMode="auto">
            <a:xfrm flipV="1">
              <a:off x="6781800" y="1295400"/>
              <a:ext cx="0" cy="144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5" name="Line 79"/>
            <p:cNvSpPr>
              <a:spLocks noChangeShapeType="1"/>
            </p:cNvSpPr>
            <p:nvPr/>
          </p:nvSpPr>
          <p:spPr bwMode="auto">
            <a:xfrm>
              <a:off x="6781800" y="3352800"/>
              <a:ext cx="0" cy="2438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6" name="Line 80"/>
            <p:cNvSpPr>
              <a:spLocks noChangeShapeType="1"/>
            </p:cNvSpPr>
            <p:nvPr/>
          </p:nvSpPr>
          <p:spPr bwMode="auto">
            <a:xfrm flipV="1">
              <a:off x="3200400" y="3581400"/>
              <a:ext cx="0" cy="914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47" name="Line 81"/>
            <p:cNvSpPr>
              <a:spLocks noChangeShapeType="1"/>
            </p:cNvSpPr>
            <p:nvPr/>
          </p:nvSpPr>
          <p:spPr bwMode="auto">
            <a:xfrm>
              <a:off x="3200400" y="4953000"/>
              <a:ext cx="0" cy="838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2748" name="Group 85"/>
            <p:cNvGrpSpPr>
              <a:grpSpLocks/>
            </p:cNvGrpSpPr>
            <p:nvPr/>
          </p:nvGrpSpPr>
          <p:grpSpPr bwMode="auto">
            <a:xfrm>
              <a:off x="4038600" y="3549650"/>
              <a:ext cx="1524000" cy="76200"/>
              <a:chOff x="2544" y="2256"/>
              <a:chExt cx="960" cy="48"/>
            </a:xfrm>
          </p:grpSpPr>
          <p:sp>
            <p:nvSpPr>
              <p:cNvPr id="72769" name="Rectangle 82"/>
              <p:cNvSpPr>
                <a:spLocks noChangeArrowheads="1"/>
              </p:cNvSpPr>
              <p:nvPr/>
            </p:nvSpPr>
            <p:spPr bwMode="auto">
              <a:xfrm>
                <a:off x="2544" y="2256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0" name="Rectangle 83"/>
              <p:cNvSpPr>
                <a:spLocks noChangeArrowheads="1"/>
              </p:cNvSpPr>
              <p:nvPr/>
            </p:nvSpPr>
            <p:spPr bwMode="auto">
              <a:xfrm>
                <a:off x="2928" y="2256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71" name="Rectangle 84"/>
              <p:cNvSpPr>
                <a:spLocks noChangeArrowheads="1"/>
              </p:cNvSpPr>
              <p:nvPr/>
            </p:nvSpPr>
            <p:spPr bwMode="auto">
              <a:xfrm>
                <a:off x="3312" y="2256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2749" name="Group 89"/>
            <p:cNvGrpSpPr>
              <a:grpSpLocks/>
            </p:cNvGrpSpPr>
            <p:nvPr/>
          </p:nvGrpSpPr>
          <p:grpSpPr bwMode="auto">
            <a:xfrm>
              <a:off x="4038600" y="3886200"/>
              <a:ext cx="1524000" cy="76200"/>
              <a:chOff x="2544" y="2448"/>
              <a:chExt cx="960" cy="48"/>
            </a:xfrm>
          </p:grpSpPr>
          <p:sp>
            <p:nvSpPr>
              <p:cNvPr id="72766" name="Rectangle 86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67" name="Rectangle 87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68" name="Rectangle 88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2750" name="Group 90"/>
            <p:cNvGrpSpPr>
              <a:grpSpLocks/>
            </p:cNvGrpSpPr>
            <p:nvPr/>
          </p:nvGrpSpPr>
          <p:grpSpPr bwMode="auto">
            <a:xfrm>
              <a:off x="4038600" y="3124200"/>
              <a:ext cx="1524000" cy="76200"/>
              <a:chOff x="2544" y="2448"/>
              <a:chExt cx="960" cy="48"/>
            </a:xfrm>
          </p:grpSpPr>
          <p:sp>
            <p:nvSpPr>
              <p:cNvPr id="72763" name="Rectangle 91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64" name="Rectangle 92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65" name="Rectangle 93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2751" name="Group 94"/>
            <p:cNvGrpSpPr>
              <a:grpSpLocks/>
            </p:cNvGrpSpPr>
            <p:nvPr/>
          </p:nvGrpSpPr>
          <p:grpSpPr bwMode="auto">
            <a:xfrm>
              <a:off x="4038600" y="2819400"/>
              <a:ext cx="1524000" cy="76200"/>
              <a:chOff x="2544" y="2448"/>
              <a:chExt cx="960" cy="48"/>
            </a:xfrm>
          </p:grpSpPr>
          <p:sp>
            <p:nvSpPr>
              <p:cNvPr id="72760" name="Rectangle 95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61" name="Rectangle 96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62" name="Rectangle 97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2752" name="Group 98"/>
            <p:cNvGrpSpPr>
              <a:grpSpLocks/>
            </p:cNvGrpSpPr>
            <p:nvPr/>
          </p:nvGrpSpPr>
          <p:grpSpPr bwMode="auto">
            <a:xfrm>
              <a:off x="4038600" y="2514600"/>
              <a:ext cx="1524000" cy="76200"/>
              <a:chOff x="2544" y="2448"/>
              <a:chExt cx="960" cy="48"/>
            </a:xfrm>
          </p:grpSpPr>
          <p:sp>
            <p:nvSpPr>
              <p:cNvPr id="72757" name="Rectangle 99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58" name="Rectangle 100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59" name="Rectangle 101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2753" name="Group 102"/>
            <p:cNvGrpSpPr>
              <a:grpSpLocks/>
            </p:cNvGrpSpPr>
            <p:nvPr/>
          </p:nvGrpSpPr>
          <p:grpSpPr bwMode="auto">
            <a:xfrm>
              <a:off x="4038600" y="2209800"/>
              <a:ext cx="1524000" cy="76200"/>
              <a:chOff x="2544" y="2448"/>
              <a:chExt cx="960" cy="48"/>
            </a:xfrm>
          </p:grpSpPr>
          <p:sp>
            <p:nvSpPr>
              <p:cNvPr id="72754" name="Rectangle 103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55" name="Rectangle 104"/>
              <p:cNvSpPr>
                <a:spLocks noChangeArrowheads="1"/>
              </p:cNvSpPr>
              <p:nvPr/>
            </p:nvSpPr>
            <p:spPr bwMode="auto">
              <a:xfrm>
                <a:off x="2928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756" name="Rectangle 105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192" cy="48"/>
              </a:xfrm>
              <a:prstGeom prst="rect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00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0" y="1066801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Transistor Operation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5123" name="Rectangle 11"/>
          <p:cNvSpPr>
            <a:spLocks noChangeArrowheads="1"/>
          </p:cNvSpPr>
          <p:nvPr/>
        </p:nvSpPr>
        <p:spPr bwMode="auto">
          <a:xfrm>
            <a:off x="533400" y="2011363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>
                <a:solidFill>
                  <a:schemeClr val="accent2"/>
                </a:solidFill>
                <a:cs typeface="Arial" panose="020B0604020202020204" pitchFamily="34" charset="0"/>
              </a:rPr>
              <a:t>With the external sources, </a:t>
            </a:r>
            <a:r>
              <a:rPr lang="en-US" altLang="en-US" sz="2200" b="1" i="1">
                <a:solidFill>
                  <a:schemeClr val="accent2"/>
                </a:solidFill>
                <a:cs typeface="Arial" panose="020B0604020202020204" pitchFamily="34" charset="0"/>
              </a:rPr>
              <a:t>V</a:t>
            </a:r>
            <a:r>
              <a:rPr lang="en-US" altLang="en-US" sz="2200" b="1" i="1" baseline="-25000">
                <a:solidFill>
                  <a:schemeClr val="accent2"/>
                </a:solidFill>
                <a:cs typeface="Arial" panose="020B0604020202020204" pitchFamily="34" charset="0"/>
              </a:rPr>
              <a:t>EE</a:t>
            </a:r>
            <a:r>
              <a:rPr lang="en-US" altLang="en-US" sz="2200" b="1">
                <a:solidFill>
                  <a:schemeClr val="accent2"/>
                </a:solidFill>
                <a:cs typeface="Arial" panose="020B0604020202020204" pitchFamily="34" charset="0"/>
              </a:rPr>
              <a:t> and </a:t>
            </a:r>
            <a:r>
              <a:rPr lang="en-US" altLang="en-US" sz="2200" b="1" i="1">
                <a:solidFill>
                  <a:schemeClr val="accent2"/>
                </a:solidFill>
                <a:cs typeface="Arial" panose="020B0604020202020204" pitchFamily="34" charset="0"/>
              </a:rPr>
              <a:t>V</a:t>
            </a:r>
            <a:r>
              <a:rPr lang="en-US" altLang="en-US" sz="2200" b="1" i="1" baseline="-25000">
                <a:solidFill>
                  <a:schemeClr val="accent2"/>
                </a:solidFill>
                <a:cs typeface="Arial" panose="020B0604020202020204" pitchFamily="34" charset="0"/>
              </a:rPr>
              <a:t>CC</a:t>
            </a:r>
            <a:r>
              <a:rPr lang="en-US" altLang="en-US" sz="2200" b="1">
                <a:solidFill>
                  <a:schemeClr val="accent2"/>
                </a:solidFill>
                <a:cs typeface="Arial" panose="020B0604020202020204" pitchFamily="34" charset="0"/>
              </a:rPr>
              <a:t>, connected as shown: </a:t>
            </a:r>
          </a:p>
        </p:txBody>
      </p:sp>
      <p:sp>
        <p:nvSpPr>
          <p:cNvPr id="5124" name="Rectangle 12"/>
          <p:cNvSpPr>
            <a:spLocks noChangeArrowheads="1"/>
          </p:cNvSpPr>
          <p:nvPr/>
        </p:nvSpPr>
        <p:spPr bwMode="auto">
          <a:xfrm>
            <a:off x="533400" y="2879725"/>
            <a:ext cx="330517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emitter-base junction is forward biased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The base-collector junction is reverse biased</a:t>
            </a:r>
          </a:p>
        </p:txBody>
      </p:sp>
      <p:pic>
        <p:nvPicPr>
          <p:cNvPr id="5125" name="Picture 8" descr="fg03_005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35275"/>
            <a:ext cx="4456113" cy="3108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9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ext Box 6"/>
          <p:cNvSpPr txBox="1">
            <a:spLocks noChangeArrowheads="1"/>
          </p:cNvSpPr>
          <p:nvPr/>
        </p:nvSpPr>
        <p:spPr bwMode="auto">
          <a:xfrm>
            <a:off x="0" y="1066801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Currents in a Transistor</a:t>
            </a:r>
            <a:endParaRPr lang="en-US" altLang="en-US" sz="1800">
              <a:cs typeface="Arial" panose="020B0604020202020204" pitchFamily="34" charset="0"/>
            </a:endParaRPr>
          </a:p>
        </p:txBody>
      </p:sp>
      <p:grpSp>
        <p:nvGrpSpPr>
          <p:cNvPr id="6148" name="Group 15"/>
          <p:cNvGrpSpPr>
            <a:grpSpLocks/>
          </p:cNvGrpSpPr>
          <p:nvPr/>
        </p:nvGrpSpPr>
        <p:grpSpPr bwMode="auto">
          <a:xfrm>
            <a:off x="2654300" y="3962400"/>
            <a:ext cx="1828800" cy="762000"/>
            <a:chOff x="1536" y="2064"/>
            <a:chExt cx="1152" cy="480"/>
          </a:xfrm>
        </p:grpSpPr>
        <p:sp>
          <p:nvSpPr>
            <p:cNvPr id="6154" name="AutoShape 12"/>
            <p:cNvSpPr>
              <a:spLocks noChangeArrowheads="1"/>
            </p:cNvSpPr>
            <p:nvPr/>
          </p:nvSpPr>
          <p:spPr bwMode="auto">
            <a:xfrm>
              <a:off x="1536" y="2064"/>
              <a:ext cx="1152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1658" y="2160"/>
            <a:ext cx="87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5" name="Equation" r:id="rId3" imgW="825500" imgH="279400" progId="Equation.3">
                    <p:embed/>
                  </p:oleObj>
                </mc:Choice>
                <mc:Fallback>
                  <p:oleObj name="Equation" r:id="rId3" imgW="8255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2160"/>
                          <a:ext cx="876" cy="28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0" name="Text Box 15"/>
          <p:cNvSpPr txBox="1">
            <a:spLocks noChangeArrowheads="1"/>
          </p:cNvSpPr>
          <p:nvPr/>
        </p:nvSpPr>
        <p:spPr bwMode="auto">
          <a:xfrm>
            <a:off x="685800" y="2971800"/>
            <a:ext cx="487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Emitter current is the sum of the collector and base currents:</a:t>
            </a:r>
          </a:p>
        </p:txBody>
      </p:sp>
      <p:pic>
        <p:nvPicPr>
          <p:cNvPr id="6151" name="Picture 15" descr="M03_BOYL2264_11_SE_C030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2200"/>
            <a:ext cx="2676525" cy="2876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72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6"/>
          <p:cNvSpPr txBox="1">
            <a:spLocks noChangeArrowheads="1"/>
          </p:cNvSpPr>
          <p:nvPr/>
        </p:nvSpPr>
        <p:spPr bwMode="auto">
          <a:xfrm>
            <a:off x="457200" y="34925"/>
            <a:ext cx="830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cs typeface="Arial" panose="020B0604020202020204" pitchFamily="34" charset="0"/>
              </a:rPr>
              <a:t> </a:t>
            </a:r>
            <a:r>
              <a:rPr lang="en-US" altLang="en-US" sz="3600" b="1" dirty="0" smtClean="0">
                <a:cs typeface="Arial" panose="020B0604020202020204" pitchFamily="34" charset="0"/>
              </a:rPr>
              <a:t>Carrier </a:t>
            </a:r>
            <a:r>
              <a:rPr lang="en-US" altLang="en-US" sz="3600" b="1" dirty="0">
                <a:cs typeface="Arial" panose="020B0604020202020204" pitchFamily="34" charset="0"/>
              </a:rPr>
              <a:t>flow </a:t>
            </a:r>
            <a:r>
              <a:rPr lang="en-US" altLang="en-US" sz="3600" b="1" dirty="0" smtClean="0">
                <a:cs typeface="Arial" panose="020B0604020202020204" pitchFamily="34" charset="0"/>
              </a:rPr>
              <a:t>in </a:t>
            </a:r>
            <a:r>
              <a:rPr lang="en-US" altLang="en-US" sz="3600" b="1" dirty="0">
                <a:cs typeface="Arial" panose="020B0604020202020204" pitchFamily="34" charset="0"/>
              </a:rPr>
              <a:t>a </a:t>
            </a:r>
            <a:r>
              <a:rPr lang="en-US" altLang="en-US" sz="3600" b="1" dirty="0" err="1">
                <a:cs typeface="Arial" panose="020B0604020202020204" pitchFamily="34" charset="0"/>
              </a:rPr>
              <a:t>pnp</a:t>
            </a:r>
            <a:r>
              <a:rPr lang="en-US" altLang="en-US" sz="3600" b="1" dirty="0">
                <a:cs typeface="Arial" panose="020B0604020202020204" pitchFamily="34" charset="0"/>
              </a:rPr>
              <a:t> </a:t>
            </a:r>
            <a:r>
              <a:rPr lang="en-US" altLang="en-US" sz="3600" b="1" dirty="0" smtClean="0">
                <a:cs typeface="Arial" panose="020B0604020202020204" pitchFamily="34" charset="0"/>
              </a:rPr>
              <a:t>transistor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pic>
        <p:nvPicPr>
          <p:cNvPr id="75779" name="Picture 8" descr="fg03_005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5851525" cy="408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100763" y="4187825"/>
            <a:ext cx="28940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The collector current is comprised of two currents:</a:t>
            </a:r>
            <a:r>
              <a:rPr lang="en-US" altLang="en-US" sz="2000">
                <a:cs typeface="Arial" panose="020B0604020202020204" pitchFamily="34" charset="0"/>
              </a:rPr>
              <a:t>	</a:t>
            </a: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6405563" y="3176588"/>
            <a:ext cx="1828800" cy="762000"/>
            <a:chOff x="1536" y="2064"/>
            <a:chExt cx="1152" cy="480"/>
          </a:xfrm>
        </p:grpSpPr>
        <p:sp>
          <p:nvSpPr>
            <p:cNvPr id="75786" name="AutoShape 12"/>
            <p:cNvSpPr>
              <a:spLocks noChangeArrowheads="1"/>
            </p:cNvSpPr>
            <p:nvPr/>
          </p:nvSpPr>
          <p:spPr bwMode="auto">
            <a:xfrm>
              <a:off x="1536" y="2064"/>
              <a:ext cx="1152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75787" name="Object 11"/>
            <p:cNvGraphicFramePr>
              <a:graphicFrameLocks noChangeAspect="1"/>
            </p:cNvGraphicFramePr>
            <p:nvPr/>
          </p:nvGraphicFramePr>
          <p:xfrm>
            <a:off x="1658" y="2160"/>
            <a:ext cx="87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4" name="Equation" r:id="rId4" imgW="825500" imgH="279400" progId="Equation.3">
                    <p:embed/>
                  </p:oleObj>
                </mc:Choice>
                <mc:Fallback>
                  <p:oleObj name="Equation" r:id="rId4" imgW="825500" imgH="279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2160"/>
                          <a:ext cx="876" cy="281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303838" y="5618163"/>
            <a:ext cx="3657600" cy="609600"/>
            <a:chOff x="960" y="3072"/>
            <a:chExt cx="2304" cy="384"/>
          </a:xfrm>
        </p:grpSpPr>
        <p:sp>
          <p:nvSpPr>
            <p:cNvPr id="75784" name="AutoShape 13"/>
            <p:cNvSpPr>
              <a:spLocks noChangeArrowheads="1"/>
            </p:cNvSpPr>
            <p:nvPr/>
          </p:nvSpPr>
          <p:spPr bwMode="auto">
            <a:xfrm>
              <a:off x="960" y="3072"/>
              <a:ext cx="2304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75785" name="Object 12"/>
            <p:cNvGraphicFramePr>
              <a:graphicFrameLocks noChangeAspect="1"/>
            </p:cNvGraphicFramePr>
            <p:nvPr/>
          </p:nvGraphicFramePr>
          <p:xfrm>
            <a:off x="1037" y="3123"/>
            <a:ext cx="215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45" name="Equation" r:id="rId6" imgW="2273300" imgH="304800" progId="Equation.3">
                    <p:embed/>
                  </p:oleObj>
                </mc:Choice>
                <mc:Fallback>
                  <p:oleObj name="Equation" r:id="rId6" imgW="2273300" imgH="304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3123"/>
                          <a:ext cx="2150" cy="283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161088" y="1604963"/>
            <a:ext cx="2433637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Emitter current is the sum of the collector and base currents: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95375"/>
          </a:xfrm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Transistor Connections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r>
              <a:rPr lang="en-US" altLang="en-US" sz="4400" b="1" dirty="0" smtClean="0">
                <a:solidFill>
                  <a:schemeClr val="accent2"/>
                </a:solidFill>
              </a:rPr>
              <a:t>There are three useful way to connect a transistor:</a:t>
            </a:r>
          </a:p>
          <a:p>
            <a:pPr>
              <a:defRPr/>
            </a:pPr>
            <a:r>
              <a:rPr lang="en-US" altLang="en-US" sz="4400" b="1" dirty="0" smtClean="0">
                <a:solidFill>
                  <a:schemeClr val="accent2"/>
                </a:solidFill>
              </a:rPr>
              <a:t>CE (common emitter) – most widely used</a:t>
            </a:r>
          </a:p>
          <a:p>
            <a:pPr>
              <a:defRPr/>
            </a:pPr>
            <a:r>
              <a:rPr lang="en-US" altLang="en-US" sz="4400" b="1" dirty="0" smtClean="0">
                <a:solidFill>
                  <a:schemeClr val="accent2"/>
                </a:solidFill>
              </a:rPr>
              <a:t>CC (common collector)</a:t>
            </a:r>
          </a:p>
          <a:p>
            <a:pPr>
              <a:defRPr/>
            </a:pPr>
            <a:r>
              <a:rPr lang="en-US" altLang="en-US" sz="4400" b="1" dirty="0" smtClean="0">
                <a:solidFill>
                  <a:schemeClr val="accent2"/>
                </a:solidFill>
              </a:rPr>
              <a:t>CB (common base)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6"/>
          <p:cNvSpPr txBox="1">
            <a:spLocks noChangeArrowheads="1"/>
          </p:cNvSpPr>
          <p:nvPr/>
        </p:nvSpPr>
        <p:spPr bwMode="auto">
          <a:xfrm>
            <a:off x="0" y="1066800"/>
            <a:ext cx="914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  Common-Emitter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  Configuration</a:t>
            </a:r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8851" name="Text Box 13"/>
          <p:cNvSpPr txBox="1">
            <a:spLocks noChangeArrowheads="1"/>
          </p:cNvSpPr>
          <p:nvPr/>
        </p:nvSpPr>
        <p:spPr bwMode="auto">
          <a:xfrm>
            <a:off x="388938" y="2590800"/>
            <a:ext cx="38782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The emitter is common to both input (base-emitter) and output (collector-emitter) circuits.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The input is applied to the base and the output is taken from the collector.</a:t>
            </a:r>
          </a:p>
        </p:txBody>
      </p:sp>
      <p:pic>
        <p:nvPicPr>
          <p:cNvPr id="78852" name="Picture 7" descr="fg03_0120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65238"/>
            <a:ext cx="3292475" cy="460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6"/>
          <p:cNvSpPr txBox="1">
            <a:spLocks noChangeArrowheads="1"/>
          </p:cNvSpPr>
          <p:nvPr/>
        </p:nvSpPr>
        <p:spPr bwMode="auto">
          <a:xfrm>
            <a:off x="-23813" y="625475"/>
            <a:ext cx="914400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Common-Emitter Amplifier Currents</a:t>
            </a:r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95235" name="Group 18"/>
          <p:cNvGrpSpPr>
            <a:grpSpLocks/>
          </p:cNvGrpSpPr>
          <p:nvPr/>
        </p:nvGrpSpPr>
        <p:grpSpPr bwMode="auto">
          <a:xfrm>
            <a:off x="3786188" y="1539875"/>
            <a:ext cx="3978275" cy="762000"/>
            <a:chOff x="2400" y="1104"/>
            <a:chExt cx="2506" cy="480"/>
          </a:xfrm>
        </p:grpSpPr>
        <p:sp>
          <p:nvSpPr>
            <p:cNvPr id="82959" name="AutoShape 15"/>
            <p:cNvSpPr>
              <a:spLocks noChangeArrowheads="1"/>
            </p:cNvSpPr>
            <p:nvPr/>
          </p:nvSpPr>
          <p:spPr bwMode="auto">
            <a:xfrm>
              <a:off x="2400" y="1104"/>
              <a:ext cx="2506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60" name="Text Box 10"/>
            <p:cNvSpPr txBox="1">
              <a:spLocks noChangeArrowheads="1"/>
            </p:cNvSpPr>
            <p:nvPr/>
          </p:nvSpPr>
          <p:spPr bwMode="auto">
            <a:xfrm>
              <a:off x="2453" y="1209"/>
              <a:ext cx="24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168275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sz="2200" i="1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E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200">
                  <a:solidFill>
                    <a:srgbClr val="000000"/>
                  </a:solidFill>
                  <a:cs typeface="Arial" panose="020B0604020202020204" pitchFamily="34" charset="0"/>
                </a:rPr>
                <a:t>= 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sz="2200" i="1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200">
                  <a:solidFill>
                    <a:srgbClr val="000000"/>
                  </a:solidFill>
                  <a:cs typeface="Arial" panose="020B0604020202020204" pitchFamily="34" charset="0"/>
                </a:rPr>
                <a:t>+ 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sz="2200" i="1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en-US" sz="2200">
                  <a:solidFill>
                    <a:srgbClr val="000000"/>
                  </a:solidFill>
                  <a:cs typeface="Arial" panose="020B0604020202020204" pitchFamily="34" charset="0"/>
                </a:rPr>
                <a:t>	        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sz="2200" i="1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r>
                <a:rPr lang="en-US" altLang="en-US" sz="2200">
                  <a:solidFill>
                    <a:srgbClr val="000000"/>
                  </a:solidFill>
                  <a:cs typeface="Arial" panose="020B0604020202020204" pitchFamily="34" charset="0"/>
                </a:rPr>
                <a:t> = 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  <a:sym typeface="Symbol" panose="05050102010706020507" pitchFamily="18" charset="2"/>
                </a:rPr>
                <a:t> 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sz="2200" i="1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E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95236" name="Text Box 14"/>
          <p:cNvSpPr txBox="1">
            <a:spLocks noChangeArrowheads="1"/>
          </p:cNvSpPr>
          <p:nvPr/>
        </p:nvSpPr>
        <p:spPr bwMode="auto">
          <a:xfrm>
            <a:off x="966788" y="26670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Actual Currents</a:t>
            </a:r>
          </a:p>
        </p:txBody>
      </p:sp>
      <p:sp>
        <p:nvSpPr>
          <p:cNvPr id="95237" name="Text Box 15"/>
          <p:cNvSpPr txBox="1">
            <a:spLocks noChangeArrowheads="1"/>
          </p:cNvSpPr>
          <p:nvPr/>
        </p:nvSpPr>
        <p:spPr bwMode="auto">
          <a:xfrm>
            <a:off x="1081810" y="4495800"/>
            <a:ext cx="4689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When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i="1" baseline="-25000">
                <a:solidFill>
                  <a:srgbClr val="000000"/>
                </a:solidFill>
                <a:cs typeface="Arial" panose="020B0604020202020204" pitchFamily="34" charset="0"/>
              </a:rPr>
              <a:t>B</a:t>
            </a: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 = 0 </a:t>
            </a: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A the transistor is in cutoff, but there is some minority current flowing called </a:t>
            </a:r>
            <a:r>
              <a:rPr lang="en-US" altLang="en-US" sz="2000" i="1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 i="1" baseline="-25000">
                <a:solidFill>
                  <a:srgbClr val="000000"/>
                </a:solidFill>
                <a:cs typeface="Arial" panose="020B0604020202020204" pitchFamily="34" charset="0"/>
              </a:rPr>
              <a:t>CEO</a:t>
            </a: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95238" name="Group 21"/>
          <p:cNvGrpSpPr>
            <a:grpSpLocks/>
          </p:cNvGrpSpPr>
          <p:nvPr/>
        </p:nvGrpSpPr>
        <p:grpSpPr bwMode="auto">
          <a:xfrm>
            <a:off x="5843588" y="4584700"/>
            <a:ext cx="2133600" cy="838200"/>
            <a:chOff x="3696" y="3072"/>
            <a:chExt cx="1344" cy="528"/>
          </a:xfrm>
        </p:grpSpPr>
        <p:sp>
          <p:nvSpPr>
            <p:cNvPr id="82957" name="AutoShape 20"/>
            <p:cNvSpPr>
              <a:spLocks noChangeArrowheads="1"/>
            </p:cNvSpPr>
            <p:nvPr/>
          </p:nvSpPr>
          <p:spPr bwMode="auto">
            <a:xfrm>
              <a:off x="3696" y="3072"/>
              <a:ext cx="1344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82958" name="Object 16"/>
            <p:cNvGraphicFramePr>
              <a:graphicFrameLocks noChangeAspect="1"/>
            </p:cNvGraphicFramePr>
            <p:nvPr/>
          </p:nvGraphicFramePr>
          <p:xfrm>
            <a:off x="3802" y="3121"/>
            <a:ext cx="113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9" name="Equation" r:id="rId3" imgW="1155700" imgH="393700" progId="Equation.3">
                    <p:embed/>
                  </p:oleObj>
                </mc:Choice>
                <mc:Fallback>
                  <p:oleObj name="Equation" r:id="rId3" imgW="1155700" imgH="393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2" y="3121"/>
                          <a:ext cx="1132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39" name="Rectangle 17"/>
          <p:cNvSpPr>
            <a:spLocks noChangeArrowheads="1"/>
          </p:cNvSpPr>
          <p:nvPr/>
        </p:nvSpPr>
        <p:spPr bwMode="auto">
          <a:xfrm>
            <a:off x="5626100" y="2667000"/>
            <a:ext cx="3494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413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where I</a:t>
            </a:r>
            <a:r>
              <a:rPr lang="en-US" altLang="en-US" sz="2000" baseline="-25000">
                <a:solidFill>
                  <a:srgbClr val="000000"/>
                </a:solidFill>
                <a:cs typeface="Arial" panose="020B0604020202020204" pitchFamily="34" charset="0"/>
              </a:rPr>
              <a:t>CBO</a:t>
            </a: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 = minority collector current</a:t>
            </a:r>
          </a:p>
        </p:txBody>
      </p:sp>
      <p:sp>
        <p:nvSpPr>
          <p:cNvPr id="95240" name="Rectangle 19"/>
          <p:cNvSpPr>
            <a:spLocks noChangeArrowheads="1"/>
          </p:cNvSpPr>
          <p:nvPr/>
        </p:nvSpPr>
        <p:spPr bwMode="auto">
          <a:xfrm>
            <a:off x="966788" y="3581400"/>
            <a:ext cx="723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3" eaLnBrk="1" hangingPunct="1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i="1" baseline="-25000">
                <a:solidFill>
                  <a:srgbClr val="000000"/>
                </a:solidFill>
                <a:cs typeface="Arial" panose="020B0604020202020204" pitchFamily="34" charset="0"/>
              </a:rPr>
              <a:t>CBO</a:t>
            </a:r>
            <a:r>
              <a:rPr lang="en-US" altLang="en-US">
                <a:solidFill>
                  <a:srgbClr val="000000"/>
                </a:solidFill>
                <a:cs typeface="Arial" panose="020B0604020202020204" pitchFamily="34" charset="0"/>
              </a:rPr>
              <a:t> is usually so small that it can be ignored, except in high power transistors and in high temperature environments.</a:t>
            </a:r>
          </a:p>
        </p:txBody>
      </p:sp>
      <p:sp>
        <p:nvSpPr>
          <p:cNvPr id="95241" name="Rectangle 1"/>
          <p:cNvSpPr>
            <a:spLocks noChangeArrowheads="1"/>
          </p:cNvSpPr>
          <p:nvPr/>
        </p:nvSpPr>
        <p:spPr bwMode="auto">
          <a:xfrm>
            <a:off x="966788" y="1639888"/>
            <a:ext cx="223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Ideal Currents</a:t>
            </a:r>
          </a:p>
        </p:txBody>
      </p:sp>
      <p:grpSp>
        <p:nvGrpSpPr>
          <p:cNvPr id="95242" name="Group 19"/>
          <p:cNvGrpSpPr>
            <a:grpSpLocks/>
          </p:cNvGrpSpPr>
          <p:nvPr/>
        </p:nvGrpSpPr>
        <p:grpSpPr bwMode="auto">
          <a:xfrm>
            <a:off x="3557588" y="2530475"/>
            <a:ext cx="2286000" cy="609600"/>
            <a:chOff x="2256" y="1632"/>
            <a:chExt cx="1440" cy="384"/>
          </a:xfrm>
        </p:grpSpPr>
        <p:sp>
          <p:nvSpPr>
            <p:cNvPr id="82955" name="AutoShape 16"/>
            <p:cNvSpPr>
              <a:spLocks noChangeArrowheads="1"/>
            </p:cNvSpPr>
            <p:nvPr/>
          </p:nvSpPr>
          <p:spPr bwMode="auto">
            <a:xfrm>
              <a:off x="2256" y="1632"/>
              <a:ext cx="1440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956" name="Rectangle 2"/>
            <p:cNvSpPr>
              <a:spLocks noChangeArrowheads="1"/>
            </p:cNvSpPr>
            <p:nvPr/>
          </p:nvSpPr>
          <p:spPr bwMode="auto">
            <a:xfrm>
              <a:off x="2350" y="1690"/>
              <a:ext cx="125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sz="2200" i="1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r>
                <a:rPr lang="en-US" altLang="en-US" sz="2200">
                  <a:solidFill>
                    <a:srgbClr val="000000"/>
                  </a:solidFill>
                  <a:cs typeface="Arial" panose="020B0604020202020204" pitchFamily="34" charset="0"/>
                </a:rPr>
                <a:t> = 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  <a:sym typeface="Symbol" panose="05050102010706020507" pitchFamily="18" charset="2"/>
                </a:rPr>
                <a:t>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 I</a:t>
              </a:r>
              <a:r>
                <a:rPr lang="en-US" altLang="en-US" sz="2200" i="1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E</a:t>
              </a:r>
              <a:r>
                <a:rPr lang="en-US" altLang="en-US" sz="2200">
                  <a:solidFill>
                    <a:srgbClr val="000000"/>
                  </a:solidFill>
                  <a:cs typeface="Arial" panose="020B0604020202020204" pitchFamily="34" charset="0"/>
                </a:rPr>
                <a:t> + </a:t>
              </a:r>
              <a:r>
                <a:rPr lang="en-US" altLang="en-US" sz="2200" i="1">
                  <a:solidFill>
                    <a:srgbClr val="000000"/>
                  </a:solidFill>
                  <a:cs typeface="Arial" panose="020B0604020202020204" pitchFamily="34" charset="0"/>
                </a:rPr>
                <a:t>I</a:t>
              </a:r>
              <a:r>
                <a:rPr lang="en-US" altLang="en-US" sz="2200" i="1" baseline="-25000">
                  <a:solidFill>
                    <a:srgbClr val="000000"/>
                  </a:solidFill>
                  <a:cs typeface="Arial" panose="020B0604020202020204" pitchFamily="34" charset="0"/>
                </a:rPr>
                <a:t>CBO</a:t>
              </a:r>
              <a:endParaRPr lang="en-US" altLang="en-US" sz="2200" i="1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95239" grpId="0"/>
      <p:bldP spid="95240" grpId="0"/>
      <p:bldP spid="952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Bipolar Junction Transistor (BJT)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altLang="en-US" b="1" dirty="0" smtClean="0"/>
              <a:t>A semiconductor device that  can amplify (enlarge) electronic signals such as radio and television signals </a:t>
            </a:r>
          </a:p>
          <a:p>
            <a:r>
              <a:rPr lang="en-US" altLang="en-US" b="1" dirty="0" smtClean="0"/>
              <a:t>The transistor has led to many other  semiconductor inventions including the integrated circuit (IC)</a:t>
            </a:r>
          </a:p>
          <a:p>
            <a:pPr lvl="1"/>
            <a:r>
              <a:rPr lang="en-US" altLang="en-US" b="1" dirty="0" smtClean="0"/>
              <a:t>Backbone of modern civilization</a:t>
            </a:r>
          </a:p>
          <a:p>
            <a:r>
              <a:rPr lang="en-US" altLang="en-US" b="1" dirty="0" smtClean="0"/>
              <a:t>Bipolar means “two polarities” - electrons and holes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0070C0"/>
                </a:solidFill>
              </a:rPr>
              <a:t>Transistor Current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en-US" b="1" dirty="0" smtClean="0">
                    <a:solidFill>
                      <a:schemeClr val="accent2"/>
                    </a:solidFill>
                  </a:rPr>
                  <a:t>Current Gain (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en-US" altLang="en-US" b="1" dirty="0" smtClean="0">
                    <a:solidFill>
                      <a:schemeClr val="accent2"/>
                    </a:solidFill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en-US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𝑶𝒖𝒕𝒑𝒖𝒕</m:t>
                        </m:r>
                        <m:r>
                          <a:rPr lang="en-US" altLang="en-US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en-US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𝑪𝒖𝒓𝒓𝒆𝒏𝒕</m:t>
                        </m:r>
                        <m:r>
                          <a:rPr lang="en-US" altLang="en-US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en-US" altLang="en-US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en-US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𝑪</m:t>
                            </m:r>
                          </m:sub>
                        </m:sSub>
                        <m:r>
                          <a:rPr lang="en-US" altLang="en-US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altLang="en-US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𝑰𝒏</m:t>
                        </m:r>
                        <m:r>
                          <a:rPr lang="en-US" alt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𝒑𝒖𝒕</m:t>
                        </m:r>
                        <m:r>
                          <a:rPr lang="en-US" alt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alt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𝑪𝒖𝒓𝒓𝒆𝒏𝒕</m:t>
                        </m:r>
                        <m:r>
                          <a:rPr lang="en-US" altLang="en-US" b="1" i="1">
                            <a:solidFill>
                              <a:schemeClr val="accent2"/>
                            </a:solidFill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en-US" altLang="en-US" b="1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en-US" b="1" i="1" smtClean="0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𝑩</m:t>
                            </m:r>
                          </m:sub>
                        </m:sSub>
                        <m:r>
                          <a:rPr lang="en-US" altLang="en-US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en-US" b="1" dirty="0" smtClean="0">
                  <a:solidFill>
                    <a:schemeClr val="accent2"/>
                  </a:solidFill>
                </a:endParaRPr>
              </a:p>
              <a:p>
                <a:r>
                  <a:rPr lang="en-US" altLang="en-US" b="1" dirty="0" smtClean="0">
                    <a:solidFill>
                      <a:schemeClr val="accent2"/>
                    </a:solidFill>
                  </a:rPr>
                  <a:t>The </a:t>
                </a:r>
                <a:r>
                  <a:rPr lang="en-US" altLang="en-US" b="1" u="sng" dirty="0" smtClean="0">
                    <a:solidFill>
                      <a:schemeClr val="accent2"/>
                    </a:solidFill>
                  </a:rPr>
                  <a:t>ratio</a:t>
                </a:r>
                <a:r>
                  <a:rPr lang="en-US" altLang="en-US" b="1" dirty="0" smtClean="0">
                    <a:solidFill>
                      <a:schemeClr val="accent2"/>
                    </a:solidFill>
                  </a:rPr>
                  <a:t> of collector current to base current is </a:t>
                </a:r>
                <a:r>
                  <a:rPr lang="en-US" altLang="en-US" b="1" dirty="0" smtClean="0">
                    <a:solidFill>
                      <a:srgbClr val="FF0000"/>
                    </a:solidFill>
                  </a:rPr>
                  <a:t>current gain</a:t>
                </a:r>
                <a:r>
                  <a:rPr lang="en-US" altLang="en-US" b="1" dirty="0" smtClean="0">
                    <a:solidFill>
                      <a:schemeClr val="accent2"/>
                    </a:solidFill>
                  </a:rPr>
                  <a:t> (</a:t>
                </a:r>
                <a:r>
                  <a:rPr lang="el-GR" altLang="en-US" b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β</a:t>
                </a:r>
                <a:r>
                  <a:rPr lang="en-US" altLang="en-US" b="1" baseline="-250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dc</a:t>
                </a:r>
                <a:r>
                  <a:rPr lang="en-US" altLang="en-US" b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en-US" b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Current gain is typically </a:t>
                </a:r>
                <a:r>
                  <a:rPr lang="en-US" altLang="en-US" b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100</a:t>
                </a:r>
                <a:r>
                  <a:rPr lang="en-US" altLang="en-US" b="1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to</a:t>
                </a:r>
                <a:r>
                  <a:rPr lang="en-US" altLang="en-US" b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300</a:t>
                </a:r>
                <a:endParaRPr lang="el-GR" altLang="en-US" b="1" dirty="0" smtClean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259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4"/>
          <p:cNvGrpSpPr>
            <a:grpSpLocks/>
          </p:cNvGrpSpPr>
          <p:nvPr/>
        </p:nvGrpSpPr>
        <p:grpSpPr bwMode="auto">
          <a:xfrm>
            <a:off x="4913313" y="377825"/>
            <a:ext cx="2063750" cy="3200400"/>
            <a:chOff x="1738" y="912"/>
            <a:chExt cx="1300" cy="2016"/>
          </a:xfrm>
        </p:grpSpPr>
        <p:sp>
          <p:nvSpPr>
            <p:cNvPr id="85036" name="Line 3"/>
            <p:cNvSpPr>
              <a:spLocks noChangeShapeType="1"/>
            </p:cNvSpPr>
            <p:nvPr/>
          </p:nvSpPr>
          <p:spPr bwMode="auto">
            <a:xfrm flipH="1">
              <a:off x="2540" y="1663"/>
              <a:ext cx="0" cy="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7" name="Line 5"/>
            <p:cNvSpPr>
              <a:spLocks noChangeShapeType="1"/>
            </p:cNvSpPr>
            <p:nvPr/>
          </p:nvSpPr>
          <p:spPr bwMode="auto">
            <a:xfrm>
              <a:off x="2542" y="204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8" name="Line 9"/>
            <p:cNvSpPr>
              <a:spLocks noChangeShapeType="1"/>
            </p:cNvSpPr>
            <p:nvPr/>
          </p:nvSpPr>
          <p:spPr bwMode="auto">
            <a:xfrm flipH="1">
              <a:off x="1892" y="1925"/>
              <a:ext cx="6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9" name="Freeform 15"/>
            <p:cNvSpPr>
              <a:spLocks/>
            </p:cNvSpPr>
            <p:nvPr/>
          </p:nvSpPr>
          <p:spPr bwMode="auto">
            <a:xfrm>
              <a:off x="2598" y="2097"/>
              <a:ext cx="151" cy="157"/>
            </a:xfrm>
            <a:custGeom>
              <a:avLst/>
              <a:gdLst>
                <a:gd name="T0" fmla="*/ 151 w 151"/>
                <a:gd name="T1" fmla="*/ 157 h 157"/>
                <a:gd name="T2" fmla="*/ 96 w 151"/>
                <a:gd name="T3" fmla="*/ 0 h 157"/>
                <a:gd name="T4" fmla="*/ 0 w 151"/>
                <a:gd name="T5" fmla="*/ 97 h 157"/>
                <a:gd name="T6" fmla="*/ 151 w 151"/>
                <a:gd name="T7" fmla="*/ 157 h 1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1" h="157">
                  <a:moveTo>
                    <a:pt x="151" y="157"/>
                  </a:moveTo>
                  <a:lnTo>
                    <a:pt x="96" y="0"/>
                  </a:lnTo>
                  <a:lnTo>
                    <a:pt x="0" y="97"/>
                  </a:lnTo>
                  <a:lnTo>
                    <a:pt x="151" y="157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0" name="Oval 17"/>
            <p:cNvSpPr>
              <a:spLocks noChangeArrowheads="1"/>
            </p:cNvSpPr>
            <p:nvPr/>
          </p:nvSpPr>
          <p:spPr bwMode="auto">
            <a:xfrm>
              <a:off x="2270" y="1540"/>
              <a:ext cx="768" cy="7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1" name="Line 18"/>
            <p:cNvSpPr>
              <a:spLocks noChangeShapeType="1"/>
            </p:cNvSpPr>
            <p:nvPr/>
          </p:nvSpPr>
          <p:spPr bwMode="auto">
            <a:xfrm flipV="1">
              <a:off x="2542" y="156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2" name="Line 19"/>
            <p:cNvSpPr>
              <a:spLocks noChangeShapeType="1"/>
            </p:cNvSpPr>
            <p:nvPr/>
          </p:nvSpPr>
          <p:spPr bwMode="auto">
            <a:xfrm flipV="1">
              <a:off x="2784" y="1056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3" name="Line 20"/>
            <p:cNvSpPr>
              <a:spLocks noChangeShapeType="1"/>
            </p:cNvSpPr>
            <p:nvPr/>
          </p:nvSpPr>
          <p:spPr bwMode="auto">
            <a:xfrm flipV="1">
              <a:off x="2784" y="2266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4" name="Oval 21"/>
            <p:cNvSpPr>
              <a:spLocks noChangeArrowheads="1"/>
            </p:cNvSpPr>
            <p:nvPr/>
          </p:nvSpPr>
          <p:spPr bwMode="auto">
            <a:xfrm>
              <a:off x="2708" y="912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5" name="Oval 22"/>
            <p:cNvSpPr>
              <a:spLocks noChangeArrowheads="1"/>
            </p:cNvSpPr>
            <p:nvPr/>
          </p:nvSpPr>
          <p:spPr bwMode="auto">
            <a:xfrm>
              <a:off x="2698" y="2784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46" name="Oval 23"/>
            <p:cNvSpPr>
              <a:spLocks noChangeArrowheads="1"/>
            </p:cNvSpPr>
            <p:nvPr/>
          </p:nvSpPr>
          <p:spPr bwMode="auto">
            <a:xfrm>
              <a:off x="1738" y="1844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4995" name="Group 25"/>
          <p:cNvGrpSpPr>
            <a:grpSpLocks/>
          </p:cNvGrpSpPr>
          <p:nvPr/>
        </p:nvGrpSpPr>
        <p:grpSpPr bwMode="auto">
          <a:xfrm>
            <a:off x="963613" y="361950"/>
            <a:ext cx="2063750" cy="3200400"/>
            <a:chOff x="1738" y="912"/>
            <a:chExt cx="1300" cy="2016"/>
          </a:xfrm>
        </p:grpSpPr>
        <p:sp>
          <p:nvSpPr>
            <p:cNvPr id="85025" name="Line 26"/>
            <p:cNvSpPr>
              <a:spLocks noChangeShapeType="1"/>
            </p:cNvSpPr>
            <p:nvPr/>
          </p:nvSpPr>
          <p:spPr bwMode="auto">
            <a:xfrm flipH="1">
              <a:off x="2540" y="1663"/>
              <a:ext cx="0" cy="5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6" name="Line 27"/>
            <p:cNvSpPr>
              <a:spLocks noChangeShapeType="1"/>
            </p:cNvSpPr>
            <p:nvPr/>
          </p:nvSpPr>
          <p:spPr bwMode="auto">
            <a:xfrm>
              <a:off x="2542" y="204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Line 28"/>
            <p:cNvSpPr>
              <a:spLocks noChangeShapeType="1"/>
            </p:cNvSpPr>
            <p:nvPr/>
          </p:nvSpPr>
          <p:spPr bwMode="auto">
            <a:xfrm flipH="1">
              <a:off x="1892" y="1925"/>
              <a:ext cx="6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8" name="Freeform 29"/>
            <p:cNvSpPr>
              <a:spLocks/>
            </p:cNvSpPr>
            <p:nvPr/>
          </p:nvSpPr>
          <p:spPr bwMode="auto">
            <a:xfrm>
              <a:off x="2598" y="2097"/>
              <a:ext cx="151" cy="157"/>
            </a:xfrm>
            <a:custGeom>
              <a:avLst/>
              <a:gdLst>
                <a:gd name="T0" fmla="*/ 151 w 151"/>
                <a:gd name="T1" fmla="*/ 157 h 157"/>
                <a:gd name="T2" fmla="*/ 96 w 151"/>
                <a:gd name="T3" fmla="*/ 0 h 157"/>
                <a:gd name="T4" fmla="*/ 0 w 151"/>
                <a:gd name="T5" fmla="*/ 97 h 157"/>
                <a:gd name="T6" fmla="*/ 151 w 151"/>
                <a:gd name="T7" fmla="*/ 157 h 1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1" h="157">
                  <a:moveTo>
                    <a:pt x="151" y="157"/>
                  </a:moveTo>
                  <a:lnTo>
                    <a:pt x="96" y="0"/>
                  </a:lnTo>
                  <a:lnTo>
                    <a:pt x="0" y="97"/>
                  </a:lnTo>
                  <a:lnTo>
                    <a:pt x="151" y="157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9" name="Oval 30"/>
            <p:cNvSpPr>
              <a:spLocks noChangeArrowheads="1"/>
            </p:cNvSpPr>
            <p:nvPr/>
          </p:nvSpPr>
          <p:spPr bwMode="auto">
            <a:xfrm>
              <a:off x="2270" y="1540"/>
              <a:ext cx="768" cy="7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30" name="Line 31"/>
            <p:cNvSpPr>
              <a:spLocks noChangeShapeType="1"/>
            </p:cNvSpPr>
            <p:nvPr/>
          </p:nvSpPr>
          <p:spPr bwMode="auto">
            <a:xfrm flipV="1">
              <a:off x="2542" y="1560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1" name="Line 32"/>
            <p:cNvSpPr>
              <a:spLocks noChangeShapeType="1"/>
            </p:cNvSpPr>
            <p:nvPr/>
          </p:nvSpPr>
          <p:spPr bwMode="auto">
            <a:xfrm flipV="1">
              <a:off x="2784" y="1056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2" name="Line 33"/>
            <p:cNvSpPr>
              <a:spLocks noChangeShapeType="1"/>
            </p:cNvSpPr>
            <p:nvPr/>
          </p:nvSpPr>
          <p:spPr bwMode="auto">
            <a:xfrm flipV="1">
              <a:off x="2784" y="2266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3" name="Oval 34"/>
            <p:cNvSpPr>
              <a:spLocks noChangeArrowheads="1"/>
            </p:cNvSpPr>
            <p:nvPr/>
          </p:nvSpPr>
          <p:spPr bwMode="auto">
            <a:xfrm>
              <a:off x="2708" y="912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34" name="Oval 35"/>
            <p:cNvSpPr>
              <a:spLocks noChangeArrowheads="1"/>
            </p:cNvSpPr>
            <p:nvPr/>
          </p:nvSpPr>
          <p:spPr bwMode="auto">
            <a:xfrm>
              <a:off x="2698" y="2784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35" name="Oval 36"/>
            <p:cNvSpPr>
              <a:spLocks noChangeArrowheads="1"/>
            </p:cNvSpPr>
            <p:nvPr/>
          </p:nvSpPr>
          <p:spPr bwMode="auto">
            <a:xfrm>
              <a:off x="1738" y="1844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57" name="Text Box 37"/>
          <p:cNvSpPr txBox="1">
            <a:spLocks noChangeArrowheads="1"/>
          </p:cNvSpPr>
          <p:nvPr/>
        </p:nvSpPr>
        <p:spPr bwMode="auto">
          <a:xfrm>
            <a:off x="4538663" y="3730625"/>
            <a:ext cx="296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C0504D"/>
                </a:solidFill>
                <a:latin typeface="Times New Roman" panose="02020603050405020304" pitchFamily="18" charset="0"/>
              </a:rPr>
              <a:t>Conventional flow</a:t>
            </a:r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1427163" y="3714750"/>
            <a:ext cx="2227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Electron flow</a:t>
            </a:r>
          </a:p>
        </p:txBody>
      </p:sp>
      <p:grpSp>
        <p:nvGrpSpPr>
          <p:cNvPr id="5188" name="Group 68"/>
          <p:cNvGrpSpPr>
            <a:grpSpLocks/>
          </p:cNvGrpSpPr>
          <p:nvPr/>
        </p:nvGrpSpPr>
        <p:grpSpPr bwMode="auto">
          <a:xfrm>
            <a:off x="5072063" y="682625"/>
            <a:ext cx="2325687" cy="2590800"/>
            <a:chOff x="816" y="432"/>
            <a:chExt cx="1465" cy="1632"/>
          </a:xfrm>
        </p:grpSpPr>
        <p:sp>
          <p:nvSpPr>
            <p:cNvPr id="85019" name="AutoShape 39"/>
            <p:cNvSpPr>
              <a:spLocks noChangeArrowheads="1"/>
            </p:cNvSpPr>
            <p:nvPr/>
          </p:nvSpPr>
          <p:spPr bwMode="auto">
            <a:xfrm>
              <a:off x="1872" y="432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20" name="AutoShape 40"/>
            <p:cNvSpPr>
              <a:spLocks noChangeArrowheads="1"/>
            </p:cNvSpPr>
            <p:nvPr/>
          </p:nvSpPr>
          <p:spPr bwMode="auto">
            <a:xfrm>
              <a:off x="1872" y="1680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21" name="AutoShape 41"/>
            <p:cNvSpPr>
              <a:spLocks noChangeArrowheads="1"/>
            </p:cNvSpPr>
            <p:nvPr/>
          </p:nvSpPr>
          <p:spPr bwMode="auto">
            <a:xfrm rot="-5400000">
              <a:off x="960" y="864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22" name="Text Box 45"/>
            <p:cNvSpPr txBox="1">
              <a:spLocks noChangeArrowheads="1"/>
            </p:cNvSpPr>
            <p:nvPr/>
          </p:nvSpPr>
          <p:spPr bwMode="auto">
            <a:xfrm>
              <a:off x="1968" y="432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23" name="Text Box 46"/>
            <p:cNvSpPr txBox="1">
              <a:spLocks noChangeArrowheads="1"/>
            </p:cNvSpPr>
            <p:nvPr/>
          </p:nvSpPr>
          <p:spPr bwMode="auto">
            <a:xfrm>
              <a:off x="816" y="67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24" name="Text Box 47"/>
            <p:cNvSpPr txBox="1">
              <a:spLocks noChangeArrowheads="1"/>
            </p:cNvSpPr>
            <p:nvPr/>
          </p:nvSpPr>
          <p:spPr bwMode="auto">
            <a:xfrm>
              <a:off x="1968" y="168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89" name="Group 69"/>
          <p:cNvGrpSpPr>
            <a:grpSpLocks/>
          </p:cNvGrpSpPr>
          <p:nvPr/>
        </p:nvGrpSpPr>
        <p:grpSpPr bwMode="auto">
          <a:xfrm>
            <a:off x="1046163" y="666750"/>
            <a:ext cx="2401887" cy="2514600"/>
            <a:chOff x="3696" y="432"/>
            <a:chExt cx="1513" cy="1584"/>
          </a:xfrm>
        </p:grpSpPr>
        <p:sp>
          <p:nvSpPr>
            <p:cNvPr id="85013" name="AutoShape 42"/>
            <p:cNvSpPr>
              <a:spLocks noChangeArrowheads="1"/>
            </p:cNvSpPr>
            <p:nvPr/>
          </p:nvSpPr>
          <p:spPr bwMode="auto">
            <a:xfrm flipV="1">
              <a:off x="4800" y="432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4" name="AutoShape 43"/>
            <p:cNvSpPr>
              <a:spLocks noChangeArrowheads="1"/>
            </p:cNvSpPr>
            <p:nvPr/>
          </p:nvSpPr>
          <p:spPr bwMode="auto">
            <a:xfrm flipV="1">
              <a:off x="4800" y="1632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5" name="AutoShape 44"/>
            <p:cNvSpPr>
              <a:spLocks noChangeArrowheads="1"/>
            </p:cNvSpPr>
            <p:nvPr/>
          </p:nvSpPr>
          <p:spPr bwMode="auto">
            <a:xfrm rot="16200000" flipV="1">
              <a:off x="3840" y="864"/>
              <a:ext cx="96" cy="384"/>
            </a:xfrm>
            <a:prstGeom prst="downArrow">
              <a:avLst>
                <a:gd name="adj1" fmla="val 50000"/>
                <a:gd name="adj2" fmla="val 10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6" name="Text Box 51"/>
            <p:cNvSpPr txBox="1">
              <a:spLocks noChangeArrowheads="1"/>
            </p:cNvSpPr>
            <p:nvPr/>
          </p:nvSpPr>
          <p:spPr bwMode="auto">
            <a:xfrm>
              <a:off x="4896" y="432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7" name="Text Box 52"/>
            <p:cNvSpPr txBox="1">
              <a:spLocks noChangeArrowheads="1"/>
            </p:cNvSpPr>
            <p:nvPr/>
          </p:nvSpPr>
          <p:spPr bwMode="auto">
            <a:xfrm>
              <a:off x="3744" y="67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8" name="Text Box 53"/>
            <p:cNvSpPr txBox="1">
              <a:spLocks noChangeArrowheads="1"/>
            </p:cNvSpPr>
            <p:nvPr/>
          </p:nvSpPr>
          <p:spPr bwMode="auto">
            <a:xfrm>
              <a:off x="4896" y="168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750888" y="4305300"/>
            <a:ext cx="2033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=  I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+ I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4259263" y="4305300"/>
            <a:ext cx="1139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en-US" b="1">
                <a:solidFill>
                  <a:srgbClr val="000000"/>
                </a:solidFill>
                <a:latin typeface="Symbol" panose="05050102010706020507" pitchFamily="18" charset="2"/>
              </a:rPr>
              <a:t>@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I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6867525" y="4305300"/>
            <a:ext cx="1350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&lt;&lt; I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81" name="Group 61"/>
          <p:cNvGrpSpPr>
            <a:grpSpLocks/>
          </p:cNvGrpSpPr>
          <p:nvPr/>
        </p:nvGrpSpPr>
        <p:grpSpPr bwMode="auto">
          <a:xfrm>
            <a:off x="2170113" y="5143500"/>
            <a:ext cx="1857375" cy="1128713"/>
            <a:chOff x="1326" y="3504"/>
            <a:chExt cx="1170" cy="711"/>
          </a:xfrm>
        </p:grpSpPr>
        <p:sp>
          <p:nvSpPr>
            <p:cNvPr id="85009" name="Text Box 57"/>
            <p:cNvSpPr txBox="1">
              <a:spLocks noChangeArrowheads="1"/>
            </p:cNvSpPr>
            <p:nvPr/>
          </p:nvSpPr>
          <p:spPr bwMode="auto">
            <a:xfrm>
              <a:off x="1326" y="3724"/>
              <a:ext cx="7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dc</a:t>
              </a: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=  </a:t>
              </a:r>
              <a:endParaRPr lang="en-US" altLang="en-US" b="1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85010" name="Text Box 58"/>
            <p:cNvSpPr txBox="1">
              <a:spLocks noChangeArrowheads="1"/>
            </p:cNvSpPr>
            <p:nvPr/>
          </p:nvSpPr>
          <p:spPr bwMode="auto">
            <a:xfrm>
              <a:off x="2112" y="3504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1" name="Text Box 59"/>
            <p:cNvSpPr txBox="1">
              <a:spLocks noChangeArrowheads="1"/>
            </p:cNvSpPr>
            <p:nvPr/>
          </p:nvSpPr>
          <p:spPr bwMode="auto">
            <a:xfrm>
              <a:off x="2112" y="388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12" name="Line 60"/>
            <p:cNvSpPr>
              <a:spLocks noChangeShapeType="1"/>
            </p:cNvSpPr>
            <p:nvPr/>
          </p:nvSpPr>
          <p:spPr bwMode="auto">
            <a:xfrm>
              <a:off x="2064" y="388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87" name="Group 67"/>
          <p:cNvGrpSpPr>
            <a:grpSpLocks/>
          </p:cNvGrpSpPr>
          <p:nvPr/>
        </p:nvGrpSpPr>
        <p:grpSpPr bwMode="auto">
          <a:xfrm>
            <a:off x="5141913" y="5157788"/>
            <a:ext cx="1857375" cy="1128712"/>
            <a:chOff x="3168" y="3360"/>
            <a:chExt cx="1170" cy="711"/>
          </a:xfrm>
        </p:grpSpPr>
        <p:sp>
          <p:nvSpPr>
            <p:cNvPr id="85005" name="Text Box 63"/>
            <p:cNvSpPr txBox="1">
              <a:spLocks noChangeArrowheads="1"/>
            </p:cNvSpPr>
            <p:nvPr/>
          </p:nvSpPr>
          <p:spPr bwMode="auto">
            <a:xfrm>
              <a:off x="3168" y="3580"/>
              <a:ext cx="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Symbol" panose="05050102010706020507" pitchFamily="18" charset="2"/>
                </a:rPr>
                <a:t>b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dc</a:t>
              </a: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=  </a:t>
              </a:r>
              <a:endParaRPr lang="en-US" altLang="en-US" b="1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85006" name="Text Box 64"/>
            <p:cNvSpPr txBox="1">
              <a:spLocks noChangeArrowheads="1"/>
            </p:cNvSpPr>
            <p:nvPr/>
          </p:nvSpPr>
          <p:spPr bwMode="auto">
            <a:xfrm>
              <a:off x="3954" y="3360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07" name="Text Box 65"/>
            <p:cNvSpPr txBox="1">
              <a:spLocks noChangeArrowheads="1"/>
            </p:cNvSpPr>
            <p:nvPr/>
          </p:nvSpPr>
          <p:spPr bwMode="auto">
            <a:xfrm>
              <a:off x="3954" y="374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5008" name="Line 66"/>
            <p:cNvSpPr>
              <a:spLocks noChangeShapeType="1"/>
            </p:cNvSpPr>
            <p:nvPr/>
          </p:nvSpPr>
          <p:spPr bwMode="auto">
            <a:xfrm>
              <a:off x="3906" y="37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7" grpId="0" autoUpdateAnimBg="0"/>
      <p:bldP spid="5158" grpId="0" autoUpdateAnimBg="0"/>
      <p:bldP spid="5174" grpId="0" autoUpdateAnimBg="0"/>
      <p:bldP spid="5175" grpId="0" autoUpdateAnimBg="0"/>
      <p:bldP spid="517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6"/>
          <p:cNvSpPr txBox="1">
            <a:spLocks noChangeArrowheads="1"/>
          </p:cNvSpPr>
          <p:nvPr/>
        </p:nvSpPr>
        <p:spPr bwMode="auto">
          <a:xfrm>
            <a:off x="76200" y="5715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Beta (</a:t>
            </a: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)</a:t>
            </a:r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6019" name="Text Box 10"/>
          <p:cNvSpPr txBox="1">
            <a:spLocks noChangeArrowheads="1"/>
          </p:cNvSpPr>
          <p:nvPr/>
        </p:nvSpPr>
        <p:spPr bwMode="auto">
          <a:xfrm>
            <a:off x="1016000" y="2476500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333399"/>
                </a:solidFill>
                <a:cs typeface="Arial" panose="020B0604020202020204" pitchFamily="34" charset="0"/>
              </a:rPr>
              <a:t>In DC mode:</a:t>
            </a:r>
          </a:p>
        </p:txBody>
      </p:sp>
      <p:sp>
        <p:nvSpPr>
          <p:cNvPr id="86020" name="Text Box 11"/>
          <p:cNvSpPr txBox="1">
            <a:spLocks noChangeArrowheads="1"/>
          </p:cNvSpPr>
          <p:nvPr/>
        </p:nvSpPr>
        <p:spPr bwMode="auto">
          <a:xfrm>
            <a:off x="1016000" y="4076700"/>
            <a:ext cx="210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333399"/>
                </a:solidFill>
                <a:cs typeface="Arial" panose="020B0604020202020204" pitchFamily="34" charset="0"/>
              </a:rPr>
              <a:t>In AC mode: </a:t>
            </a:r>
          </a:p>
        </p:txBody>
      </p:sp>
      <p:grpSp>
        <p:nvGrpSpPr>
          <p:cNvPr id="86022" name="Group 15"/>
          <p:cNvGrpSpPr>
            <a:grpSpLocks/>
          </p:cNvGrpSpPr>
          <p:nvPr/>
        </p:nvGrpSpPr>
        <p:grpSpPr bwMode="auto">
          <a:xfrm>
            <a:off x="4305300" y="2209800"/>
            <a:ext cx="1524000" cy="990600"/>
            <a:chOff x="2496" y="1728"/>
            <a:chExt cx="960" cy="624"/>
          </a:xfrm>
        </p:grpSpPr>
        <p:sp>
          <p:nvSpPr>
            <p:cNvPr id="86027" name="AutoShape 13"/>
            <p:cNvSpPr>
              <a:spLocks noChangeArrowheads="1"/>
            </p:cNvSpPr>
            <p:nvPr/>
          </p:nvSpPr>
          <p:spPr bwMode="auto">
            <a:xfrm>
              <a:off x="2496" y="1728"/>
              <a:ext cx="960" cy="6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86028" name="Object 13"/>
            <p:cNvGraphicFramePr>
              <a:graphicFrameLocks noChangeAspect="1"/>
            </p:cNvGraphicFramePr>
            <p:nvPr/>
          </p:nvGraphicFramePr>
          <p:xfrm>
            <a:off x="2631" y="1803"/>
            <a:ext cx="690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85" name="Equation" r:id="rId3" imgW="558558" imgH="431613" progId="Equation.3">
                    <p:embed/>
                  </p:oleObj>
                </mc:Choice>
                <mc:Fallback>
                  <p:oleObj name="Equation" r:id="rId3" imgW="558558" imgH="4316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1" y="1803"/>
                          <a:ext cx="690" cy="4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23" name="Group 16"/>
          <p:cNvGrpSpPr>
            <a:grpSpLocks/>
          </p:cNvGrpSpPr>
          <p:nvPr/>
        </p:nvGrpSpPr>
        <p:grpSpPr bwMode="auto">
          <a:xfrm>
            <a:off x="3962400" y="3810000"/>
            <a:ext cx="2209800" cy="990600"/>
            <a:chOff x="2448" y="2736"/>
            <a:chExt cx="1392" cy="624"/>
          </a:xfrm>
        </p:grpSpPr>
        <p:sp>
          <p:nvSpPr>
            <p:cNvPr id="86025" name="AutoShape 14"/>
            <p:cNvSpPr>
              <a:spLocks noChangeArrowheads="1"/>
            </p:cNvSpPr>
            <p:nvPr/>
          </p:nvSpPr>
          <p:spPr bwMode="auto">
            <a:xfrm>
              <a:off x="2448" y="2736"/>
              <a:ext cx="1392" cy="62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86026" name="Object 14"/>
            <p:cNvGraphicFramePr>
              <a:graphicFrameLocks noChangeAspect="1"/>
            </p:cNvGraphicFramePr>
            <p:nvPr/>
          </p:nvGraphicFramePr>
          <p:xfrm>
            <a:off x="2493" y="2852"/>
            <a:ext cx="1302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86" name="Equation" r:id="rId5" imgW="1256755" imgH="393529" progId="Equation.3">
                    <p:embed/>
                  </p:oleObj>
                </mc:Choice>
                <mc:Fallback>
                  <p:oleObj name="Equation" r:id="rId5" imgW="1256755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3" y="2852"/>
                          <a:ext cx="1302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4" name="Rectangle 1"/>
          <p:cNvSpPr>
            <a:spLocks noChangeArrowheads="1"/>
          </p:cNvSpPr>
          <p:nvPr/>
        </p:nvSpPr>
        <p:spPr bwMode="auto">
          <a:xfrm>
            <a:off x="633413" y="1485900"/>
            <a:ext cx="826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smtClean="0">
                <a:solidFill>
                  <a:srgbClr val="333399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 </a:t>
            </a:r>
            <a:r>
              <a:rPr lang="en-US" altLang="en-US" sz="2400" b="1" dirty="0" smtClean="0">
                <a:solidFill>
                  <a:srgbClr val="333399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333399"/>
                </a:solidFill>
                <a:cs typeface="Arial" panose="020B0604020202020204" pitchFamily="34" charset="0"/>
              </a:rPr>
              <a:t>represents the amplification factor of a transistor. </a:t>
            </a:r>
            <a:endParaRPr lang="en-US" altLang="en-US" sz="2400" b="1" dirty="0">
              <a:solidFill>
                <a:srgbClr val="33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6"/>
          <p:cNvSpPr txBox="1">
            <a:spLocks noChangeArrowheads="1"/>
          </p:cNvSpPr>
          <p:nvPr/>
        </p:nvSpPr>
        <p:spPr bwMode="auto">
          <a:xfrm>
            <a:off x="-23813" y="609600"/>
            <a:ext cx="914400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Beta (</a:t>
            </a: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)</a:t>
            </a:r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7043" name="Rectangle 9"/>
          <p:cNvSpPr>
            <a:spLocks noChangeArrowheads="1"/>
          </p:cNvSpPr>
          <p:nvPr/>
        </p:nvSpPr>
        <p:spPr bwMode="auto">
          <a:xfrm>
            <a:off x="661988" y="1524000"/>
            <a:ext cx="4334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dirty="0">
                <a:solidFill>
                  <a:srgbClr val="333399"/>
                </a:solidFill>
                <a:cs typeface="Arial" panose="020B0604020202020204" pitchFamily="34" charset="0"/>
              </a:rPr>
              <a:t>Determining </a:t>
            </a:r>
            <a:r>
              <a:rPr lang="en-US" altLang="en-US" sz="2400" b="1" i="1" dirty="0" smtClean="0">
                <a:solidFill>
                  <a:srgbClr val="333399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 </a:t>
            </a:r>
            <a:r>
              <a:rPr lang="en-US" altLang="en-US" sz="2400" b="1" dirty="0" smtClean="0">
                <a:solidFill>
                  <a:srgbClr val="333399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333399"/>
                </a:solidFill>
                <a:cs typeface="Arial" panose="020B0604020202020204" pitchFamily="34" charset="0"/>
              </a:rPr>
              <a:t>from a Graph</a:t>
            </a:r>
          </a:p>
        </p:txBody>
      </p:sp>
      <p:grpSp>
        <p:nvGrpSpPr>
          <p:cNvPr id="87044" name="Group 14"/>
          <p:cNvGrpSpPr>
            <a:grpSpLocks/>
          </p:cNvGrpSpPr>
          <p:nvPr/>
        </p:nvGrpSpPr>
        <p:grpSpPr bwMode="auto">
          <a:xfrm>
            <a:off x="928688" y="4267200"/>
            <a:ext cx="2667000" cy="1295400"/>
            <a:chOff x="632" y="2976"/>
            <a:chExt cx="1680" cy="816"/>
          </a:xfrm>
        </p:grpSpPr>
        <p:sp>
          <p:nvSpPr>
            <p:cNvPr id="87049" name="AutoShape 12"/>
            <p:cNvSpPr>
              <a:spLocks noChangeArrowheads="1"/>
            </p:cNvSpPr>
            <p:nvPr/>
          </p:nvSpPr>
          <p:spPr bwMode="auto">
            <a:xfrm>
              <a:off x="632" y="2976"/>
              <a:ext cx="1680" cy="8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87050" name="Object 14"/>
            <p:cNvGraphicFramePr>
              <a:graphicFrameLocks noChangeAspect="1"/>
            </p:cNvGraphicFramePr>
            <p:nvPr/>
          </p:nvGraphicFramePr>
          <p:xfrm>
            <a:off x="649" y="3054"/>
            <a:ext cx="1648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7" name="Equation" r:id="rId3" imgW="1422400" imgH="635000" progId="Equation.3">
                    <p:embed/>
                  </p:oleObj>
                </mc:Choice>
                <mc:Fallback>
                  <p:oleObj name="Equation" r:id="rId3" imgW="1422400" imgH="635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3054"/>
                          <a:ext cx="1648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045" name="Group 13"/>
          <p:cNvGrpSpPr>
            <a:grpSpLocks/>
          </p:cNvGrpSpPr>
          <p:nvPr/>
        </p:nvGrpSpPr>
        <p:grpSpPr bwMode="auto">
          <a:xfrm>
            <a:off x="814388" y="2209800"/>
            <a:ext cx="2895600" cy="1828800"/>
            <a:chOff x="528" y="1728"/>
            <a:chExt cx="1824" cy="1152"/>
          </a:xfrm>
        </p:grpSpPr>
        <p:sp>
          <p:nvSpPr>
            <p:cNvPr id="87047" name="AutoShape 11"/>
            <p:cNvSpPr>
              <a:spLocks noChangeArrowheads="1"/>
            </p:cNvSpPr>
            <p:nvPr/>
          </p:nvSpPr>
          <p:spPr bwMode="auto">
            <a:xfrm>
              <a:off x="528" y="1728"/>
              <a:ext cx="1824" cy="115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87048" name="Object 15"/>
            <p:cNvGraphicFramePr>
              <a:graphicFrameLocks noChangeAspect="1"/>
            </p:cNvGraphicFramePr>
            <p:nvPr/>
          </p:nvGraphicFramePr>
          <p:xfrm>
            <a:off x="670" y="1786"/>
            <a:ext cx="1540" cy="1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8" name="Equation" r:id="rId5" imgW="1663700" imgH="1066800" progId="Equation.3">
                    <p:embed/>
                  </p:oleObj>
                </mc:Choice>
                <mc:Fallback>
                  <p:oleObj name="Equation" r:id="rId5" imgW="1663700" imgH="1066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786"/>
                          <a:ext cx="1540" cy="10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7046" name="Picture 14" descr="fg03_0160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2057400"/>
            <a:ext cx="4359275" cy="3663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6"/>
          <p:cNvSpPr txBox="1">
            <a:spLocks noChangeArrowheads="1"/>
          </p:cNvSpPr>
          <p:nvPr/>
        </p:nvSpPr>
        <p:spPr bwMode="auto">
          <a:xfrm>
            <a:off x="0" y="10668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Beta (</a:t>
            </a: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)</a:t>
            </a:r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8067" name="Text Box 9"/>
          <p:cNvSpPr txBox="1">
            <a:spLocks noChangeArrowheads="1"/>
          </p:cNvSpPr>
          <p:nvPr/>
        </p:nvSpPr>
        <p:spPr bwMode="auto">
          <a:xfrm>
            <a:off x="723900" y="1981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Relationship between amplification factors </a:t>
            </a:r>
            <a:r>
              <a:rPr lang="en-US" altLang="en-US" sz="2400" b="1" i="1">
                <a:solidFill>
                  <a:srgbClr val="333399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 and </a:t>
            </a:r>
            <a:r>
              <a:rPr lang="en-US" altLang="en-US" sz="2400" b="1" i="1">
                <a:solidFill>
                  <a:srgbClr val="333399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 </a:t>
            </a: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  <a:endParaRPr lang="en-US" altLang="en-US" sz="2400" b="1" i="1">
              <a:solidFill>
                <a:srgbClr val="333399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88068" name="Group 17"/>
          <p:cNvGrpSpPr>
            <a:grpSpLocks/>
          </p:cNvGrpSpPr>
          <p:nvPr/>
        </p:nvGrpSpPr>
        <p:grpSpPr bwMode="auto">
          <a:xfrm>
            <a:off x="2590800" y="2590800"/>
            <a:ext cx="1371600" cy="838200"/>
            <a:chOff x="1200" y="1584"/>
            <a:chExt cx="864" cy="528"/>
          </a:xfrm>
        </p:grpSpPr>
        <p:sp>
          <p:nvSpPr>
            <p:cNvPr id="88079" name="AutoShape 13"/>
            <p:cNvSpPr>
              <a:spLocks noChangeArrowheads="1"/>
            </p:cNvSpPr>
            <p:nvPr/>
          </p:nvSpPr>
          <p:spPr bwMode="auto">
            <a:xfrm>
              <a:off x="1200" y="1584"/>
              <a:ext cx="864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88080" name="Object 11"/>
            <p:cNvGraphicFramePr>
              <a:graphicFrameLocks noChangeAspect="1"/>
            </p:cNvGraphicFramePr>
            <p:nvPr/>
          </p:nvGraphicFramePr>
          <p:xfrm>
            <a:off x="1279" y="1618"/>
            <a:ext cx="70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81" name="Equation" r:id="rId3" imgW="622030" imgH="418918" progId="Equation.3">
                    <p:embed/>
                  </p:oleObj>
                </mc:Choice>
                <mc:Fallback>
                  <p:oleObj name="Equation" r:id="rId3" imgW="622030" imgH="41891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1618"/>
                          <a:ext cx="70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077" name="AutoShape 14"/>
              <p:cNvSpPr>
                <a:spLocks noChangeArrowheads="1"/>
              </p:cNvSpPr>
              <p:nvPr/>
            </p:nvSpPr>
            <p:spPr bwMode="auto">
              <a:xfrm>
                <a:off x="5219700" y="2590800"/>
                <a:ext cx="1714500" cy="8382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0000"/>
                  </a:spcBef>
                  <a:buChar char="•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altLang="en-US" sz="24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altLang="en-US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8077" name="AutoShap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9700" y="2590800"/>
                <a:ext cx="1714500" cy="838200"/>
              </a:xfrm>
              <a:prstGeom prst="roundRect">
                <a:avLst>
                  <a:gd name="adj" fmla="val 16667"/>
                </a:avLst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070" name="Text Box 14"/>
          <p:cNvSpPr txBox="1">
            <a:spLocks noChangeArrowheads="1"/>
          </p:cNvSpPr>
          <p:nvPr/>
        </p:nvSpPr>
        <p:spPr bwMode="auto">
          <a:xfrm>
            <a:off x="723900" y="38862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Relationship Between Currents:</a:t>
            </a:r>
          </a:p>
        </p:txBody>
      </p:sp>
      <p:grpSp>
        <p:nvGrpSpPr>
          <p:cNvPr id="88071" name="Group 20"/>
          <p:cNvGrpSpPr>
            <a:grpSpLocks/>
          </p:cNvGrpSpPr>
          <p:nvPr/>
        </p:nvGrpSpPr>
        <p:grpSpPr bwMode="auto">
          <a:xfrm>
            <a:off x="2590800" y="4572000"/>
            <a:ext cx="1371600" cy="838200"/>
            <a:chOff x="1104" y="2832"/>
            <a:chExt cx="864" cy="528"/>
          </a:xfrm>
        </p:grpSpPr>
        <p:sp>
          <p:nvSpPr>
            <p:cNvPr id="88075" name="AutoShape 16"/>
            <p:cNvSpPr>
              <a:spLocks noChangeArrowheads="1"/>
            </p:cNvSpPr>
            <p:nvPr/>
          </p:nvSpPr>
          <p:spPr bwMode="auto">
            <a:xfrm>
              <a:off x="1104" y="2832"/>
              <a:ext cx="864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88076" name="Object 15"/>
            <p:cNvGraphicFramePr>
              <a:graphicFrameLocks noChangeAspect="1"/>
            </p:cNvGraphicFramePr>
            <p:nvPr/>
          </p:nvGraphicFramePr>
          <p:xfrm>
            <a:off x="1221" y="2953"/>
            <a:ext cx="63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82" name="Equation" r:id="rId6" imgW="533169" imgH="228501" progId="Equation.3">
                    <p:embed/>
                  </p:oleObj>
                </mc:Choice>
                <mc:Fallback>
                  <p:oleObj name="Equation" r:id="rId6" imgW="533169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2953"/>
                          <a:ext cx="63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72" name="Group 19"/>
          <p:cNvGrpSpPr>
            <a:grpSpLocks/>
          </p:cNvGrpSpPr>
          <p:nvPr/>
        </p:nvGrpSpPr>
        <p:grpSpPr bwMode="auto">
          <a:xfrm>
            <a:off x="4876800" y="4572000"/>
            <a:ext cx="2057400" cy="838200"/>
            <a:chOff x="3840" y="3024"/>
            <a:chExt cx="1296" cy="528"/>
          </a:xfrm>
        </p:grpSpPr>
        <p:sp>
          <p:nvSpPr>
            <p:cNvPr id="88073" name="AutoShape 15"/>
            <p:cNvSpPr>
              <a:spLocks noChangeArrowheads="1"/>
            </p:cNvSpPr>
            <p:nvPr/>
          </p:nvSpPr>
          <p:spPr bwMode="auto">
            <a:xfrm>
              <a:off x="3840" y="3024"/>
              <a:ext cx="1296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graphicFrame>
          <p:nvGraphicFramePr>
            <p:cNvPr id="88074" name="Object 16"/>
            <p:cNvGraphicFramePr>
              <a:graphicFrameLocks noChangeAspect="1"/>
            </p:cNvGraphicFramePr>
            <p:nvPr/>
          </p:nvGraphicFramePr>
          <p:xfrm>
            <a:off x="3928" y="3144"/>
            <a:ext cx="112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83" name="Equation" r:id="rId8" imgW="837836" imgH="215806" progId="Equation.3">
                    <p:embed/>
                  </p:oleObj>
                </mc:Choice>
                <mc:Fallback>
                  <p:oleObj name="Equation" r:id="rId8" imgW="837836" imgH="21580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3144"/>
                          <a:ext cx="112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304800"/>
            <a:ext cx="7324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1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219200"/>
            <a:ext cx="7086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2216150"/>
            <a:ext cx="63055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"/>
            <a:ext cx="7288213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5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371600"/>
            <a:ext cx="7019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684463"/>
            <a:ext cx="60118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381000"/>
            <a:ext cx="73056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219200"/>
            <a:ext cx="69262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2511425"/>
            <a:ext cx="626903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4788"/>
            <a:ext cx="72501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3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066800"/>
            <a:ext cx="71072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24050"/>
            <a:ext cx="34194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4752975"/>
            <a:ext cx="2276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5308600"/>
            <a:ext cx="2390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8" y="6019800"/>
            <a:ext cx="24860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10342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7738" y="152400"/>
            <a:ext cx="7248525" cy="1152525"/>
          </a:xfrm>
        </p:spPr>
      </p:pic>
      <p:pic>
        <p:nvPicPr>
          <p:cNvPr id="10342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504950"/>
            <a:ext cx="43434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70025"/>
            <a:ext cx="4019550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78238"/>
            <a:ext cx="2916238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902075"/>
            <a:ext cx="40957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4554538"/>
            <a:ext cx="36766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5041900"/>
            <a:ext cx="51339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5588000"/>
            <a:ext cx="4219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8494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1162"/>
          </a:xfrm>
        </p:spPr>
        <p:txBody>
          <a:bodyPr/>
          <a:lstStyle/>
          <a:p>
            <a:pPr eaLnBrk="1" hangingPunct="1"/>
            <a:r>
              <a:rPr lang="en-US" altLang="en-US" sz="4000" b="1" dirty="0" smtClean="0">
                <a:solidFill>
                  <a:srgbClr val="0070C0"/>
                </a:solidFill>
              </a:rPr>
              <a:t>BJT Device </a:t>
            </a:r>
            <a:r>
              <a:rPr lang="en-US" altLang="en-US" sz="4000" b="1" dirty="0" smtClean="0">
                <a:solidFill>
                  <a:srgbClr val="0070C0"/>
                </a:solidFill>
              </a:rPr>
              <a:t>Structure</a:t>
            </a:r>
            <a:endParaRPr lang="en-US" altLang="en-US" sz="4000" b="1" dirty="0" smtClean="0">
              <a:solidFill>
                <a:srgbClr val="0070C0"/>
              </a:solidFill>
            </a:endParaRPr>
          </a:p>
        </p:txBody>
      </p:sp>
      <p:pic>
        <p:nvPicPr>
          <p:cNvPr id="5734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827" y="609600"/>
            <a:ext cx="6233146" cy="24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8" descr="se06F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125788"/>
            <a:ext cx="6480175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Box 9"/>
          <p:cNvSpPr txBox="1">
            <a:spLocks noChangeArrowheads="1"/>
          </p:cNvSpPr>
          <p:nvPr/>
        </p:nvSpPr>
        <p:spPr bwMode="auto">
          <a:xfrm>
            <a:off x="304800" y="914400"/>
            <a:ext cx="849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NPN</a:t>
            </a:r>
          </a:p>
        </p:txBody>
      </p:sp>
      <p:sp>
        <p:nvSpPr>
          <p:cNvPr id="57350" name="TextBox 10"/>
          <p:cNvSpPr txBox="1">
            <a:spLocks noChangeArrowheads="1"/>
          </p:cNvSpPr>
          <p:nvPr/>
        </p:nvSpPr>
        <p:spPr bwMode="auto">
          <a:xfrm>
            <a:off x="301625" y="3576638"/>
            <a:ext cx="803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PNP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3694" y="5426425"/>
                <a:ext cx="9130306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𝒆𝒎𝒊𝒕𝒕𝒆𝒓</m:t>
                        </m:r>
                      </m:sub>
                    </m:sSub>
                    <m:r>
                      <a:rPr lang="en-US" altLang="en-US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𝒄𝒐𝒍𝒍𝒆𝒄𝒕𝒐𝒓</m:t>
                        </m:r>
                      </m:sub>
                    </m:sSub>
                    <m:r>
                      <a:rPr lang="en-US" altLang="en-US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𝒃𝒂𝒔𝒆</m:t>
                        </m:r>
                      </m:sub>
                    </m:sSub>
                    <m:r>
                      <a:rPr lang="en-US" altLang="en-US" sz="22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</a:rPr>
                  <a:t> Emitter has highest doping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𝒄𝒐𝒍𝒍𝒆𝒄</m:t>
                        </m:r>
                        <m: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  <m: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altLang="en-US" sz="2200" b="1" i="1" dirty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𝒆𝒎𝒊𝒕𝒕𝒆</m:t>
                        </m:r>
                        <m: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altLang="en-US" sz="2200" b="1" i="1" dirty="0">
                        <a:solidFill>
                          <a:srgbClr val="FF0000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𝒘</m:t>
                        </m:r>
                      </m:e>
                      <m:sub>
                        <m: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𝒃𝒂𝒔𝒆</m:t>
                        </m:r>
                      </m:sub>
                    </m:sSub>
                    <m:r>
                      <a:rPr lang="en-US" altLang="en-US" sz="2200" b="1" i="1" dirty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Collector </a:t>
                </a:r>
                <a:r>
                  <a:rPr lang="en-US" sz="2200" dirty="0">
                    <a:solidFill>
                      <a:srgbClr val="FF0000"/>
                    </a:solidFill>
                  </a:rPr>
                  <a:t>has highest 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width</a:t>
                </a:r>
                <a:endParaRPr lang="en-US" sz="2200" dirty="0">
                  <a:solidFill>
                    <a:srgbClr val="FF0000"/>
                  </a:solidFill>
                </a:endParaRPr>
              </a:p>
              <a:p>
                <a:r>
                  <a:rPr lang="en-US" sz="2200" dirty="0" smtClean="0">
                    <a:solidFill>
                      <a:srgbClr val="FF0000"/>
                    </a:solidFill>
                  </a:rPr>
                  <a:t>Base has lowest width and doping: Base current is very small.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altLang="en-US" sz="22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𝒃𝒂𝒔𝒆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rgbClr val="FF0000"/>
                    </a:solidFill>
                  </a:rPr>
                  <a:t> very small</a:t>
                </a:r>
                <a:endParaRPr lang="en-US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4" y="5426425"/>
                <a:ext cx="9130306" cy="1446550"/>
              </a:xfrm>
              <a:prstGeom prst="rect">
                <a:avLst/>
              </a:prstGeom>
              <a:blipFill rotWithShape="1">
                <a:blip r:embed="rId5"/>
                <a:stretch>
                  <a:fillRect l="-801" t="-2110" r="-1736" b="-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6"/>
          <p:cNvSpPr txBox="1">
            <a:spLocks noChangeArrowheads="1"/>
          </p:cNvSpPr>
          <p:nvPr/>
        </p:nvSpPr>
        <p:spPr bwMode="auto">
          <a:xfrm>
            <a:off x="0" y="125413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cs typeface="Arial" panose="020B0604020202020204" pitchFamily="34" charset="0"/>
              </a:rPr>
              <a:t>CE Transistor Characteristics</a:t>
            </a:r>
            <a:endParaRPr lang="en-US" altLang="en-US" sz="1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9267" name="Text Box 12"/>
          <p:cNvSpPr txBox="1">
            <a:spLocks noChangeArrowheads="1"/>
          </p:cNvSpPr>
          <p:nvPr/>
        </p:nvSpPr>
        <p:spPr bwMode="auto">
          <a:xfrm>
            <a:off x="3887788" y="6059488"/>
            <a:ext cx="4495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FFFF66"/>
                </a:solidFill>
                <a:cs typeface="Arial" panose="020B0604020202020204" pitchFamily="34" charset="0"/>
              </a:rPr>
              <a:t>Collector or Output Characteristics</a:t>
            </a:r>
          </a:p>
        </p:txBody>
      </p:sp>
      <p:sp>
        <p:nvSpPr>
          <p:cNvPr id="139268" name="Text Box 14"/>
          <p:cNvSpPr txBox="1">
            <a:spLocks noChangeArrowheads="1"/>
          </p:cNvSpPr>
          <p:nvPr/>
        </p:nvSpPr>
        <p:spPr bwMode="auto">
          <a:xfrm>
            <a:off x="212725" y="5524500"/>
            <a:ext cx="335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solidFill>
                  <a:srgbClr val="FFFF66"/>
                </a:solidFill>
                <a:cs typeface="Arial" panose="020B0604020202020204" pitchFamily="34" charset="0"/>
              </a:rPr>
              <a:t>Base or Input Characteristics</a:t>
            </a:r>
          </a:p>
        </p:txBody>
      </p:sp>
      <p:pic>
        <p:nvPicPr>
          <p:cNvPr id="139269" name="Picture 11" descr="fg03_01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14600"/>
            <a:ext cx="4346575" cy="3524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70" name="Picture 13" descr="fg03_013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2863850" cy="2762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579563"/>
          </a:xfrm>
        </p:spPr>
        <p:txBody>
          <a:bodyPr/>
          <a:lstStyle/>
          <a:p>
            <a:r>
              <a:rPr lang="en-US" altLang="en-US" sz="2000" smtClean="0"/>
              <a:t>To fully describe the behavior of a BJT, two sets of characteristics are required: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smtClean="0"/>
              <a:t>Driving point or  input characteristics 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2000" smtClean="0"/>
              <a:t>Output side or output characteristics </a:t>
            </a:r>
          </a:p>
          <a:p>
            <a:pPr marL="914400" lvl="1" indent="-457200">
              <a:buFontTx/>
              <a:buAutoNum type="arabicPeriod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564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/>
      <p:bldP spid="1392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6"/>
          <p:cNvSpPr txBox="1">
            <a:spLocks noChangeArrowheads="1"/>
          </p:cNvSpPr>
          <p:nvPr/>
        </p:nvSpPr>
        <p:spPr bwMode="auto">
          <a:xfrm>
            <a:off x="-1588" y="76200"/>
            <a:ext cx="914400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Common-Base Configuration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93187" name="Text Box 12"/>
          <p:cNvSpPr txBox="1">
            <a:spLocks noChangeArrowheads="1"/>
          </p:cNvSpPr>
          <p:nvPr/>
        </p:nvSpPr>
        <p:spPr bwMode="auto">
          <a:xfrm>
            <a:off x="895350" y="6083300"/>
            <a:ext cx="7562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FFFF66"/>
                </a:solidFill>
                <a:cs typeface="Arial" panose="020B0604020202020204" pitchFamily="34" charset="0"/>
              </a:rPr>
              <a:t>The base is common to both input (emitter–base) junction and output (collector–base) junction of the transistor.</a:t>
            </a:r>
          </a:p>
        </p:txBody>
      </p:sp>
      <p:pic>
        <p:nvPicPr>
          <p:cNvPr id="93188" name="Picture 7" descr="fg03_0060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15975"/>
            <a:ext cx="6904038" cy="5253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6"/>
          <p:cNvSpPr txBox="1">
            <a:spLocks noChangeArrowheads="1"/>
          </p:cNvSpPr>
          <p:nvPr/>
        </p:nvSpPr>
        <p:spPr bwMode="auto">
          <a:xfrm>
            <a:off x="14288" y="1524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Common-Base Amplifier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94211" name="Rectangle 11"/>
          <p:cNvSpPr>
            <a:spLocks noChangeArrowheads="1"/>
          </p:cNvSpPr>
          <p:nvPr/>
        </p:nvSpPr>
        <p:spPr bwMode="auto">
          <a:xfrm>
            <a:off x="228600" y="2133600"/>
            <a:ext cx="321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cs typeface="Arial" panose="020B0604020202020204" pitchFamily="34" charset="0"/>
              </a:rPr>
              <a:t>Input Characteristics</a:t>
            </a:r>
          </a:p>
        </p:txBody>
      </p:sp>
      <p:sp>
        <p:nvSpPr>
          <p:cNvPr id="94212" name="Text Box 12"/>
          <p:cNvSpPr txBox="1">
            <a:spLocks noChangeArrowheads="1"/>
          </p:cNvSpPr>
          <p:nvPr/>
        </p:nvSpPr>
        <p:spPr bwMode="auto">
          <a:xfrm>
            <a:off x="228600" y="2951163"/>
            <a:ext cx="29718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This curve shows the relationship between of input current (</a:t>
            </a:r>
            <a:r>
              <a:rPr lang="en-US" altLang="en-US" sz="2200" i="1">
                <a:cs typeface="Arial" panose="020B0604020202020204" pitchFamily="34" charset="0"/>
              </a:rPr>
              <a:t>I</a:t>
            </a:r>
            <a:r>
              <a:rPr lang="en-US" altLang="en-US" sz="2200" i="1" baseline="-25000">
                <a:cs typeface="Arial" panose="020B0604020202020204" pitchFamily="34" charset="0"/>
              </a:rPr>
              <a:t>E</a:t>
            </a:r>
            <a:r>
              <a:rPr lang="en-US" altLang="en-US" sz="2200">
                <a:cs typeface="Arial" panose="020B0604020202020204" pitchFamily="34" charset="0"/>
              </a:rPr>
              <a:t>) to input voltage (</a:t>
            </a:r>
            <a:r>
              <a:rPr lang="en-US" altLang="en-US" sz="2200" i="1">
                <a:cs typeface="Arial" panose="020B0604020202020204" pitchFamily="34" charset="0"/>
              </a:rPr>
              <a:t>V</a:t>
            </a:r>
            <a:r>
              <a:rPr lang="en-US" altLang="en-US" sz="2200" i="1" baseline="-25000">
                <a:cs typeface="Arial" panose="020B0604020202020204" pitchFamily="34" charset="0"/>
              </a:rPr>
              <a:t>BE</a:t>
            </a:r>
            <a:r>
              <a:rPr lang="en-US" altLang="en-US" sz="2200">
                <a:cs typeface="Arial" panose="020B0604020202020204" pitchFamily="34" charset="0"/>
              </a:rPr>
              <a:t>) for three output voltage  (</a:t>
            </a:r>
            <a:r>
              <a:rPr lang="en-US" altLang="en-US" sz="2200" i="1">
                <a:cs typeface="Arial" panose="020B0604020202020204" pitchFamily="34" charset="0"/>
              </a:rPr>
              <a:t>V</a:t>
            </a:r>
            <a:r>
              <a:rPr lang="en-US" altLang="en-US" sz="2200" i="1" baseline="-25000">
                <a:cs typeface="Arial" panose="020B0604020202020204" pitchFamily="34" charset="0"/>
              </a:rPr>
              <a:t>CB</a:t>
            </a:r>
            <a:r>
              <a:rPr lang="en-US" altLang="en-US" sz="2200">
                <a:cs typeface="Arial" panose="020B0604020202020204" pitchFamily="34" charset="0"/>
              </a:rPr>
              <a:t>) levels.</a:t>
            </a:r>
          </a:p>
        </p:txBody>
      </p:sp>
      <p:pic>
        <p:nvPicPr>
          <p:cNvPr id="94213" name="Picture 8" descr="fg03_007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066800"/>
            <a:ext cx="5135563" cy="5024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6"/>
          <p:cNvSpPr txBox="1">
            <a:spLocks noChangeArrowheads="1"/>
          </p:cNvSpPr>
          <p:nvPr/>
        </p:nvSpPr>
        <p:spPr bwMode="auto">
          <a:xfrm>
            <a:off x="-28575" y="6858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Common-Base Amplifier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95235" name="Text Box 9"/>
          <p:cNvSpPr txBox="1">
            <a:spLocks noChangeArrowheads="1"/>
          </p:cNvSpPr>
          <p:nvPr/>
        </p:nvSpPr>
        <p:spPr bwMode="auto">
          <a:xfrm>
            <a:off x="844550" y="2447925"/>
            <a:ext cx="2008188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cs typeface="Arial" panose="020B0604020202020204" pitchFamily="34" charset="0"/>
              </a:rPr>
              <a:t>This graph demonstrates the output current (</a:t>
            </a:r>
            <a:r>
              <a:rPr lang="en-US" altLang="en-US" sz="2200" i="1">
                <a:cs typeface="Arial" panose="020B0604020202020204" pitchFamily="34" charset="0"/>
              </a:rPr>
              <a:t>I</a:t>
            </a:r>
            <a:r>
              <a:rPr lang="en-US" altLang="en-US" sz="2200" i="1" baseline="-25000">
                <a:cs typeface="Arial" panose="020B0604020202020204" pitchFamily="34" charset="0"/>
              </a:rPr>
              <a:t>C</a:t>
            </a:r>
            <a:r>
              <a:rPr lang="en-US" altLang="en-US" sz="2200">
                <a:cs typeface="Arial" panose="020B0604020202020204" pitchFamily="34" charset="0"/>
              </a:rPr>
              <a:t>) to an output voltage (V</a:t>
            </a:r>
            <a:r>
              <a:rPr lang="en-US" altLang="en-US" sz="2200" baseline="-25000">
                <a:cs typeface="Arial" panose="020B0604020202020204" pitchFamily="34" charset="0"/>
              </a:rPr>
              <a:t>CB</a:t>
            </a:r>
            <a:r>
              <a:rPr lang="en-US" altLang="en-US" sz="2200">
                <a:cs typeface="Arial" panose="020B0604020202020204" pitchFamily="34" charset="0"/>
              </a:rPr>
              <a:t>) for various levels of input current (</a:t>
            </a:r>
            <a:r>
              <a:rPr lang="en-US" altLang="en-US" sz="2200" i="1">
                <a:cs typeface="Arial" panose="020B0604020202020204" pitchFamily="34" charset="0"/>
              </a:rPr>
              <a:t>I</a:t>
            </a:r>
            <a:r>
              <a:rPr lang="en-US" altLang="en-US" sz="2200" i="1" baseline="-25000">
                <a:cs typeface="Arial" panose="020B0604020202020204" pitchFamily="34" charset="0"/>
              </a:rPr>
              <a:t>E</a:t>
            </a:r>
            <a:r>
              <a:rPr lang="en-US" altLang="en-US" sz="2200">
                <a:cs typeface="Arial" panose="020B0604020202020204" pitchFamily="34" charset="0"/>
              </a:rPr>
              <a:t>).</a:t>
            </a:r>
          </a:p>
        </p:txBody>
      </p:sp>
      <p:sp>
        <p:nvSpPr>
          <p:cNvPr id="95236" name="Rectangle 14"/>
          <p:cNvSpPr>
            <a:spLocks noChangeArrowheads="1"/>
          </p:cNvSpPr>
          <p:nvPr/>
        </p:nvSpPr>
        <p:spPr bwMode="auto">
          <a:xfrm>
            <a:off x="844550" y="1641475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cs typeface="Arial" panose="020B0604020202020204" pitchFamily="34" charset="0"/>
              </a:rPr>
              <a:t>Output Characteristics</a:t>
            </a:r>
          </a:p>
        </p:txBody>
      </p:sp>
      <p:pic>
        <p:nvPicPr>
          <p:cNvPr id="95237" name="Picture 8" descr="fg03_008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2286000"/>
            <a:ext cx="4711700" cy="3475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6"/>
          <p:cNvSpPr txBox="1">
            <a:spLocks noChangeArrowheads="1"/>
          </p:cNvSpPr>
          <p:nvPr/>
        </p:nvSpPr>
        <p:spPr bwMode="auto">
          <a:xfrm>
            <a:off x="-23813" y="838200"/>
            <a:ext cx="914400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Operating Regions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96259" name="Text Box 14"/>
          <p:cNvSpPr txBox="1">
            <a:spLocks noChangeArrowheads="1"/>
          </p:cNvSpPr>
          <p:nvPr/>
        </p:nvSpPr>
        <p:spPr bwMode="auto">
          <a:xfrm>
            <a:off x="1195388" y="1752600"/>
            <a:ext cx="70104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chemeClr val="accent2"/>
                </a:solidFill>
                <a:cs typeface="Arial" panose="020B0604020202020204" pitchFamily="34" charset="0"/>
              </a:rPr>
              <a:t>Active</a:t>
            </a:r>
            <a:r>
              <a:rPr lang="en-US" altLang="en-US" sz="3200">
                <a:cs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cs typeface="Arial" panose="020B0604020202020204" pitchFamily="34" charset="0"/>
              </a:rPr>
              <a:t>	</a:t>
            </a:r>
            <a:r>
              <a:rPr lang="en-US" altLang="en-US" sz="2400">
                <a:cs typeface="Arial" panose="020B0604020202020204" pitchFamily="34" charset="0"/>
              </a:rPr>
              <a:t>Operating range of the amplifier.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chemeClr val="accent2"/>
                </a:solidFill>
                <a:cs typeface="Arial" panose="020B0604020202020204" pitchFamily="34" charset="0"/>
              </a:rPr>
              <a:t>Cutoff</a:t>
            </a:r>
            <a:r>
              <a:rPr lang="en-US" altLang="en-US" sz="3200">
                <a:cs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cs typeface="Arial" panose="020B0604020202020204" pitchFamily="34" charset="0"/>
              </a:rPr>
              <a:t>	</a:t>
            </a:r>
            <a:r>
              <a:rPr lang="en-US" altLang="en-US" sz="2400">
                <a:cs typeface="Arial" panose="020B0604020202020204" pitchFamily="34" charset="0"/>
              </a:rPr>
              <a:t>The amplifier is basically off. There 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	voltage, but little current.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  <a:cs typeface="Arial" panose="020B0604020202020204" pitchFamily="34" charset="0"/>
              </a:rPr>
              <a:t> </a:t>
            </a:r>
            <a:r>
              <a:rPr lang="en-US" altLang="en-US" b="1">
                <a:solidFill>
                  <a:schemeClr val="accent2"/>
                </a:solidFill>
                <a:cs typeface="Arial" panose="020B0604020202020204" pitchFamily="34" charset="0"/>
              </a:rPr>
              <a:t>Saturation</a:t>
            </a:r>
            <a:r>
              <a:rPr lang="en-US" altLang="en-US" sz="3200" b="1">
                <a:solidFill>
                  <a:srgbClr val="E5F99D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E5F99D"/>
                </a:solidFill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E5F99D"/>
                </a:solidFill>
                <a:cs typeface="Arial" panose="020B0604020202020204" pitchFamily="34" charset="0"/>
              </a:rPr>
              <a:t>	</a:t>
            </a:r>
            <a:r>
              <a:rPr lang="en-US" altLang="en-US" sz="2400">
                <a:cs typeface="Arial" panose="020B0604020202020204" pitchFamily="34" charset="0"/>
              </a:rPr>
              <a:t>The amplifier is fully on. There is current, 	but little voltage.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6"/>
          <p:cNvSpPr txBox="1">
            <a:spLocks noChangeArrowheads="1"/>
          </p:cNvSpPr>
          <p:nvPr/>
        </p:nvSpPr>
        <p:spPr bwMode="auto">
          <a:xfrm>
            <a:off x="0" y="6096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Transistor Amplifier</a:t>
            </a:r>
            <a:endParaRPr lang="en-US" altLang="en-US" sz="1800">
              <a:cs typeface="Arial" panose="020B0604020202020204" pitchFamily="34" charset="0"/>
            </a:endParaRPr>
          </a:p>
        </p:txBody>
      </p:sp>
      <p:grpSp>
        <p:nvGrpSpPr>
          <p:cNvPr id="98307" name="Group 13"/>
          <p:cNvGrpSpPr>
            <a:grpSpLocks/>
          </p:cNvGrpSpPr>
          <p:nvPr/>
        </p:nvGrpSpPr>
        <p:grpSpPr bwMode="auto">
          <a:xfrm>
            <a:off x="1781175" y="1274763"/>
            <a:ext cx="5867400" cy="1981200"/>
            <a:chOff x="1344" y="960"/>
            <a:chExt cx="3696" cy="1248"/>
          </a:xfrm>
        </p:grpSpPr>
        <p:sp>
          <p:nvSpPr>
            <p:cNvPr id="98316" name="Rectangle 14"/>
            <p:cNvSpPr>
              <a:spLocks noChangeArrowheads="1"/>
            </p:cNvSpPr>
            <p:nvPr/>
          </p:nvSpPr>
          <p:spPr bwMode="auto">
            <a:xfrm>
              <a:off x="1344" y="960"/>
              <a:ext cx="3696" cy="1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98317" name="Object 15"/>
            <p:cNvGraphicFramePr>
              <a:graphicFrameLocks noChangeAspect="1"/>
            </p:cNvGraphicFramePr>
            <p:nvPr/>
          </p:nvGraphicFramePr>
          <p:xfrm>
            <a:off x="1392" y="1008"/>
            <a:ext cx="3582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02" name="iGrafx Image Object" r:id="rId3" imgW="5686425" imgH="1762125" progId="iGrafx.Image.1">
                    <p:embed/>
                  </p:oleObj>
                </mc:Choice>
                <mc:Fallback>
                  <p:oleObj name="iGrafx Image Object" r:id="rId3" imgW="5686425" imgH="1762125" progId="iGrafx.Image.1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08"/>
                          <a:ext cx="3582" cy="1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08" name="Text Box 17"/>
          <p:cNvSpPr txBox="1">
            <a:spLocks noChangeArrowheads="1"/>
          </p:cNvSpPr>
          <p:nvPr/>
        </p:nvSpPr>
        <p:spPr bwMode="auto">
          <a:xfrm>
            <a:off x="6211888" y="4114800"/>
            <a:ext cx="217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cs typeface="Arial" panose="020B0604020202020204" pitchFamily="34" charset="0"/>
              </a:rPr>
              <a:t>Voltage Gain:</a:t>
            </a:r>
            <a:endParaRPr lang="en-US" altLang="en-US" sz="2000">
              <a:cs typeface="Arial" panose="020B0604020202020204" pitchFamily="34" charset="0"/>
            </a:endParaRPr>
          </a:p>
        </p:txBody>
      </p:sp>
      <p:grpSp>
        <p:nvGrpSpPr>
          <p:cNvPr id="98309" name="Group 17"/>
          <p:cNvGrpSpPr>
            <a:grpSpLocks/>
          </p:cNvGrpSpPr>
          <p:nvPr/>
        </p:nvGrpSpPr>
        <p:grpSpPr bwMode="auto">
          <a:xfrm>
            <a:off x="2286000" y="3424238"/>
            <a:ext cx="3276600" cy="2133600"/>
            <a:chOff x="1440" y="2445"/>
            <a:chExt cx="2064" cy="1344"/>
          </a:xfrm>
        </p:grpSpPr>
        <p:sp>
          <p:nvSpPr>
            <p:cNvPr id="98314" name="AutoShape 16"/>
            <p:cNvSpPr>
              <a:spLocks noChangeArrowheads="1"/>
            </p:cNvSpPr>
            <p:nvPr/>
          </p:nvSpPr>
          <p:spPr bwMode="auto">
            <a:xfrm>
              <a:off x="1440" y="2445"/>
              <a:ext cx="2064" cy="134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98315" name="Object 21"/>
            <p:cNvGraphicFramePr>
              <a:graphicFrameLocks noChangeAspect="1"/>
            </p:cNvGraphicFramePr>
            <p:nvPr/>
          </p:nvGraphicFramePr>
          <p:xfrm>
            <a:off x="1513" y="2455"/>
            <a:ext cx="1917" cy="1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03" name="Equation" r:id="rId5" imgW="1905000" imgH="1320800" progId="Equation.3">
                    <p:embed/>
                  </p:oleObj>
                </mc:Choice>
                <mc:Fallback>
                  <p:oleObj name="Equation" r:id="rId5" imgW="1905000" imgH="1320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3" y="2455"/>
                          <a:ext cx="1917" cy="1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0" name="Text Box 22"/>
          <p:cNvSpPr txBox="1">
            <a:spLocks noChangeArrowheads="1"/>
          </p:cNvSpPr>
          <p:nvPr/>
        </p:nvSpPr>
        <p:spPr bwMode="auto">
          <a:xfrm>
            <a:off x="228600" y="4067175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cs typeface="Arial" panose="020B0604020202020204" pitchFamily="34" charset="0"/>
              </a:rPr>
              <a:t>Currents and Voltages:</a:t>
            </a:r>
          </a:p>
        </p:txBody>
      </p:sp>
      <p:grpSp>
        <p:nvGrpSpPr>
          <p:cNvPr id="98311" name="Group 19"/>
          <p:cNvGrpSpPr>
            <a:grpSpLocks/>
          </p:cNvGrpSpPr>
          <p:nvPr/>
        </p:nvGrpSpPr>
        <p:grpSpPr bwMode="auto">
          <a:xfrm>
            <a:off x="5943600" y="4795838"/>
            <a:ext cx="2819400" cy="762000"/>
            <a:chOff x="3648" y="3215"/>
            <a:chExt cx="1776" cy="480"/>
          </a:xfrm>
        </p:grpSpPr>
        <p:sp>
          <p:nvSpPr>
            <p:cNvPr id="98312" name="AutoShape 18"/>
            <p:cNvSpPr>
              <a:spLocks noChangeArrowheads="1"/>
            </p:cNvSpPr>
            <p:nvPr/>
          </p:nvSpPr>
          <p:spPr bwMode="auto">
            <a:xfrm>
              <a:off x="3648" y="3215"/>
              <a:ext cx="1776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98313" name="Object 24"/>
            <p:cNvGraphicFramePr>
              <a:graphicFrameLocks noChangeAspect="1"/>
            </p:cNvGraphicFramePr>
            <p:nvPr/>
          </p:nvGraphicFramePr>
          <p:xfrm>
            <a:off x="3702" y="3216"/>
            <a:ext cx="1668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04" name="Equation" r:id="rId7" imgW="1511300" imgH="431800" progId="Equation.3">
                    <p:embed/>
                  </p:oleObj>
                </mc:Choice>
                <mc:Fallback>
                  <p:oleObj name="Equation" r:id="rId7" imgW="1511300" imgH="4318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" y="3216"/>
                          <a:ext cx="1668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6"/>
          <p:cNvSpPr txBox="1">
            <a:spLocks noChangeArrowheads="1"/>
          </p:cNvSpPr>
          <p:nvPr/>
        </p:nvSpPr>
        <p:spPr bwMode="auto">
          <a:xfrm>
            <a:off x="11113" y="3810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Common-Collector Configuration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99331" name="Text Box 11"/>
          <p:cNvSpPr txBox="1">
            <a:spLocks noChangeArrowheads="1"/>
          </p:cNvSpPr>
          <p:nvPr/>
        </p:nvSpPr>
        <p:spPr bwMode="auto">
          <a:xfrm>
            <a:off x="152400" y="2362200"/>
            <a:ext cx="1828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The input is on the base and the output is on the emitter.</a:t>
            </a:r>
          </a:p>
        </p:txBody>
      </p:sp>
      <p:pic>
        <p:nvPicPr>
          <p:cNvPr id="99332" name="Picture 7" descr="fg03_02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6994525" cy="449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6"/>
          <p:cNvSpPr txBox="1">
            <a:spLocks noChangeArrowheads="1"/>
          </p:cNvSpPr>
          <p:nvPr/>
        </p:nvSpPr>
        <p:spPr bwMode="auto">
          <a:xfrm>
            <a:off x="0" y="10668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Common-Collector Configuration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00355" name="Rectangle 16"/>
          <p:cNvSpPr>
            <a:spLocks noChangeArrowheads="1"/>
          </p:cNvSpPr>
          <p:nvPr/>
        </p:nvSpPr>
        <p:spPr bwMode="auto">
          <a:xfrm>
            <a:off x="646113" y="2165350"/>
            <a:ext cx="28590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The characteristics are similar to those of the common-emitter amplifier, except the vertical axis is </a:t>
            </a:r>
            <a:r>
              <a:rPr lang="en-US" altLang="en-US" sz="2400" i="1">
                <a:solidFill>
                  <a:schemeClr val="accent2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i="1" baseline="-25000">
                <a:solidFill>
                  <a:schemeClr val="accent2"/>
                </a:solidFill>
                <a:cs typeface="Arial" panose="020B0604020202020204" pitchFamily="34" charset="0"/>
              </a:rPr>
              <a:t>E</a:t>
            </a:r>
            <a:r>
              <a:rPr lang="en-US" altLang="en-US" sz="2400">
                <a:solidFill>
                  <a:schemeClr val="accent2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0356" name="Picture 7" descr="fg03_01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11350"/>
            <a:ext cx="4926013" cy="3956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6"/>
          <p:cNvSpPr txBox="1">
            <a:spLocks noChangeArrowheads="1"/>
          </p:cNvSpPr>
          <p:nvPr/>
        </p:nvSpPr>
        <p:spPr bwMode="auto">
          <a:xfrm>
            <a:off x="0" y="10668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Power Dissipation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102403" name="Text Box 10"/>
          <p:cNvSpPr txBox="1">
            <a:spLocks noChangeArrowheads="1"/>
          </p:cNvSpPr>
          <p:nvPr/>
        </p:nvSpPr>
        <p:spPr bwMode="auto">
          <a:xfrm>
            <a:off x="1066800" y="4724400"/>
            <a:ext cx="301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cs typeface="Arial" panose="020B0604020202020204" pitchFamily="34" charset="0"/>
              </a:rPr>
              <a:t>Common-collector:</a:t>
            </a:r>
          </a:p>
        </p:txBody>
      </p:sp>
      <p:grpSp>
        <p:nvGrpSpPr>
          <p:cNvPr id="102404" name="Group 17"/>
          <p:cNvGrpSpPr>
            <a:grpSpLocks/>
          </p:cNvGrpSpPr>
          <p:nvPr/>
        </p:nvGrpSpPr>
        <p:grpSpPr bwMode="auto">
          <a:xfrm>
            <a:off x="3771900" y="2438400"/>
            <a:ext cx="1676400" cy="533400"/>
            <a:chOff x="2400" y="1536"/>
            <a:chExt cx="1056" cy="336"/>
          </a:xfrm>
        </p:grpSpPr>
        <p:sp>
          <p:nvSpPr>
            <p:cNvPr id="102413" name="AutoShape 13"/>
            <p:cNvSpPr>
              <a:spLocks noChangeArrowheads="1"/>
            </p:cNvSpPr>
            <p:nvPr/>
          </p:nvSpPr>
          <p:spPr bwMode="auto">
            <a:xfrm>
              <a:off x="2400" y="1536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102414" name="Object 11"/>
            <p:cNvGraphicFramePr>
              <a:graphicFrameLocks noChangeAspect="1"/>
            </p:cNvGraphicFramePr>
            <p:nvPr/>
          </p:nvGraphicFramePr>
          <p:xfrm>
            <a:off x="2484" y="1586"/>
            <a:ext cx="88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9" name="Equation" r:id="rId3" imgW="850900" imgH="228600" progId="Equation.3">
                    <p:embed/>
                  </p:oleObj>
                </mc:Choice>
                <mc:Fallback>
                  <p:oleObj name="Equation" r:id="rId3" imgW="8509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4" y="1586"/>
                          <a:ext cx="88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05" name="Group 16"/>
          <p:cNvGrpSpPr>
            <a:grpSpLocks/>
          </p:cNvGrpSpPr>
          <p:nvPr/>
        </p:nvGrpSpPr>
        <p:grpSpPr bwMode="auto">
          <a:xfrm>
            <a:off x="3771900" y="3886200"/>
            <a:ext cx="1676400" cy="533400"/>
            <a:chOff x="2400" y="2448"/>
            <a:chExt cx="1056" cy="336"/>
          </a:xfrm>
        </p:grpSpPr>
        <p:sp>
          <p:nvSpPr>
            <p:cNvPr id="102411" name="AutoShape 14"/>
            <p:cNvSpPr>
              <a:spLocks noChangeArrowheads="1"/>
            </p:cNvSpPr>
            <p:nvPr/>
          </p:nvSpPr>
          <p:spPr bwMode="auto">
            <a:xfrm>
              <a:off x="2400" y="2448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102412" name="Object 12"/>
            <p:cNvGraphicFramePr>
              <a:graphicFrameLocks noChangeAspect="1"/>
            </p:cNvGraphicFramePr>
            <p:nvPr/>
          </p:nvGraphicFramePr>
          <p:xfrm>
            <a:off x="2472" y="2496"/>
            <a:ext cx="91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0" name="Equation" r:id="rId5" imgW="863225" imgH="228501" progId="Equation.3">
                    <p:embed/>
                  </p:oleObj>
                </mc:Choice>
                <mc:Fallback>
                  <p:oleObj name="Equation" r:id="rId5" imgW="863225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496"/>
                          <a:ext cx="91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06" name="Group 18"/>
          <p:cNvGrpSpPr>
            <a:grpSpLocks/>
          </p:cNvGrpSpPr>
          <p:nvPr/>
        </p:nvGrpSpPr>
        <p:grpSpPr bwMode="auto">
          <a:xfrm>
            <a:off x="3771900" y="5334000"/>
            <a:ext cx="1676400" cy="533400"/>
            <a:chOff x="2352" y="3360"/>
            <a:chExt cx="1056" cy="336"/>
          </a:xfrm>
        </p:grpSpPr>
        <p:sp>
          <p:nvSpPr>
            <p:cNvPr id="102409" name="AutoShape 15"/>
            <p:cNvSpPr>
              <a:spLocks noChangeArrowheads="1"/>
            </p:cNvSpPr>
            <p:nvPr/>
          </p:nvSpPr>
          <p:spPr bwMode="auto">
            <a:xfrm>
              <a:off x="2352" y="3360"/>
              <a:ext cx="1056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aphicFrame>
          <p:nvGraphicFramePr>
            <p:cNvPr id="102410" name="Object 13"/>
            <p:cNvGraphicFramePr>
              <a:graphicFrameLocks noChangeAspect="1"/>
            </p:cNvGraphicFramePr>
            <p:nvPr/>
          </p:nvGraphicFramePr>
          <p:xfrm>
            <a:off x="2406" y="3403"/>
            <a:ext cx="94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01" name="Equation" r:id="rId7" imgW="863225" imgH="228501" progId="Equation.3">
                    <p:embed/>
                  </p:oleObj>
                </mc:Choice>
                <mc:Fallback>
                  <p:oleObj name="Equation" r:id="rId7" imgW="863225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" y="3403"/>
                          <a:ext cx="949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07" name="Rectangle 14"/>
          <p:cNvSpPr>
            <a:spLocks noChangeArrowheads="1"/>
          </p:cNvSpPr>
          <p:nvPr/>
        </p:nvSpPr>
        <p:spPr bwMode="auto">
          <a:xfrm>
            <a:off x="1066800" y="2058988"/>
            <a:ext cx="237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cs typeface="Arial" panose="020B0604020202020204" pitchFamily="34" charset="0"/>
              </a:rPr>
              <a:t>Common-base</a:t>
            </a:r>
            <a:r>
              <a:rPr lang="en-US" altLang="en-US" sz="2000">
                <a:solidFill>
                  <a:schemeClr val="accent2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102408" name="Rectangle 15"/>
          <p:cNvSpPr>
            <a:spLocks noChangeArrowheads="1"/>
          </p:cNvSpPr>
          <p:nvPr/>
        </p:nvSpPr>
        <p:spPr bwMode="auto">
          <a:xfrm>
            <a:off x="1066800" y="3278188"/>
            <a:ext cx="2693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cs typeface="Arial" panose="020B0604020202020204" pitchFamily="34" charset="0"/>
              </a:rPr>
              <a:t>Common-emitter</a:t>
            </a:r>
            <a:r>
              <a:rPr lang="en-US" altLang="en-US" sz="2000">
                <a:solidFill>
                  <a:schemeClr val="accent2"/>
                </a:solidFill>
                <a:cs typeface="Arial" panose="020B0604020202020204" pitchFamily="34" charset="0"/>
              </a:rPr>
              <a:t>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70C0"/>
                </a:solidFill>
              </a:rPr>
              <a:t>The Structure </a:t>
            </a:r>
            <a:r>
              <a:rPr lang="en-US" b="1" dirty="0">
                <a:solidFill>
                  <a:srgbClr val="0070C0"/>
                </a:solidFill>
              </a:rPr>
              <a:t>of </a:t>
            </a:r>
            <a:r>
              <a:rPr lang="en-US" b="1" dirty="0" smtClean="0">
                <a:solidFill>
                  <a:srgbClr val="0070C0"/>
                </a:solidFill>
              </a:rPr>
              <a:t>BJT Transistors in ICs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92700"/>
            <a:ext cx="8229600" cy="144621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dirty="0"/>
              <a:t>collector virtually surrounds the emitter </a:t>
            </a:r>
            <a:r>
              <a:rPr lang="en-US" dirty="0" smtClean="0"/>
              <a:t>region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dirty="0"/>
              <a:t>device is </a:t>
            </a:r>
            <a:r>
              <a:rPr lang="en-US" i="1" dirty="0"/>
              <a:t>not </a:t>
            </a:r>
            <a:r>
              <a:rPr lang="en-US" dirty="0" smtClean="0"/>
              <a:t>symmetrical</a:t>
            </a:r>
            <a:r>
              <a:rPr lang="en-US" dirty="0"/>
              <a:t>, and thus the </a:t>
            </a:r>
            <a:r>
              <a:rPr lang="en-US" dirty="0" smtClean="0"/>
              <a:t>emitter and </a:t>
            </a:r>
            <a:r>
              <a:rPr lang="en-US" dirty="0"/>
              <a:t>collector cannot be </a:t>
            </a:r>
            <a:r>
              <a:rPr lang="en-US" dirty="0" smtClean="0"/>
              <a:t>interchanged.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9396" name="Picture 6" descr="se06F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1389063"/>
            <a:ext cx="687070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1136650" y="3968750"/>
            <a:ext cx="6870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Figure</a:t>
            </a:r>
            <a:r>
              <a:rPr lang="en-US" altLang="en-US" sz="2400">
                <a:solidFill>
                  <a:srgbClr val="000000"/>
                </a:solidFill>
              </a:rPr>
              <a:t>: A more realistic (but still simplified) cross section of an </a:t>
            </a:r>
            <a:r>
              <a:rPr lang="en-US" altLang="en-US" sz="2400" i="1">
                <a:solidFill>
                  <a:srgbClr val="000000"/>
                </a:solidFill>
              </a:rPr>
              <a:t>npn </a:t>
            </a:r>
            <a:r>
              <a:rPr lang="en-US" altLang="en-US" sz="2400">
                <a:solidFill>
                  <a:srgbClr val="000000"/>
                </a:solidFill>
              </a:rPr>
              <a:t>BJT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6"/>
          <p:cNvSpPr txBox="1">
            <a:spLocks noChangeArrowheads="1"/>
          </p:cNvSpPr>
          <p:nvPr/>
        </p:nvSpPr>
        <p:spPr bwMode="auto">
          <a:xfrm>
            <a:off x="76200" y="34925"/>
            <a:ext cx="899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  Discrete Component BJT Construction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61443" name="Text Box 15"/>
          <p:cNvSpPr txBox="1">
            <a:spLocks noChangeArrowheads="1"/>
          </p:cNvSpPr>
          <p:nvPr/>
        </p:nvSpPr>
        <p:spPr bwMode="auto">
          <a:xfrm>
            <a:off x="3048000" y="838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>
                <a:solidFill>
                  <a:schemeClr val="accent2"/>
                </a:solidFill>
                <a:cs typeface="Arial" panose="020B0604020202020204" pitchFamily="34" charset="0"/>
              </a:rPr>
              <a:t>pnp</a:t>
            </a:r>
          </a:p>
        </p:txBody>
      </p:sp>
      <p:sp>
        <p:nvSpPr>
          <p:cNvPr id="61444" name="Text Box 16"/>
          <p:cNvSpPr txBox="1">
            <a:spLocks noChangeArrowheads="1"/>
          </p:cNvSpPr>
          <p:nvPr/>
        </p:nvSpPr>
        <p:spPr bwMode="auto">
          <a:xfrm rot="10800000" flipV="1">
            <a:off x="3048000" y="3505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 dirty="0" err="1">
                <a:solidFill>
                  <a:schemeClr val="accent2"/>
                </a:solidFill>
                <a:cs typeface="Arial" panose="020B0604020202020204" pitchFamily="34" charset="0"/>
              </a:rPr>
              <a:t>npn</a:t>
            </a:r>
            <a:endParaRPr lang="en-US" altLang="en-US" sz="2400" b="1" i="1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pic>
        <p:nvPicPr>
          <p:cNvPr id="61445" name="Picture 9" descr="fg03_003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3048000" cy="5357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62400" y="697401"/>
            <a:ext cx="518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BJT: Three terminals. Emitter, Base, Collector.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BJT: </a:t>
            </a:r>
            <a:r>
              <a:rPr lang="en-US" sz="2400" dirty="0" smtClean="0">
                <a:solidFill>
                  <a:srgbClr val="FF0000"/>
                </a:solidFill>
              </a:rPr>
              <a:t>Two Junctions.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Emitter – Base Junction (EB)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FF0000"/>
                </a:solidFill>
              </a:rPr>
              <a:t>Collector </a:t>
            </a:r>
            <a:r>
              <a:rPr lang="en-US" sz="2400" dirty="0">
                <a:solidFill>
                  <a:srgbClr val="FF0000"/>
                </a:solidFill>
              </a:rPr>
              <a:t>– Base </a:t>
            </a:r>
            <a:r>
              <a:rPr lang="en-US" sz="2400" dirty="0" smtClean="0">
                <a:solidFill>
                  <a:srgbClr val="FF0000"/>
                </a:solidFill>
              </a:rPr>
              <a:t>Junction (CB)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58127"/>
              </p:ext>
            </p:extLst>
          </p:nvPr>
        </p:nvGraphicFramePr>
        <p:xfrm>
          <a:off x="4267199" y="2819400"/>
          <a:ext cx="48768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093"/>
                <a:gridCol w="727881"/>
                <a:gridCol w="3493827"/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ON:</a:t>
                      </a:r>
                      <a:r>
                        <a:rPr lang="en-US" sz="2400" baseline="0" dirty="0" smtClean="0"/>
                        <a:t> Saturation mode</a:t>
                      </a:r>
                      <a:endParaRPr lang="en-US" sz="240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FB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RB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Amplifier: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Active 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mode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OFF:</a:t>
                      </a:r>
                      <a:r>
                        <a:rPr lang="en-US" sz="2400" baseline="0" dirty="0" smtClean="0"/>
                        <a:t> Cutoff </a:t>
                      </a:r>
                      <a:r>
                        <a:rPr lang="en-US" sz="2400" baseline="0" dirty="0" smtClean="0"/>
                        <a:t>mode</a:t>
                      </a:r>
                      <a:endParaRPr lang="en-US" sz="2400" dirty="0"/>
                    </a:p>
                  </a:txBody>
                  <a:tcPr/>
                </a:tc>
              </a:tr>
              <a:tr h="4089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Inverter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Unbiased transistor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79525"/>
            <a:ext cx="9144000" cy="4949825"/>
          </a:xfrm>
        </p:spPr>
        <p:txBody>
          <a:bodyPr/>
          <a:lstStyle/>
          <a:p>
            <a:r>
              <a:rPr lang="en-US" altLang="en-US" b="1" u="sng" dirty="0" smtClean="0"/>
              <a:t>Three</a:t>
            </a:r>
            <a:r>
              <a:rPr lang="en-US" altLang="en-US" b="1" dirty="0" smtClean="0"/>
              <a:t> doped regions: emitter, base, and collector</a:t>
            </a:r>
          </a:p>
          <a:p>
            <a:r>
              <a:rPr lang="en-US" altLang="en-US" b="1" u="sng" dirty="0" smtClean="0"/>
              <a:t>Two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pn</a:t>
            </a:r>
            <a:r>
              <a:rPr lang="en-US" altLang="en-US" b="1" dirty="0" smtClean="0"/>
              <a:t> junctions: emitter-base and base-collector</a:t>
            </a:r>
          </a:p>
          <a:p>
            <a:pPr lvl="1"/>
            <a:r>
              <a:rPr lang="en-US" altLang="en-US" b="1" dirty="0" smtClean="0"/>
              <a:t>Like two back-to-back connected diodes</a:t>
            </a:r>
          </a:p>
          <a:p>
            <a:r>
              <a:rPr lang="en-US" altLang="en-US" b="1" dirty="0" smtClean="0"/>
              <a:t>Two types: NPN </a:t>
            </a:r>
            <a:r>
              <a:rPr lang="en-US" altLang="en-US" b="1" dirty="0" smtClean="0"/>
              <a:t>or PNP</a:t>
            </a:r>
          </a:p>
          <a:p>
            <a:r>
              <a:rPr lang="en-US" altLang="en-US" b="1" dirty="0" smtClean="0"/>
              <a:t>Silicon or germanium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371600" y="1676400"/>
            <a:ext cx="2057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1371600" y="2895600"/>
            <a:ext cx="2057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505200" y="2057400"/>
            <a:ext cx="452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COLLECTOR  (medium doping)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505200" y="3048000"/>
            <a:ext cx="290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BASE  (light doping)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505200" y="4114800"/>
            <a:ext cx="371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EMITTER  (heavy doping)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685800" y="19812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CC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85800" y="29718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85800" y="4038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CC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609600" y="371475"/>
            <a:ext cx="8069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The bipolar junction transistor has 3 doped regions.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1676400" y="40386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1676400" y="43434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2362200" y="40386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362200" y="43434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2971800" y="40386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2971800" y="43434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1676400" y="46482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62200" y="46482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auto">
          <a:xfrm>
            <a:off x="2971800" y="46482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095" name="Group 23"/>
          <p:cNvGrpSpPr>
            <a:grpSpLocks/>
          </p:cNvGrpSpPr>
          <p:nvPr/>
        </p:nvGrpSpPr>
        <p:grpSpPr bwMode="auto">
          <a:xfrm>
            <a:off x="1676400" y="3200400"/>
            <a:ext cx="304800" cy="304800"/>
            <a:chOff x="1584" y="3620"/>
            <a:chExt cx="192" cy="192"/>
          </a:xfrm>
        </p:grpSpPr>
        <p:sp>
          <p:nvSpPr>
            <p:cNvPr id="65569" name="Rectangle 21"/>
            <p:cNvSpPr>
              <a:spLocks noChangeArrowheads="1"/>
            </p:cNvSpPr>
            <p:nvPr/>
          </p:nvSpPr>
          <p:spPr bwMode="auto">
            <a:xfrm>
              <a:off x="1584" y="3696"/>
              <a:ext cx="192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5570" name="Rectangle 22"/>
            <p:cNvSpPr>
              <a:spLocks noChangeArrowheads="1"/>
            </p:cNvSpPr>
            <p:nvPr/>
          </p:nvSpPr>
          <p:spPr bwMode="auto">
            <a:xfrm rot="-5400000">
              <a:off x="1588" y="3692"/>
              <a:ext cx="192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2286000" y="3200400"/>
            <a:ext cx="304800" cy="304800"/>
            <a:chOff x="1584" y="3620"/>
            <a:chExt cx="192" cy="192"/>
          </a:xfrm>
        </p:grpSpPr>
        <p:sp>
          <p:nvSpPr>
            <p:cNvPr id="65567" name="Rectangle 25"/>
            <p:cNvSpPr>
              <a:spLocks noChangeArrowheads="1"/>
            </p:cNvSpPr>
            <p:nvPr/>
          </p:nvSpPr>
          <p:spPr bwMode="auto">
            <a:xfrm>
              <a:off x="1584" y="3696"/>
              <a:ext cx="192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5568" name="Rectangle 26"/>
            <p:cNvSpPr>
              <a:spLocks noChangeArrowheads="1"/>
            </p:cNvSpPr>
            <p:nvPr/>
          </p:nvSpPr>
          <p:spPr bwMode="auto">
            <a:xfrm rot="-5400000">
              <a:off x="1588" y="3692"/>
              <a:ext cx="192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99" name="Group 27"/>
          <p:cNvGrpSpPr>
            <a:grpSpLocks/>
          </p:cNvGrpSpPr>
          <p:nvPr/>
        </p:nvGrpSpPr>
        <p:grpSpPr bwMode="auto">
          <a:xfrm>
            <a:off x="2895600" y="3200400"/>
            <a:ext cx="304800" cy="304800"/>
            <a:chOff x="1584" y="3620"/>
            <a:chExt cx="192" cy="192"/>
          </a:xfrm>
        </p:grpSpPr>
        <p:sp>
          <p:nvSpPr>
            <p:cNvPr id="65565" name="Rectangle 28"/>
            <p:cNvSpPr>
              <a:spLocks noChangeArrowheads="1"/>
            </p:cNvSpPr>
            <p:nvPr/>
          </p:nvSpPr>
          <p:spPr bwMode="auto">
            <a:xfrm>
              <a:off x="1584" y="3696"/>
              <a:ext cx="192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5566" name="Rectangle 29"/>
            <p:cNvSpPr>
              <a:spLocks noChangeArrowheads="1"/>
            </p:cNvSpPr>
            <p:nvPr/>
          </p:nvSpPr>
          <p:spPr bwMode="auto">
            <a:xfrm rot="-5400000">
              <a:off x="1588" y="3692"/>
              <a:ext cx="192" cy="4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1676400" y="19812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2209800" y="19812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2743200" y="19812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2209800" y="25908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2743200" y="25908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1676400" y="25908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  <p:bldP spid="3077" grpId="0" autoUpdateAnimBg="0"/>
      <p:bldP spid="3078" grpId="0" autoUpdateAnimBg="0"/>
      <p:bldP spid="3084" grpId="0" animBg="1"/>
      <p:bldP spid="3085" grpId="0" animBg="1"/>
      <p:bldP spid="3086" grpId="0" animBg="1"/>
      <p:bldP spid="3087" grpId="0" animBg="1"/>
      <p:bldP spid="3088" grpId="0" animBg="1"/>
      <p:bldP spid="3089" grpId="0" animBg="1"/>
      <p:bldP spid="3090" grpId="0" animBg="1"/>
      <p:bldP spid="3091" grpId="0" animBg="1"/>
      <p:bldP spid="3092" grpId="0" animBg="1"/>
      <p:bldP spid="3102" grpId="0" animBg="1"/>
      <p:bldP spid="3103" grpId="0" animBg="1"/>
      <p:bldP spid="3104" grpId="0" animBg="1"/>
      <p:bldP spid="3105" grpId="0" animBg="1"/>
      <p:bldP spid="3106" grpId="0" animBg="1"/>
      <p:bldP spid="31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Biased transistor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1"/>
            <a:ext cx="9144000" cy="5162550"/>
          </a:xfrm>
        </p:spPr>
        <p:txBody>
          <a:bodyPr/>
          <a:lstStyle/>
          <a:p>
            <a:r>
              <a:rPr lang="en-US" altLang="en-US" b="1" dirty="0" smtClean="0"/>
              <a:t>BJT in Active mode</a:t>
            </a:r>
            <a:endParaRPr lang="en-US" altLang="en-US" b="1" dirty="0" smtClean="0"/>
          </a:p>
          <a:p>
            <a:r>
              <a:rPr lang="en-US" altLang="en-US" b="1" u="sng" dirty="0" smtClean="0"/>
              <a:t>Forward</a:t>
            </a:r>
            <a:r>
              <a:rPr lang="en-US" altLang="en-US" b="1" dirty="0" smtClean="0"/>
              <a:t> </a:t>
            </a:r>
            <a:r>
              <a:rPr lang="en-US" altLang="en-US" b="1" dirty="0" smtClean="0"/>
              <a:t>bias the </a:t>
            </a:r>
            <a:r>
              <a:rPr lang="en-US" altLang="en-US" b="1" dirty="0" smtClean="0">
                <a:solidFill>
                  <a:srgbClr val="FF0000"/>
                </a:solidFill>
              </a:rPr>
              <a:t>emitter</a:t>
            </a:r>
            <a:r>
              <a:rPr lang="en-US" altLang="en-US" b="1" dirty="0" smtClean="0"/>
              <a:t> diode</a:t>
            </a:r>
          </a:p>
          <a:p>
            <a:r>
              <a:rPr lang="en-US" altLang="en-US" b="1" u="sng" dirty="0" smtClean="0"/>
              <a:t>Reverse</a:t>
            </a:r>
            <a:r>
              <a:rPr lang="en-US" altLang="en-US" b="1" dirty="0" smtClean="0"/>
              <a:t> bias the </a:t>
            </a:r>
            <a:r>
              <a:rPr lang="en-US" altLang="en-US" b="1" dirty="0" smtClean="0">
                <a:solidFill>
                  <a:srgbClr val="FF0000"/>
                </a:solidFill>
              </a:rPr>
              <a:t>collector</a:t>
            </a:r>
            <a:r>
              <a:rPr lang="en-US" altLang="en-US" b="1" dirty="0" smtClean="0"/>
              <a:t> </a:t>
            </a:r>
            <a:r>
              <a:rPr lang="en-US" altLang="en-US" b="1" dirty="0" smtClean="0"/>
              <a:t>diode</a:t>
            </a:r>
          </a:p>
          <a:p>
            <a:r>
              <a:rPr lang="en-US" altLang="en-US" b="1" dirty="0" smtClean="0"/>
              <a:t>BJT works as an Amplifier</a:t>
            </a:r>
            <a:endParaRPr lang="en-US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789363" y="1905000"/>
            <a:ext cx="20574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789363" y="3381375"/>
            <a:ext cx="2057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2" name="Text Box 7"/>
          <p:cNvSpPr txBox="1">
            <a:spLocks noChangeArrowheads="1"/>
          </p:cNvSpPr>
          <p:nvPr/>
        </p:nvSpPr>
        <p:spPr bwMode="auto">
          <a:xfrm>
            <a:off x="5867400" y="22860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CC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68613" name="Text Box 8"/>
          <p:cNvSpPr txBox="1">
            <a:spLocks noChangeArrowheads="1"/>
          </p:cNvSpPr>
          <p:nvPr/>
        </p:nvSpPr>
        <p:spPr bwMode="auto">
          <a:xfrm>
            <a:off x="5867400" y="32766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8614" name="Text Box 9"/>
          <p:cNvSpPr txBox="1">
            <a:spLocks noChangeArrowheads="1"/>
          </p:cNvSpPr>
          <p:nvPr/>
        </p:nvSpPr>
        <p:spPr bwMode="auto">
          <a:xfrm>
            <a:off x="5867400" y="43434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CC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68615" name="Rectangle 11"/>
          <p:cNvSpPr>
            <a:spLocks noChangeArrowheads="1"/>
          </p:cNvSpPr>
          <p:nvPr/>
        </p:nvSpPr>
        <p:spPr bwMode="auto">
          <a:xfrm>
            <a:off x="4038600" y="41910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6" name="Rectangle 12"/>
          <p:cNvSpPr>
            <a:spLocks noChangeArrowheads="1"/>
          </p:cNvSpPr>
          <p:nvPr/>
        </p:nvSpPr>
        <p:spPr bwMode="auto">
          <a:xfrm>
            <a:off x="4038600" y="44958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7" name="Rectangle 13"/>
          <p:cNvSpPr>
            <a:spLocks noChangeArrowheads="1"/>
          </p:cNvSpPr>
          <p:nvPr/>
        </p:nvSpPr>
        <p:spPr bwMode="auto">
          <a:xfrm>
            <a:off x="4648200" y="41910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8" name="Rectangle 14"/>
          <p:cNvSpPr>
            <a:spLocks noChangeArrowheads="1"/>
          </p:cNvSpPr>
          <p:nvPr/>
        </p:nvSpPr>
        <p:spPr bwMode="auto">
          <a:xfrm>
            <a:off x="4648200" y="44958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19" name="Rectangle 15"/>
          <p:cNvSpPr>
            <a:spLocks noChangeArrowheads="1"/>
          </p:cNvSpPr>
          <p:nvPr/>
        </p:nvSpPr>
        <p:spPr bwMode="auto">
          <a:xfrm>
            <a:off x="5257800" y="41910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20" name="Rectangle 16"/>
          <p:cNvSpPr>
            <a:spLocks noChangeArrowheads="1"/>
          </p:cNvSpPr>
          <p:nvPr/>
        </p:nvSpPr>
        <p:spPr bwMode="auto">
          <a:xfrm>
            <a:off x="5257800" y="44958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21" name="Rectangle 17"/>
          <p:cNvSpPr>
            <a:spLocks noChangeArrowheads="1"/>
          </p:cNvSpPr>
          <p:nvPr/>
        </p:nvSpPr>
        <p:spPr bwMode="auto">
          <a:xfrm>
            <a:off x="4038600" y="48006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22" name="Rectangle 18"/>
          <p:cNvSpPr>
            <a:spLocks noChangeArrowheads="1"/>
          </p:cNvSpPr>
          <p:nvPr/>
        </p:nvSpPr>
        <p:spPr bwMode="auto">
          <a:xfrm>
            <a:off x="4648200" y="48006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8623" name="Rectangle 19"/>
          <p:cNvSpPr>
            <a:spLocks noChangeArrowheads="1"/>
          </p:cNvSpPr>
          <p:nvPr/>
        </p:nvSpPr>
        <p:spPr bwMode="auto">
          <a:xfrm>
            <a:off x="5257800" y="4800600"/>
            <a:ext cx="304800" cy="76200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8624" name="Group 35"/>
          <p:cNvGrpSpPr>
            <a:grpSpLocks/>
          </p:cNvGrpSpPr>
          <p:nvPr/>
        </p:nvGrpSpPr>
        <p:grpSpPr bwMode="auto">
          <a:xfrm rot="10800000">
            <a:off x="7366000" y="1590675"/>
            <a:ext cx="330200" cy="984250"/>
            <a:chOff x="2000" y="1771"/>
            <a:chExt cx="208" cy="620"/>
          </a:xfrm>
        </p:grpSpPr>
        <p:sp>
          <p:nvSpPr>
            <p:cNvPr id="68689" name="Line 36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0" name="Line 37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1" name="Line 38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2" name="Line 39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3" name="Line 40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4" name="Freeform 41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95" name="Freeform 42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5" name="Group 43"/>
          <p:cNvGrpSpPr>
            <a:grpSpLocks/>
          </p:cNvGrpSpPr>
          <p:nvPr/>
        </p:nvGrpSpPr>
        <p:grpSpPr bwMode="auto">
          <a:xfrm rot="16200000" flipH="1">
            <a:off x="7304882" y="3423443"/>
            <a:ext cx="482600" cy="614363"/>
            <a:chOff x="864" y="1152"/>
            <a:chExt cx="417" cy="480"/>
          </a:xfrm>
        </p:grpSpPr>
        <p:sp>
          <p:nvSpPr>
            <p:cNvPr id="68685" name="Line 44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6" name="Line 45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7" name="Line 46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8" name="Line 47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6" name="Group 48"/>
          <p:cNvGrpSpPr>
            <a:grpSpLocks/>
          </p:cNvGrpSpPr>
          <p:nvPr/>
        </p:nvGrpSpPr>
        <p:grpSpPr bwMode="auto">
          <a:xfrm rot="16200000" flipH="1">
            <a:off x="1208882" y="4810918"/>
            <a:ext cx="482600" cy="614363"/>
            <a:chOff x="864" y="1152"/>
            <a:chExt cx="417" cy="480"/>
          </a:xfrm>
        </p:grpSpPr>
        <p:sp>
          <p:nvSpPr>
            <p:cNvPr id="68681" name="Line 49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2" name="Line 50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3" name="Line 51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4" name="Line 52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627" name="Group 53"/>
          <p:cNvGrpSpPr>
            <a:grpSpLocks/>
          </p:cNvGrpSpPr>
          <p:nvPr/>
        </p:nvGrpSpPr>
        <p:grpSpPr bwMode="auto">
          <a:xfrm rot="5400000">
            <a:off x="2146300" y="3101975"/>
            <a:ext cx="330200" cy="984250"/>
            <a:chOff x="2000" y="1771"/>
            <a:chExt cx="208" cy="620"/>
          </a:xfrm>
        </p:grpSpPr>
        <p:sp>
          <p:nvSpPr>
            <p:cNvPr id="68674" name="Line 54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5" name="Line 55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6" name="Line 56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7" name="Line 57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8" name="Line 58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79" name="Freeform 59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80" name="Freeform 60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8" name="Text Box 61"/>
          <p:cNvSpPr txBox="1">
            <a:spLocks noChangeArrowheads="1"/>
          </p:cNvSpPr>
          <p:nvPr/>
        </p:nvSpPr>
        <p:spPr bwMode="auto">
          <a:xfrm>
            <a:off x="6400800" y="2743200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CE</a:t>
            </a:r>
            <a:endParaRPr lang="en-US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29" name="Text Box 62"/>
          <p:cNvSpPr txBox="1">
            <a:spLocks noChangeArrowheads="1"/>
          </p:cNvSpPr>
          <p:nvPr/>
        </p:nvSpPr>
        <p:spPr bwMode="auto">
          <a:xfrm>
            <a:off x="7924800" y="3505200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CC</a:t>
            </a:r>
            <a:endParaRPr lang="en-US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0" name="Text Box 63"/>
          <p:cNvSpPr txBox="1">
            <a:spLocks noChangeArrowheads="1"/>
          </p:cNvSpPr>
          <p:nvPr/>
        </p:nvSpPr>
        <p:spPr bwMode="auto">
          <a:xfrm>
            <a:off x="7772400" y="1828800"/>
            <a:ext cx="61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endParaRPr lang="en-US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1" name="Text Box 64"/>
          <p:cNvSpPr txBox="1">
            <a:spLocks noChangeArrowheads="1"/>
          </p:cNvSpPr>
          <p:nvPr/>
        </p:nvSpPr>
        <p:spPr bwMode="auto">
          <a:xfrm>
            <a:off x="1981200" y="2895600"/>
            <a:ext cx="601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B</a:t>
            </a:r>
            <a:endParaRPr lang="en-US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2" name="Text Box 65"/>
          <p:cNvSpPr txBox="1">
            <a:spLocks noChangeArrowheads="1"/>
          </p:cNvSpPr>
          <p:nvPr/>
        </p:nvSpPr>
        <p:spPr bwMode="auto">
          <a:xfrm>
            <a:off x="304800" y="4800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BB</a:t>
            </a:r>
            <a:endParaRPr lang="en-US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3" name="Line 66"/>
          <p:cNvSpPr>
            <a:spLocks noChangeShapeType="1"/>
          </p:cNvSpPr>
          <p:nvPr/>
        </p:nvSpPr>
        <p:spPr bwMode="auto">
          <a:xfrm>
            <a:off x="2819400" y="3581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Line 67"/>
          <p:cNvSpPr>
            <a:spLocks noChangeShapeType="1"/>
          </p:cNvSpPr>
          <p:nvPr/>
        </p:nvSpPr>
        <p:spPr bwMode="auto">
          <a:xfrm>
            <a:off x="7543800" y="257492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68"/>
          <p:cNvSpPr>
            <a:spLocks noChangeShapeType="1"/>
          </p:cNvSpPr>
          <p:nvPr/>
        </p:nvSpPr>
        <p:spPr bwMode="auto">
          <a:xfrm flipH="1">
            <a:off x="4876800" y="1295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Line 69"/>
          <p:cNvSpPr>
            <a:spLocks noChangeShapeType="1"/>
          </p:cNvSpPr>
          <p:nvPr/>
        </p:nvSpPr>
        <p:spPr bwMode="auto">
          <a:xfrm>
            <a:off x="4876800" y="1295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Line 70"/>
          <p:cNvSpPr>
            <a:spLocks noChangeShapeType="1"/>
          </p:cNvSpPr>
          <p:nvPr/>
        </p:nvSpPr>
        <p:spPr bwMode="auto">
          <a:xfrm>
            <a:off x="7543800" y="129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Text Box 71"/>
          <p:cNvSpPr txBox="1">
            <a:spLocks noChangeArrowheads="1"/>
          </p:cNvSpPr>
          <p:nvPr/>
        </p:nvSpPr>
        <p:spPr bwMode="auto">
          <a:xfrm>
            <a:off x="2743200" y="4419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BE</a:t>
            </a:r>
            <a:endParaRPr lang="en-US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9" name="Line 72"/>
          <p:cNvSpPr>
            <a:spLocks noChangeShapeType="1"/>
          </p:cNvSpPr>
          <p:nvPr/>
        </p:nvSpPr>
        <p:spPr bwMode="auto">
          <a:xfrm>
            <a:off x="1447800" y="57912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Line 73"/>
          <p:cNvSpPr>
            <a:spLocks noChangeShapeType="1"/>
          </p:cNvSpPr>
          <p:nvPr/>
        </p:nvSpPr>
        <p:spPr bwMode="auto">
          <a:xfrm flipV="1">
            <a:off x="1447800" y="53498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Line 74"/>
          <p:cNvSpPr>
            <a:spLocks noChangeShapeType="1"/>
          </p:cNvSpPr>
          <p:nvPr/>
        </p:nvSpPr>
        <p:spPr bwMode="auto">
          <a:xfrm>
            <a:off x="7543800" y="3962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Line 75"/>
          <p:cNvSpPr>
            <a:spLocks noChangeShapeType="1"/>
          </p:cNvSpPr>
          <p:nvPr/>
        </p:nvSpPr>
        <p:spPr bwMode="auto">
          <a:xfrm flipV="1">
            <a:off x="1447800" y="35814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Line 76"/>
          <p:cNvSpPr>
            <a:spLocks noChangeShapeType="1"/>
          </p:cNvSpPr>
          <p:nvPr/>
        </p:nvSpPr>
        <p:spPr bwMode="auto">
          <a:xfrm>
            <a:off x="1447800" y="359727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77"/>
          <p:cNvSpPr>
            <a:spLocks noChangeShapeType="1"/>
          </p:cNvSpPr>
          <p:nvPr/>
        </p:nvSpPr>
        <p:spPr bwMode="auto">
          <a:xfrm>
            <a:off x="4800600" y="51054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Line 78"/>
          <p:cNvSpPr>
            <a:spLocks noChangeShapeType="1"/>
          </p:cNvSpPr>
          <p:nvPr/>
        </p:nvSpPr>
        <p:spPr bwMode="auto">
          <a:xfrm flipV="1">
            <a:off x="6781800" y="12954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Line 79"/>
          <p:cNvSpPr>
            <a:spLocks noChangeShapeType="1"/>
          </p:cNvSpPr>
          <p:nvPr/>
        </p:nvSpPr>
        <p:spPr bwMode="auto">
          <a:xfrm>
            <a:off x="6781800" y="335280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Line 80"/>
          <p:cNvSpPr>
            <a:spLocks noChangeShapeType="1"/>
          </p:cNvSpPr>
          <p:nvPr/>
        </p:nvSpPr>
        <p:spPr bwMode="auto">
          <a:xfrm flipV="1">
            <a:off x="3200400" y="35814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Line 81"/>
          <p:cNvSpPr>
            <a:spLocks noChangeShapeType="1"/>
          </p:cNvSpPr>
          <p:nvPr/>
        </p:nvSpPr>
        <p:spPr bwMode="auto">
          <a:xfrm>
            <a:off x="3200400" y="4953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81" name="Group 85"/>
          <p:cNvGrpSpPr>
            <a:grpSpLocks/>
          </p:cNvGrpSpPr>
          <p:nvPr/>
        </p:nvGrpSpPr>
        <p:grpSpPr bwMode="auto">
          <a:xfrm>
            <a:off x="4038600" y="3549650"/>
            <a:ext cx="1524000" cy="76200"/>
            <a:chOff x="2544" y="2256"/>
            <a:chExt cx="960" cy="48"/>
          </a:xfrm>
        </p:grpSpPr>
        <p:sp>
          <p:nvSpPr>
            <p:cNvPr id="68671" name="Rectangle 82"/>
            <p:cNvSpPr>
              <a:spLocks noChangeArrowheads="1"/>
            </p:cNvSpPr>
            <p:nvPr/>
          </p:nvSpPr>
          <p:spPr bwMode="auto">
            <a:xfrm>
              <a:off x="2544" y="2256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72" name="Rectangle 83"/>
            <p:cNvSpPr>
              <a:spLocks noChangeArrowheads="1"/>
            </p:cNvSpPr>
            <p:nvPr/>
          </p:nvSpPr>
          <p:spPr bwMode="auto">
            <a:xfrm>
              <a:off x="2928" y="2256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73" name="Rectangle 84"/>
            <p:cNvSpPr>
              <a:spLocks noChangeArrowheads="1"/>
            </p:cNvSpPr>
            <p:nvPr/>
          </p:nvSpPr>
          <p:spPr bwMode="auto">
            <a:xfrm>
              <a:off x="3312" y="2256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85" name="Group 89"/>
          <p:cNvGrpSpPr>
            <a:grpSpLocks/>
          </p:cNvGrpSpPr>
          <p:nvPr/>
        </p:nvGrpSpPr>
        <p:grpSpPr bwMode="auto">
          <a:xfrm>
            <a:off x="4038600" y="3886200"/>
            <a:ext cx="1524000" cy="76200"/>
            <a:chOff x="2544" y="2448"/>
            <a:chExt cx="960" cy="48"/>
          </a:xfrm>
        </p:grpSpPr>
        <p:sp>
          <p:nvSpPr>
            <p:cNvPr id="68668" name="Rectangle 86"/>
            <p:cNvSpPr>
              <a:spLocks noChangeArrowheads="1"/>
            </p:cNvSpPr>
            <p:nvPr/>
          </p:nvSpPr>
          <p:spPr bwMode="auto">
            <a:xfrm>
              <a:off x="2544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69" name="Rectangle 87"/>
            <p:cNvSpPr>
              <a:spLocks noChangeArrowheads="1"/>
            </p:cNvSpPr>
            <p:nvPr/>
          </p:nvSpPr>
          <p:spPr bwMode="auto">
            <a:xfrm>
              <a:off x="2928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70" name="Rectangle 88"/>
            <p:cNvSpPr>
              <a:spLocks noChangeArrowheads="1"/>
            </p:cNvSpPr>
            <p:nvPr/>
          </p:nvSpPr>
          <p:spPr bwMode="auto">
            <a:xfrm>
              <a:off x="3312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86" name="Group 90"/>
          <p:cNvGrpSpPr>
            <a:grpSpLocks/>
          </p:cNvGrpSpPr>
          <p:nvPr/>
        </p:nvGrpSpPr>
        <p:grpSpPr bwMode="auto">
          <a:xfrm>
            <a:off x="4038600" y="3124200"/>
            <a:ext cx="1524000" cy="76200"/>
            <a:chOff x="2544" y="2448"/>
            <a:chExt cx="960" cy="48"/>
          </a:xfrm>
        </p:grpSpPr>
        <p:sp>
          <p:nvSpPr>
            <p:cNvPr id="68665" name="Rectangle 91"/>
            <p:cNvSpPr>
              <a:spLocks noChangeArrowheads="1"/>
            </p:cNvSpPr>
            <p:nvPr/>
          </p:nvSpPr>
          <p:spPr bwMode="auto">
            <a:xfrm>
              <a:off x="2544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66" name="Rectangle 92"/>
            <p:cNvSpPr>
              <a:spLocks noChangeArrowheads="1"/>
            </p:cNvSpPr>
            <p:nvPr/>
          </p:nvSpPr>
          <p:spPr bwMode="auto">
            <a:xfrm>
              <a:off x="2928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67" name="Rectangle 93"/>
            <p:cNvSpPr>
              <a:spLocks noChangeArrowheads="1"/>
            </p:cNvSpPr>
            <p:nvPr/>
          </p:nvSpPr>
          <p:spPr bwMode="auto">
            <a:xfrm>
              <a:off x="3312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90" name="Group 94"/>
          <p:cNvGrpSpPr>
            <a:grpSpLocks/>
          </p:cNvGrpSpPr>
          <p:nvPr/>
        </p:nvGrpSpPr>
        <p:grpSpPr bwMode="auto">
          <a:xfrm>
            <a:off x="4038600" y="2819400"/>
            <a:ext cx="1524000" cy="76200"/>
            <a:chOff x="2544" y="2448"/>
            <a:chExt cx="960" cy="48"/>
          </a:xfrm>
        </p:grpSpPr>
        <p:sp>
          <p:nvSpPr>
            <p:cNvPr id="68662" name="Rectangle 95"/>
            <p:cNvSpPr>
              <a:spLocks noChangeArrowheads="1"/>
            </p:cNvSpPr>
            <p:nvPr/>
          </p:nvSpPr>
          <p:spPr bwMode="auto">
            <a:xfrm>
              <a:off x="2544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63" name="Rectangle 96"/>
            <p:cNvSpPr>
              <a:spLocks noChangeArrowheads="1"/>
            </p:cNvSpPr>
            <p:nvPr/>
          </p:nvSpPr>
          <p:spPr bwMode="auto">
            <a:xfrm>
              <a:off x="2928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64" name="Rectangle 97"/>
            <p:cNvSpPr>
              <a:spLocks noChangeArrowheads="1"/>
            </p:cNvSpPr>
            <p:nvPr/>
          </p:nvSpPr>
          <p:spPr bwMode="auto">
            <a:xfrm>
              <a:off x="3312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94" name="Group 98"/>
          <p:cNvGrpSpPr>
            <a:grpSpLocks/>
          </p:cNvGrpSpPr>
          <p:nvPr/>
        </p:nvGrpSpPr>
        <p:grpSpPr bwMode="auto">
          <a:xfrm>
            <a:off x="4038600" y="2514600"/>
            <a:ext cx="1524000" cy="76200"/>
            <a:chOff x="2544" y="2448"/>
            <a:chExt cx="960" cy="48"/>
          </a:xfrm>
        </p:grpSpPr>
        <p:sp>
          <p:nvSpPr>
            <p:cNvPr id="68659" name="Rectangle 99"/>
            <p:cNvSpPr>
              <a:spLocks noChangeArrowheads="1"/>
            </p:cNvSpPr>
            <p:nvPr/>
          </p:nvSpPr>
          <p:spPr bwMode="auto">
            <a:xfrm>
              <a:off x="2544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60" name="Rectangle 100"/>
            <p:cNvSpPr>
              <a:spLocks noChangeArrowheads="1"/>
            </p:cNvSpPr>
            <p:nvPr/>
          </p:nvSpPr>
          <p:spPr bwMode="auto">
            <a:xfrm>
              <a:off x="2928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61" name="Rectangle 101"/>
            <p:cNvSpPr>
              <a:spLocks noChangeArrowheads="1"/>
            </p:cNvSpPr>
            <p:nvPr/>
          </p:nvSpPr>
          <p:spPr bwMode="auto">
            <a:xfrm>
              <a:off x="3312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98" name="Group 102"/>
          <p:cNvGrpSpPr>
            <a:grpSpLocks/>
          </p:cNvGrpSpPr>
          <p:nvPr/>
        </p:nvGrpSpPr>
        <p:grpSpPr bwMode="auto">
          <a:xfrm>
            <a:off x="4038600" y="2209800"/>
            <a:ext cx="1524000" cy="76200"/>
            <a:chOff x="2544" y="2448"/>
            <a:chExt cx="960" cy="48"/>
          </a:xfrm>
        </p:grpSpPr>
        <p:sp>
          <p:nvSpPr>
            <p:cNvPr id="68656" name="Rectangle 103"/>
            <p:cNvSpPr>
              <a:spLocks noChangeArrowheads="1"/>
            </p:cNvSpPr>
            <p:nvPr/>
          </p:nvSpPr>
          <p:spPr bwMode="auto">
            <a:xfrm>
              <a:off x="2544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57" name="Rectangle 104"/>
            <p:cNvSpPr>
              <a:spLocks noChangeArrowheads="1"/>
            </p:cNvSpPr>
            <p:nvPr/>
          </p:nvSpPr>
          <p:spPr bwMode="auto">
            <a:xfrm>
              <a:off x="2928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8658" name="Rectangle 105"/>
            <p:cNvSpPr>
              <a:spLocks noChangeArrowheads="1"/>
            </p:cNvSpPr>
            <p:nvPr/>
          </p:nvSpPr>
          <p:spPr bwMode="auto">
            <a:xfrm>
              <a:off x="3312" y="2448"/>
              <a:ext cx="192" cy="4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buChar char="•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202" name="Text Box 106"/>
          <p:cNvSpPr txBox="1">
            <a:spLocks noChangeArrowheads="1"/>
          </p:cNvSpPr>
          <p:nvPr/>
        </p:nvSpPr>
        <p:spPr bwMode="auto">
          <a:xfrm>
            <a:off x="747713" y="269875"/>
            <a:ext cx="779621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In a properly biased NPN transistor, the </a:t>
            </a:r>
            <a:r>
              <a:rPr lang="en-US" altLang="en-US" sz="2400" b="1" u="sng">
                <a:latin typeface="Times New Roman" panose="02020603050405020304" pitchFamily="18" charset="0"/>
              </a:rPr>
              <a:t>emitter</a:t>
            </a:r>
            <a:r>
              <a:rPr lang="en-US" altLang="en-US" sz="2400" b="1">
                <a:latin typeface="Times New Roman" panose="02020603050405020304" pitchFamily="18" charset="0"/>
              </a:rPr>
              <a:t> electrons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diffuse into the base and then go on to the collector.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2" grpId="0" autoUpdateAnimBg="0"/>
    </p:bldLst>
  </p:timing>
</p:sld>
</file>

<file path=ppt/theme/theme1.xml><?xml version="1.0" encoding="utf-8"?>
<a:theme xmlns:a="http://schemas.openxmlformats.org/drawingml/2006/main" name="ppt_template_blue">
  <a:themeElements>
    <a:clrScheme name="ppt_template_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template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ppt_template_blue</Template>
  <TotalTime>5698</TotalTime>
  <Words>1148</Words>
  <Application>Microsoft Office PowerPoint</Application>
  <PresentationFormat>On-screen Show (4:3)</PresentationFormat>
  <Paragraphs>197</Paragraphs>
  <Slides>38</Slides>
  <Notes>2</Notes>
  <HiddenSlides>7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ppt_template_blue</vt:lpstr>
      <vt:lpstr>Office Theme</vt:lpstr>
      <vt:lpstr>1_Office Theme</vt:lpstr>
      <vt:lpstr>6_Office Theme</vt:lpstr>
      <vt:lpstr>Equation</vt:lpstr>
      <vt:lpstr>iGrafx Image Object</vt:lpstr>
      <vt:lpstr>Bipolar Junction Transistors</vt:lpstr>
      <vt:lpstr>Bipolar Junction Transistor (BJT)</vt:lpstr>
      <vt:lpstr>BJT Device Structure</vt:lpstr>
      <vt:lpstr>The Structure of BJT Transistors in ICs</vt:lpstr>
      <vt:lpstr>PowerPoint Presentation</vt:lpstr>
      <vt:lpstr>Unbiased transistor</vt:lpstr>
      <vt:lpstr>PowerPoint Presentation</vt:lpstr>
      <vt:lpstr>Biased transistor</vt:lpstr>
      <vt:lpstr>PowerPoint Presentation</vt:lpstr>
      <vt:lpstr>Purposes of Different Transistor Regions</vt:lpstr>
      <vt:lpstr>Electron Movement</vt:lpstr>
      <vt:lpstr>Which way the free electrons in the base  region go?</vt:lpstr>
      <vt:lpstr>Summary of Carrier Flow in a Biased  NPN Transistor</vt:lpstr>
      <vt:lpstr>PowerPoint Presentation</vt:lpstr>
      <vt:lpstr>PowerPoint Presentation</vt:lpstr>
      <vt:lpstr>PowerPoint Presentation</vt:lpstr>
      <vt:lpstr>Transistor Connections</vt:lpstr>
      <vt:lpstr>PowerPoint Presentation</vt:lpstr>
      <vt:lpstr>PowerPoint Presentation</vt:lpstr>
      <vt:lpstr>Transistor Current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Robert Paynter</dc:creator>
  <cp:lastModifiedBy>Riasat</cp:lastModifiedBy>
  <cp:revision>130</cp:revision>
  <dcterms:created xsi:type="dcterms:W3CDTF">2011-07-14T15:53:54Z</dcterms:created>
  <dcterms:modified xsi:type="dcterms:W3CDTF">2020-08-23T18:22:57Z</dcterms:modified>
</cp:coreProperties>
</file>