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92" r:id="rId2"/>
    <p:sldMasterId id="2147483916" r:id="rId3"/>
    <p:sldMasterId id="2147483928" r:id="rId4"/>
  </p:sldMasterIdLst>
  <p:notesMasterIdLst>
    <p:notesMasterId r:id="rId39"/>
  </p:notesMasterIdLst>
  <p:sldIdLst>
    <p:sldId id="466" r:id="rId5"/>
    <p:sldId id="257" r:id="rId6"/>
    <p:sldId id="287" r:id="rId7"/>
    <p:sldId id="288" r:id="rId8"/>
    <p:sldId id="327" r:id="rId9"/>
    <p:sldId id="289" r:id="rId10"/>
    <p:sldId id="336" r:id="rId11"/>
    <p:sldId id="424" r:id="rId12"/>
    <p:sldId id="425" r:id="rId13"/>
    <p:sldId id="338" r:id="rId14"/>
    <p:sldId id="339" r:id="rId15"/>
    <p:sldId id="428" r:id="rId16"/>
    <p:sldId id="340" r:id="rId17"/>
    <p:sldId id="341" r:id="rId18"/>
    <p:sldId id="342" r:id="rId19"/>
    <p:sldId id="343" r:id="rId20"/>
    <p:sldId id="393" r:id="rId21"/>
    <p:sldId id="358" r:id="rId22"/>
    <p:sldId id="473" r:id="rId23"/>
    <p:sldId id="468" r:id="rId24"/>
    <p:sldId id="474" r:id="rId25"/>
    <p:sldId id="405" r:id="rId26"/>
    <p:sldId id="367" r:id="rId27"/>
    <p:sldId id="368" r:id="rId28"/>
    <p:sldId id="469" r:id="rId29"/>
    <p:sldId id="383" r:id="rId30"/>
    <p:sldId id="470" r:id="rId31"/>
    <p:sldId id="441" r:id="rId32"/>
    <p:sldId id="440" r:id="rId33"/>
    <p:sldId id="442" r:id="rId34"/>
    <p:sldId id="443" r:id="rId35"/>
    <p:sldId id="445" r:id="rId36"/>
    <p:sldId id="446" r:id="rId37"/>
    <p:sldId id="47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99D"/>
    <a:srgbClr val="CACAEE"/>
    <a:srgbClr val="0080AA"/>
    <a:srgbClr val="006DA4"/>
    <a:srgbClr val="9494DC"/>
    <a:srgbClr val="8181D5"/>
    <a:srgbClr val="626A6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59" autoAdjust="0"/>
    <p:restoredTop sz="94660"/>
  </p:normalViewPr>
  <p:slideViewPr>
    <p:cSldViewPr>
      <p:cViewPr varScale="1">
        <p:scale>
          <a:sx n="74" d="100"/>
          <a:sy n="74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2D84EBB-D67B-4288-A202-C593895B5DB7}" type="datetimeFigureOut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CFA3DBB-5B31-44F4-A450-ED9C6F58A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6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tIns="45720" bIns="45720"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927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4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4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9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ECE0B8-95C6-467F-9DFE-095FFCBC3BE1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3541A-47BE-4A42-8884-1C5A83E97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0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9A9F2EE-8819-448E-9AA4-D03E7EE20C2C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CDB1D5-A2B1-4B21-B0DD-855B1821B7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6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10C63E-3315-424B-BC86-822B6EE671B2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409E6C-72BE-4C92-A163-35A1077FB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6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18F229-5A48-42A5-918B-B2649A6DCDF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30EDE0D-5212-4C52-9484-25D2582B3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0BA401-4C51-4051-A859-3535B1826A02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5796A8E-B7A8-43A9-B0BE-1A73DDDF8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9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04D609C-D3C7-47E5-812B-5DC5ED9FA8F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1B13D4-3D9E-471F-8E6D-69A97F738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8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970F95F-5314-4FA8-A63A-D0B5C992FD8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F86A44-7C5E-4979-BBC6-8067E6139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07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4A3502-DCE0-4A61-B569-F8191E0A5CD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339B55-8D9A-4B48-B955-557B29E07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92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AE4886-D4D1-4076-988C-6695708FA77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80DE78-B2FE-4901-8E27-DC70166DB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76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A8A2A4-2FE8-4CAA-A8C7-ABE198DC5ADB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F6D2FB-49D2-4E0A-BB58-F89AA12EB6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2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217D48-3C49-4F67-A9EF-71590102078A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C1DAF6-726B-418D-9A6C-53894B67EC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20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3958C6E-FC2D-426E-80F3-560B5B68204A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74B5A8-001A-4978-9483-499AEE12B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7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2664E29-5D0B-435B-9C83-848652C9E3D1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A8BBF18-427C-48FE-A338-10E8CFA70D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113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1F27B9-6101-42AA-868D-6BF7133644F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41C269-CAD1-4157-8DF2-CA93D8AC2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88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3E277C3-89DE-409D-9D2C-677E6764AFBD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73A6D8-4A30-48E2-9068-900D8BCF5F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40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A2B3A5-2CC3-4E26-8B3B-6AE87375A742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B49728-F144-4443-A4A0-E2E88B68D1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427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583746-9809-47D5-9C4C-4FED0EF1B9D6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632589-AC48-48F5-B3CD-DAF8814FB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2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1D7DDD-17AB-4EE6-B78F-1DCDC2FADE89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2C38D33-B145-4352-8AB9-91BAA8911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442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3930E3-E6A2-4311-BB38-51A51967281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442F22-BBC2-453F-A363-7EBDFA1CD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94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4B3456-5843-4B08-B439-1053E10B88E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4BDF50-E1F8-48B2-8D30-20061C9BD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773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9D3684-3576-42E1-ABB8-1895C93B681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70DB4E-0FD1-45CB-9265-0BB8D675C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8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C70115-7FAD-4152-A692-89A609F4291D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002C61-2EA6-45AB-911D-434A90B7A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0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C236682-7F88-4E3B-93EF-3B3FF5BFF7E1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D11148-06BE-4134-9C54-41050B3D39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004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8E751F-CA9C-4A67-9077-08729486ECE6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F1EC15-6D01-4390-B074-528FC0DC7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030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CD2850-EF40-4AB3-A4ED-914399CCA287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E41B79-A5FD-4901-A823-A0002B1820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5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20F087-ACAD-47FD-A882-156078060C23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3B5A56-170A-465B-A30F-2A016CD300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00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46D860-D377-4CAA-91E7-DDDE8553A674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A0977D-0AC7-48EF-8666-2500E9F98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70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3E0311-A165-4CC8-ACA7-0E467177CEE6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6E5648-F6C7-490C-AEAD-D22E46AEC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91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F98A70-E5D9-447F-82C3-343C230ADBB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EB87DB5-4F11-4C9F-A813-B8ADBD219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190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2C94AF-ED71-4C70-B2ED-8AB88AEDCCBD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7357616-F113-4389-AEBF-3C5D6F4F3A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EF5A9E-F489-4000-881E-ADE8CD61DAFC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6E4459-875B-42E2-A692-2C4B373F5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9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F777D50-6C21-48CB-B418-B531DB165D4D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004BD4-6C2B-461C-890E-FA82DA5DE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958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D454F4-75F0-44C9-9F47-101850E3DCCF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14C289-980F-471A-B99C-A66072A7C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54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12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79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rgb-blu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7613"/>
            <a:ext cx="9144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9525"/>
            <a:ext cx="82296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20" r:id="rId2"/>
    <p:sldLayoutId id="2147484521" r:id="rId3"/>
    <p:sldLayoutId id="2147484522" r:id="rId4"/>
    <p:sldLayoutId id="2147484523" r:id="rId5"/>
    <p:sldLayoutId id="2147484524" r:id="rId6"/>
    <p:sldLayoutId id="2147484525" r:id="rId7"/>
    <p:sldLayoutId id="2147484526" r:id="rId8"/>
    <p:sldLayoutId id="2147484527" r:id="rId9"/>
    <p:sldLayoutId id="2147484528" r:id="rId10"/>
    <p:sldLayoutId id="214748452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EACAB3D-1687-4E47-97DA-9793CD397E9E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A4A0AFB2-BCB2-4644-8718-63A89D746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1" r:id="rId1"/>
    <p:sldLayoutId id="2147484532" r:id="rId2"/>
    <p:sldLayoutId id="2147484533" r:id="rId3"/>
    <p:sldLayoutId id="2147484534" r:id="rId4"/>
    <p:sldLayoutId id="2147484535" r:id="rId5"/>
    <p:sldLayoutId id="2147484536" r:id="rId6"/>
    <p:sldLayoutId id="2147484537" r:id="rId7"/>
    <p:sldLayoutId id="2147484538" r:id="rId8"/>
    <p:sldLayoutId id="2147484539" r:id="rId9"/>
    <p:sldLayoutId id="2147484540" r:id="rId10"/>
    <p:sldLayoutId id="214748454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8E32CCC6-1C56-4618-882A-2CD5C7052BC8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C7415DF7-B26F-4F6D-96CE-44A312A2E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3" r:id="rId2"/>
    <p:sldLayoutId id="2147484544" r:id="rId3"/>
    <p:sldLayoutId id="2147484545" r:id="rId4"/>
    <p:sldLayoutId id="2147484546" r:id="rId5"/>
    <p:sldLayoutId id="2147484547" r:id="rId6"/>
    <p:sldLayoutId id="2147484548" r:id="rId7"/>
    <p:sldLayoutId id="2147484549" r:id="rId8"/>
    <p:sldLayoutId id="2147484550" r:id="rId9"/>
    <p:sldLayoutId id="2147484551" r:id="rId10"/>
    <p:sldLayoutId id="214748455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F1DBD22B-3BDD-44B6-909B-ABC68D951594}" type="datetime1">
              <a:rPr lang="en-US"/>
              <a:pPr>
                <a:defRPr/>
              </a:pPr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7B874AF8-24C1-4E6C-B433-AA871935E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54" r:id="rId2"/>
    <p:sldLayoutId id="2147484555" r:id="rId3"/>
    <p:sldLayoutId id="2147484556" r:id="rId4"/>
    <p:sldLayoutId id="2147484557" r:id="rId5"/>
    <p:sldLayoutId id="2147484558" r:id="rId6"/>
    <p:sldLayoutId id="2147484559" r:id="rId7"/>
    <p:sldLayoutId id="2147484560" r:id="rId8"/>
    <p:sldLayoutId id="2147484561" r:id="rId9"/>
    <p:sldLayoutId id="2147484562" r:id="rId10"/>
    <p:sldLayoutId id="214748456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jpeg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DC Biasing – BJTs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6858000" cy="1752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Topic 4 (Chapter 4)</a:t>
            </a:r>
            <a:b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Some materials are from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Malvino’s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book)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Load 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A </a:t>
            </a:r>
            <a:r>
              <a:rPr lang="en-US" altLang="en-US" b="1" u="sng" smtClean="0">
                <a:solidFill>
                  <a:schemeClr val="accent2"/>
                </a:solidFill>
              </a:rPr>
              <a:t>visual</a:t>
            </a:r>
            <a:r>
              <a:rPr lang="en-US" altLang="en-US" b="1" smtClean="0">
                <a:solidFill>
                  <a:schemeClr val="accent2"/>
                </a:solidFill>
              </a:rPr>
              <a:t> summary of all the possible transistor operating points </a:t>
            </a:r>
          </a:p>
          <a:p>
            <a:pPr eaLnBrk="1" hangingPunct="1"/>
            <a:r>
              <a:rPr lang="en-US" altLang="en-US" b="1" smtClean="0">
                <a:solidFill>
                  <a:schemeClr val="accent2"/>
                </a:solidFill>
              </a:rPr>
              <a:t>Connects </a:t>
            </a:r>
            <a:r>
              <a:rPr lang="en-US" altLang="en-US" b="1" u="sng" smtClean="0">
                <a:solidFill>
                  <a:schemeClr val="accent2"/>
                </a:solidFill>
              </a:rPr>
              <a:t>saturation</a:t>
            </a:r>
            <a:r>
              <a:rPr lang="en-US" altLang="en-US" b="1" smtClean="0">
                <a:solidFill>
                  <a:schemeClr val="accent2"/>
                </a:solidFill>
              </a:rPr>
              <a:t> current (</a:t>
            </a:r>
            <a:r>
              <a:rPr lang="en-US" altLang="en-US" b="1" smtClean="0">
                <a:solidFill>
                  <a:srgbClr val="FF0000"/>
                </a:solidFill>
              </a:rPr>
              <a:t>I</a:t>
            </a:r>
            <a:r>
              <a:rPr lang="en-US" altLang="en-US" b="1" baseline="-25000" smtClean="0">
                <a:solidFill>
                  <a:srgbClr val="FF0000"/>
                </a:solidFill>
              </a:rPr>
              <a:t>Csat</a:t>
            </a:r>
            <a:r>
              <a:rPr lang="en-US" altLang="en-US" b="1" smtClean="0">
                <a:solidFill>
                  <a:schemeClr val="accent2"/>
                </a:solidFill>
              </a:rPr>
              <a:t>) to </a:t>
            </a:r>
            <a:r>
              <a:rPr lang="en-US" altLang="en-US" b="1" u="sng" smtClean="0">
                <a:solidFill>
                  <a:schemeClr val="accent2"/>
                </a:solidFill>
              </a:rPr>
              <a:t>cutoff</a:t>
            </a:r>
            <a:r>
              <a:rPr lang="en-US" altLang="en-US" b="1" smtClean="0">
                <a:solidFill>
                  <a:schemeClr val="accent2"/>
                </a:solidFill>
              </a:rPr>
              <a:t> voltage (</a:t>
            </a:r>
            <a:r>
              <a:rPr lang="en-US" altLang="en-US" b="1" smtClean="0">
                <a:solidFill>
                  <a:srgbClr val="FF0000"/>
                </a:solidFill>
              </a:rPr>
              <a:t>V</a:t>
            </a:r>
            <a:r>
              <a:rPr lang="en-US" altLang="en-US" b="1" baseline="-25000" smtClean="0">
                <a:solidFill>
                  <a:srgbClr val="FF0000"/>
                </a:solidFill>
              </a:rPr>
              <a:t>CEcutoff</a:t>
            </a:r>
            <a:r>
              <a:rPr lang="en-US" altLang="en-US" b="1" baseline="-25000" smtClean="0">
                <a:solidFill>
                  <a:schemeClr val="accent2"/>
                </a:solidFill>
              </a:rPr>
              <a:t> </a:t>
            </a:r>
            <a:r>
              <a:rPr lang="en-US" altLang="en-US" b="1" smtClean="0">
                <a:solidFill>
                  <a:schemeClr val="accent2"/>
                </a:solidFill>
              </a:rPr>
              <a:t>)</a:t>
            </a:r>
            <a:endParaRPr lang="en-US" altLang="en-US" b="1" baseline="-2500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286000" y="55626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781300" y="55610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3289300" y="55610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3797300" y="55483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4335463" y="55641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764088" y="55610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5308600" y="55610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5803900" y="5562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6308725" y="55483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6819900" y="5562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049463" y="4884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2070100" y="44418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070100" y="40306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2070100" y="3605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1938338" y="3157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1935163" y="27305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1935163" y="2274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3956050" y="6119813"/>
            <a:ext cx="2041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CE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Volts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423863" y="3603625"/>
            <a:ext cx="1525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mA</a:t>
            </a:r>
          </a:p>
        </p:txBody>
      </p:sp>
      <p:grpSp>
        <p:nvGrpSpPr>
          <p:cNvPr id="54293" name="Group 22"/>
          <p:cNvGrpSpPr>
            <a:grpSpLocks/>
          </p:cNvGrpSpPr>
          <p:nvPr/>
        </p:nvGrpSpPr>
        <p:grpSpPr bwMode="auto">
          <a:xfrm>
            <a:off x="2471738" y="4567238"/>
            <a:ext cx="6145212" cy="1020762"/>
            <a:chOff x="1571" y="2430"/>
            <a:chExt cx="3871" cy="643"/>
          </a:xfrm>
        </p:grpSpPr>
        <p:sp>
          <p:nvSpPr>
            <p:cNvPr id="54338" name="Freeform 23"/>
            <p:cNvSpPr>
              <a:spLocks/>
            </p:cNvSpPr>
            <p:nvPr/>
          </p:nvSpPr>
          <p:spPr bwMode="auto">
            <a:xfrm>
              <a:off x="1571" y="2606"/>
              <a:ext cx="3208" cy="467"/>
            </a:xfrm>
            <a:custGeom>
              <a:avLst/>
              <a:gdLst>
                <a:gd name="T0" fmla="*/ 5 w 3208"/>
                <a:gd name="T1" fmla="*/ 467 h 467"/>
                <a:gd name="T2" fmla="*/ 27 w 3208"/>
                <a:gd name="T3" fmla="*/ 368 h 467"/>
                <a:gd name="T4" fmla="*/ 167 w 3208"/>
                <a:gd name="T5" fmla="*/ 83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9" name="Text Box 24"/>
            <p:cNvSpPr txBox="1">
              <a:spLocks noChangeArrowheads="1"/>
            </p:cNvSpPr>
            <p:nvPr/>
          </p:nvSpPr>
          <p:spPr bwMode="auto">
            <a:xfrm>
              <a:off x="4755" y="24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20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4294" name="Group 25"/>
          <p:cNvGrpSpPr>
            <a:grpSpLocks/>
          </p:cNvGrpSpPr>
          <p:nvPr/>
        </p:nvGrpSpPr>
        <p:grpSpPr bwMode="auto">
          <a:xfrm>
            <a:off x="2457450" y="5308600"/>
            <a:ext cx="5984875" cy="519113"/>
            <a:chOff x="1562" y="2897"/>
            <a:chExt cx="3770" cy="327"/>
          </a:xfrm>
        </p:grpSpPr>
        <p:sp>
          <p:nvSpPr>
            <p:cNvPr id="54336" name="Line 26"/>
            <p:cNvSpPr>
              <a:spLocks noChangeShapeType="1"/>
            </p:cNvSpPr>
            <p:nvPr/>
          </p:nvSpPr>
          <p:spPr bwMode="auto">
            <a:xfrm>
              <a:off x="1562" y="3061"/>
              <a:ext cx="321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7" name="Text Box 27"/>
            <p:cNvSpPr txBox="1">
              <a:spLocks noChangeArrowheads="1"/>
            </p:cNvSpPr>
            <p:nvPr/>
          </p:nvSpPr>
          <p:spPr bwMode="auto">
            <a:xfrm>
              <a:off x="4757" y="2897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4295" name="Group 28"/>
          <p:cNvGrpSpPr>
            <a:grpSpLocks/>
          </p:cNvGrpSpPr>
          <p:nvPr/>
        </p:nvGrpSpPr>
        <p:grpSpPr bwMode="auto">
          <a:xfrm>
            <a:off x="2457450" y="2160588"/>
            <a:ext cx="6335713" cy="3409950"/>
            <a:chOff x="1562" y="914"/>
            <a:chExt cx="3991" cy="2148"/>
          </a:xfrm>
        </p:grpSpPr>
        <p:sp>
          <p:nvSpPr>
            <p:cNvPr id="54334" name="Freeform 29"/>
            <p:cNvSpPr>
              <a:spLocks/>
            </p:cNvSpPr>
            <p:nvPr/>
          </p:nvSpPr>
          <p:spPr bwMode="auto">
            <a:xfrm>
              <a:off x="1562" y="1096"/>
              <a:ext cx="3227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7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5" name="Text Box 30"/>
            <p:cNvSpPr txBox="1">
              <a:spLocks noChangeArrowheads="1"/>
            </p:cNvSpPr>
            <p:nvPr/>
          </p:nvSpPr>
          <p:spPr bwMode="auto">
            <a:xfrm>
              <a:off x="4754" y="914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C0504D"/>
                  </a:solidFill>
                  <a:latin typeface="Times New Roman" panose="02020603050405020304" pitchFamily="18" charset="0"/>
                </a:rPr>
                <a:t>100 </a:t>
              </a:r>
              <a:r>
                <a:rPr lang="en-US" altLang="en-US" sz="2800" dirty="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 dirty="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4296" name="Group 31"/>
          <p:cNvGrpSpPr>
            <a:grpSpLocks/>
          </p:cNvGrpSpPr>
          <p:nvPr/>
        </p:nvGrpSpPr>
        <p:grpSpPr bwMode="auto">
          <a:xfrm>
            <a:off x="2438400" y="2116138"/>
            <a:ext cx="5138738" cy="3497262"/>
            <a:chOff x="1269" y="927"/>
            <a:chExt cx="3237" cy="2203"/>
          </a:xfrm>
        </p:grpSpPr>
        <p:sp>
          <p:nvSpPr>
            <p:cNvPr id="54314" name="Line 32"/>
            <p:cNvSpPr>
              <a:spLocks noChangeShapeType="1"/>
            </p:cNvSpPr>
            <p:nvPr/>
          </p:nvSpPr>
          <p:spPr bwMode="auto">
            <a:xfrm>
              <a:off x="1269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5" name="Line 33"/>
            <p:cNvSpPr>
              <a:spLocks noChangeShapeType="1"/>
            </p:cNvSpPr>
            <p:nvPr/>
          </p:nvSpPr>
          <p:spPr bwMode="auto">
            <a:xfrm>
              <a:off x="1272" y="929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6" name="Line 34"/>
            <p:cNvSpPr>
              <a:spLocks noChangeShapeType="1"/>
            </p:cNvSpPr>
            <p:nvPr/>
          </p:nvSpPr>
          <p:spPr bwMode="auto">
            <a:xfrm>
              <a:off x="1274" y="1201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7" name="Line 35"/>
            <p:cNvSpPr>
              <a:spLocks noChangeShapeType="1"/>
            </p:cNvSpPr>
            <p:nvPr/>
          </p:nvSpPr>
          <p:spPr bwMode="auto">
            <a:xfrm>
              <a:off x="1274" y="14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8" name="Line 36"/>
            <p:cNvSpPr>
              <a:spLocks noChangeShapeType="1"/>
            </p:cNvSpPr>
            <p:nvPr/>
          </p:nvSpPr>
          <p:spPr bwMode="auto">
            <a:xfrm>
              <a:off x="1274" y="175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9" name="Line 37"/>
            <p:cNvSpPr>
              <a:spLocks noChangeShapeType="1"/>
            </p:cNvSpPr>
            <p:nvPr/>
          </p:nvSpPr>
          <p:spPr bwMode="auto">
            <a:xfrm>
              <a:off x="1274" y="202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0" name="Line 38"/>
            <p:cNvSpPr>
              <a:spLocks noChangeShapeType="1"/>
            </p:cNvSpPr>
            <p:nvPr/>
          </p:nvSpPr>
          <p:spPr bwMode="auto">
            <a:xfrm>
              <a:off x="1274" y="229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1" name="Line 39"/>
            <p:cNvSpPr>
              <a:spLocks noChangeShapeType="1"/>
            </p:cNvSpPr>
            <p:nvPr/>
          </p:nvSpPr>
          <p:spPr bwMode="auto">
            <a:xfrm>
              <a:off x="1274" y="257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2" name="Line 40"/>
            <p:cNvSpPr>
              <a:spLocks noChangeShapeType="1"/>
            </p:cNvSpPr>
            <p:nvPr/>
          </p:nvSpPr>
          <p:spPr bwMode="auto">
            <a:xfrm>
              <a:off x="1274" y="284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3" name="Line 41"/>
            <p:cNvSpPr>
              <a:spLocks noChangeShapeType="1"/>
            </p:cNvSpPr>
            <p:nvPr/>
          </p:nvSpPr>
          <p:spPr bwMode="auto">
            <a:xfrm>
              <a:off x="1274" y="3117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4" name="Line 42"/>
            <p:cNvSpPr>
              <a:spLocks noChangeShapeType="1"/>
            </p:cNvSpPr>
            <p:nvPr/>
          </p:nvSpPr>
          <p:spPr bwMode="auto">
            <a:xfrm>
              <a:off x="1591" y="937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5" name="Line 43"/>
            <p:cNvSpPr>
              <a:spLocks noChangeShapeType="1"/>
            </p:cNvSpPr>
            <p:nvPr/>
          </p:nvSpPr>
          <p:spPr bwMode="auto">
            <a:xfrm>
              <a:off x="1918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6" name="Line 44"/>
            <p:cNvSpPr>
              <a:spLocks noChangeShapeType="1"/>
            </p:cNvSpPr>
            <p:nvPr/>
          </p:nvSpPr>
          <p:spPr bwMode="auto">
            <a:xfrm>
              <a:off x="2244" y="93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7" name="Line 45"/>
            <p:cNvSpPr>
              <a:spLocks noChangeShapeType="1"/>
            </p:cNvSpPr>
            <p:nvPr/>
          </p:nvSpPr>
          <p:spPr bwMode="auto">
            <a:xfrm>
              <a:off x="2572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8" name="Line 46"/>
            <p:cNvSpPr>
              <a:spLocks noChangeShapeType="1"/>
            </p:cNvSpPr>
            <p:nvPr/>
          </p:nvSpPr>
          <p:spPr bwMode="auto">
            <a:xfrm>
              <a:off x="2905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9" name="Line 47"/>
            <p:cNvSpPr>
              <a:spLocks noChangeShapeType="1"/>
            </p:cNvSpPr>
            <p:nvPr/>
          </p:nvSpPr>
          <p:spPr bwMode="auto">
            <a:xfrm>
              <a:off x="3226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0" name="Line 48"/>
            <p:cNvSpPr>
              <a:spLocks noChangeShapeType="1"/>
            </p:cNvSpPr>
            <p:nvPr/>
          </p:nvSpPr>
          <p:spPr bwMode="auto">
            <a:xfrm>
              <a:off x="3558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1" name="Line 49"/>
            <p:cNvSpPr>
              <a:spLocks noChangeShapeType="1"/>
            </p:cNvSpPr>
            <p:nvPr/>
          </p:nvSpPr>
          <p:spPr bwMode="auto">
            <a:xfrm>
              <a:off x="3875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2" name="Line 50"/>
            <p:cNvSpPr>
              <a:spLocks noChangeShapeType="1"/>
            </p:cNvSpPr>
            <p:nvPr/>
          </p:nvSpPr>
          <p:spPr bwMode="auto">
            <a:xfrm>
              <a:off x="4193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3" name="Line 51"/>
            <p:cNvSpPr>
              <a:spLocks noChangeShapeType="1"/>
            </p:cNvSpPr>
            <p:nvPr/>
          </p:nvSpPr>
          <p:spPr bwMode="auto">
            <a:xfrm>
              <a:off x="4500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97" name="Group 52"/>
          <p:cNvGrpSpPr>
            <a:grpSpLocks/>
          </p:cNvGrpSpPr>
          <p:nvPr/>
        </p:nvGrpSpPr>
        <p:grpSpPr bwMode="auto">
          <a:xfrm>
            <a:off x="2463800" y="2720975"/>
            <a:ext cx="6149975" cy="2867025"/>
            <a:chOff x="1566" y="1267"/>
            <a:chExt cx="3874" cy="1806"/>
          </a:xfrm>
        </p:grpSpPr>
        <p:sp>
          <p:nvSpPr>
            <p:cNvPr id="54312" name="Freeform 53"/>
            <p:cNvSpPr>
              <a:spLocks/>
            </p:cNvSpPr>
            <p:nvPr/>
          </p:nvSpPr>
          <p:spPr bwMode="auto">
            <a:xfrm>
              <a:off x="1566" y="1452"/>
              <a:ext cx="3209" cy="1621"/>
            </a:xfrm>
            <a:custGeom>
              <a:avLst/>
              <a:gdLst>
                <a:gd name="T0" fmla="*/ 0 w 3209"/>
                <a:gd name="T1" fmla="*/ 1621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9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3" name="Text Box 54"/>
            <p:cNvSpPr txBox="1">
              <a:spLocks noChangeArrowheads="1"/>
            </p:cNvSpPr>
            <p:nvPr/>
          </p:nvSpPr>
          <p:spPr bwMode="auto">
            <a:xfrm>
              <a:off x="4753" y="1267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80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4298" name="Group 55"/>
          <p:cNvGrpSpPr>
            <a:grpSpLocks/>
          </p:cNvGrpSpPr>
          <p:nvPr/>
        </p:nvGrpSpPr>
        <p:grpSpPr bwMode="auto">
          <a:xfrm>
            <a:off x="2463800" y="3297238"/>
            <a:ext cx="6149975" cy="2290762"/>
            <a:chOff x="1566" y="1630"/>
            <a:chExt cx="3874" cy="1443"/>
          </a:xfrm>
        </p:grpSpPr>
        <p:sp>
          <p:nvSpPr>
            <p:cNvPr id="54310" name="Freeform 56"/>
            <p:cNvSpPr>
              <a:spLocks/>
            </p:cNvSpPr>
            <p:nvPr/>
          </p:nvSpPr>
          <p:spPr bwMode="auto">
            <a:xfrm>
              <a:off x="1566" y="1820"/>
              <a:ext cx="3223" cy="1253"/>
            </a:xfrm>
            <a:custGeom>
              <a:avLst/>
              <a:gdLst>
                <a:gd name="T0" fmla="*/ 0 w 3223"/>
                <a:gd name="T1" fmla="*/ 1253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3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Text Box 57"/>
            <p:cNvSpPr txBox="1">
              <a:spLocks noChangeArrowheads="1"/>
            </p:cNvSpPr>
            <p:nvPr/>
          </p:nvSpPr>
          <p:spPr bwMode="auto">
            <a:xfrm>
              <a:off x="4753" y="16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60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4299" name="Group 58"/>
          <p:cNvGrpSpPr>
            <a:grpSpLocks/>
          </p:cNvGrpSpPr>
          <p:nvPr/>
        </p:nvGrpSpPr>
        <p:grpSpPr bwMode="auto">
          <a:xfrm>
            <a:off x="2462213" y="3921125"/>
            <a:ext cx="6169025" cy="1682750"/>
            <a:chOff x="1565" y="2023"/>
            <a:chExt cx="3886" cy="1060"/>
          </a:xfrm>
        </p:grpSpPr>
        <p:sp>
          <p:nvSpPr>
            <p:cNvPr id="54308" name="Freeform 59"/>
            <p:cNvSpPr>
              <a:spLocks/>
            </p:cNvSpPr>
            <p:nvPr/>
          </p:nvSpPr>
          <p:spPr bwMode="auto">
            <a:xfrm>
              <a:off x="1565" y="2213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Text Box 60"/>
            <p:cNvSpPr txBox="1">
              <a:spLocks noChangeArrowheads="1"/>
            </p:cNvSpPr>
            <p:nvPr/>
          </p:nvSpPr>
          <p:spPr bwMode="auto">
            <a:xfrm>
              <a:off x="4764" y="2023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40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4162" name="Freeform 66"/>
          <p:cNvSpPr>
            <a:spLocks/>
          </p:cNvSpPr>
          <p:nvPr/>
        </p:nvSpPr>
        <p:spPr bwMode="auto">
          <a:xfrm>
            <a:off x="2439988" y="2986088"/>
            <a:ext cx="3109912" cy="2595562"/>
          </a:xfrm>
          <a:custGeom>
            <a:avLst/>
            <a:gdLst>
              <a:gd name="T0" fmla="*/ 0 w 1959"/>
              <a:gd name="T1" fmla="*/ 0 h 1635"/>
              <a:gd name="T2" fmla="*/ 2147483646 w 1959"/>
              <a:gd name="T3" fmla="*/ 2147483646 h 16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59" h="1635">
                <a:moveTo>
                  <a:pt x="0" y="0"/>
                </a:moveTo>
                <a:lnTo>
                  <a:pt x="1959" y="163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434975" y="1211263"/>
            <a:ext cx="788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=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1333500" y="928688"/>
            <a:ext cx="167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CC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- V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CE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1789113" y="1420813"/>
            <a:ext cx="61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1320800" y="1487488"/>
            <a:ext cx="1600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4397375" y="938213"/>
            <a:ext cx="397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 graph of this equation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produces a load line.</a:t>
            </a:r>
          </a:p>
        </p:txBody>
      </p:sp>
      <p:sp>
        <p:nvSpPr>
          <p:cNvPr id="4168" name="AutoShape 72"/>
          <p:cNvSpPr>
            <a:spLocks noChangeArrowheads="1"/>
          </p:cNvSpPr>
          <p:nvPr/>
        </p:nvSpPr>
        <p:spPr bwMode="auto">
          <a:xfrm>
            <a:off x="3152775" y="1411288"/>
            <a:ext cx="1219200" cy="1524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07" name="Rectangle 2"/>
          <p:cNvSpPr txBox="1">
            <a:spLocks noChangeArrowheads="1"/>
          </p:cNvSpPr>
          <p:nvPr/>
        </p:nvSpPr>
        <p:spPr bwMode="auto">
          <a:xfrm>
            <a:off x="457200" y="138113"/>
            <a:ext cx="8229600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Load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2" grpId="0" animBg="1"/>
      <p:bldP spid="4163" grpId="0" autoUpdateAnimBg="0"/>
      <p:bldP spid="4164" grpId="0" autoUpdateAnimBg="0"/>
      <p:bldP spid="4165" grpId="0" autoUpdateAnimBg="0"/>
      <p:bldP spid="4166" grpId="0" animBg="1"/>
      <p:bldP spid="4167" grpId="0" autoUpdateAnimBg="0"/>
      <p:bldP spid="4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6"/>
          <p:cNvSpPr txBox="1">
            <a:spLocks noChangeArrowheads="1"/>
          </p:cNvSpPr>
          <p:nvPr/>
        </p:nvSpPr>
        <p:spPr bwMode="auto">
          <a:xfrm>
            <a:off x="-114300" y="381000"/>
            <a:ext cx="9144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Rectangle 10"/>
          <p:cNvSpPr>
            <a:spLocks noChangeArrowheads="1"/>
          </p:cNvSpPr>
          <p:nvPr/>
        </p:nvSpPr>
        <p:spPr bwMode="auto">
          <a:xfrm>
            <a:off x="685800" y="1208088"/>
            <a:ext cx="7848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the transistor is operating in </a:t>
            </a: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saturation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current through the transistor is at its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possible value.</a:t>
            </a:r>
          </a:p>
        </p:txBody>
      </p:sp>
      <p:grpSp>
        <p:nvGrpSpPr>
          <p:cNvPr id="55300" name="Group 11"/>
          <p:cNvGrpSpPr>
            <a:grpSpLocks/>
          </p:cNvGrpSpPr>
          <p:nvPr/>
        </p:nvGrpSpPr>
        <p:grpSpPr bwMode="auto">
          <a:xfrm>
            <a:off x="6172200" y="3124200"/>
            <a:ext cx="2500313" cy="1633538"/>
            <a:chOff x="2160" y="2256"/>
            <a:chExt cx="1296" cy="672"/>
          </a:xfrm>
        </p:grpSpPr>
        <p:sp>
          <p:nvSpPr>
            <p:cNvPr id="55305" name="AutoShape 9"/>
            <p:cNvSpPr>
              <a:spLocks noChangeArrowheads="1"/>
            </p:cNvSpPr>
            <p:nvPr/>
          </p:nvSpPr>
          <p:spPr bwMode="auto">
            <a:xfrm>
              <a:off x="2160" y="2256"/>
              <a:ext cx="1296" cy="6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5306" name="Object 11"/>
            <p:cNvGraphicFramePr>
              <a:graphicFrameLocks noChangeAspect="1"/>
            </p:cNvGraphicFramePr>
            <p:nvPr/>
          </p:nvGraphicFramePr>
          <p:xfrm>
            <a:off x="2285" y="2330"/>
            <a:ext cx="1045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7" name="Equation" r:id="rId3" imgW="800100" imgH="508000" progId="Equation.3">
                    <p:embed/>
                  </p:oleObj>
                </mc:Choice>
                <mc:Fallback>
                  <p:oleObj name="Equation" r:id="rId3" imgW="800100" imgH="508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" y="2330"/>
                          <a:ext cx="1045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1" name="Group 12"/>
          <p:cNvGrpSpPr>
            <a:grpSpLocks/>
          </p:cNvGrpSpPr>
          <p:nvPr/>
        </p:nvGrpSpPr>
        <p:grpSpPr bwMode="auto">
          <a:xfrm>
            <a:off x="6388100" y="5122863"/>
            <a:ext cx="2036763" cy="1049337"/>
            <a:chOff x="2208" y="3120"/>
            <a:chExt cx="1056" cy="432"/>
          </a:xfrm>
        </p:grpSpPr>
        <p:sp>
          <p:nvSpPr>
            <p:cNvPr id="55303" name="AutoShape 10"/>
            <p:cNvSpPr>
              <a:spLocks noChangeArrowheads="1"/>
            </p:cNvSpPr>
            <p:nvPr/>
          </p:nvSpPr>
          <p:spPr bwMode="auto">
            <a:xfrm>
              <a:off x="2208" y="3120"/>
              <a:ext cx="1056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5304" name="Object 12"/>
            <p:cNvGraphicFramePr>
              <a:graphicFrameLocks noChangeAspect="1"/>
            </p:cNvGraphicFramePr>
            <p:nvPr/>
          </p:nvGraphicFramePr>
          <p:xfrm>
            <a:off x="2339" y="3186"/>
            <a:ext cx="79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8" name="Equation" r:id="rId5" imgW="672808" imgH="253890" progId="Equation.3">
                    <p:embed/>
                  </p:oleObj>
                </mc:Choice>
                <mc:Fallback>
                  <p:oleObj name="Equation" r:id="rId5" imgW="672808" imgH="25389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3186"/>
                          <a:ext cx="79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5302" name="Picture 1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3276600"/>
            <a:ext cx="55530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 rot="10800000">
            <a:off x="7366000" y="1590675"/>
            <a:ext cx="330200" cy="984250"/>
            <a:chOff x="2000" y="1771"/>
            <a:chExt cx="208" cy="620"/>
          </a:xfrm>
        </p:grpSpPr>
        <p:sp>
          <p:nvSpPr>
            <p:cNvPr id="56377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8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9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0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1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2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3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23" name="Group 10"/>
          <p:cNvGrpSpPr>
            <a:grpSpLocks/>
          </p:cNvGrpSpPr>
          <p:nvPr/>
        </p:nvGrpSpPr>
        <p:grpSpPr bwMode="auto">
          <a:xfrm rot="16200000" flipH="1">
            <a:off x="7304882" y="3423443"/>
            <a:ext cx="482600" cy="614363"/>
            <a:chOff x="864" y="1152"/>
            <a:chExt cx="417" cy="480"/>
          </a:xfrm>
        </p:grpSpPr>
        <p:sp>
          <p:nvSpPr>
            <p:cNvPr id="56373" name="Line 11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4" name="Line 12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5" name="Line 13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6" name="Line 14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24" name="Group 15"/>
          <p:cNvGrpSpPr>
            <a:grpSpLocks/>
          </p:cNvGrpSpPr>
          <p:nvPr/>
        </p:nvGrpSpPr>
        <p:grpSpPr bwMode="auto">
          <a:xfrm rot="16200000" flipH="1">
            <a:off x="1208882" y="4810918"/>
            <a:ext cx="482600" cy="614363"/>
            <a:chOff x="864" y="1152"/>
            <a:chExt cx="417" cy="480"/>
          </a:xfrm>
        </p:grpSpPr>
        <p:sp>
          <p:nvSpPr>
            <p:cNvPr id="56369" name="Line 16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0" name="Line 17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1" name="Line 18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2" name="Line 19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325" name="Group 20"/>
          <p:cNvGrpSpPr>
            <a:grpSpLocks/>
          </p:cNvGrpSpPr>
          <p:nvPr/>
        </p:nvGrpSpPr>
        <p:grpSpPr bwMode="auto">
          <a:xfrm rot="5400000">
            <a:off x="2146300" y="3025775"/>
            <a:ext cx="330200" cy="984250"/>
            <a:chOff x="2000" y="1771"/>
            <a:chExt cx="208" cy="620"/>
          </a:xfrm>
        </p:grpSpPr>
        <p:sp>
          <p:nvSpPr>
            <p:cNvPr id="56362" name="Line 2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3" name="Line 2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4" name="Line 2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5" name="Line 2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6" name="Line 2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7" name="Freeform 2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8" name="Freeform 2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6" name="Text Box 28"/>
          <p:cNvSpPr txBox="1">
            <a:spLocks noChangeArrowheads="1"/>
          </p:cNvSpPr>
          <p:nvPr/>
        </p:nvSpPr>
        <p:spPr bwMode="auto">
          <a:xfrm>
            <a:off x="7924800" y="35052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7" name="Text Box 29"/>
          <p:cNvSpPr txBox="1">
            <a:spLocks noChangeArrowheads="1"/>
          </p:cNvSpPr>
          <p:nvPr/>
        </p:nvSpPr>
        <p:spPr bwMode="auto">
          <a:xfrm>
            <a:off x="7772400" y="18288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8" name="Text Box 30"/>
          <p:cNvSpPr txBox="1">
            <a:spLocks noChangeArrowheads="1"/>
          </p:cNvSpPr>
          <p:nvPr/>
        </p:nvSpPr>
        <p:spPr bwMode="auto">
          <a:xfrm>
            <a:off x="1981200" y="3671888"/>
            <a:ext cx="60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9" name="Text Box 31"/>
          <p:cNvSpPr txBox="1">
            <a:spLocks noChangeArrowheads="1"/>
          </p:cNvSpPr>
          <p:nvPr/>
        </p:nvSpPr>
        <p:spPr bwMode="auto">
          <a:xfrm>
            <a:off x="3048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0" name="Line 32"/>
          <p:cNvSpPr>
            <a:spLocks noChangeShapeType="1"/>
          </p:cNvSpPr>
          <p:nvPr/>
        </p:nvSpPr>
        <p:spPr bwMode="auto">
          <a:xfrm>
            <a:off x="7543800" y="25749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Line 33"/>
          <p:cNvSpPr>
            <a:spLocks noChangeShapeType="1"/>
          </p:cNvSpPr>
          <p:nvPr/>
        </p:nvSpPr>
        <p:spPr bwMode="auto">
          <a:xfrm flipH="1">
            <a:off x="4876800" y="129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Line 34"/>
          <p:cNvSpPr>
            <a:spLocks noChangeShapeType="1"/>
          </p:cNvSpPr>
          <p:nvPr/>
        </p:nvSpPr>
        <p:spPr bwMode="auto">
          <a:xfrm>
            <a:off x="75438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Line 35"/>
          <p:cNvSpPr>
            <a:spLocks noChangeShapeType="1"/>
          </p:cNvSpPr>
          <p:nvPr/>
        </p:nvSpPr>
        <p:spPr bwMode="auto">
          <a:xfrm>
            <a:off x="1447800" y="57912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Line 36"/>
          <p:cNvSpPr>
            <a:spLocks noChangeShapeType="1"/>
          </p:cNvSpPr>
          <p:nvPr/>
        </p:nvSpPr>
        <p:spPr bwMode="auto">
          <a:xfrm flipV="1">
            <a:off x="1447800" y="53498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5" name="Line 37"/>
          <p:cNvSpPr>
            <a:spLocks noChangeShapeType="1"/>
          </p:cNvSpPr>
          <p:nvPr/>
        </p:nvSpPr>
        <p:spPr bwMode="auto">
          <a:xfrm>
            <a:off x="7543800" y="3962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Line 38"/>
          <p:cNvSpPr>
            <a:spLocks noChangeShapeType="1"/>
          </p:cNvSpPr>
          <p:nvPr/>
        </p:nvSpPr>
        <p:spPr bwMode="auto">
          <a:xfrm flipV="1">
            <a:off x="1447800" y="35210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39"/>
          <p:cNvSpPr>
            <a:spLocks noChangeShapeType="1"/>
          </p:cNvSpPr>
          <p:nvPr/>
        </p:nvSpPr>
        <p:spPr bwMode="auto">
          <a:xfrm>
            <a:off x="1447800" y="35369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40"/>
          <p:cNvSpPr>
            <a:spLocks noChangeShapeType="1"/>
          </p:cNvSpPr>
          <p:nvPr/>
        </p:nvSpPr>
        <p:spPr bwMode="auto">
          <a:xfrm flipH="1">
            <a:off x="4473575" y="3097213"/>
            <a:ext cx="0" cy="830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41"/>
          <p:cNvSpPr>
            <a:spLocks noChangeShapeType="1"/>
          </p:cNvSpPr>
          <p:nvPr/>
        </p:nvSpPr>
        <p:spPr bwMode="auto">
          <a:xfrm>
            <a:off x="4476750" y="3705225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42"/>
          <p:cNvSpPr>
            <a:spLocks noChangeShapeType="1"/>
          </p:cNvSpPr>
          <p:nvPr/>
        </p:nvSpPr>
        <p:spPr bwMode="auto">
          <a:xfrm flipH="1">
            <a:off x="2819400" y="3513138"/>
            <a:ext cx="1643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Freeform 43"/>
          <p:cNvSpPr>
            <a:spLocks/>
          </p:cNvSpPr>
          <p:nvPr/>
        </p:nvSpPr>
        <p:spPr bwMode="auto">
          <a:xfrm>
            <a:off x="4565650" y="3786188"/>
            <a:ext cx="239713" cy="249237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44"/>
          <p:cNvSpPr>
            <a:spLocks noChangeArrowheads="1"/>
          </p:cNvSpPr>
          <p:nvPr/>
        </p:nvSpPr>
        <p:spPr bwMode="auto">
          <a:xfrm>
            <a:off x="4044950" y="290195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43" name="Line 45"/>
          <p:cNvSpPr>
            <a:spLocks noChangeShapeType="1"/>
          </p:cNvSpPr>
          <p:nvPr/>
        </p:nvSpPr>
        <p:spPr bwMode="auto">
          <a:xfrm flipV="1">
            <a:off x="4476750" y="29337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46"/>
          <p:cNvSpPr>
            <a:spLocks noChangeShapeType="1"/>
          </p:cNvSpPr>
          <p:nvPr/>
        </p:nvSpPr>
        <p:spPr bwMode="auto">
          <a:xfrm flipV="1">
            <a:off x="4860925" y="127952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Line 47"/>
          <p:cNvSpPr>
            <a:spLocks noChangeShapeType="1"/>
          </p:cNvSpPr>
          <p:nvPr/>
        </p:nvSpPr>
        <p:spPr bwMode="auto">
          <a:xfrm flipV="1">
            <a:off x="4860925" y="4070350"/>
            <a:ext cx="0" cy="173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48"/>
          <p:cNvSpPr txBox="1">
            <a:spLocks noChangeArrowheads="1"/>
          </p:cNvSpPr>
          <p:nvPr/>
        </p:nvSpPr>
        <p:spPr bwMode="auto">
          <a:xfrm>
            <a:off x="1812925" y="4791075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sp>
        <p:nvSpPr>
          <p:cNvPr id="56347" name="Text Box 49"/>
          <p:cNvSpPr txBox="1">
            <a:spLocks noChangeArrowheads="1"/>
          </p:cNvSpPr>
          <p:nvPr/>
        </p:nvSpPr>
        <p:spPr bwMode="auto">
          <a:xfrm>
            <a:off x="6324600" y="17526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56348" name="Text Box 50"/>
          <p:cNvSpPr txBox="1">
            <a:spLocks noChangeArrowheads="1"/>
          </p:cNvSpPr>
          <p:nvPr/>
        </p:nvSpPr>
        <p:spPr bwMode="auto">
          <a:xfrm>
            <a:off x="6248400" y="350520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grpSp>
        <p:nvGrpSpPr>
          <p:cNvPr id="5180" name="Group 60"/>
          <p:cNvGrpSpPr>
            <a:grpSpLocks/>
          </p:cNvGrpSpPr>
          <p:nvPr/>
        </p:nvGrpSpPr>
        <p:grpSpPr bwMode="auto">
          <a:xfrm>
            <a:off x="4772025" y="2270125"/>
            <a:ext cx="866775" cy="2530475"/>
            <a:chOff x="3006" y="1430"/>
            <a:chExt cx="546" cy="1594"/>
          </a:xfrm>
        </p:grpSpPr>
        <p:sp>
          <p:nvSpPr>
            <p:cNvPr id="56357" name="Line 55"/>
            <p:cNvSpPr>
              <a:spLocks noChangeShapeType="1"/>
            </p:cNvSpPr>
            <p:nvPr/>
          </p:nvSpPr>
          <p:spPr bwMode="auto">
            <a:xfrm>
              <a:off x="3072" y="14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8" name="Line 56"/>
            <p:cNvSpPr>
              <a:spLocks noChangeShapeType="1"/>
            </p:cNvSpPr>
            <p:nvPr/>
          </p:nvSpPr>
          <p:spPr bwMode="auto">
            <a:xfrm>
              <a:off x="3552" y="1488"/>
              <a:ext cx="0" cy="1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9" name="Line 57"/>
            <p:cNvSpPr>
              <a:spLocks noChangeShapeType="1"/>
            </p:cNvSpPr>
            <p:nvPr/>
          </p:nvSpPr>
          <p:spPr bwMode="auto">
            <a:xfrm flipH="1">
              <a:off x="3072" y="2976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60" name="Oval 58"/>
            <p:cNvSpPr>
              <a:spLocks noChangeArrowheads="1"/>
            </p:cNvSpPr>
            <p:nvPr/>
          </p:nvSpPr>
          <p:spPr bwMode="auto">
            <a:xfrm>
              <a:off x="3006" y="143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61" name="Oval 59"/>
            <p:cNvSpPr>
              <a:spLocks noChangeArrowheads="1"/>
            </p:cNvSpPr>
            <p:nvPr/>
          </p:nvSpPr>
          <p:spPr bwMode="auto">
            <a:xfrm>
              <a:off x="3014" y="292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81" name="Text Box 61"/>
          <p:cNvSpPr txBox="1">
            <a:spLocks noChangeArrowheads="1"/>
          </p:cNvSpPr>
          <p:nvPr/>
        </p:nvSpPr>
        <p:spPr bwMode="auto">
          <a:xfrm>
            <a:off x="5588000" y="2438400"/>
            <a:ext cx="127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Mental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short</a:t>
            </a:r>
          </a:p>
        </p:txBody>
      </p:sp>
      <p:grpSp>
        <p:nvGrpSpPr>
          <p:cNvPr id="5186" name="Group 66"/>
          <p:cNvGrpSpPr>
            <a:grpSpLocks/>
          </p:cNvGrpSpPr>
          <p:nvPr/>
        </p:nvGrpSpPr>
        <p:grpSpPr bwMode="auto">
          <a:xfrm>
            <a:off x="1471613" y="838200"/>
            <a:ext cx="1804987" cy="990600"/>
            <a:chOff x="927" y="528"/>
            <a:chExt cx="1137" cy="624"/>
          </a:xfrm>
        </p:grpSpPr>
        <p:sp>
          <p:nvSpPr>
            <p:cNvPr id="56353" name="Text Box 62"/>
            <p:cNvSpPr txBox="1">
              <a:spLocks noChangeArrowheads="1"/>
            </p:cNvSpPr>
            <p:nvPr/>
          </p:nvSpPr>
          <p:spPr bwMode="auto">
            <a:xfrm>
              <a:off x="927" y="709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56354" name="Text Box 63"/>
            <p:cNvSpPr txBox="1">
              <a:spLocks noChangeArrowheads="1"/>
            </p:cNvSpPr>
            <p:nvPr/>
          </p:nvSpPr>
          <p:spPr bwMode="auto">
            <a:xfrm>
              <a:off x="1488" y="528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56355" name="Text Box 64"/>
            <p:cNvSpPr txBox="1">
              <a:spLocks noChangeArrowheads="1"/>
            </p:cNvSpPr>
            <p:nvPr/>
          </p:nvSpPr>
          <p:spPr bwMode="auto">
            <a:xfrm>
              <a:off x="1483" y="825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 k</a:t>
              </a:r>
              <a:r>
                <a:rPr lang="en-US" altLang="en-US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56356" name="Line 65"/>
            <p:cNvSpPr>
              <a:spLocks noChangeShapeType="1"/>
            </p:cNvSpPr>
            <p:nvPr/>
          </p:nvSpPr>
          <p:spPr bwMode="auto">
            <a:xfrm>
              <a:off x="1488" y="864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52" name="Rectangle 2"/>
          <p:cNvSpPr txBox="1">
            <a:spLocks noChangeArrowheads="1"/>
          </p:cNvSpPr>
          <p:nvPr/>
        </p:nvSpPr>
        <p:spPr bwMode="auto">
          <a:xfrm>
            <a:off x="457200" y="107950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Understanding Saturation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354263" y="54943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849563" y="54927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357563" y="54927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3865563" y="54800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403725" y="54959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4832350" y="5492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5376863" y="54927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5872163" y="5494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376988" y="54800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6888163" y="54943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117725" y="48164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138363" y="43735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2138363" y="3962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138363" y="35369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2006600" y="30892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2003425" y="26622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2003425" y="22066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024313" y="6051550"/>
            <a:ext cx="204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CE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Volts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92125" y="3535363"/>
            <a:ext cx="1525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mA</a:t>
            </a:r>
          </a:p>
        </p:txBody>
      </p:sp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2540000" y="4498975"/>
            <a:ext cx="6145213" cy="1020763"/>
            <a:chOff x="1571" y="2430"/>
            <a:chExt cx="3871" cy="643"/>
          </a:xfrm>
        </p:grpSpPr>
        <p:sp>
          <p:nvSpPr>
            <p:cNvPr id="57413" name="Freeform 22"/>
            <p:cNvSpPr>
              <a:spLocks/>
            </p:cNvSpPr>
            <p:nvPr/>
          </p:nvSpPr>
          <p:spPr bwMode="auto">
            <a:xfrm>
              <a:off x="1571" y="2606"/>
              <a:ext cx="3208" cy="467"/>
            </a:xfrm>
            <a:custGeom>
              <a:avLst/>
              <a:gdLst>
                <a:gd name="T0" fmla="*/ 5 w 3208"/>
                <a:gd name="T1" fmla="*/ 467 h 467"/>
                <a:gd name="T2" fmla="*/ 27 w 3208"/>
                <a:gd name="T3" fmla="*/ 368 h 467"/>
                <a:gd name="T4" fmla="*/ 167 w 3208"/>
                <a:gd name="T5" fmla="*/ 83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4" name="Text Box 23"/>
            <p:cNvSpPr txBox="1">
              <a:spLocks noChangeArrowheads="1"/>
            </p:cNvSpPr>
            <p:nvPr/>
          </p:nvSpPr>
          <p:spPr bwMode="auto">
            <a:xfrm>
              <a:off x="4755" y="24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20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366" name="Group 24"/>
          <p:cNvGrpSpPr>
            <a:grpSpLocks/>
          </p:cNvGrpSpPr>
          <p:nvPr/>
        </p:nvGrpSpPr>
        <p:grpSpPr bwMode="auto">
          <a:xfrm>
            <a:off x="2525713" y="5240338"/>
            <a:ext cx="5984875" cy="519112"/>
            <a:chOff x="1562" y="2897"/>
            <a:chExt cx="3770" cy="327"/>
          </a:xfrm>
        </p:grpSpPr>
        <p:sp>
          <p:nvSpPr>
            <p:cNvPr id="57411" name="Line 25"/>
            <p:cNvSpPr>
              <a:spLocks noChangeShapeType="1"/>
            </p:cNvSpPr>
            <p:nvPr/>
          </p:nvSpPr>
          <p:spPr bwMode="auto">
            <a:xfrm>
              <a:off x="1562" y="3061"/>
              <a:ext cx="321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2" name="Text Box 26"/>
            <p:cNvSpPr txBox="1">
              <a:spLocks noChangeArrowheads="1"/>
            </p:cNvSpPr>
            <p:nvPr/>
          </p:nvSpPr>
          <p:spPr bwMode="auto">
            <a:xfrm>
              <a:off x="4757" y="2897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367" name="Group 27"/>
          <p:cNvGrpSpPr>
            <a:grpSpLocks/>
          </p:cNvGrpSpPr>
          <p:nvPr/>
        </p:nvGrpSpPr>
        <p:grpSpPr bwMode="auto">
          <a:xfrm>
            <a:off x="2525713" y="2092325"/>
            <a:ext cx="6335712" cy="3409950"/>
            <a:chOff x="1562" y="914"/>
            <a:chExt cx="3991" cy="2148"/>
          </a:xfrm>
        </p:grpSpPr>
        <p:sp>
          <p:nvSpPr>
            <p:cNvPr id="57409" name="Freeform 28"/>
            <p:cNvSpPr>
              <a:spLocks/>
            </p:cNvSpPr>
            <p:nvPr/>
          </p:nvSpPr>
          <p:spPr bwMode="auto">
            <a:xfrm>
              <a:off x="1562" y="1096"/>
              <a:ext cx="3227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7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10" name="Text Box 29"/>
            <p:cNvSpPr txBox="1">
              <a:spLocks noChangeArrowheads="1"/>
            </p:cNvSpPr>
            <p:nvPr/>
          </p:nvSpPr>
          <p:spPr bwMode="auto">
            <a:xfrm>
              <a:off x="4754" y="914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100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368" name="Group 30"/>
          <p:cNvGrpSpPr>
            <a:grpSpLocks/>
          </p:cNvGrpSpPr>
          <p:nvPr/>
        </p:nvGrpSpPr>
        <p:grpSpPr bwMode="auto">
          <a:xfrm>
            <a:off x="2506663" y="2047875"/>
            <a:ext cx="5138737" cy="3497263"/>
            <a:chOff x="1269" y="927"/>
            <a:chExt cx="3237" cy="2203"/>
          </a:xfrm>
        </p:grpSpPr>
        <p:sp>
          <p:nvSpPr>
            <p:cNvPr id="57389" name="Line 31"/>
            <p:cNvSpPr>
              <a:spLocks noChangeShapeType="1"/>
            </p:cNvSpPr>
            <p:nvPr/>
          </p:nvSpPr>
          <p:spPr bwMode="auto">
            <a:xfrm>
              <a:off x="1269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0" name="Line 32"/>
            <p:cNvSpPr>
              <a:spLocks noChangeShapeType="1"/>
            </p:cNvSpPr>
            <p:nvPr/>
          </p:nvSpPr>
          <p:spPr bwMode="auto">
            <a:xfrm>
              <a:off x="1272" y="929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1" name="Line 33"/>
            <p:cNvSpPr>
              <a:spLocks noChangeShapeType="1"/>
            </p:cNvSpPr>
            <p:nvPr/>
          </p:nvSpPr>
          <p:spPr bwMode="auto">
            <a:xfrm>
              <a:off x="1274" y="1201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2" name="Line 34"/>
            <p:cNvSpPr>
              <a:spLocks noChangeShapeType="1"/>
            </p:cNvSpPr>
            <p:nvPr/>
          </p:nvSpPr>
          <p:spPr bwMode="auto">
            <a:xfrm>
              <a:off x="1274" y="14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3" name="Line 35"/>
            <p:cNvSpPr>
              <a:spLocks noChangeShapeType="1"/>
            </p:cNvSpPr>
            <p:nvPr/>
          </p:nvSpPr>
          <p:spPr bwMode="auto">
            <a:xfrm>
              <a:off x="1274" y="175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4" name="Line 36"/>
            <p:cNvSpPr>
              <a:spLocks noChangeShapeType="1"/>
            </p:cNvSpPr>
            <p:nvPr/>
          </p:nvSpPr>
          <p:spPr bwMode="auto">
            <a:xfrm>
              <a:off x="1274" y="202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5" name="Line 37"/>
            <p:cNvSpPr>
              <a:spLocks noChangeShapeType="1"/>
            </p:cNvSpPr>
            <p:nvPr/>
          </p:nvSpPr>
          <p:spPr bwMode="auto">
            <a:xfrm>
              <a:off x="1274" y="229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6" name="Line 38"/>
            <p:cNvSpPr>
              <a:spLocks noChangeShapeType="1"/>
            </p:cNvSpPr>
            <p:nvPr/>
          </p:nvSpPr>
          <p:spPr bwMode="auto">
            <a:xfrm>
              <a:off x="1274" y="257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7" name="Line 39"/>
            <p:cNvSpPr>
              <a:spLocks noChangeShapeType="1"/>
            </p:cNvSpPr>
            <p:nvPr/>
          </p:nvSpPr>
          <p:spPr bwMode="auto">
            <a:xfrm>
              <a:off x="1274" y="284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8" name="Line 40"/>
            <p:cNvSpPr>
              <a:spLocks noChangeShapeType="1"/>
            </p:cNvSpPr>
            <p:nvPr/>
          </p:nvSpPr>
          <p:spPr bwMode="auto">
            <a:xfrm>
              <a:off x="1274" y="3117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99" name="Line 41"/>
            <p:cNvSpPr>
              <a:spLocks noChangeShapeType="1"/>
            </p:cNvSpPr>
            <p:nvPr/>
          </p:nvSpPr>
          <p:spPr bwMode="auto">
            <a:xfrm>
              <a:off x="1591" y="937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0" name="Line 42"/>
            <p:cNvSpPr>
              <a:spLocks noChangeShapeType="1"/>
            </p:cNvSpPr>
            <p:nvPr/>
          </p:nvSpPr>
          <p:spPr bwMode="auto">
            <a:xfrm>
              <a:off x="1918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1" name="Line 43"/>
            <p:cNvSpPr>
              <a:spLocks noChangeShapeType="1"/>
            </p:cNvSpPr>
            <p:nvPr/>
          </p:nvSpPr>
          <p:spPr bwMode="auto">
            <a:xfrm>
              <a:off x="2244" y="93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2" name="Line 44"/>
            <p:cNvSpPr>
              <a:spLocks noChangeShapeType="1"/>
            </p:cNvSpPr>
            <p:nvPr/>
          </p:nvSpPr>
          <p:spPr bwMode="auto">
            <a:xfrm>
              <a:off x="2572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3" name="Line 45"/>
            <p:cNvSpPr>
              <a:spLocks noChangeShapeType="1"/>
            </p:cNvSpPr>
            <p:nvPr/>
          </p:nvSpPr>
          <p:spPr bwMode="auto">
            <a:xfrm>
              <a:off x="2905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4" name="Line 46"/>
            <p:cNvSpPr>
              <a:spLocks noChangeShapeType="1"/>
            </p:cNvSpPr>
            <p:nvPr/>
          </p:nvSpPr>
          <p:spPr bwMode="auto">
            <a:xfrm>
              <a:off x="3226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5" name="Line 47"/>
            <p:cNvSpPr>
              <a:spLocks noChangeShapeType="1"/>
            </p:cNvSpPr>
            <p:nvPr/>
          </p:nvSpPr>
          <p:spPr bwMode="auto">
            <a:xfrm>
              <a:off x="3558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6" name="Line 48"/>
            <p:cNvSpPr>
              <a:spLocks noChangeShapeType="1"/>
            </p:cNvSpPr>
            <p:nvPr/>
          </p:nvSpPr>
          <p:spPr bwMode="auto">
            <a:xfrm>
              <a:off x="3875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7" name="Line 49"/>
            <p:cNvSpPr>
              <a:spLocks noChangeShapeType="1"/>
            </p:cNvSpPr>
            <p:nvPr/>
          </p:nvSpPr>
          <p:spPr bwMode="auto">
            <a:xfrm>
              <a:off x="4193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08" name="Line 50"/>
            <p:cNvSpPr>
              <a:spLocks noChangeShapeType="1"/>
            </p:cNvSpPr>
            <p:nvPr/>
          </p:nvSpPr>
          <p:spPr bwMode="auto">
            <a:xfrm>
              <a:off x="4500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369" name="Group 51"/>
          <p:cNvGrpSpPr>
            <a:grpSpLocks/>
          </p:cNvGrpSpPr>
          <p:nvPr/>
        </p:nvGrpSpPr>
        <p:grpSpPr bwMode="auto">
          <a:xfrm>
            <a:off x="2532063" y="2652713"/>
            <a:ext cx="6149975" cy="2867025"/>
            <a:chOff x="1566" y="1267"/>
            <a:chExt cx="3874" cy="1806"/>
          </a:xfrm>
        </p:grpSpPr>
        <p:sp>
          <p:nvSpPr>
            <p:cNvPr id="57387" name="Freeform 52"/>
            <p:cNvSpPr>
              <a:spLocks/>
            </p:cNvSpPr>
            <p:nvPr/>
          </p:nvSpPr>
          <p:spPr bwMode="auto">
            <a:xfrm>
              <a:off x="1566" y="1452"/>
              <a:ext cx="3209" cy="1621"/>
            </a:xfrm>
            <a:custGeom>
              <a:avLst/>
              <a:gdLst>
                <a:gd name="T0" fmla="*/ 0 w 3209"/>
                <a:gd name="T1" fmla="*/ 1621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9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Text Box 53"/>
            <p:cNvSpPr txBox="1">
              <a:spLocks noChangeArrowheads="1"/>
            </p:cNvSpPr>
            <p:nvPr/>
          </p:nvSpPr>
          <p:spPr bwMode="auto">
            <a:xfrm>
              <a:off x="4753" y="1267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80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370" name="Group 54"/>
          <p:cNvGrpSpPr>
            <a:grpSpLocks/>
          </p:cNvGrpSpPr>
          <p:nvPr/>
        </p:nvGrpSpPr>
        <p:grpSpPr bwMode="auto">
          <a:xfrm>
            <a:off x="2532063" y="3228975"/>
            <a:ext cx="6149975" cy="2290763"/>
            <a:chOff x="1566" y="1630"/>
            <a:chExt cx="3874" cy="1443"/>
          </a:xfrm>
        </p:grpSpPr>
        <p:sp>
          <p:nvSpPr>
            <p:cNvPr id="57385" name="Freeform 55"/>
            <p:cNvSpPr>
              <a:spLocks/>
            </p:cNvSpPr>
            <p:nvPr/>
          </p:nvSpPr>
          <p:spPr bwMode="auto">
            <a:xfrm>
              <a:off x="1566" y="1820"/>
              <a:ext cx="3223" cy="1253"/>
            </a:xfrm>
            <a:custGeom>
              <a:avLst/>
              <a:gdLst>
                <a:gd name="T0" fmla="*/ 0 w 3223"/>
                <a:gd name="T1" fmla="*/ 1253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3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Text Box 56"/>
            <p:cNvSpPr txBox="1">
              <a:spLocks noChangeArrowheads="1"/>
            </p:cNvSpPr>
            <p:nvPr/>
          </p:nvSpPr>
          <p:spPr bwMode="auto">
            <a:xfrm>
              <a:off x="4753" y="16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60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7371" name="Group 57"/>
          <p:cNvGrpSpPr>
            <a:grpSpLocks/>
          </p:cNvGrpSpPr>
          <p:nvPr/>
        </p:nvGrpSpPr>
        <p:grpSpPr bwMode="auto">
          <a:xfrm>
            <a:off x="2530475" y="3852863"/>
            <a:ext cx="6169025" cy="1682750"/>
            <a:chOff x="1565" y="2023"/>
            <a:chExt cx="3886" cy="1060"/>
          </a:xfrm>
        </p:grpSpPr>
        <p:sp>
          <p:nvSpPr>
            <p:cNvPr id="57383" name="Freeform 58"/>
            <p:cNvSpPr>
              <a:spLocks/>
            </p:cNvSpPr>
            <p:nvPr/>
          </p:nvSpPr>
          <p:spPr bwMode="auto">
            <a:xfrm>
              <a:off x="1565" y="2213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Text Box 59"/>
            <p:cNvSpPr txBox="1">
              <a:spLocks noChangeArrowheads="1"/>
            </p:cNvSpPr>
            <p:nvPr/>
          </p:nvSpPr>
          <p:spPr bwMode="auto">
            <a:xfrm>
              <a:off x="4764" y="2023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40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57372" name="Freeform 60"/>
          <p:cNvSpPr>
            <a:spLocks/>
          </p:cNvSpPr>
          <p:nvPr/>
        </p:nvSpPr>
        <p:spPr bwMode="auto">
          <a:xfrm>
            <a:off x="2508250" y="2917825"/>
            <a:ext cx="3109913" cy="2595563"/>
          </a:xfrm>
          <a:custGeom>
            <a:avLst/>
            <a:gdLst>
              <a:gd name="T0" fmla="*/ 0 w 1959"/>
              <a:gd name="T1" fmla="*/ 0 h 1635"/>
              <a:gd name="T2" fmla="*/ 2147483646 w 1959"/>
              <a:gd name="T3" fmla="*/ 2147483646 h 16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59" h="1635">
                <a:moveTo>
                  <a:pt x="0" y="0"/>
                </a:moveTo>
                <a:lnTo>
                  <a:pt x="1959" y="163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10" name="AutoShape 66"/>
          <p:cNvSpPr>
            <a:spLocks noChangeArrowheads="1"/>
          </p:cNvSpPr>
          <p:nvPr/>
        </p:nvSpPr>
        <p:spPr bwMode="auto">
          <a:xfrm>
            <a:off x="3703638" y="1403350"/>
            <a:ext cx="1219200" cy="1524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374" name="Group 67"/>
          <p:cNvGrpSpPr>
            <a:grpSpLocks/>
          </p:cNvGrpSpPr>
          <p:nvPr/>
        </p:nvGrpSpPr>
        <p:grpSpPr bwMode="auto">
          <a:xfrm>
            <a:off x="503238" y="946150"/>
            <a:ext cx="1804987" cy="990600"/>
            <a:chOff x="927" y="528"/>
            <a:chExt cx="1137" cy="624"/>
          </a:xfrm>
        </p:grpSpPr>
        <p:sp>
          <p:nvSpPr>
            <p:cNvPr id="57379" name="Text Box 68"/>
            <p:cNvSpPr txBox="1">
              <a:spLocks noChangeArrowheads="1"/>
            </p:cNvSpPr>
            <p:nvPr/>
          </p:nvSpPr>
          <p:spPr bwMode="auto">
            <a:xfrm>
              <a:off x="927" y="709"/>
              <a:ext cx="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sz="2800" b="1" baseline="-2500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 = </a:t>
              </a:r>
            </a:p>
          </p:txBody>
        </p:sp>
        <p:sp>
          <p:nvSpPr>
            <p:cNvPr id="57380" name="Text Box 69"/>
            <p:cNvSpPr txBox="1">
              <a:spLocks noChangeArrowheads="1"/>
            </p:cNvSpPr>
            <p:nvPr/>
          </p:nvSpPr>
          <p:spPr bwMode="auto">
            <a:xfrm>
              <a:off x="1488" y="528"/>
              <a:ext cx="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12 V</a:t>
              </a:r>
            </a:p>
          </p:txBody>
        </p:sp>
        <p:sp>
          <p:nvSpPr>
            <p:cNvPr id="57381" name="Text Box 70"/>
            <p:cNvSpPr txBox="1">
              <a:spLocks noChangeArrowheads="1"/>
            </p:cNvSpPr>
            <p:nvPr/>
          </p:nvSpPr>
          <p:spPr bwMode="auto">
            <a:xfrm>
              <a:off x="1483" y="825"/>
              <a:ext cx="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 k</a:t>
              </a:r>
              <a:r>
                <a:rPr lang="en-US" altLang="en-US" sz="2800" b="1">
                  <a:solidFill>
                    <a:srgbClr val="FF0000"/>
                  </a:solidFill>
                  <a:latin typeface="Symbol" panose="05050102010706020507" pitchFamily="18" charset="2"/>
                </a:rPr>
                <a:t>W</a:t>
              </a:r>
            </a:p>
          </p:txBody>
        </p:sp>
        <p:sp>
          <p:nvSpPr>
            <p:cNvPr id="57382" name="Line 71"/>
            <p:cNvSpPr>
              <a:spLocks noChangeShapeType="1"/>
            </p:cNvSpPr>
            <p:nvPr/>
          </p:nvSpPr>
          <p:spPr bwMode="auto">
            <a:xfrm>
              <a:off x="1488" y="864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16" name="Text Box 72"/>
          <p:cNvSpPr txBox="1">
            <a:spLocks noChangeArrowheads="1"/>
          </p:cNvSpPr>
          <p:nvPr/>
        </p:nvSpPr>
        <p:spPr bwMode="auto">
          <a:xfrm>
            <a:off x="2255838" y="1201738"/>
            <a:ext cx="1474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= 12 mA</a:t>
            </a:r>
          </a:p>
        </p:txBody>
      </p:sp>
      <p:sp>
        <p:nvSpPr>
          <p:cNvPr id="6217" name="Text Box 73"/>
          <p:cNvSpPr txBox="1">
            <a:spLocks noChangeArrowheads="1"/>
          </p:cNvSpPr>
          <p:nvPr/>
        </p:nvSpPr>
        <p:spPr bwMode="auto">
          <a:xfrm>
            <a:off x="3962400" y="990600"/>
            <a:ext cx="4999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This is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Saturation (maximum) current.</a:t>
            </a:r>
          </a:p>
        </p:txBody>
      </p:sp>
      <p:sp>
        <p:nvSpPr>
          <p:cNvPr id="6218" name="AutoShape 74"/>
          <p:cNvSpPr>
            <a:spLocks noChangeArrowheads="1"/>
          </p:cNvSpPr>
          <p:nvPr/>
        </p:nvSpPr>
        <p:spPr bwMode="auto">
          <a:xfrm flipH="1">
            <a:off x="808038" y="2851150"/>
            <a:ext cx="1219200" cy="1524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78" name="Rectangle 2"/>
          <p:cNvSpPr txBox="1">
            <a:spLocks noChangeArrowheads="1"/>
          </p:cNvSpPr>
          <p:nvPr/>
        </p:nvSpPr>
        <p:spPr bwMode="auto">
          <a:xfrm>
            <a:off x="457200" y="107950"/>
            <a:ext cx="8229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Understanding Saturation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0" grpId="0" animBg="1"/>
      <p:bldP spid="6216" grpId="0" autoUpdateAnimBg="0"/>
      <p:bldP spid="6217" grpId="0" autoUpdateAnimBg="0"/>
      <p:bldP spid="6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/>
          <p:cNvGrpSpPr>
            <a:grpSpLocks/>
          </p:cNvGrpSpPr>
          <p:nvPr/>
        </p:nvGrpSpPr>
        <p:grpSpPr bwMode="auto">
          <a:xfrm rot="10800000">
            <a:off x="7366000" y="1590675"/>
            <a:ext cx="330200" cy="984250"/>
            <a:chOff x="2000" y="1771"/>
            <a:chExt cx="208" cy="620"/>
          </a:xfrm>
        </p:grpSpPr>
        <p:sp>
          <p:nvSpPr>
            <p:cNvPr id="58419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0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1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2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3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5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1" name="Group 10"/>
          <p:cNvGrpSpPr>
            <a:grpSpLocks/>
          </p:cNvGrpSpPr>
          <p:nvPr/>
        </p:nvGrpSpPr>
        <p:grpSpPr bwMode="auto">
          <a:xfrm rot="16200000" flipH="1">
            <a:off x="7304882" y="3423443"/>
            <a:ext cx="482600" cy="614363"/>
            <a:chOff x="864" y="1152"/>
            <a:chExt cx="417" cy="480"/>
          </a:xfrm>
        </p:grpSpPr>
        <p:sp>
          <p:nvSpPr>
            <p:cNvPr id="58415" name="Line 11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6" name="Line 12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7" name="Line 13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8" name="Line 14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2" name="Group 15"/>
          <p:cNvGrpSpPr>
            <a:grpSpLocks/>
          </p:cNvGrpSpPr>
          <p:nvPr/>
        </p:nvGrpSpPr>
        <p:grpSpPr bwMode="auto">
          <a:xfrm rot="16200000" flipH="1">
            <a:off x="1208882" y="4810918"/>
            <a:ext cx="482600" cy="614363"/>
            <a:chOff x="864" y="1152"/>
            <a:chExt cx="417" cy="480"/>
          </a:xfrm>
        </p:grpSpPr>
        <p:sp>
          <p:nvSpPr>
            <p:cNvPr id="58411" name="Line 16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2" name="Line 17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3" name="Line 18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4" name="Line 19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373" name="Group 20"/>
          <p:cNvGrpSpPr>
            <a:grpSpLocks/>
          </p:cNvGrpSpPr>
          <p:nvPr/>
        </p:nvGrpSpPr>
        <p:grpSpPr bwMode="auto">
          <a:xfrm rot="5400000">
            <a:off x="2146300" y="3025775"/>
            <a:ext cx="330200" cy="984250"/>
            <a:chOff x="2000" y="1771"/>
            <a:chExt cx="208" cy="620"/>
          </a:xfrm>
        </p:grpSpPr>
        <p:sp>
          <p:nvSpPr>
            <p:cNvPr id="58404" name="Line 2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5" name="Line 2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6" name="Line 2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Line 2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Line 2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Freeform 2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Freeform 2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374" name="Text Box 28"/>
          <p:cNvSpPr txBox="1">
            <a:spLocks noChangeArrowheads="1"/>
          </p:cNvSpPr>
          <p:nvPr/>
        </p:nvSpPr>
        <p:spPr bwMode="auto">
          <a:xfrm>
            <a:off x="7924800" y="35052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5" name="Text Box 29"/>
          <p:cNvSpPr txBox="1">
            <a:spLocks noChangeArrowheads="1"/>
          </p:cNvSpPr>
          <p:nvPr/>
        </p:nvSpPr>
        <p:spPr bwMode="auto">
          <a:xfrm>
            <a:off x="7772400" y="18288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6" name="Text Box 30"/>
          <p:cNvSpPr txBox="1">
            <a:spLocks noChangeArrowheads="1"/>
          </p:cNvSpPr>
          <p:nvPr/>
        </p:nvSpPr>
        <p:spPr bwMode="auto">
          <a:xfrm>
            <a:off x="1981200" y="3671888"/>
            <a:ext cx="60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7" name="Text Box 31"/>
          <p:cNvSpPr txBox="1">
            <a:spLocks noChangeArrowheads="1"/>
          </p:cNvSpPr>
          <p:nvPr/>
        </p:nvSpPr>
        <p:spPr bwMode="auto">
          <a:xfrm>
            <a:off x="304800" y="4800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8" name="Line 32"/>
          <p:cNvSpPr>
            <a:spLocks noChangeShapeType="1"/>
          </p:cNvSpPr>
          <p:nvPr/>
        </p:nvSpPr>
        <p:spPr bwMode="auto">
          <a:xfrm>
            <a:off x="7543800" y="25749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33"/>
          <p:cNvSpPr>
            <a:spLocks noChangeShapeType="1"/>
          </p:cNvSpPr>
          <p:nvPr/>
        </p:nvSpPr>
        <p:spPr bwMode="auto">
          <a:xfrm flipH="1">
            <a:off x="4876800" y="12954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34"/>
          <p:cNvSpPr>
            <a:spLocks noChangeShapeType="1"/>
          </p:cNvSpPr>
          <p:nvPr/>
        </p:nvSpPr>
        <p:spPr bwMode="auto">
          <a:xfrm>
            <a:off x="7543800" y="1295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35"/>
          <p:cNvSpPr>
            <a:spLocks noChangeShapeType="1"/>
          </p:cNvSpPr>
          <p:nvPr/>
        </p:nvSpPr>
        <p:spPr bwMode="auto">
          <a:xfrm>
            <a:off x="1447800" y="57912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36"/>
          <p:cNvSpPr>
            <a:spLocks noChangeShapeType="1"/>
          </p:cNvSpPr>
          <p:nvPr/>
        </p:nvSpPr>
        <p:spPr bwMode="auto">
          <a:xfrm flipV="1">
            <a:off x="1447800" y="53498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37"/>
          <p:cNvSpPr>
            <a:spLocks noChangeShapeType="1"/>
          </p:cNvSpPr>
          <p:nvPr/>
        </p:nvSpPr>
        <p:spPr bwMode="auto">
          <a:xfrm>
            <a:off x="7543800" y="39624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38"/>
          <p:cNvSpPr>
            <a:spLocks noChangeShapeType="1"/>
          </p:cNvSpPr>
          <p:nvPr/>
        </p:nvSpPr>
        <p:spPr bwMode="auto">
          <a:xfrm flipV="1">
            <a:off x="1447800" y="35210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Line 39"/>
          <p:cNvSpPr>
            <a:spLocks noChangeShapeType="1"/>
          </p:cNvSpPr>
          <p:nvPr/>
        </p:nvSpPr>
        <p:spPr bwMode="auto">
          <a:xfrm>
            <a:off x="1447800" y="35369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Line 40"/>
          <p:cNvSpPr>
            <a:spLocks noChangeShapeType="1"/>
          </p:cNvSpPr>
          <p:nvPr/>
        </p:nvSpPr>
        <p:spPr bwMode="auto">
          <a:xfrm flipH="1">
            <a:off x="4473575" y="3097213"/>
            <a:ext cx="0" cy="830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Line 41"/>
          <p:cNvSpPr>
            <a:spLocks noChangeShapeType="1"/>
          </p:cNvSpPr>
          <p:nvPr/>
        </p:nvSpPr>
        <p:spPr bwMode="auto">
          <a:xfrm>
            <a:off x="4476750" y="3705225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42"/>
          <p:cNvSpPr>
            <a:spLocks noChangeShapeType="1"/>
          </p:cNvSpPr>
          <p:nvPr/>
        </p:nvSpPr>
        <p:spPr bwMode="auto">
          <a:xfrm flipH="1">
            <a:off x="2819400" y="3513138"/>
            <a:ext cx="1643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Freeform 43"/>
          <p:cNvSpPr>
            <a:spLocks/>
          </p:cNvSpPr>
          <p:nvPr/>
        </p:nvSpPr>
        <p:spPr bwMode="auto">
          <a:xfrm>
            <a:off x="4565650" y="3786188"/>
            <a:ext cx="239713" cy="249237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Oval 44"/>
          <p:cNvSpPr>
            <a:spLocks noChangeArrowheads="1"/>
          </p:cNvSpPr>
          <p:nvPr/>
        </p:nvSpPr>
        <p:spPr bwMode="auto">
          <a:xfrm>
            <a:off x="4044950" y="290195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1" name="Line 45"/>
          <p:cNvSpPr>
            <a:spLocks noChangeShapeType="1"/>
          </p:cNvSpPr>
          <p:nvPr/>
        </p:nvSpPr>
        <p:spPr bwMode="auto">
          <a:xfrm flipV="1">
            <a:off x="4476750" y="29337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Line 46"/>
          <p:cNvSpPr>
            <a:spLocks noChangeShapeType="1"/>
          </p:cNvSpPr>
          <p:nvPr/>
        </p:nvSpPr>
        <p:spPr bwMode="auto">
          <a:xfrm flipV="1">
            <a:off x="4860925" y="127952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Line 47"/>
          <p:cNvSpPr>
            <a:spLocks noChangeShapeType="1"/>
          </p:cNvSpPr>
          <p:nvPr/>
        </p:nvSpPr>
        <p:spPr bwMode="auto">
          <a:xfrm flipV="1">
            <a:off x="4860925" y="4070350"/>
            <a:ext cx="0" cy="173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48"/>
          <p:cNvSpPr txBox="1">
            <a:spLocks noChangeArrowheads="1"/>
          </p:cNvSpPr>
          <p:nvPr/>
        </p:nvSpPr>
        <p:spPr bwMode="auto">
          <a:xfrm>
            <a:off x="1812925" y="4791075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sp>
        <p:nvSpPr>
          <p:cNvPr id="58395" name="Text Box 49"/>
          <p:cNvSpPr txBox="1">
            <a:spLocks noChangeArrowheads="1"/>
          </p:cNvSpPr>
          <p:nvPr/>
        </p:nvSpPr>
        <p:spPr bwMode="auto">
          <a:xfrm>
            <a:off x="6324600" y="17526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</a:p>
        </p:txBody>
      </p:sp>
      <p:sp>
        <p:nvSpPr>
          <p:cNvPr id="58396" name="Text Box 50"/>
          <p:cNvSpPr txBox="1">
            <a:spLocks noChangeArrowheads="1"/>
          </p:cNvSpPr>
          <p:nvPr/>
        </p:nvSpPr>
        <p:spPr bwMode="auto">
          <a:xfrm>
            <a:off x="6248400" y="350520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sp>
        <p:nvSpPr>
          <p:cNvPr id="7225" name="Text Box 57"/>
          <p:cNvSpPr txBox="1">
            <a:spLocks noChangeArrowheads="1"/>
          </p:cNvSpPr>
          <p:nvPr/>
        </p:nvSpPr>
        <p:spPr bwMode="auto">
          <a:xfrm>
            <a:off x="5334000" y="2559050"/>
            <a:ext cx="127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Mental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open</a:t>
            </a:r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3946525" y="2771775"/>
            <a:ext cx="1371600" cy="144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35" name="Group 67"/>
          <p:cNvGrpSpPr>
            <a:grpSpLocks/>
          </p:cNvGrpSpPr>
          <p:nvPr/>
        </p:nvGrpSpPr>
        <p:grpSpPr bwMode="auto">
          <a:xfrm>
            <a:off x="3810000" y="2619375"/>
            <a:ext cx="1127125" cy="1758950"/>
            <a:chOff x="2400" y="1650"/>
            <a:chExt cx="710" cy="1108"/>
          </a:xfrm>
        </p:grpSpPr>
        <p:sp>
          <p:nvSpPr>
            <p:cNvPr id="58401" name="Oval 64"/>
            <p:cNvSpPr>
              <a:spLocks noChangeArrowheads="1"/>
            </p:cNvSpPr>
            <p:nvPr/>
          </p:nvSpPr>
          <p:spPr bwMode="auto">
            <a:xfrm>
              <a:off x="3014" y="266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02" name="Oval 65"/>
            <p:cNvSpPr>
              <a:spLocks noChangeArrowheads="1"/>
            </p:cNvSpPr>
            <p:nvPr/>
          </p:nvSpPr>
          <p:spPr bwMode="auto">
            <a:xfrm>
              <a:off x="2400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403" name="Oval 66"/>
            <p:cNvSpPr>
              <a:spLocks noChangeArrowheads="1"/>
            </p:cNvSpPr>
            <p:nvPr/>
          </p:nvSpPr>
          <p:spPr bwMode="auto">
            <a:xfrm>
              <a:off x="3014" y="165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8400" name="Rectangle 2"/>
          <p:cNvSpPr txBox="1">
            <a:spLocks noChangeArrowheads="1"/>
          </p:cNvSpPr>
          <p:nvPr/>
        </p:nvSpPr>
        <p:spPr bwMode="auto">
          <a:xfrm>
            <a:off x="457200" y="107950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Understanding Cutoff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5" grpId="0" autoUpdateAnimBg="0"/>
      <p:bldP spid="72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286000" y="5275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781300" y="5273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289300" y="52736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797300" y="52609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335463" y="52768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764088" y="5273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308600" y="52736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5803900" y="5275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6308725" y="52609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6819900" y="52752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049463" y="4597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070100" y="4154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2070100" y="37433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2070100" y="33178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938338" y="28702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9409" name="Text Box 17"/>
          <p:cNvSpPr txBox="1">
            <a:spLocks noChangeArrowheads="1"/>
          </p:cNvSpPr>
          <p:nvPr/>
        </p:nvSpPr>
        <p:spPr bwMode="auto">
          <a:xfrm>
            <a:off x="1935163" y="24431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1935163" y="19875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C0504D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2949575" y="5832475"/>
            <a:ext cx="204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CE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Volts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423863" y="3316288"/>
            <a:ext cx="1525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in mA</a:t>
            </a:r>
          </a:p>
        </p:txBody>
      </p:sp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2471738" y="4279900"/>
            <a:ext cx="6145212" cy="1020763"/>
            <a:chOff x="1571" y="2430"/>
            <a:chExt cx="3871" cy="643"/>
          </a:xfrm>
        </p:grpSpPr>
        <p:sp>
          <p:nvSpPr>
            <p:cNvPr id="59454" name="Freeform 22"/>
            <p:cNvSpPr>
              <a:spLocks/>
            </p:cNvSpPr>
            <p:nvPr/>
          </p:nvSpPr>
          <p:spPr bwMode="auto">
            <a:xfrm>
              <a:off x="1571" y="2606"/>
              <a:ext cx="3208" cy="467"/>
            </a:xfrm>
            <a:custGeom>
              <a:avLst/>
              <a:gdLst>
                <a:gd name="T0" fmla="*/ 5 w 3208"/>
                <a:gd name="T1" fmla="*/ 467 h 467"/>
                <a:gd name="T2" fmla="*/ 27 w 3208"/>
                <a:gd name="T3" fmla="*/ 368 h 467"/>
                <a:gd name="T4" fmla="*/ 167 w 3208"/>
                <a:gd name="T5" fmla="*/ 83 h 467"/>
                <a:gd name="T6" fmla="*/ 746 w 3208"/>
                <a:gd name="T7" fmla="*/ 21 h 467"/>
                <a:gd name="T8" fmla="*/ 3208 w 3208"/>
                <a:gd name="T9" fmla="*/ 0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8" h="467">
                  <a:moveTo>
                    <a:pt x="5" y="467"/>
                  </a:moveTo>
                  <a:cubicBezTo>
                    <a:pt x="7" y="451"/>
                    <a:pt x="0" y="432"/>
                    <a:pt x="27" y="368"/>
                  </a:cubicBezTo>
                  <a:cubicBezTo>
                    <a:pt x="54" y="304"/>
                    <a:pt x="47" y="141"/>
                    <a:pt x="167" y="83"/>
                  </a:cubicBezTo>
                  <a:cubicBezTo>
                    <a:pt x="287" y="25"/>
                    <a:pt x="239" y="35"/>
                    <a:pt x="746" y="21"/>
                  </a:cubicBezTo>
                  <a:cubicBezTo>
                    <a:pt x="1253" y="7"/>
                    <a:pt x="2695" y="4"/>
                    <a:pt x="3208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5" name="Text Box 23"/>
            <p:cNvSpPr txBox="1">
              <a:spLocks noChangeArrowheads="1"/>
            </p:cNvSpPr>
            <p:nvPr/>
          </p:nvSpPr>
          <p:spPr bwMode="auto">
            <a:xfrm>
              <a:off x="4755" y="24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20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414" name="Group 24"/>
          <p:cNvGrpSpPr>
            <a:grpSpLocks/>
          </p:cNvGrpSpPr>
          <p:nvPr/>
        </p:nvGrpSpPr>
        <p:grpSpPr bwMode="auto">
          <a:xfrm>
            <a:off x="2457450" y="5021263"/>
            <a:ext cx="5984875" cy="519112"/>
            <a:chOff x="1562" y="2897"/>
            <a:chExt cx="3770" cy="327"/>
          </a:xfrm>
        </p:grpSpPr>
        <p:sp>
          <p:nvSpPr>
            <p:cNvPr id="59452" name="Line 25"/>
            <p:cNvSpPr>
              <a:spLocks noChangeShapeType="1"/>
            </p:cNvSpPr>
            <p:nvPr/>
          </p:nvSpPr>
          <p:spPr bwMode="auto">
            <a:xfrm>
              <a:off x="1562" y="3061"/>
              <a:ext cx="321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3" name="Text Box 26"/>
            <p:cNvSpPr txBox="1">
              <a:spLocks noChangeArrowheads="1"/>
            </p:cNvSpPr>
            <p:nvPr/>
          </p:nvSpPr>
          <p:spPr bwMode="auto">
            <a:xfrm>
              <a:off x="4757" y="2897"/>
              <a:ext cx="5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415" name="Group 27"/>
          <p:cNvGrpSpPr>
            <a:grpSpLocks/>
          </p:cNvGrpSpPr>
          <p:nvPr/>
        </p:nvGrpSpPr>
        <p:grpSpPr bwMode="auto">
          <a:xfrm>
            <a:off x="2457450" y="1873250"/>
            <a:ext cx="6335713" cy="3409950"/>
            <a:chOff x="1562" y="914"/>
            <a:chExt cx="3991" cy="2148"/>
          </a:xfrm>
        </p:grpSpPr>
        <p:sp>
          <p:nvSpPr>
            <p:cNvPr id="59450" name="Freeform 28"/>
            <p:cNvSpPr>
              <a:spLocks/>
            </p:cNvSpPr>
            <p:nvPr/>
          </p:nvSpPr>
          <p:spPr bwMode="auto">
            <a:xfrm>
              <a:off x="1562" y="1096"/>
              <a:ext cx="3227" cy="1966"/>
            </a:xfrm>
            <a:custGeom>
              <a:avLst/>
              <a:gdLst>
                <a:gd name="T0" fmla="*/ 0 w 3227"/>
                <a:gd name="T1" fmla="*/ 1966 h 1966"/>
                <a:gd name="T2" fmla="*/ 82 w 3227"/>
                <a:gd name="T3" fmla="*/ 404 h 1966"/>
                <a:gd name="T4" fmla="*/ 217 w 3227"/>
                <a:gd name="T5" fmla="*/ 114 h 1966"/>
                <a:gd name="T6" fmla="*/ 858 w 3227"/>
                <a:gd name="T7" fmla="*/ 73 h 1966"/>
                <a:gd name="T8" fmla="*/ 3227 w 3227"/>
                <a:gd name="T9" fmla="*/ 0 h 19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7" h="1966">
                  <a:moveTo>
                    <a:pt x="0" y="1966"/>
                  </a:moveTo>
                  <a:cubicBezTo>
                    <a:pt x="14" y="1706"/>
                    <a:pt x="46" y="713"/>
                    <a:pt x="82" y="404"/>
                  </a:cubicBezTo>
                  <a:cubicBezTo>
                    <a:pt x="118" y="95"/>
                    <a:pt x="88" y="169"/>
                    <a:pt x="217" y="114"/>
                  </a:cubicBezTo>
                  <a:cubicBezTo>
                    <a:pt x="346" y="59"/>
                    <a:pt x="356" y="92"/>
                    <a:pt x="858" y="73"/>
                  </a:cubicBezTo>
                  <a:cubicBezTo>
                    <a:pt x="1360" y="54"/>
                    <a:pt x="2734" y="15"/>
                    <a:pt x="3227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51" name="Text Box 29"/>
            <p:cNvSpPr txBox="1">
              <a:spLocks noChangeArrowheads="1"/>
            </p:cNvSpPr>
            <p:nvPr/>
          </p:nvSpPr>
          <p:spPr bwMode="auto">
            <a:xfrm>
              <a:off x="4754" y="914"/>
              <a:ext cx="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100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416" name="Group 30"/>
          <p:cNvGrpSpPr>
            <a:grpSpLocks/>
          </p:cNvGrpSpPr>
          <p:nvPr/>
        </p:nvGrpSpPr>
        <p:grpSpPr bwMode="auto">
          <a:xfrm>
            <a:off x="2438400" y="1828800"/>
            <a:ext cx="5138738" cy="3497263"/>
            <a:chOff x="1269" y="927"/>
            <a:chExt cx="3237" cy="2203"/>
          </a:xfrm>
        </p:grpSpPr>
        <p:sp>
          <p:nvSpPr>
            <p:cNvPr id="59430" name="Line 31"/>
            <p:cNvSpPr>
              <a:spLocks noChangeShapeType="1"/>
            </p:cNvSpPr>
            <p:nvPr/>
          </p:nvSpPr>
          <p:spPr bwMode="auto">
            <a:xfrm>
              <a:off x="1269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1" name="Line 32"/>
            <p:cNvSpPr>
              <a:spLocks noChangeShapeType="1"/>
            </p:cNvSpPr>
            <p:nvPr/>
          </p:nvSpPr>
          <p:spPr bwMode="auto">
            <a:xfrm>
              <a:off x="1272" y="929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2" name="Line 33"/>
            <p:cNvSpPr>
              <a:spLocks noChangeShapeType="1"/>
            </p:cNvSpPr>
            <p:nvPr/>
          </p:nvSpPr>
          <p:spPr bwMode="auto">
            <a:xfrm>
              <a:off x="1274" y="1201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3" name="Line 34"/>
            <p:cNvSpPr>
              <a:spLocks noChangeShapeType="1"/>
            </p:cNvSpPr>
            <p:nvPr/>
          </p:nvSpPr>
          <p:spPr bwMode="auto">
            <a:xfrm>
              <a:off x="1274" y="147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4" name="Line 35"/>
            <p:cNvSpPr>
              <a:spLocks noChangeShapeType="1"/>
            </p:cNvSpPr>
            <p:nvPr/>
          </p:nvSpPr>
          <p:spPr bwMode="auto">
            <a:xfrm>
              <a:off x="1274" y="175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5" name="Line 36"/>
            <p:cNvSpPr>
              <a:spLocks noChangeShapeType="1"/>
            </p:cNvSpPr>
            <p:nvPr/>
          </p:nvSpPr>
          <p:spPr bwMode="auto">
            <a:xfrm>
              <a:off x="1274" y="2022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6" name="Line 37"/>
            <p:cNvSpPr>
              <a:spLocks noChangeShapeType="1"/>
            </p:cNvSpPr>
            <p:nvPr/>
          </p:nvSpPr>
          <p:spPr bwMode="auto">
            <a:xfrm>
              <a:off x="1274" y="2296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7" name="Line 38"/>
            <p:cNvSpPr>
              <a:spLocks noChangeShapeType="1"/>
            </p:cNvSpPr>
            <p:nvPr/>
          </p:nvSpPr>
          <p:spPr bwMode="auto">
            <a:xfrm>
              <a:off x="1274" y="2570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8" name="Line 39"/>
            <p:cNvSpPr>
              <a:spLocks noChangeShapeType="1"/>
            </p:cNvSpPr>
            <p:nvPr/>
          </p:nvSpPr>
          <p:spPr bwMode="auto">
            <a:xfrm>
              <a:off x="1274" y="2844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39" name="Line 40"/>
            <p:cNvSpPr>
              <a:spLocks noChangeShapeType="1"/>
            </p:cNvSpPr>
            <p:nvPr/>
          </p:nvSpPr>
          <p:spPr bwMode="auto">
            <a:xfrm>
              <a:off x="1274" y="3117"/>
              <a:ext cx="3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0" name="Line 41"/>
            <p:cNvSpPr>
              <a:spLocks noChangeShapeType="1"/>
            </p:cNvSpPr>
            <p:nvPr/>
          </p:nvSpPr>
          <p:spPr bwMode="auto">
            <a:xfrm>
              <a:off x="1591" y="937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1" name="Line 42"/>
            <p:cNvSpPr>
              <a:spLocks noChangeShapeType="1"/>
            </p:cNvSpPr>
            <p:nvPr/>
          </p:nvSpPr>
          <p:spPr bwMode="auto">
            <a:xfrm>
              <a:off x="1918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2" name="Line 43"/>
            <p:cNvSpPr>
              <a:spLocks noChangeShapeType="1"/>
            </p:cNvSpPr>
            <p:nvPr/>
          </p:nvSpPr>
          <p:spPr bwMode="auto">
            <a:xfrm>
              <a:off x="2244" y="936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3" name="Line 44"/>
            <p:cNvSpPr>
              <a:spLocks noChangeShapeType="1"/>
            </p:cNvSpPr>
            <p:nvPr/>
          </p:nvSpPr>
          <p:spPr bwMode="auto">
            <a:xfrm>
              <a:off x="2572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4" name="Line 45"/>
            <p:cNvSpPr>
              <a:spLocks noChangeShapeType="1"/>
            </p:cNvSpPr>
            <p:nvPr/>
          </p:nvSpPr>
          <p:spPr bwMode="auto">
            <a:xfrm>
              <a:off x="2905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5" name="Line 46"/>
            <p:cNvSpPr>
              <a:spLocks noChangeShapeType="1"/>
            </p:cNvSpPr>
            <p:nvPr/>
          </p:nvSpPr>
          <p:spPr bwMode="auto">
            <a:xfrm>
              <a:off x="3226" y="931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6" name="Line 47"/>
            <p:cNvSpPr>
              <a:spLocks noChangeShapeType="1"/>
            </p:cNvSpPr>
            <p:nvPr/>
          </p:nvSpPr>
          <p:spPr bwMode="auto">
            <a:xfrm>
              <a:off x="3558" y="940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7" name="Line 48"/>
            <p:cNvSpPr>
              <a:spLocks noChangeShapeType="1"/>
            </p:cNvSpPr>
            <p:nvPr/>
          </p:nvSpPr>
          <p:spPr bwMode="auto">
            <a:xfrm>
              <a:off x="3875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8" name="Line 49"/>
            <p:cNvSpPr>
              <a:spLocks noChangeShapeType="1"/>
            </p:cNvSpPr>
            <p:nvPr/>
          </p:nvSpPr>
          <p:spPr bwMode="auto">
            <a:xfrm>
              <a:off x="4193" y="934"/>
              <a:ext cx="0" cy="2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49" name="Line 50"/>
            <p:cNvSpPr>
              <a:spLocks noChangeShapeType="1"/>
            </p:cNvSpPr>
            <p:nvPr/>
          </p:nvSpPr>
          <p:spPr bwMode="auto">
            <a:xfrm>
              <a:off x="4500" y="927"/>
              <a:ext cx="0" cy="2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417" name="Group 51"/>
          <p:cNvGrpSpPr>
            <a:grpSpLocks/>
          </p:cNvGrpSpPr>
          <p:nvPr/>
        </p:nvGrpSpPr>
        <p:grpSpPr bwMode="auto">
          <a:xfrm>
            <a:off x="2463800" y="2433638"/>
            <a:ext cx="6149975" cy="2867025"/>
            <a:chOff x="1566" y="1267"/>
            <a:chExt cx="3874" cy="1806"/>
          </a:xfrm>
        </p:grpSpPr>
        <p:sp>
          <p:nvSpPr>
            <p:cNvPr id="59428" name="Freeform 52"/>
            <p:cNvSpPr>
              <a:spLocks/>
            </p:cNvSpPr>
            <p:nvPr/>
          </p:nvSpPr>
          <p:spPr bwMode="auto">
            <a:xfrm>
              <a:off x="1566" y="1452"/>
              <a:ext cx="3209" cy="1621"/>
            </a:xfrm>
            <a:custGeom>
              <a:avLst/>
              <a:gdLst>
                <a:gd name="T0" fmla="*/ 0 w 3209"/>
                <a:gd name="T1" fmla="*/ 1621 h 1621"/>
                <a:gd name="T2" fmla="*/ 64 w 3209"/>
                <a:gd name="T3" fmla="*/ 404 h 1621"/>
                <a:gd name="T4" fmla="*/ 199 w 3209"/>
                <a:gd name="T5" fmla="*/ 114 h 1621"/>
                <a:gd name="T6" fmla="*/ 840 w 3209"/>
                <a:gd name="T7" fmla="*/ 73 h 1621"/>
                <a:gd name="T8" fmla="*/ 3209 w 3209"/>
                <a:gd name="T9" fmla="*/ 0 h 16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9" h="1621">
                  <a:moveTo>
                    <a:pt x="0" y="1621"/>
                  </a:moveTo>
                  <a:cubicBezTo>
                    <a:pt x="11" y="1416"/>
                    <a:pt x="31" y="655"/>
                    <a:pt x="64" y="404"/>
                  </a:cubicBezTo>
                  <a:cubicBezTo>
                    <a:pt x="97" y="153"/>
                    <a:pt x="70" y="169"/>
                    <a:pt x="199" y="114"/>
                  </a:cubicBezTo>
                  <a:cubicBezTo>
                    <a:pt x="328" y="59"/>
                    <a:pt x="338" y="92"/>
                    <a:pt x="840" y="73"/>
                  </a:cubicBezTo>
                  <a:cubicBezTo>
                    <a:pt x="1342" y="54"/>
                    <a:pt x="2716" y="15"/>
                    <a:pt x="3209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9" name="Text Box 53"/>
            <p:cNvSpPr txBox="1">
              <a:spLocks noChangeArrowheads="1"/>
            </p:cNvSpPr>
            <p:nvPr/>
          </p:nvSpPr>
          <p:spPr bwMode="auto">
            <a:xfrm>
              <a:off x="4753" y="1267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80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418" name="Group 54"/>
          <p:cNvGrpSpPr>
            <a:grpSpLocks/>
          </p:cNvGrpSpPr>
          <p:nvPr/>
        </p:nvGrpSpPr>
        <p:grpSpPr bwMode="auto">
          <a:xfrm>
            <a:off x="2463800" y="3009900"/>
            <a:ext cx="6149975" cy="2290763"/>
            <a:chOff x="1566" y="1630"/>
            <a:chExt cx="3874" cy="1443"/>
          </a:xfrm>
        </p:grpSpPr>
        <p:sp>
          <p:nvSpPr>
            <p:cNvPr id="59426" name="Freeform 55"/>
            <p:cNvSpPr>
              <a:spLocks/>
            </p:cNvSpPr>
            <p:nvPr/>
          </p:nvSpPr>
          <p:spPr bwMode="auto">
            <a:xfrm>
              <a:off x="1566" y="1820"/>
              <a:ext cx="3223" cy="1253"/>
            </a:xfrm>
            <a:custGeom>
              <a:avLst/>
              <a:gdLst>
                <a:gd name="T0" fmla="*/ 0 w 3223"/>
                <a:gd name="T1" fmla="*/ 1253 h 1253"/>
                <a:gd name="T2" fmla="*/ 50 w 3223"/>
                <a:gd name="T3" fmla="*/ 412 h 1253"/>
                <a:gd name="T4" fmla="*/ 185 w 3223"/>
                <a:gd name="T5" fmla="*/ 122 h 1253"/>
                <a:gd name="T6" fmla="*/ 826 w 3223"/>
                <a:gd name="T7" fmla="*/ 81 h 1253"/>
                <a:gd name="T8" fmla="*/ 3223 w 3223"/>
                <a:gd name="T9" fmla="*/ 0 h 1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23" h="1253">
                  <a:moveTo>
                    <a:pt x="0" y="1253"/>
                  </a:moveTo>
                  <a:cubicBezTo>
                    <a:pt x="7" y="1113"/>
                    <a:pt x="19" y="600"/>
                    <a:pt x="50" y="412"/>
                  </a:cubicBezTo>
                  <a:cubicBezTo>
                    <a:pt x="81" y="224"/>
                    <a:pt x="56" y="177"/>
                    <a:pt x="185" y="122"/>
                  </a:cubicBezTo>
                  <a:cubicBezTo>
                    <a:pt x="314" y="67"/>
                    <a:pt x="320" y="101"/>
                    <a:pt x="826" y="81"/>
                  </a:cubicBezTo>
                  <a:cubicBezTo>
                    <a:pt x="1332" y="61"/>
                    <a:pt x="2724" y="17"/>
                    <a:pt x="3223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7" name="Text Box 56"/>
            <p:cNvSpPr txBox="1">
              <a:spLocks noChangeArrowheads="1"/>
            </p:cNvSpPr>
            <p:nvPr/>
          </p:nvSpPr>
          <p:spPr bwMode="auto">
            <a:xfrm>
              <a:off x="4753" y="1630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60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59419" name="Group 57"/>
          <p:cNvGrpSpPr>
            <a:grpSpLocks/>
          </p:cNvGrpSpPr>
          <p:nvPr/>
        </p:nvGrpSpPr>
        <p:grpSpPr bwMode="auto">
          <a:xfrm>
            <a:off x="2462213" y="3633788"/>
            <a:ext cx="6169025" cy="1682750"/>
            <a:chOff x="1565" y="2023"/>
            <a:chExt cx="3886" cy="1060"/>
          </a:xfrm>
        </p:grpSpPr>
        <p:sp>
          <p:nvSpPr>
            <p:cNvPr id="59424" name="Freeform 58"/>
            <p:cNvSpPr>
              <a:spLocks/>
            </p:cNvSpPr>
            <p:nvPr/>
          </p:nvSpPr>
          <p:spPr bwMode="auto">
            <a:xfrm>
              <a:off x="1565" y="2213"/>
              <a:ext cx="3214" cy="870"/>
            </a:xfrm>
            <a:custGeom>
              <a:avLst/>
              <a:gdLst>
                <a:gd name="T0" fmla="*/ 0 w 3214"/>
                <a:gd name="T1" fmla="*/ 870 h 870"/>
                <a:gd name="T2" fmla="*/ 47 w 3214"/>
                <a:gd name="T3" fmla="*/ 385 h 870"/>
                <a:gd name="T4" fmla="*/ 182 w 3214"/>
                <a:gd name="T5" fmla="*/ 95 h 870"/>
                <a:gd name="T6" fmla="*/ 823 w 3214"/>
                <a:gd name="T7" fmla="*/ 54 h 870"/>
                <a:gd name="T8" fmla="*/ 3214 w 3214"/>
                <a:gd name="T9" fmla="*/ 0 h 8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14" h="870">
                  <a:moveTo>
                    <a:pt x="0" y="870"/>
                  </a:moveTo>
                  <a:cubicBezTo>
                    <a:pt x="6" y="789"/>
                    <a:pt x="17" y="514"/>
                    <a:pt x="47" y="385"/>
                  </a:cubicBezTo>
                  <a:cubicBezTo>
                    <a:pt x="77" y="256"/>
                    <a:pt x="53" y="150"/>
                    <a:pt x="182" y="95"/>
                  </a:cubicBezTo>
                  <a:cubicBezTo>
                    <a:pt x="311" y="40"/>
                    <a:pt x="318" y="70"/>
                    <a:pt x="823" y="54"/>
                  </a:cubicBezTo>
                  <a:cubicBezTo>
                    <a:pt x="1328" y="38"/>
                    <a:pt x="2716" y="11"/>
                    <a:pt x="3214" y="0"/>
                  </a:cubicBez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25" name="Text Box 59"/>
            <p:cNvSpPr txBox="1">
              <a:spLocks noChangeArrowheads="1"/>
            </p:cNvSpPr>
            <p:nvPr/>
          </p:nvSpPr>
          <p:spPr bwMode="auto">
            <a:xfrm>
              <a:off x="4764" y="2023"/>
              <a:ext cx="6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40 </a:t>
              </a:r>
              <a:r>
                <a:rPr lang="en-US" altLang="en-US" sz="2800">
                  <a:solidFill>
                    <a:srgbClr val="C0504D"/>
                  </a:solidFill>
                  <a:latin typeface="Symbol" panose="05050102010706020507" pitchFamily="18" charset="2"/>
                </a:rPr>
                <a:t>m</a:t>
              </a:r>
              <a:r>
                <a:rPr lang="en-US" altLang="en-US" sz="2800">
                  <a:solidFill>
                    <a:srgbClr val="C0504D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59420" name="Freeform 60"/>
          <p:cNvSpPr>
            <a:spLocks/>
          </p:cNvSpPr>
          <p:nvPr/>
        </p:nvSpPr>
        <p:spPr bwMode="auto">
          <a:xfrm>
            <a:off x="2439988" y="2698750"/>
            <a:ext cx="3109912" cy="2595563"/>
          </a:xfrm>
          <a:custGeom>
            <a:avLst/>
            <a:gdLst>
              <a:gd name="T0" fmla="*/ 0 w 1959"/>
              <a:gd name="T1" fmla="*/ 0 h 1635"/>
              <a:gd name="T2" fmla="*/ 2147483646 w 1959"/>
              <a:gd name="T3" fmla="*/ 2147483646 h 163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959" h="1635">
                <a:moveTo>
                  <a:pt x="0" y="0"/>
                </a:moveTo>
                <a:lnTo>
                  <a:pt x="1959" y="163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61" name="AutoShape 69"/>
          <p:cNvSpPr>
            <a:spLocks noChangeArrowheads="1"/>
          </p:cNvSpPr>
          <p:nvPr/>
        </p:nvSpPr>
        <p:spPr bwMode="auto">
          <a:xfrm rot="16200000" flipH="1">
            <a:off x="4930775" y="6061075"/>
            <a:ext cx="1219200" cy="1524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62" name="Text Box 70"/>
          <p:cNvSpPr txBox="1">
            <a:spLocks noChangeArrowheads="1"/>
          </p:cNvSpPr>
          <p:nvPr/>
        </p:nvSpPr>
        <p:spPr bwMode="auto">
          <a:xfrm>
            <a:off x="3143250" y="946150"/>
            <a:ext cx="300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CE(cutoff)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  =  V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CC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23" name="Rectangle 2"/>
          <p:cNvSpPr txBox="1">
            <a:spLocks noChangeArrowheads="1"/>
          </p:cNvSpPr>
          <p:nvPr/>
        </p:nvSpPr>
        <p:spPr bwMode="auto">
          <a:xfrm>
            <a:off x="457200" y="107950"/>
            <a:ext cx="8229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rgbClr val="FF0000"/>
                </a:solidFill>
              </a:rPr>
              <a:t>Understanding Cutoff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1" grpId="0" animBg="1"/>
      <p:bldP spid="826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90675"/>
            <a:ext cx="83089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6375"/>
            <a:ext cx="5019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35063"/>
            <a:ext cx="4062413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888" y="3962400"/>
            <a:ext cx="41148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 rot="10800000">
            <a:off x="7489825" y="519113"/>
            <a:ext cx="330200" cy="984250"/>
            <a:chOff x="2000" y="1771"/>
            <a:chExt cx="208" cy="620"/>
          </a:xfrm>
        </p:grpSpPr>
        <p:sp>
          <p:nvSpPr>
            <p:cNvPr id="85052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3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4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5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6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7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8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5" name="Group 10"/>
          <p:cNvGrpSpPr>
            <a:grpSpLocks/>
          </p:cNvGrpSpPr>
          <p:nvPr/>
        </p:nvGrpSpPr>
        <p:grpSpPr bwMode="auto">
          <a:xfrm rot="16200000" flipH="1">
            <a:off x="7428707" y="2351881"/>
            <a:ext cx="482600" cy="614363"/>
            <a:chOff x="864" y="1152"/>
            <a:chExt cx="417" cy="480"/>
          </a:xfrm>
        </p:grpSpPr>
        <p:sp>
          <p:nvSpPr>
            <p:cNvPr id="85048" name="Line 11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9" name="Line 12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0" name="Line 13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1" name="Line 14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6" name="Group 15"/>
          <p:cNvGrpSpPr>
            <a:grpSpLocks/>
          </p:cNvGrpSpPr>
          <p:nvPr/>
        </p:nvGrpSpPr>
        <p:grpSpPr bwMode="auto">
          <a:xfrm rot="16200000" flipH="1">
            <a:off x="1332707" y="3739356"/>
            <a:ext cx="482600" cy="614363"/>
            <a:chOff x="864" y="1152"/>
            <a:chExt cx="417" cy="480"/>
          </a:xfrm>
        </p:grpSpPr>
        <p:sp>
          <p:nvSpPr>
            <p:cNvPr id="85044" name="Line 16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5" name="Line 17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6" name="Line 18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7" name="Line 19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997" name="Group 20"/>
          <p:cNvGrpSpPr>
            <a:grpSpLocks/>
          </p:cNvGrpSpPr>
          <p:nvPr/>
        </p:nvGrpSpPr>
        <p:grpSpPr bwMode="auto">
          <a:xfrm>
            <a:off x="4822825" y="3325813"/>
            <a:ext cx="330200" cy="984250"/>
            <a:chOff x="2000" y="1771"/>
            <a:chExt cx="208" cy="620"/>
          </a:xfrm>
        </p:grpSpPr>
        <p:sp>
          <p:nvSpPr>
            <p:cNvPr id="85037" name="Line 2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8" name="Line 2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9" name="Line 2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0" name="Line 2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1" name="Line 2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2" name="Freeform 2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3" name="Freeform 2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98" name="Text Box 28"/>
          <p:cNvSpPr txBox="1">
            <a:spLocks noChangeArrowheads="1"/>
          </p:cNvSpPr>
          <p:nvPr/>
        </p:nvSpPr>
        <p:spPr bwMode="auto">
          <a:xfrm>
            <a:off x="8048625" y="2433638"/>
            <a:ext cx="79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9" name="Text Box 29"/>
          <p:cNvSpPr txBox="1">
            <a:spLocks noChangeArrowheads="1"/>
          </p:cNvSpPr>
          <p:nvPr/>
        </p:nvSpPr>
        <p:spPr bwMode="auto">
          <a:xfrm>
            <a:off x="7896225" y="757238"/>
            <a:ext cx="61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229225" y="3576638"/>
            <a:ext cx="60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1" name="Text Box 31"/>
          <p:cNvSpPr txBox="1">
            <a:spLocks noChangeArrowheads="1"/>
          </p:cNvSpPr>
          <p:nvPr/>
        </p:nvSpPr>
        <p:spPr bwMode="auto">
          <a:xfrm>
            <a:off x="428625" y="372903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02" name="Line 32"/>
          <p:cNvSpPr>
            <a:spLocks noChangeShapeType="1"/>
          </p:cNvSpPr>
          <p:nvPr/>
        </p:nvSpPr>
        <p:spPr bwMode="auto">
          <a:xfrm>
            <a:off x="7667625" y="1503363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33"/>
          <p:cNvSpPr>
            <a:spLocks noChangeShapeType="1"/>
          </p:cNvSpPr>
          <p:nvPr/>
        </p:nvSpPr>
        <p:spPr bwMode="auto">
          <a:xfrm flipH="1">
            <a:off x="5000625" y="223838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34"/>
          <p:cNvSpPr>
            <a:spLocks noChangeShapeType="1"/>
          </p:cNvSpPr>
          <p:nvPr/>
        </p:nvSpPr>
        <p:spPr bwMode="auto">
          <a:xfrm>
            <a:off x="7667625" y="22383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35"/>
          <p:cNvSpPr>
            <a:spLocks noChangeShapeType="1"/>
          </p:cNvSpPr>
          <p:nvPr/>
        </p:nvSpPr>
        <p:spPr bwMode="auto">
          <a:xfrm>
            <a:off x="1571625" y="4719638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Line 36"/>
          <p:cNvSpPr>
            <a:spLocks noChangeShapeType="1"/>
          </p:cNvSpPr>
          <p:nvPr/>
        </p:nvSpPr>
        <p:spPr bwMode="auto">
          <a:xfrm flipV="1">
            <a:off x="1571625" y="4278313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7" name="Line 37"/>
          <p:cNvSpPr>
            <a:spLocks noChangeShapeType="1"/>
          </p:cNvSpPr>
          <p:nvPr/>
        </p:nvSpPr>
        <p:spPr bwMode="auto">
          <a:xfrm>
            <a:off x="7667625" y="289083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38"/>
          <p:cNvSpPr>
            <a:spLocks noChangeShapeType="1"/>
          </p:cNvSpPr>
          <p:nvPr/>
        </p:nvSpPr>
        <p:spPr bwMode="auto">
          <a:xfrm flipV="1">
            <a:off x="1571625" y="2449513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40"/>
          <p:cNvSpPr>
            <a:spLocks noChangeShapeType="1"/>
          </p:cNvSpPr>
          <p:nvPr/>
        </p:nvSpPr>
        <p:spPr bwMode="auto">
          <a:xfrm flipH="1">
            <a:off x="4597400" y="202565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41"/>
          <p:cNvSpPr>
            <a:spLocks noChangeShapeType="1"/>
          </p:cNvSpPr>
          <p:nvPr/>
        </p:nvSpPr>
        <p:spPr bwMode="auto">
          <a:xfrm>
            <a:off x="4600575" y="2633663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42"/>
          <p:cNvSpPr>
            <a:spLocks noChangeShapeType="1"/>
          </p:cNvSpPr>
          <p:nvPr/>
        </p:nvSpPr>
        <p:spPr bwMode="auto">
          <a:xfrm flipH="1">
            <a:off x="1571625" y="2441575"/>
            <a:ext cx="3014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Freeform 43"/>
          <p:cNvSpPr>
            <a:spLocks/>
          </p:cNvSpPr>
          <p:nvPr/>
        </p:nvSpPr>
        <p:spPr bwMode="auto">
          <a:xfrm>
            <a:off x="4689475" y="2714625"/>
            <a:ext cx="239713" cy="249238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Oval 44"/>
          <p:cNvSpPr>
            <a:spLocks noChangeArrowheads="1"/>
          </p:cNvSpPr>
          <p:nvPr/>
        </p:nvSpPr>
        <p:spPr bwMode="auto">
          <a:xfrm>
            <a:off x="4168775" y="1830388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4" name="Line 45"/>
          <p:cNvSpPr>
            <a:spLocks noChangeShapeType="1"/>
          </p:cNvSpPr>
          <p:nvPr/>
        </p:nvSpPr>
        <p:spPr bwMode="auto">
          <a:xfrm flipV="1">
            <a:off x="4600575" y="1862138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46"/>
          <p:cNvSpPr>
            <a:spLocks noChangeShapeType="1"/>
          </p:cNvSpPr>
          <p:nvPr/>
        </p:nvSpPr>
        <p:spPr bwMode="auto">
          <a:xfrm flipV="1">
            <a:off x="4984750" y="207963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47"/>
          <p:cNvSpPr>
            <a:spLocks noChangeShapeType="1"/>
          </p:cNvSpPr>
          <p:nvPr/>
        </p:nvSpPr>
        <p:spPr bwMode="auto">
          <a:xfrm flipV="1">
            <a:off x="4984750" y="2998788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48"/>
          <p:cNvSpPr txBox="1">
            <a:spLocks noChangeArrowheads="1"/>
          </p:cNvSpPr>
          <p:nvPr/>
        </p:nvSpPr>
        <p:spPr bwMode="auto">
          <a:xfrm>
            <a:off x="1936750" y="3719513"/>
            <a:ext cx="70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5 V</a:t>
            </a:r>
          </a:p>
        </p:txBody>
      </p:sp>
      <p:sp>
        <p:nvSpPr>
          <p:cNvPr id="85018" name="Text Box 49"/>
          <p:cNvSpPr txBox="1">
            <a:spLocks noChangeArrowheads="1"/>
          </p:cNvSpPr>
          <p:nvPr/>
        </p:nvSpPr>
        <p:spPr bwMode="auto">
          <a:xfrm>
            <a:off x="6448425" y="681038"/>
            <a:ext cx="92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9" name="Text Box 50"/>
          <p:cNvSpPr txBox="1">
            <a:spLocks noChangeArrowheads="1"/>
          </p:cNvSpPr>
          <p:nvPr/>
        </p:nvSpPr>
        <p:spPr bwMode="auto">
          <a:xfrm>
            <a:off x="6372225" y="2433638"/>
            <a:ext cx="885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15 V</a:t>
            </a:r>
          </a:p>
        </p:txBody>
      </p:sp>
      <p:sp>
        <p:nvSpPr>
          <p:cNvPr id="85020" name="Rectangle 55"/>
          <p:cNvSpPr>
            <a:spLocks noChangeArrowheads="1"/>
          </p:cNvSpPr>
          <p:nvPr/>
        </p:nvSpPr>
        <p:spPr bwMode="auto">
          <a:xfrm>
            <a:off x="6448425" y="604838"/>
            <a:ext cx="914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21" name="Line 57"/>
          <p:cNvSpPr>
            <a:spLocks noChangeShapeType="1"/>
          </p:cNvSpPr>
          <p:nvPr/>
        </p:nvSpPr>
        <p:spPr bwMode="auto">
          <a:xfrm>
            <a:off x="5000625" y="4283075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2" name="Text Box 58"/>
          <p:cNvSpPr txBox="1">
            <a:spLocks noChangeArrowheads="1"/>
          </p:cNvSpPr>
          <p:nvPr/>
        </p:nvSpPr>
        <p:spPr bwMode="auto">
          <a:xfrm>
            <a:off x="6524625" y="757238"/>
            <a:ext cx="92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2" name="Text Box 60"/>
          <p:cNvSpPr txBox="1">
            <a:spLocks noChangeArrowheads="1"/>
          </p:cNvSpPr>
          <p:nvPr/>
        </p:nvSpPr>
        <p:spPr bwMode="auto">
          <a:xfrm>
            <a:off x="3629025" y="3576638"/>
            <a:ext cx="1189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2.2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504825" y="1300163"/>
            <a:ext cx="86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 =</a:t>
            </a:r>
          </a:p>
        </p:txBody>
      </p: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1435100" y="919163"/>
            <a:ext cx="163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- 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1892300" y="1614488"/>
            <a:ext cx="60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1466850" y="1570038"/>
            <a:ext cx="1600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Text Box 66"/>
          <p:cNvSpPr txBox="1">
            <a:spLocks noChangeArrowheads="1"/>
          </p:cNvSpPr>
          <p:nvPr/>
        </p:nvSpPr>
        <p:spPr bwMode="auto">
          <a:xfrm>
            <a:off x="3171825" y="1295400"/>
            <a:ext cx="174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= 1.95 mA</a:t>
            </a:r>
          </a:p>
        </p:txBody>
      </p:sp>
      <p:sp>
        <p:nvSpPr>
          <p:cNvPr id="18499" name="Text Box 67"/>
          <p:cNvSpPr txBox="1">
            <a:spLocks noChangeArrowheads="1"/>
          </p:cNvSpPr>
          <p:nvPr/>
        </p:nvSpPr>
        <p:spPr bwMode="auto">
          <a:xfrm>
            <a:off x="1700213" y="5349875"/>
            <a:ext cx="582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= 15 V - (1.95 mA)(1 k</a:t>
            </a:r>
            <a:r>
              <a:rPr lang="en-US" altLang="en-US" sz="2800" b="1">
                <a:solidFill>
                  <a:srgbClr val="C0504D"/>
                </a:solidFill>
                <a:latin typeface="Symbol" panose="05050102010706020507" pitchFamily="18" charset="2"/>
              </a:rPr>
              <a:t>W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) = 13.1 V</a:t>
            </a:r>
          </a:p>
        </p:txBody>
      </p:sp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304800" y="152400"/>
            <a:ext cx="4060003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4.4 Emitter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bias</a:t>
            </a:r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</a:rPr>
              <a:t>Contains </a:t>
            </a:r>
            <a:r>
              <a:rPr lang="en-US" altLang="en-US" sz="2400" b="1" dirty="0">
                <a:latin typeface="Times New Roman" panose="02020603050405020304" pitchFamily="18" charset="0"/>
              </a:rPr>
              <a:t>an emitter resistor</a:t>
            </a:r>
            <a:endParaRPr lang="en-US" altLang="en-US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574925" y="5880100"/>
            <a:ext cx="438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CE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= 13.1 V - 4.3 V = 8.8 V</a:t>
            </a:r>
          </a:p>
        </p:txBody>
      </p:sp>
      <p:grpSp>
        <p:nvGrpSpPr>
          <p:cNvPr id="85032" name="Group 70"/>
          <p:cNvGrpSpPr>
            <a:grpSpLocks/>
          </p:cNvGrpSpPr>
          <p:nvPr/>
        </p:nvGrpSpPr>
        <p:grpSpPr bwMode="auto">
          <a:xfrm>
            <a:off x="4619625" y="5045075"/>
            <a:ext cx="762000" cy="304800"/>
            <a:chOff x="1261" y="2969"/>
            <a:chExt cx="480" cy="192"/>
          </a:xfrm>
        </p:grpSpPr>
        <p:sp>
          <p:nvSpPr>
            <p:cNvPr id="85034" name="Line 71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5" name="Line 72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6" name="Line 73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06" name="Text Box 74"/>
          <p:cNvSpPr txBox="1">
            <a:spLocks noChangeArrowheads="1"/>
          </p:cNvSpPr>
          <p:nvPr/>
        </p:nvSpPr>
        <p:spPr bwMode="auto">
          <a:xfrm>
            <a:off x="5181600" y="941388"/>
            <a:ext cx="1263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C </a:t>
            </a: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@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 I</a:t>
            </a:r>
            <a:r>
              <a:rPr lang="en-US" altLang="en-US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2" grpId="0" autoUpdateAnimBg="0"/>
      <p:bldP spid="18492" grpId="0" autoUpdateAnimBg="0"/>
      <p:bldP spid="18494" grpId="0" autoUpdateAnimBg="0"/>
      <p:bldP spid="18495" grpId="0" autoUpdateAnimBg="0"/>
      <p:bldP spid="18496" grpId="0" autoUpdateAnimBg="0"/>
      <p:bldP spid="18497" grpId="0" animBg="1"/>
      <p:bldP spid="18498" grpId="0" autoUpdateAnimBg="0"/>
      <p:bldP spid="18499" grpId="0" autoUpdateAnimBg="0"/>
      <p:bldP spid="18500" grpId="0" autoUpdateAnimBg="0"/>
      <p:bldP spid="18501" grpId="0" autoUpdateAnimBg="0"/>
      <p:bldP spid="1850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BJT DC biasing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First give appropriate directions of the three currents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Apply KVL in the base-emitter loop.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=0.7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</a:t>
                </a:r>
                <a:r>
                  <a:rPr lang="en-US" dirty="0"/>
                  <a:t>collector-emitter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loop.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base loop to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=0.7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dirty="0"/>
                  <a:t>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Apply KVL in the emitter loop to </a:t>
                </a:r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144000" cy="5867400"/>
              </a:xfrm>
              <a:blipFill rotWithShape="1">
                <a:blip r:embed="rId2"/>
                <a:stretch>
                  <a:fillRect l="-1467" t="-2183" b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7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6"/>
          <p:cNvSpPr txBox="1">
            <a:spLocks noChangeArrowheads="1"/>
          </p:cNvSpPr>
          <p:nvPr/>
        </p:nvSpPr>
        <p:spPr bwMode="auto">
          <a:xfrm>
            <a:off x="0" y="106680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cs typeface="Arial" panose="020B0604020202020204" pitchFamily="34" charset="0"/>
              </a:rPr>
              <a:t>Biasing</a:t>
            </a:r>
            <a:endParaRPr lang="en-US" altLang="en-US" sz="1800">
              <a:cs typeface="Arial" panose="020B0604020202020204" pitchFamily="34" charset="0"/>
            </a:endParaRPr>
          </a:p>
        </p:txBody>
      </p:sp>
      <p:sp>
        <p:nvSpPr>
          <p:cNvPr id="43011" name="Rectangle 10"/>
          <p:cNvSpPr>
            <a:spLocks noChangeArrowheads="1"/>
          </p:cNvSpPr>
          <p:nvPr/>
        </p:nvSpPr>
        <p:spPr bwMode="auto">
          <a:xfrm>
            <a:off x="762000" y="2133600"/>
            <a:ext cx="7534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cs typeface="Arial" panose="020B0604020202020204" pitchFamily="34" charset="0"/>
              </a:rPr>
              <a:t>Biasing:</a:t>
            </a:r>
            <a:r>
              <a:rPr lang="en-US" altLang="en-US" sz="2400" b="1">
                <a:cs typeface="Arial" panose="020B0604020202020204" pitchFamily="34" charset="0"/>
              </a:rPr>
              <a:t>  </a:t>
            </a:r>
            <a:r>
              <a:rPr lang="en-US" altLang="en-US" sz="2400">
                <a:cs typeface="Arial" panose="020B0604020202020204" pitchFamily="34" charset="0"/>
              </a:rPr>
              <a:t>Applying DC voltages to a transistor in order to turn it on so that it can amplify AC signals.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2" b="14671"/>
          <a:stretch/>
        </p:blipFill>
        <p:spPr>
          <a:xfrm>
            <a:off x="0" y="0"/>
            <a:ext cx="5181600" cy="37456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0"/>
            <a:ext cx="4114800" cy="304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51" b="83381"/>
          <a:stretch/>
        </p:blipFill>
        <p:spPr>
          <a:xfrm>
            <a:off x="0" y="3745681"/>
            <a:ext cx="5009882" cy="5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2" b="14671"/>
          <a:stretch/>
        </p:blipFill>
        <p:spPr>
          <a:xfrm>
            <a:off x="0" y="0"/>
            <a:ext cx="5181600" cy="374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5" r="30806"/>
          <a:stretch/>
        </p:blipFill>
        <p:spPr>
          <a:xfrm>
            <a:off x="4609563" y="4250027"/>
            <a:ext cx="4534437" cy="260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3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2"/>
          <p:cNvGrpSpPr>
            <a:grpSpLocks/>
          </p:cNvGrpSpPr>
          <p:nvPr/>
        </p:nvGrpSpPr>
        <p:grpSpPr bwMode="auto">
          <a:xfrm rot="10800000">
            <a:off x="7046913" y="1511300"/>
            <a:ext cx="330200" cy="984250"/>
            <a:chOff x="2000" y="1771"/>
            <a:chExt cx="208" cy="620"/>
          </a:xfrm>
        </p:grpSpPr>
        <p:sp>
          <p:nvSpPr>
            <p:cNvPr id="89146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7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8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9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0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1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52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091" name="Group 10"/>
          <p:cNvGrpSpPr>
            <a:grpSpLocks/>
          </p:cNvGrpSpPr>
          <p:nvPr/>
        </p:nvGrpSpPr>
        <p:grpSpPr bwMode="auto">
          <a:xfrm>
            <a:off x="7069138" y="4303713"/>
            <a:ext cx="330200" cy="984250"/>
            <a:chOff x="2000" y="1771"/>
            <a:chExt cx="208" cy="620"/>
          </a:xfrm>
        </p:grpSpPr>
        <p:sp>
          <p:nvSpPr>
            <p:cNvPr id="89139" name="Line 1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0" name="Line 1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1" name="Line 1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2" name="Line 1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3" name="Line 1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4" name="Freeform 1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45" name="Freeform 1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092" name="Text Box 18"/>
          <p:cNvSpPr txBox="1">
            <a:spLocks noChangeArrowheads="1"/>
          </p:cNvSpPr>
          <p:nvPr/>
        </p:nvSpPr>
        <p:spPr bwMode="auto">
          <a:xfrm>
            <a:off x="6742113" y="3810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+V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Text Box 19"/>
          <p:cNvSpPr txBox="1">
            <a:spLocks noChangeArrowheads="1"/>
          </p:cNvSpPr>
          <p:nvPr/>
        </p:nvSpPr>
        <p:spPr bwMode="auto">
          <a:xfrm>
            <a:off x="7427913" y="17399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4" name="Text Box 20"/>
          <p:cNvSpPr txBox="1">
            <a:spLocks noChangeArrowheads="1"/>
          </p:cNvSpPr>
          <p:nvPr/>
        </p:nvSpPr>
        <p:spPr bwMode="auto">
          <a:xfrm>
            <a:off x="7475538" y="4554538"/>
            <a:ext cx="60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5" name="Line 21"/>
          <p:cNvSpPr>
            <a:spLocks noChangeShapeType="1"/>
          </p:cNvSpPr>
          <p:nvPr/>
        </p:nvSpPr>
        <p:spPr bwMode="auto">
          <a:xfrm flipH="1">
            <a:off x="6843713" y="300355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22"/>
          <p:cNvSpPr>
            <a:spLocks noChangeShapeType="1"/>
          </p:cNvSpPr>
          <p:nvPr/>
        </p:nvSpPr>
        <p:spPr bwMode="auto">
          <a:xfrm>
            <a:off x="6846888" y="3611563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23"/>
          <p:cNvSpPr>
            <a:spLocks noChangeShapeType="1"/>
          </p:cNvSpPr>
          <p:nvPr/>
        </p:nvSpPr>
        <p:spPr bwMode="auto">
          <a:xfrm flipH="1">
            <a:off x="5827713" y="3419475"/>
            <a:ext cx="1004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Freeform 24"/>
          <p:cNvSpPr>
            <a:spLocks/>
          </p:cNvSpPr>
          <p:nvPr/>
        </p:nvSpPr>
        <p:spPr bwMode="auto">
          <a:xfrm>
            <a:off x="6935788" y="3692525"/>
            <a:ext cx="239712" cy="249238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9" name="Oval 25"/>
          <p:cNvSpPr>
            <a:spLocks noChangeArrowheads="1"/>
          </p:cNvSpPr>
          <p:nvPr/>
        </p:nvSpPr>
        <p:spPr bwMode="auto">
          <a:xfrm>
            <a:off x="6415088" y="2808288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0" name="Line 26"/>
          <p:cNvSpPr>
            <a:spLocks noChangeShapeType="1"/>
          </p:cNvSpPr>
          <p:nvPr/>
        </p:nvSpPr>
        <p:spPr bwMode="auto">
          <a:xfrm flipV="1">
            <a:off x="6846888" y="2840038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1" name="Line 27"/>
          <p:cNvSpPr>
            <a:spLocks noChangeShapeType="1"/>
          </p:cNvSpPr>
          <p:nvPr/>
        </p:nvSpPr>
        <p:spPr bwMode="auto">
          <a:xfrm flipV="1">
            <a:off x="7231063" y="25019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2" name="Line 28"/>
          <p:cNvSpPr>
            <a:spLocks noChangeShapeType="1"/>
          </p:cNvSpPr>
          <p:nvPr/>
        </p:nvSpPr>
        <p:spPr bwMode="auto">
          <a:xfrm flipV="1">
            <a:off x="7231063" y="3976688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03" name="Line 29"/>
          <p:cNvSpPr>
            <a:spLocks noChangeShapeType="1"/>
          </p:cNvSpPr>
          <p:nvPr/>
        </p:nvSpPr>
        <p:spPr bwMode="auto">
          <a:xfrm>
            <a:off x="7246938" y="5260975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04" name="Group 30"/>
          <p:cNvGrpSpPr>
            <a:grpSpLocks/>
          </p:cNvGrpSpPr>
          <p:nvPr/>
        </p:nvGrpSpPr>
        <p:grpSpPr bwMode="auto">
          <a:xfrm>
            <a:off x="6878638" y="5638800"/>
            <a:ext cx="762000" cy="304800"/>
            <a:chOff x="1261" y="2969"/>
            <a:chExt cx="480" cy="192"/>
          </a:xfrm>
        </p:grpSpPr>
        <p:sp>
          <p:nvSpPr>
            <p:cNvPr id="89136" name="Line 31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7" name="Line 32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8" name="Line 33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105" name="Group 34"/>
          <p:cNvGrpSpPr>
            <a:grpSpLocks/>
          </p:cNvGrpSpPr>
          <p:nvPr/>
        </p:nvGrpSpPr>
        <p:grpSpPr bwMode="auto">
          <a:xfrm rot="10800000">
            <a:off x="5649913" y="1835150"/>
            <a:ext cx="330200" cy="984250"/>
            <a:chOff x="2000" y="1771"/>
            <a:chExt cx="208" cy="620"/>
          </a:xfrm>
        </p:grpSpPr>
        <p:sp>
          <p:nvSpPr>
            <p:cNvPr id="89129" name="Line 35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0" name="Line 36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1" name="Line 37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2" name="Line 38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3" name="Line 39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4" name="Freeform 40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35" name="Freeform 41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106" name="Group 42"/>
          <p:cNvGrpSpPr>
            <a:grpSpLocks/>
          </p:cNvGrpSpPr>
          <p:nvPr/>
        </p:nvGrpSpPr>
        <p:grpSpPr bwMode="auto">
          <a:xfrm rot="10800000">
            <a:off x="5649913" y="4267200"/>
            <a:ext cx="330200" cy="984250"/>
            <a:chOff x="2000" y="1771"/>
            <a:chExt cx="208" cy="620"/>
          </a:xfrm>
        </p:grpSpPr>
        <p:sp>
          <p:nvSpPr>
            <p:cNvPr id="89122" name="Line 4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3" name="Line 4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4" name="Line 4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5" name="Line 4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6" name="Line 4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7" name="Freeform 4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8" name="Freeform 4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07" name="Text Box 50"/>
          <p:cNvSpPr txBox="1">
            <a:spLocks noChangeArrowheads="1"/>
          </p:cNvSpPr>
          <p:nvPr/>
        </p:nvSpPr>
        <p:spPr bwMode="auto">
          <a:xfrm>
            <a:off x="6027738" y="2071688"/>
            <a:ext cx="56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1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8" name="Text Box 51"/>
          <p:cNvSpPr txBox="1">
            <a:spLocks noChangeArrowheads="1"/>
          </p:cNvSpPr>
          <p:nvPr/>
        </p:nvSpPr>
        <p:spPr bwMode="auto">
          <a:xfrm>
            <a:off x="6027738" y="44196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9" name="Line 52"/>
          <p:cNvSpPr>
            <a:spLocks noChangeShapeType="1"/>
          </p:cNvSpPr>
          <p:nvPr/>
        </p:nvSpPr>
        <p:spPr bwMode="auto">
          <a:xfrm flipV="1">
            <a:off x="5827713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110" name="Group 53"/>
          <p:cNvGrpSpPr>
            <a:grpSpLocks/>
          </p:cNvGrpSpPr>
          <p:nvPr/>
        </p:nvGrpSpPr>
        <p:grpSpPr bwMode="auto">
          <a:xfrm>
            <a:off x="5446713" y="5638800"/>
            <a:ext cx="762000" cy="304800"/>
            <a:chOff x="1261" y="2969"/>
            <a:chExt cx="480" cy="192"/>
          </a:xfrm>
        </p:grpSpPr>
        <p:sp>
          <p:nvSpPr>
            <p:cNvPr id="89119" name="Line 54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0" name="Line 55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Line 56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111" name="Line 57"/>
          <p:cNvSpPr>
            <a:spLocks noChangeShapeType="1"/>
          </p:cNvSpPr>
          <p:nvPr/>
        </p:nvSpPr>
        <p:spPr bwMode="auto">
          <a:xfrm>
            <a:off x="5827713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2" name="Line 58"/>
          <p:cNvSpPr>
            <a:spLocks noChangeShapeType="1"/>
          </p:cNvSpPr>
          <p:nvPr/>
        </p:nvSpPr>
        <p:spPr bwMode="auto">
          <a:xfrm flipV="1">
            <a:off x="7199313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Line 59"/>
          <p:cNvSpPr>
            <a:spLocks noChangeShapeType="1"/>
          </p:cNvSpPr>
          <p:nvPr/>
        </p:nvSpPr>
        <p:spPr bwMode="auto">
          <a:xfrm flipH="1">
            <a:off x="5827713" y="13112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4" name="Line 60"/>
          <p:cNvSpPr>
            <a:spLocks noChangeShapeType="1"/>
          </p:cNvSpPr>
          <p:nvPr/>
        </p:nvSpPr>
        <p:spPr bwMode="auto">
          <a:xfrm flipV="1">
            <a:off x="5827713" y="13112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115" name="Oval 61"/>
          <p:cNvSpPr>
            <a:spLocks noChangeArrowheads="1"/>
          </p:cNvSpPr>
          <p:nvPr/>
        </p:nvSpPr>
        <p:spPr bwMode="auto">
          <a:xfrm>
            <a:off x="7123113" y="9144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16" name="Text Box 62"/>
          <p:cNvSpPr txBox="1">
            <a:spLocks noChangeArrowheads="1"/>
          </p:cNvSpPr>
          <p:nvPr/>
        </p:nvSpPr>
        <p:spPr bwMode="auto">
          <a:xfrm>
            <a:off x="1295400" y="65088"/>
            <a:ext cx="5279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4.5 Voltage </a:t>
            </a: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divider bias</a:t>
            </a:r>
          </a:p>
        </p:txBody>
      </p:sp>
      <p:sp>
        <p:nvSpPr>
          <p:cNvPr id="65" name="Rectangle 3"/>
          <p:cNvSpPr txBox="1">
            <a:spLocks noChangeArrowheads="1"/>
          </p:cNvSpPr>
          <p:nvPr/>
        </p:nvSpPr>
        <p:spPr>
          <a:xfrm>
            <a:off x="312738" y="1027113"/>
            <a:ext cx="4498975" cy="2209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en-US" b="1" u="sng" dirty="0" smtClean="0">
                <a:solidFill>
                  <a:schemeClr val="accent2"/>
                </a:solidFill>
              </a:rPr>
              <a:t>Base</a:t>
            </a:r>
            <a:r>
              <a:rPr lang="en-US" altLang="en-US" b="1" dirty="0" smtClean="0">
                <a:solidFill>
                  <a:schemeClr val="accent2"/>
                </a:solidFill>
              </a:rPr>
              <a:t> circuit contains a </a:t>
            </a:r>
            <a:r>
              <a:rPr lang="en-US" altLang="en-US" b="1" dirty="0" smtClean="0">
                <a:solidFill>
                  <a:srgbClr val="FF0000"/>
                </a:solidFill>
              </a:rPr>
              <a:t>voltage divider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b="1" u="sng" dirty="0" smtClean="0">
                <a:solidFill>
                  <a:schemeClr val="accent2"/>
                </a:solidFill>
              </a:rPr>
              <a:t>Most</a:t>
            </a:r>
            <a:r>
              <a:rPr lang="en-US" altLang="en-US" b="1" dirty="0" smtClean="0">
                <a:solidFill>
                  <a:schemeClr val="accent2"/>
                </a:solidFill>
              </a:rPr>
              <a:t> widely used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chemeClr val="accent2"/>
                </a:solidFill>
              </a:rPr>
              <a:t>Known as </a:t>
            </a:r>
            <a:r>
              <a:rPr lang="en-US" altLang="en-US" b="1" dirty="0" smtClean="0">
                <a:solidFill>
                  <a:srgbClr val="FF0000"/>
                </a:solidFill>
              </a:rPr>
              <a:t>VDB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 rot="10800000">
            <a:off x="7046913" y="1511300"/>
            <a:ext cx="330200" cy="984250"/>
            <a:chOff x="2000" y="1771"/>
            <a:chExt cx="208" cy="620"/>
          </a:xfrm>
        </p:grpSpPr>
        <p:sp>
          <p:nvSpPr>
            <p:cNvPr id="90170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1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2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3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4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5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76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>
            <a:off x="7069138" y="4303713"/>
            <a:ext cx="330200" cy="984250"/>
            <a:chOff x="2000" y="1771"/>
            <a:chExt cx="208" cy="620"/>
          </a:xfrm>
        </p:grpSpPr>
        <p:sp>
          <p:nvSpPr>
            <p:cNvPr id="90163" name="Line 2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4" name="Line 2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5" name="Line 2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6" name="Line 2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7" name="Line 2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8" name="Freeform 2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9" name="Freeform 2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6742113" y="38100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+V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7427913" y="17399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7475538" y="4554538"/>
            <a:ext cx="60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6843713" y="300355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>
            <a:off x="6846888" y="3611563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5827713" y="3419475"/>
            <a:ext cx="10048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Freeform 42"/>
          <p:cNvSpPr>
            <a:spLocks/>
          </p:cNvSpPr>
          <p:nvPr/>
        </p:nvSpPr>
        <p:spPr bwMode="auto">
          <a:xfrm>
            <a:off x="6935788" y="3692525"/>
            <a:ext cx="239712" cy="249238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Oval 43"/>
          <p:cNvSpPr>
            <a:spLocks noChangeArrowheads="1"/>
          </p:cNvSpPr>
          <p:nvPr/>
        </p:nvSpPr>
        <p:spPr bwMode="auto">
          <a:xfrm>
            <a:off x="6415088" y="2808288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V="1">
            <a:off x="6846888" y="2840038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V="1">
            <a:off x="7231063" y="25019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 flipV="1">
            <a:off x="7231063" y="3976688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>
            <a:off x="7246938" y="5260975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34" name="Group 62"/>
          <p:cNvGrpSpPr>
            <a:grpSpLocks/>
          </p:cNvGrpSpPr>
          <p:nvPr/>
        </p:nvGrpSpPr>
        <p:grpSpPr bwMode="auto">
          <a:xfrm>
            <a:off x="6878638" y="5638800"/>
            <a:ext cx="762000" cy="304800"/>
            <a:chOff x="1261" y="2969"/>
            <a:chExt cx="480" cy="192"/>
          </a:xfrm>
        </p:grpSpPr>
        <p:sp>
          <p:nvSpPr>
            <p:cNvPr id="90160" name="Line 63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1" name="Line 64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62" name="Line 65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39" name="Group 67"/>
          <p:cNvGrpSpPr>
            <a:grpSpLocks/>
          </p:cNvGrpSpPr>
          <p:nvPr/>
        </p:nvGrpSpPr>
        <p:grpSpPr bwMode="auto">
          <a:xfrm rot="10800000">
            <a:off x="5649913" y="1835150"/>
            <a:ext cx="330200" cy="984250"/>
            <a:chOff x="2000" y="1771"/>
            <a:chExt cx="208" cy="620"/>
          </a:xfrm>
        </p:grpSpPr>
        <p:sp>
          <p:nvSpPr>
            <p:cNvPr id="90153" name="Line 68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4" name="Line 69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5" name="Line 70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6" name="Line 71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7" name="Line 72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8" name="Freeform 73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9" name="Freeform 74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47" name="Group 75"/>
          <p:cNvGrpSpPr>
            <a:grpSpLocks/>
          </p:cNvGrpSpPr>
          <p:nvPr/>
        </p:nvGrpSpPr>
        <p:grpSpPr bwMode="auto">
          <a:xfrm rot="10800000">
            <a:off x="5649913" y="4267200"/>
            <a:ext cx="330200" cy="984250"/>
            <a:chOff x="2000" y="1771"/>
            <a:chExt cx="208" cy="620"/>
          </a:xfrm>
        </p:grpSpPr>
        <p:sp>
          <p:nvSpPr>
            <p:cNvPr id="90146" name="Line 76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7" name="Line 77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8" name="Line 78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9" name="Line 79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0" name="Line 80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1" name="Freeform 81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2" name="Freeform 82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6027738" y="2071688"/>
            <a:ext cx="56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1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6027738" y="441960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57" name="Line 85"/>
          <p:cNvSpPr>
            <a:spLocks noChangeShapeType="1"/>
          </p:cNvSpPr>
          <p:nvPr/>
        </p:nvSpPr>
        <p:spPr bwMode="auto">
          <a:xfrm flipV="1">
            <a:off x="5827713" y="28194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58" name="Group 86"/>
          <p:cNvGrpSpPr>
            <a:grpSpLocks/>
          </p:cNvGrpSpPr>
          <p:nvPr/>
        </p:nvGrpSpPr>
        <p:grpSpPr bwMode="auto">
          <a:xfrm>
            <a:off x="5446713" y="5638800"/>
            <a:ext cx="762000" cy="304800"/>
            <a:chOff x="1261" y="2969"/>
            <a:chExt cx="480" cy="192"/>
          </a:xfrm>
        </p:grpSpPr>
        <p:sp>
          <p:nvSpPr>
            <p:cNvPr id="90143" name="Line 87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4" name="Line 88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5" name="Line 89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62" name="Line 90"/>
          <p:cNvSpPr>
            <a:spLocks noChangeShapeType="1"/>
          </p:cNvSpPr>
          <p:nvPr/>
        </p:nvSpPr>
        <p:spPr bwMode="auto">
          <a:xfrm>
            <a:off x="5827713" y="5257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3" name="Line 91"/>
          <p:cNvSpPr>
            <a:spLocks noChangeShapeType="1"/>
          </p:cNvSpPr>
          <p:nvPr/>
        </p:nvSpPr>
        <p:spPr bwMode="auto">
          <a:xfrm flipV="1">
            <a:off x="7199313" y="1066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" name="Line 92"/>
          <p:cNvSpPr>
            <a:spLocks noChangeShapeType="1"/>
          </p:cNvSpPr>
          <p:nvPr/>
        </p:nvSpPr>
        <p:spPr bwMode="auto">
          <a:xfrm flipH="1">
            <a:off x="5827713" y="13112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5" name="Line 93"/>
          <p:cNvSpPr>
            <a:spLocks noChangeShapeType="1"/>
          </p:cNvSpPr>
          <p:nvPr/>
        </p:nvSpPr>
        <p:spPr bwMode="auto">
          <a:xfrm flipV="1">
            <a:off x="5827713" y="13112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" name="Oval 94"/>
          <p:cNvSpPr>
            <a:spLocks noChangeArrowheads="1"/>
          </p:cNvSpPr>
          <p:nvPr/>
        </p:nvSpPr>
        <p:spPr bwMode="auto">
          <a:xfrm>
            <a:off x="7123113" y="9144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40" name="Text Box 95"/>
          <p:cNvSpPr txBox="1">
            <a:spLocks noChangeArrowheads="1"/>
          </p:cNvSpPr>
          <p:nvPr/>
        </p:nvSpPr>
        <p:spPr bwMode="auto">
          <a:xfrm>
            <a:off x="822325" y="247650"/>
            <a:ext cx="4968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Voltage divider bias circuit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3733800" y="381000"/>
            <a:ext cx="2232025" cy="521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3600">
                <a:solidFill>
                  <a:srgbClr val="C0504D"/>
                </a:solidFill>
                <a:latin typeface="Times New Roman" panose="02020603050405020304" pitchFamily="18" charset="0"/>
              </a:rPr>
              <a:t>{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1708150" y="3048000"/>
            <a:ext cx="2711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and 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 form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a voltage divider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utoUpdateAnimBg="0"/>
      <p:bldP spid="3101" grpId="0" autoUpdateAnimBg="0"/>
      <p:bldP spid="3102" grpId="0" autoUpdateAnimBg="0"/>
      <p:bldP spid="3111" grpId="0" animBg="1"/>
      <p:bldP spid="3112" grpId="0" animBg="1"/>
      <p:bldP spid="3113" grpId="0" animBg="1"/>
      <p:bldP spid="3114" grpId="0" animBg="1"/>
      <p:bldP spid="3115" grpId="0" animBg="1"/>
      <p:bldP spid="3116" grpId="0" animBg="1"/>
      <p:bldP spid="3117" grpId="0" animBg="1"/>
      <p:bldP spid="3118" grpId="0" animBg="1"/>
      <p:bldP spid="3123" grpId="0" animBg="1"/>
      <p:bldP spid="3155" grpId="0" autoUpdateAnimBg="0"/>
      <p:bldP spid="3156" grpId="0" autoUpdateAnimBg="0"/>
      <p:bldP spid="3157" grpId="0" animBg="1"/>
      <p:bldP spid="3162" grpId="0" animBg="1"/>
      <p:bldP spid="3163" grpId="0" animBg="1"/>
      <p:bldP spid="3164" grpId="0" animBg="1"/>
      <p:bldP spid="3165" grpId="0" animBg="1"/>
      <p:bldP spid="3166" grpId="0" animBg="1"/>
      <p:bldP spid="3168" grpId="0" autoUpdateAnimBg="0"/>
      <p:bldP spid="316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52" name="Text Box 66"/>
          <p:cNvSpPr txBox="1">
            <a:spLocks noChangeArrowheads="1"/>
          </p:cNvSpPr>
          <p:nvPr/>
        </p:nvSpPr>
        <p:spPr bwMode="auto">
          <a:xfrm>
            <a:off x="946150" y="457200"/>
            <a:ext cx="3473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Divider analysis: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1066800" y="1143000"/>
            <a:ext cx="2198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 err="1" smtClean="0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 dirty="0" err="1" smtClean="0">
                <a:solidFill>
                  <a:srgbClr val="C0504D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800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 = R</a:t>
            </a:r>
            <a:r>
              <a:rPr lang="en-US" altLang="en-US" sz="2800" b="1" baseline="-25000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800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 || R</a:t>
            </a:r>
            <a:r>
              <a:rPr lang="en-US" altLang="en-US" sz="2800" b="1" baseline="-25000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endParaRPr lang="en-US" altLang="en-US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2619912" y="1791050"/>
            <a:ext cx="56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endParaRPr lang="en-US" altLang="en-US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2315112" y="2362752"/>
            <a:ext cx="132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 dirty="0">
                <a:solidFill>
                  <a:srgbClr val="C0504D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+ R</a:t>
            </a:r>
            <a:r>
              <a:rPr lang="en-US" altLang="en-US" sz="2800" b="1" baseline="-25000" dirty="0">
                <a:solidFill>
                  <a:srgbClr val="C0504D"/>
                </a:solidFill>
                <a:latin typeface="Times New Roman" panose="02020603050405020304" pitchFamily="18" charset="0"/>
              </a:rPr>
              <a:t>2</a:t>
            </a:r>
            <a:endParaRPr lang="en-US" altLang="en-US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2315112" y="2331002"/>
            <a:ext cx="1295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3810000" y="2071445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 dirty="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 dirty="0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1066798" y="1905000"/>
            <a:ext cx="9316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800" b="1" baseline="-25000" dirty="0">
                <a:solidFill>
                  <a:srgbClr val="C0504D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800" b="1" dirty="0">
                <a:solidFill>
                  <a:srgbClr val="C0504D"/>
                </a:solidFill>
                <a:latin typeface="Times New Roman" panose="02020603050405020304" pitchFamily="18" charset="0"/>
              </a:rPr>
              <a:t> =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35735"/>
            <a:ext cx="2638425" cy="4610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787" y="3048000"/>
            <a:ext cx="2524125" cy="37143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92" y="5257800"/>
            <a:ext cx="2657475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3" grpId="0" autoUpdateAnimBg="0"/>
      <p:bldP spid="4164" grpId="0" autoUpdateAnimBg="0"/>
      <p:bldP spid="4165" grpId="0" autoUpdateAnimBg="0"/>
      <p:bldP spid="4166" grpId="0" animBg="1"/>
      <p:bldP spid="4167" grpId="0" autoUpdateAnimBg="0"/>
      <p:bldP spid="4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801"/>
            <a:ext cx="35814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10200" cy="495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5" r="7771" b="17428"/>
          <a:stretch/>
        </p:blipFill>
        <p:spPr>
          <a:xfrm>
            <a:off x="5638800" y="0"/>
            <a:ext cx="3505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36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7" name="Text Box 65"/>
          <p:cNvSpPr txBox="1">
            <a:spLocks noChangeArrowheads="1"/>
          </p:cNvSpPr>
          <p:nvPr/>
        </p:nvSpPr>
        <p:spPr bwMode="auto">
          <a:xfrm>
            <a:off x="824642" y="42863"/>
            <a:ext cx="61095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4.6 Collector-feedback </a:t>
            </a:r>
            <a:r>
              <a:rPr lang="en-US" altLang="en-US" sz="4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bias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799"/>
            <a:ext cx="2571750" cy="3781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097923"/>
            <a:ext cx="343852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2474" y="4780486"/>
                <a:ext cx="7248525" cy="1239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eaLnBrk="1" hangingPunct="1"/>
                <a:r>
                  <a:rPr lang="en-US" altLang="en-US" sz="2400" b="1" dirty="0" smtClean="0">
                    <a:cs typeface="Arial" panose="020B0604020202020204" pitchFamily="34" charset="0"/>
                  </a:rPr>
                  <a:t>Our text calls it </a:t>
                </a:r>
                <a:r>
                  <a:rPr lang="en-US" altLang="en-US" sz="2400" b="1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DC Bias With Voltage </a:t>
                </a:r>
                <a:r>
                  <a:rPr lang="en-US" altLang="en-US" sz="2400" b="1" dirty="0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Feedback</a:t>
                </a:r>
              </a:p>
              <a:p>
                <a:pPr algn="ctr" eaLnBrk="1" hangingPunct="1"/>
                <a:r>
                  <a:rPr lang="en-US" altLang="en-US" sz="2400" dirty="0" smtClean="0">
                    <a:solidFill>
                      <a:srgbClr val="00B0F0"/>
                    </a:solidFill>
                    <a:cs typeface="Arial" panose="020B0604020202020204" pitchFamily="34" charset="0"/>
                  </a:rPr>
                  <a:t>Current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B0F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altLang="en-US" sz="2400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B0F0"/>
                            </a:solidFill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𝐼</m:t>
                        </m:r>
                      </m:e>
                      <m:sub>
                        <m:sSup>
                          <m:sSupPr>
                            <m:ctrlP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solidFill>
                                  <a:srgbClr val="00B0F0"/>
                                </a:solidFill>
                                <a:latin typeface="Cambria Math"/>
                                <a:ea typeface="Cambria Math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altLang="en-US" sz="2400" dirty="0" smtClean="0">
                  <a:solidFill>
                    <a:srgbClr val="00B0F0"/>
                  </a:solidFill>
                  <a:cs typeface="Arial" panose="020B0604020202020204" pitchFamily="34" charset="0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ea typeface="Cambria Math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en-US" sz="2400" i="1">
                                  <a:solidFill>
                                    <a:srgbClr val="00B0F0"/>
                                  </a:solidFill>
                                  <a:latin typeface="Cambria Math"/>
                                  <a:ea typeface="Cambria Math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en-US" sz="2400" b="0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srgbClr val="00B0F0"/>
                          </a:solidFill>
                          <a:latin typeface="Cambria Math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2400" b="0" i="1" smtClean="0">
                              <a:solidFill>
                                <a:srgbClr val="00B0F0"/>
                              </a:solidFill>
                              <a:latin typeface="Cambria Math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solidFill>
                    <a:srgbClr val="00B0F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4" y="4780486"/>
                <a:ext cx="7248525" cy="1239314"/>
              </a:xfrm>
              <a:prstGeom prst="rect">
                <a:avLst/>
              </a:prstGeom>
              <a:blipFill rotWithShape="1">
                <a:blip r:embed="rId4"/>
                <a:stretch>
                  <a:fillRect t="-3431" b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1"/>
            <a:ext cx="5410200" cy="3429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124200"/>
            <a:ext cx="33718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34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 4.7 </a:t>
            </a:r>
            <a:r>
              <a:rPr lang="en-US" altLang="en-US" b="1" dirty="0" smtClean="0">
                <a:solidFill>
                  <a:srgbClr val="C00000"/>
                </a:solidFill>
              </a:rPr>
              <a:t>EMITTER-FOLLOWER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86313"/>
            <a:ext cx="8229600" cy="175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output is taken off the emitter terminal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Also called Common Collector configuration</a:t>
            </a:r>
          </a:p>
        </p:txBody>
      </p:sp>
      <p:pic>
        <p:nvPicPr>
          <p:cNvPr id="12186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9942" y="1447800"/>
            <a:ext cx="3586915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 </a:t>
            </a:r>
            <a:r>
              <a:rPr lang="en-US" altLang="en-US" b="1" smtClean="0">
                <a:solidFill>
                  <a:srgbClr val="C00000"/>
                </a:solidFill>
              </a:rPr>
              <a:t>EMITTER-FOLLOWER DC ANALYSIS</a:t>
            </a:r>
          </a:p>
        </p:txBody>
      </p:sp>
      <p:pic>
        <p:nvPicPr>
          <p:cNvPr id="122883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24000"/>
            <a:ext cx="3529013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4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60500"/>
            <a:ext cx="384968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5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52650"/>
            <a:ext cx="1868488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6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2773363"/>
            <a:ext cx="2894013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7" name="Picture 9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50" y="4619625"/>
            <a:ext cx="2922588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88" name="Picture 10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5334000"/>
            <a:ext cx="25003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6"/>
          <p:cNvSpPr txBox="1">
            <a:spLocks noChangeArrowheads="1"/>
          </p:cNvSpPr>
          <p:nvPr/>
        </p:nvSpPr>
        <p:spPr bwMode="auto">
          <a:xfrm>
            <a:off x="76200" y="3333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 smtClean="0">
                <a:cs typeface="Arial" panose="020B0604020202020204" pitchFamily="34" charset="0"/>
              </a:rPr>
              <a:t>4.2 Operating </a:t>
            </a:r>
            <a:r>
              <a:rPr lang="en-US" altLang="en-US" sz="3600" b="1" dirty="0">
                <a:cs typeface="Arial" panose="020B0604020202020204" pitchFamily="34" charset="0"/>
              </a:rPr>
              <a:t>Point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30723" name="Text Box 13"/>
          <p:cNvSpPr txBox="1">
            <a:spLocks noChangeArrowheads="1"/>
          </p:cNvSpPr>
          <p:nvPr/>
        </p:nvSpPr>
        <p:spPr bwMode="auto">
          <a:xfrm>
            <a:off x="6140450" y="2743200"/>
            <a:ext cx="2971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The DC voltages establishes an operating or </a:t>
            </a:r>
            <a:r>
              <a:rPr lang="en-US" altLang="en-US" sz="2400" i="1">
                <a:solidFill>
                  <a:srgbClr val="FFFF66"/>
                </a:solidFill>
                <a:cs typeface="Arial" panose="020B0604020202020204" pitchFamily="34" charset="0"/>
              </a:rPr>
              <a:t>quiescent point</a:t>
            </a:r>
            <a:r>
              <a:rPr lang="en-US" altLang="en-US" sz="2400"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called the </a:t>
            </a:r>
            <a:r>
              <a:rPr lang="en-US" altLang="en-US" sz="2400" b="1" i="1">
                <a:solidFill>
                  <a:srgbClr val="FFFF66"/>
                </a:solidFill>
                <a:cs typeface="Arial" panose="020B0604020202020204" pitchFamily="34" charset="0"/>
              </a:rPr>
              <a:t>Q-point</a:t>
            </a:r>
            <a:r>
              <a:rPr lang="en-US" altLang="en-US" sz="2400" b="1">
                <a:solidFill>
                  <a:srgbClr val="FFFF66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4036" name="Picture 10" descr="fg04_001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765800" cy="4511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2913" y="350838"/>
            <a:ext cx="6505575" cy="495300"/>
          </a:xfrm>
        </p:spPr>
      </p:pic>
      <p:pic>
        <p:nvPicPr>
          <p:cNvPr id="1239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5575" y="904875"/>
            <a:ext cx="4271162" cy="304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4083050"/>
            <a:ext cx="40497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721225"/>
            <a:ext cx="3278188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>
          <a:xfrm>
            <a:off x="228600" y="369888"/>
            <a:ext cx="84582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  4.8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COMMON-BASE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The input signal is applied at the emitter terminal </a:t>
            </a:r>
          </a:p>
          <a:p>
            <a:pPr eaLnBrk="1" hangingPunct="1"/>
            <a:r>
              <a:rPr lang="en-US" altLang="en-US" sz="2800" dirty="0" smtClean="0"/>
              <a:t>The base is at ground potential. </a:t>
            </a:r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800" dirty="0" smtClean="0"/>
              <a:t>output </a:t>
            </a:r>
            <a:r>
              <a:rPr lang="en-US" altLang="en-US" sz="2800" dirty="0"/>
              <a:t>signal is applied at the </a:t>
            </a:r>
            <a:r>
              <a:rPr lang="en-US" altLang="en-US" sz="2800" dirty="0" smtClean="0"/>
              <a:t>collector </a:t>
            </a:r>
            <a:r>
              <a:rPr lang="en-US" altLang="en-US" sz="2800" dirty="0"/>
              <a:t>terminal </a:t>
            </a:r>
          </a:p>
        </p:txBody>
      </p:sp>
      <p:pic>
        <p:nvPicPr>
          <p:cNvPr id="124932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2050"/>
            <a:ext cx="70104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 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COMMON-BASE CONFIGURATION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725" y="1373188"/>
            <a:ext cx="260667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063875"/>
            <a:ext cx="409892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7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981200"/>
            <a:ext cx="4311650" cy="3254375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021263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56075"/>
            <a:ext cx="32543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79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0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70000"/>
            <a:ext cx="56562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3581400"/>
            <a:ext cx="44846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663" y="5410200"/>
            <a:ext cx="33083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/>
          <p:cNvSpPr>
            <a:spLocks noGrp="1"/>
          </p:cNvSpPr>
          <p:nvPr>
            <p:ph type="title"/>
          </p:nvPr>
        </p:nvSpPr>
        <p:spPr>
          <a:xfrm>
            <a:off x="457200" y="36988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C00000"/>
                </a:solidFill>
              </a:rPr>
              <a:t> 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Which Bias is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8534400" cy="5181600"/>
              </a:xfrm>
            </p:spPr>
            <p:txBody>
              <a:bodyPr/>
              <a:lstStyle/>
              <a:p>
                <a:r>
                  <a:rPr lang="en-US" sz="2400" dirty="0" smtClean="0"/>
                  <a:t>Base/Fixed bias simple but not stable with temp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𝑚𝑖𝑛𝑜𝑟𝑖𝑡𝑦</m:t>
                            </m:r>
                          </m:sub>
                        </m:sSub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2400" dirty="0" smtClean="0"/>
                  <a:t> and Q-point moves</a:t>
                </a:r>
              </a:p>
              <a:p>
                <a:r>
                  <a:rPr lang="en-US" sz="2400" dirty="0" smtClean="0"/>
                  <a:t>Emitter bias better 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 smtClean="0"/>
                  <a:t> (KVL for o/p)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𝑚𝑖𝑛𝑜𝑟𝑖𝑡𝑦</m:t>
                            </m:r>
                          </m:sub>
                        </m:sSub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sz="2400" dirty="0" smtClean="0"/>
                  <a:t>; temperature effect neutralized</a:t>
                </a:r>
              </a:p>
              <a:p>
                <a:r>
                  <a:rPr lang="en-US" sz="2400" dirty="0" smtClean="0"/>
                  <a:t>Current gain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changes with BJT. Better if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smtClean="0"/>
                  <a:t> independent</a:t>
                </a:r>
              </a:p>
              <a:p>
                <a:r>
                  <a:rPr lang="en-US" sz="2400" dirty="0"/>
                  <a:t>Emitter bias </a:t>
                </a:r>
                <a:r>
                  <a:rPr lang="en-US" sz="2400" dirty="0" smtClean="0"/>
                  <a:t>KVL for 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/p: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𝐷𝐷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independent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VDB/Self bias better as two base resistors are used in parallel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i="0" dirty="0" smtClean="0">
                    <a:latin typeface="+mj-lt"/>
                  </a:rPr>
                  <a:t>&amp;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	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8534400" cy="5181600"/>
              </a:xfrm>
              <a:blipFill rotWithShape="0">
                <a:blip r:embed="rId2"/>
                <a:stretch>
                  <a:fillRect l="-92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59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cs typeface="Arial" panose="020B0604020202020204" pitchFamily="34" charset="0"/>
              </a:rPr>
              <a:t>The Three Operating Regions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33795" name="Text Box 10"/>
          <p:cNvSpPr txBox="1">
            <a:spLocks noChangeArrowheads="1"/>
          </p:cNvSpPr>
          <p:nvPr/>
        </p:nvSpPr>
        <p:spPr bwMode="auto">
          <a:xfrm>
            <a:off x="0" y="762000"/>
            <a:ext cx="9144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Active or Linear Region Operation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 Base–Emitter junction is forward biased</a:t>
            </a:r>
          </a:p>
          <a:p>
            <a:pPr marL="0" lvl="4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cs typeface="Arial" panose="020B0604020202020204" pitchFamily="34" charset="0"/>
              </a:rPr>
              <a:t>  Base–Collector junction is reverse </a:t>
            </a:r>
            <a:r>
              <a:rPr lang="en-US" altLang="en-US" sz="2400" dirty="0" smtClean="0">
                <a:cs typeface="Arial" panose="020B0604020202020204" pitchFamily="34" charset="0"/>
              </a:rPr>
              <a:t>biased</a:t>
            </a:r>
          </a:p>
          <a:p>
            <a:pPr marL="0" lvl="4"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dirty="0" smtClean="0">
                <a:cs typeface="Arial" panose="020B0604020202020204" pitchFamily="34" charset="0"/>
              </a:rPr>
              <a:t> 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BJT works as an Amplifier</a:t>
            </a:r>
            <a:endParaRPr lang="en-US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Cutoff Region Operation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 Base–Emitter junction is reverse </a:t>
            </a:r>
            <a:r>
              <a:rPr lang="en-US" altLang="en-US" sz="2400" dirty="0" smtClean="0">
                <a:cs typeface="Arial" panose="020B0604020202020204" pitchFamily="34" charset="0"/>
              </a:rPr>
              <a:t>biased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Base–Collector </a:t>
            </a:r>
            <a:r>
              <a:rPr lang="en-US" altLang="en-US" sz="2400" dirty="0">
                <a:cs typeface="Arial" panose="020B0604020202020204" pitchFamily="34" charset="0"/>
              </a:rPr>
              <a:t>junction is reverse biased</a:t>
            </a:r>
            <a:endParaRPr lang="en-US" altLang="en-US" sz="2400" dirty="0" smtClean="0">
              <a:cs typeface="Arial" panose="020B0604020202020204" pitchFamily="34" charset="0"/>
            </a:endParaRP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BJT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works as an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OFF Switch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cs typeface="Arial" panose="020B0604020202020204" pitchFamily="34" charset="0"/>
            </a:endParaRPr>
          </a:p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Saturation Region Operation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 Base–Emitter junction is forward biased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 Base–Collector junction is forward biased or near forward </a:t>
            </a:r>
            <a:r>
              <a:rPr lang="en-US" altLang="en-US" sz="2400" dirty="0" smtClean="0">
                <a:cs typeface="Arial" panose="020B0604020202020204" pitchFamily="34" charset="0"/>
              </a:rPr>
              <a:t>bias</a:t>
            </a:r>
          </a:p>
          <a:p>
            <a:pPr marL="0" lvl="2" eaLnBrk="1" hangingPunct="1">
              <a:spcBef>
                <a:spcPct val="0"/>
              </a:spcBef>
            </a:pPr>
            <a:r>
              <a:rPr lang="en-US" altLang="en-US" sz="2400" dirty="0"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BJT works as an </a:t>
            </a:r>
            <a:r>
              <a:rPr lang="en-US" altLang="en-US" sz="2400" dirty="0" smtClean="0">
                <a:solidFill>
                  <a:srgbClr val="FF0000"/>
                </a:solidFill>
                <a:cs typeface="Arial" panose="020B0604020202020204" pitchFamily="34" charset="0"/>
              </a:rPr>
              <a:t>ON Switch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Regions of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4013200"/>
            <a:ext cx="8229600" cy="2544763"/>
          </a:xfrm>
        </p:spPr>
        <p:txBody>
          <a:bodyPr rtlCol="0">
            <a:normAutofit fontScale="850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b="1" i="1" dirty="0" smtClean="0">
                <a:solidFill>
                  <a:srgbClr val="FF0000"/>
                </a:solidFill>
              </a:rPr>
              <a:t>Active</a:t>
            </a:r>
            <a:r>
              <a:rPr lang="en-US" altLang="en-US" b="1" i="1" dirty="0" smtClean="0"/>
              <a:t> - - - used for </a:t>
            </a:r>
            <a:r>
              <a:rPr lang="en-US" altLang="en-US" b="1" i="1" u="sng" dirty="0" smtClean="0"/>
              <a:t>linear</a:t>
            </a:r>
            <a:r>
              <a:rPr lang="en-US" altLang="en-US" b="1" i="1" dirty="0" smtClean="0"/>
              <a:t> amplification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Cutoff</a:t>
            </a:r>
            <a:r>
              <a:rPr lang="en-US" altLang="en-US" b="1" dirty="0" smtClean="0"/>
              <a:t> - - - used in </a:t>
            </a:r>
            <a:r>
              <a:rPr lang="en-US" altLang="en-US" b="1" u="sng" dirty="0" smtClean="0"/>
              <a:t>switching</a:t>
            </a:r>
            <a:r>
              <a:rPr lang="en-US" altLang="en-US" b="1" dirty="0" smtClean="0"/>
              <a:t> applications (OFF)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Saturation</a:t>
            </a:r>
            <a:r>
              <a:rPr lang="en-US" altLang="en-US" b="1" dirty="0" smtClean="0"/>
              <a:t> - - - used in </a:t>
            </a:r>
            <a:r>
              <a:rPr lang="en-US" altLang="en-US" b="1" u="sng" dirty="0" smtClean="0"/>
              <a:t>switching</a:t>
            </a:r>
            <a:r>
              <a:rPr lang="en-US" altLang="en-US" b="1" dirty="0" smtClean="0"/>
              <a:t> applications (ON)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b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 smtClean="0">
                <a:solidFill>
                  <a:srgbClr val="FF0000"/>
                </a:solidFill>
              </a:rPr>
              <a:t>Breakdown</a:t>
            </a:r>
            <a:r>
              <a:rPr lang="en-US" altLang="en-US" b="1" dirty="0" smtClean="0"/>
              <a:t> - - - can </a:t>
            </a:r>
            <a:r>
              <a:rPr lang="en-US" altLang="en-US" b="1" u="sng" dirty="0" smtClean="0"/>
              <a:t>destroy</a:t>
            </a:r>
            <a:r>
              <a:rPr lang="en-US" altLang="en-US" b="1" dirty="0" smtClean="0"/>
              <a:t> the transistor and should be avoided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139825"/>
            <a:ext cx="6630987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438400" y="3352800"/>
            <a:ext cx="426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410200" y="1447800"/>
            <a:ext cx="838200" cy="1905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172200" y="110308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</a:rPr>
              <a:t>Cutoff Region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cs typeface="Arial" panose="020B0604020202020204" pitchFamily="34" charset="0"/>
              </a:rPr>
              <a:t>DC Biasing Circuits</a:t>
            </a:r>
            <a:endParaRPr lang="en-US" altLang="en-US" sz="1800" dirty="0">
              <a:cs typeface="Arial" panose="020B0604020202020204" pitchFamily="34" charset="0"/>
            </a:endParaRPr>
          </a:p>
        </p:txBody>
      </p:sp>
      <p:sp>
        <p:nvSpPr>
          <p:cNvPr id="47107" name="Rectangle 23"/>
          <p:cNvSpPr txBox="1">
            <a:spLocks noChangeArrowheads="1"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Char char="•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Fixed-bias or Base-Bias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Emitter Bias 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Voltage divider bias circuit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DC bias with voltage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106363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FF0000"/>
                </a:solidFill>
              </a:rPr>
              <a:t>4.3 Base-Bias or Fixed-Bias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642938"/>
            <a:ext cx="8229600" cy="1119187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Setting up a </a:t>
            </a:r>
            <a:r>
              <a:rPr lang="en-US" altLang="en-US" b="1" u="sng" dirty="0" smtClean="0">
                <a:solidFill>
                  <a:schemeClr val="accent2"/>
                </a:solidFill>
              </a:rPr>
              <a:t>fixed</a:t>
            </a:r>
            <a:r>
              <a:rPr lang="en-US" altLang="en-US" b="1" dirty="0" smtClean="0">
                <a:solidFill>
                  <a:schemeClr val="accent2"/>
                </a:solidFill>
              </a:rPr>
              <a:t> value of </a:t>
            </a:r>
            <a:r>
              <a:rPr lang="en-US" altLang="en-US" b="1" dirty="0" smtClean="0">
                <a:solidFill>
                  <a:srgbClr val="FF0000"/>
                </a:solidFill>
              </a:rPr>
              <a:t>base</a:t>
            </a:r>
            <a:r>
              <a:rPr lang="en-US" altLang="en-US" b="1" dirty="0" smtClean="0">
                <a:solidFill>
                  <a:schemeClr val="accent2"/>
                </a:solidFill>
              </a:rPr>
              <a:t> current</a:t>
            </a:r>
          </a:p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Base current remains </a:t>
            </a:r>
            <a:r>
              <a:rPr lang="en-US" altLang="en-US" b="1" dirty="0">
                <a:solidFill>
                  <a:schemeClr val="accent2"/>
                </a:solidFill>
              </a:rPr>
              <a:t>constant for given values of </a:t>
            </a:r>
            <a:r>
              <a:rPr lang="en-US" altLang="en-US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BB </a:t>
            </a:r>
          </a:p>
          <a:p>
            <a:pPr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Usually </a:t>
            </a:r>
            <a:r>
              <a:rPr lang="en-US" altLang="en-US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b="1" baseline="-25000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r>
              <a:rPr lang="en-US" altLang="en-US" b="1" dirty="0" smtClean="0">
                <a:solidFill>
                  <a:schemeClr val="accent2"/>
                </a:solidFill>
              </a:rPr>
              <a:t> </a:t>
            </a:r>
            <a:r>
              <a:rPr lang="en-US" altLang="en-US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and V</a:t>
            </a:r>
            <a:r>
              <a:rPr lang="en-US" altLang="en-US" b="1" baseline="-25000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r>
              <a:rPr lang="en-US" altLang="en-US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altLang="en-US" b="1" dirty="0" smtClean="0">
                <a:solidFill>
                  <a:srgbClr val="C0504D"/>
                </a:solidFill>
                <a:latin typeface="Times New Roman" panose="02020603050405020304" pitchFamily="18" charset="0"/>
              </a:rPr>
              <a:t>are the same supply</a:t>
            </a:r>
          </a:p>
          <a:p>
            <a:pPr eaLnBrk="1" hangingPunct="1"/>
            <a:endParaRPr lang="en-US" altLang="en-US" b="1" dirty="0" smtClean="0">
              <a:solidFill>
                <a:schemeClr val="accent2"/>
              </a:solidFill>
            </a:endParaRPr>
          </a:p>
        </p:txBody>
      </p:sp>
      <p:grpSp>
        <p:nvGrpSpPr>
          <p:cNvPr id="49156" name="Group 2"/>
          <p:cNvGrpSpPr>
            <a:grpSpLocks/>
          </p:cNvGrpSpPr>
          <p:nvPr/>
        </p:nvGrpSpPr>
        <p:grpSpPr bwMode="auto">
          <a:xfrm rot="10800000">
            <a:off x="7340600" y="2505075"/>
            <a:ext cx="330200" cy="984250"/>
            <a:chOff x="2000" y="1771"/>
            <a:chExt cx="208" cy="620"/>
          </a:xfrm>
        </p:grpSpPr>
        <p:sp>
          <p:nvSpPr>
            <p:cNvPr id="49207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8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9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0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1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2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3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57" name="Group 10"/>
          <p:cNvGrpSpPr>
            <a:grpSpLocks/>
          </p:cNvGrpSpPr>
          <p:nvPr/>
        </p:nvGrpSpPr>
        <p:grpSpPr bwMode="auto">
          <a:xfrm rot="16200000" flipH="1">
            <a:off x="7279482" y="4337843"/>
            <a:ext cx="482600" cy="614363"/>
            <a:chOff x="864" y="1152"/>
            <a:chExt cx="417" cy="480"/>
          </a:xfrm>
        </p:grpSpPr>
        <p:sp>
          <p:nvSpPr>
            <p:cNvPr id="49203" name="Line 11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4" name="Line 12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13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Line 14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58" name="Group 15"/>
          <p:cNvGrpSpPr>
            <a:grpSpLocks/>
          </p:cNvGrpSpPr>
          <p:nvPr/>
        </p:nvGrpSpPr>
        <p:grpSpPr bwMode="auto">
          <a:xfrm rot="16200000" flipH="1">
            <a:off x="1183482" y="5725318"/>
            <a:ext cx="482600" cy="614363"/>
            <a:chOff x="864" y="1152"/>
            <a:chExt cx="417" cy="480"/>
          </a:xfrm>
        </p:grpSpPr>
        <p:sp>
          <p:nvSpPr>
            <p:cNvPr id="49199" name="Line 16"/>
            <p:cNvSpPr>
              <a:spLocks noChangeShapeType="1"/>
            </p:cNvSpPr>
            <p:nvPr/>
          </p:nvSpPr>
          <p:spPr bwMode="auto">
            <a:xfrm>
              <a:off x="864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0" name="Line 17"/>
            <p:cNvSpPr>
              <a:spLocks noChangeShapeType="1"/>
            </p:cNvSpPr>
            <p:nvPr/>
          </p:nvSpPr>
          <p:spPr bwMode="auto">
            <a:xfrm>
              <a:off x="1152" y="1152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18"/>
            <p:cNvSpPr>
              <a:spLocks noChangeShapeType="1"/>
            </p:cNvSpPr>
            <p:nvPr/>
          </p:nvSpPr>
          <p:spPr bwMode="auto">
            <a:xfrm>
              <a:off x="1281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19"/>
            <p:cNvSpPr>
              <a:spLocks noChangeShapeType="1"/>
            </p:cNvSpPr>
            <p:nvPr/>
          </p:nvSpPr>
          <p:spPr bwMode="auto">
            <a:xfrm>
              <a:off x="1008" y="1248"/>
              <a:ext cx="0" cy="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59" name="Group 20"/>
          <p:cNvGrpSpPr>
            <a:grpSpLocks/>
          </p:cNvGrpSpPr>
          <p:nvPr/>
        </p:nvGrpSpPr>
        <p:grpSpPr bwMode="auto">
          <a:xfrm rot="5400000">
            <a:off x="2120900" y="3940175"/>
            <a:ext cx="330200" cy="984250"/>
            <a:chOff x="2000" y="1771"/>
            <a:chExt cx="208" cy="620"/>
          </a:xfrm>
        </p:grpSpPr>
        <p:sp>
          <p:nvSpPr>
            <p:cNvPr id="49192" name="Line 2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Line 2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4" name="Line 2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5" name="Line 2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Line 2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Freeform 2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0 w 131"/>
                <a:gd name="T1" fmla="*/ 10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8" name="Freeform 2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1 w 131"/>
                <a:gd name="T1" fmla="*/ 4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60" name="Text Box 28"/>
          <p:cNvSpPr txBox="1">
            <a:spLocks noChangeArrowheads="1"/>
          </p:cNvSpPr>
          <p:nvPr/>
        </p:nvSpPr>
        <p:spPr bwMode="auto">
          <a:xfrm>
            <a:off x="7899400" y="4419600"/>
            <a:ext cx="79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Text Box 29"/>
          <p:cNvSpPr txBox="1">
            <a:spLocks noChangeArrowheads="1"/>
          </p:cNvSpPr>
          <p:nvPr/>
        </p:nvSpPr>
        <p:spPr bwMode="auto">
          <a:xfrm>
            <a:off x="7747000" y="2743200"/>
            <a:ext cx="61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2" name="Text Box 30"/>
          <p:cNvSpPr txBox="1">
            <a:spLocks noChangeArrowheads="1"/>
          </p:cNvSpPr>
          <p:nvPr/>
        </p:nvSpPr>
        <p:spPr bwMode="auto">
          <a:xfrm>
            <a:off x="1955800" y="4586288"/>
            <a:ext cx="60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3" name="Text Box 31"/>
          <p:cNvSpPr txBox="1">
            <a:spLocks noChangeArrowheads="1"/>
          </p:cNvSpPr>
          <p:nvPr/>
        </p:nvSpPr>
        <p:spPr bwMode="auto">
          <a:xfrm>
            <a:off x="279400" y="5715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BB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4" name="Line 32"/>
          <p:cNvSpPr>
            <a:spLocks noChangeShapeType="1"/>
          </p:cNvSpPr>
          <p:nvPr/>
        </p:nvSpPr>
        <p:spPr bwMode="auto">
          <a:xfrm>
            <a:off x="7518400" y="3489325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33"/>
          <p:cNvSpPr>
            <a:spLocks noChangeShapeType="1"/>
          </p:cNvSpPr>
          <p:nvPr/>
        </p:nvSpPr>
        <p:spPr bwMode="auto">
          <a:xfrm flipH="1">
            <a:off x="4851400" y="2209800"/>
            <a:ext cx="2667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Line 34"/>
          <p:cNvSpPr>
            <a:spLocks noChangeShapeType="1"/>
          </p:cNvSpPr>
          <p:nvPr/>
        </p:nvSpPr>
        <p:spPr bwMode="auto">
          <a:xfrm>
            <a:off x="7518400" y="2209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Line 35"/>
          <p:cNvSpPr>
            <a:spLocks noChangeShapeType="1"/>
          </p:cNvSpPr>
          <p:nvPr/>
        </p:nvSpPr>
        <p:spPr bwMode="auto">
          <a:xfrm>
            <a:off x="1422400" y="67056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Line 36"/>
          <p:cNvSpPr>
            <a:spLocks noChangeShapeType="1"/>
          </p:cNvSpPr>
          <p:nvPr/>
        </p:nvSpPr>
        <p:spPr bwMode="auto">
          <a:xfrm flipV="1">
            <a:off x="1422400" y="6264275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Line 37"/>
          <p:cNvSpPr>
            <a:spLocks noChangeShapeType="1"/>
          </p:cNvSpPr>
          <p:nvPr/>
        </p:nvSpPr>
        <p:spPr bwMode="auto">
          <a:xfrm>
            <a:off x="7518400" y="48768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38"/>
          <p:cNvSpPr>
            <a:spLocks noChangeShapeType="1"/>
          </p:cNvSpPr>
          <p:nvPr/>
        </p:nvSpPr>
        <p:spPr bwMode="auto">
          <a:xfrm flipV="1">
            <a:off x="1422400" y="4435475"/>
            <a:ext cx="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39"/>
          <p:cNvSpPr>
            <a:spLocks noChangeShapeType="1"/>
          </p:cNvSpPr>
          <p:nvPr/>
        </p:nvSpPr>
        <p:spPr bwMode="auto">
          <a:xfrm>
            <a:off x="1422400" y="445135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Line 40"/>
          <p:cNvSpPr>
            <a:spLocks noChangeShapeType="1"/>
          </p:cNvSpPr>
          <p:nvPr/>
        </p:nvSpPr>
        <p:spPr bwMode="auto">
          <a:xfrm flipH="1">
            <a:off x="4448175" y="4011613"/>
            <a:ext cx="0" cy="830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3" name="Line 41"/>
          <p:cNvSpPr>
            <a:spLocks noChangeShapeType="1"/>
          </p:cNvSpPr>
          <p:nvPr/>
        </p:nvSpPr>
        <p:spPr bwMode="auto">
          <a:xfrm>
            <a:off x="4451350" y="4619625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42"/>
          <p:cNvSpPr>
            <a:spLocks noChangeShapeType="1"/>
          </p:cNvSpPr>
          <p:nvPr/>
        </p:nvSpPr>
        <p:spPr bwMode="auto">
          <a:xfrm flipH="1">
            <a:off x="2794000" y="4427538"/>
            <a:ext cx="1643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Freeform 43"/>
          <p:cNvSpPr>
            <a:spLocks/>
          </p:cNvSpPr>
          <p:nvPr/>
        </p:nvSpPr>
        <p:spPr bwMode="auto">
          <a:xfrm>
            <a:off x="4540250" y="4700588"/>
            <a:ext cx="239713" cy="249237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Oval 44"/>
          <p:cNvSpPr>
            <a:spLocks noChangeArrowheads="1"/>
          </p:cNvSpPr>
          <p:nvPr/>
        </p:nvSpPr>
        <p:spPr bwMode="auto">
          <a:xfrm>
            <a:off x="4019550" y="3816350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7" name="Line 45"/>
          <p:cNvSpPr>
            <a:spLocks noChangeShapeType="1"/>
          </p:cNvSpPr>
          <p:nvPr/>
        </p:nvSpPr>
        <p:spPr bwMode="auto">
          <a:xfrm flipV="1">
            <a:off x="4451350" y="384810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Line 46"/>
          <p:cNvSpPr>
            <a:spLocks noChangeShapeType="1"/>
          </p:cNvSpPr>
          <p:nvPr/>
        </p:nvSpPr>
        <p:spPr bwMode="auto">
          <a:xfrm flipV="1">
            <a:off x="4835525" y="2193925"/>
            <a:ext cx="0" cy="1676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47"/>
          <p:cNvSpPr>
            <a:spLocks noChangeShapeType="1"/>
          </p:cNvSpPr>
          <p:nvPr/>
        </p:nvSpPr>
        <p:spPr bwMode="auto">
          <a:xfrm flipV="1">
            <a:off x="4835525" y="4984750"/>
            <a:ext cx="0" cy="1736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0" name="Text Box 48"/>
          <p:cNvSpPr txBox="1">
            <a:spLocks noChangeArrowheads="1"/>
          </p:cNvSpPr>
          <p:nvPr/>
        </p:nvSpPr>
        <p:spPr bwMode="auto">
          <a:xfrm>
            <a:off x="1787525" y="5705475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sp>
        <p:nvSpPr>
          <p:cNvPr id="49181" name="Text Box 52"/>
          <p:cNvSpPr txBox="1">
            <a:spLocks noChangeArrowheads="1"/>
          </p:cNvSpPr>
          <p:nvPr/>
        </p:nvSpPr>
        <p:spPr bwMode="auto">
          <a:xfrm>
            <a:off x="6299200" y="2667000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2" name="Text Box 53"/>
          <p:cNvSpPr txBox="1">
            <a:spLocks noChangeArrowheads="1"/>
          </p:cNvSpPr>
          <p:nvPr/>
        </p:nvSpPr>
        <p:spPr bwMode="auto">
          <a:xfrm>
            <a:off x="6223000" y="441960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12 V</a:t>
            </a: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5461000" y="3657600"/>
            <a:ext cx="77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Times New Roman" panose="02020603050405020304" pitchFamily="18" charset="0"/>
              </a:rPr>
              <a:t>V</a:t>
            </a:r>
            <a:r>
              <a:rPr lang="en-US" altLang="en-US" sz="2800" b="1" baseline="-25000">
                <a:solidFill>
                  <a:srgbClr val="C0504D"/>
                </a:solidFill>
                <a:latin typeface="Times New Roman" panose="02020603050405020304" pitchFamily="18" charset="0"/>
              </a:rPr>
              <a:t>CE</a:t>
            </a:r>
            <a:endParaRPr lang="en-US" altLang="en-US" sz="2800" b="1">
              <a:solidFill>
                <a:srgbClr val="C0504D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Line 56"/>
          <p:cNvSpPr>
            <a:spLocks noChangeShapeType="1"/>
          </p:cNvSpPr>
          <p:nvPr/>
        </p:nvSpPr>
        <p:spPr bwMode="auto">
          <a:xfrm flipV="1">
            <a:off x="5842000" y="2209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5842000" y="4267200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60" grpId="0" autoUpdateAnimBg="0"/>
      <p:bldP spid="61" grpId="0" animBg="1"/>
      <p:bldP spid="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6"/>
          <p:cNvSpPr txBox="1">
            <a:spLocks noChangeArrowheads="1"/>
          </p:cNvSpPr>
          <p:nvPr/>
        </p:nvSpPr>
        <p:spPr bwMode="auto">
          <a:xfrm>
            <a:off x="0" y="5492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The Base-Emitter Loop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Text Box 16"/>
          <p:cNvSpPr txBox="1">
            <a:spLocks noChangeArrowheads="1"/>
          </p:cNvSpPr>
          <p:nvPr/>
        </p:nvSpPr>
        <p:spPr bwMode="auto">
          <a:xfrm>
            <a:off x="533400" y="2036763"/>
            <a:ext cx="396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Kirchhoff’s voltage law:</a:t>
            </a:r>
          </a:p>
        </p:txBody>
      </p:sp>
      <p:sp>
        <p:nvSpPr>
          <p:cNvPr id="51204" name="Text Box 17"/>
          <p:cNvSpPr txBox="1">
            <a:spLocks noChangeArrowheads="1"/>
          </p:cNvSpPr>
          <p:nvPr/>
        </p:nvSpPr>
        <p:spPr bwMode="auto">
          <a:xfrm>
            <a:off x="457200" y="3941763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for base current:</a:t>
            </a:r>
          </a:p>
        </p:txBody>
      </p:sp>
      <p:grpSp>
        <p:nvGrpSpPr>
          <p:cNvPr id="51205" name="Group 12"/>
          <p:cNvGrpSpPr>
            <a:grpSpLocks/>
          </p:cNvGrpSpPr>
          <p:nvPr/>
        </p:nvGrpSpPr>
        <p:grpSpPr bwMode="auto">
          <a:xfrm>
            <a:off x="838200" y="2895600"/>
            <a:ext cx="3048000" cy="762000"/>
            <a:chOff x="432" y="1824"/>
            <a:chExt cx="1920" cy="480"/>
          </a:xfrm>
        </p:grpSpPr>
        <p:sp>
          <p:nvSpPr>
            <p:cNvPr id="51210" name="AutoShape 11"/>
            <p:cNvSpPr>
              <a:spLocks noChangeArrowheads="1"/>
            </p:cNvSpPr>
            <p:nvPr/>
          </p:nvSpPr>
          <p:spPr bwMode="auto">
            <a:xfrm>
              <a:off x="432" y="1824"/>
              <a:ext cx="1920" cy="4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11" name="Rectangle 18"/>
            <p:cNvSpPr>
              <a:spLocks noChangeArrowheads="1"/>
            </p:cNvSpPr>
            <p:nvPr/>
          </p:nvSpPr>
          <p:spPr bwMode="auto">
            <a:xfrm>
              <a:off x="575" y="1939"/>
              <a:ext cx="16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en-US" altLang="en-US" sz="2000" i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en-US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CC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en-US" sz="2000" i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altLang="en-US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2000" i="1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altLang="en-US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– </a:t>
              </a:r>
              <a:r>
                <a:rPr lang="en-US" altLang="en-US" sz="2000" i="1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altLang="en-US" sz="2000" i="1" baseline="-25000">
                  <a:latin typeface="Arial" panose="020B0604020202020204" pitchFamily="34" charset="0"/>
                  <a:cs typeface="Arial" panose="020B0604020202020204" pitchFamily="34" charset="0"/>
                </a:rPr>
                <a:t>BE</a:t>
              </a: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 = 0</a:t>
              </a:r>
            </a:p>
          </p:txBody>
        </p:sp>
      </p:grpSp>
      <p:grpSp>
        <p:nvGrpSpPr>
          <p:cNvPr id="51206" name="Group 14"/>
          <p:cNvGrpSpPr>
            <a:grpSpLocks/>
          </p:cNvGrpSpPr>
          <p:nvPr/>
        </p:nvGrpSpPr>
        <p:grpSpPr bwMode="auto">
          <a:xfrm>
            <a:off x="1143000" y="4572000"/>
            <a:ext cx="2438400" cy="1143000"/>
            <a:chOff x="768" y="2880"/>
            <a:chExt cx="1536" cy="720"/>
          </a:xfrm>
        </p:grpSpPr>
        <p:sp>
          <p:nvSpPr>
            <p:cNvPr id="51208" name="AutoShape 13"/>
            <p:cNvSpPr>
              <a:spLocks noChangeArrowheads="1"/>
            </p:cNvSpPr>
            <p:nvPr/>
          </p:nvSpPr>
          <p:spPr bwMode="auto">
            <a:xfrm>
              <a:off x="768" y="2880"/>
              <a:ext cx="1536" cy="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1209" name="Object 19"/>
            <p:cNvGraphicFramePr>
              <a:graphicFrameLocks noChangeAspect="1"/>
            </p:cNvGraphicFramePr>
            <p:nvPr/>
          </p:nvGraphicFramePr>
          <p:xfrm>
            <a:off x="892" y="2989"/>
            <a:ext cx="1288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7" name="Equation" r:id="rId3" imgW="939392" imgH="431613" progId="Equation.3">
                    <p:embed/>
                  </p:oleObj>
                </mc:Choice>
                <mc:Fallback>
                  <p:oleObj name="Equation" r:id="rId3" imgW="939392" imgH="43161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2989"/>
                          <a:ext cx="1288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1207" name="Picture 14" descr="fg04_004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057400"/>
            <a:ext cx="3919537" cy="3717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6"/>
          <p:cNvSpPr txBox="1">
            <a:spLocks noChangeArrowheads="1"/>
          </p:cNvSpPr>
          <p:nvPr/>
        </p:nvSpPr>
        <p:spPr bwMode="auto">
          <a:xfrm>
            <a:off x="0" y="6381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Collector-Emitter Loop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Rectangle 34"/>
          <p:cNvSpPr>
            <a:spLocks noChangeArrowheads="1"/>
          </p:cNvSpPr>
          <p:nvPr/>
        </p:nvSpPr>
        <p:spPr bwMode="auto">
          <a:xfrm>
            <a:off x="533400" y="2460625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Collector current:</a:t>
            </a:r>
          </a:p>
        </p:txBody>
      </p:sp>
      <p:sp>
        <p:nvSpPr>
          <p:cNvPr id="52228" name="Text Box 35"/>
          <p:cNvSpPr txBox="1">
            <a:spLocks noChangeArrowheads="1"/>
          </p:cNvSpPr>
          <p:nvPr/>
        </p:nvSpPr>
        <p:spPr bwMode="auto">
          <a:xfrm>
            <a:off x="533400" y="38100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Kirchhoff’s voltage law:</a:t>
            </a:r>
          </a:p>
        </p:txBody>
      </p:sp>
      <p:grpSp>
        <p:nvGrpSpPr>
          <p:cNvPr id="52229" name="Group 15"/>
          <p:cNvGrpSpPr>
            <a:grpSpLocks/>
          </p:cNvGrpSpPr>
          <p:nvPr/>
        </p:nvGrpSpPr>
        <p:grpSpPr bwMode="auto">
          <a:xfrm>
            <a:off x="1905000" y="2971800"/>
            <a:ext cx="1524000" cy="609600"/>
            <a:chOff x="1200" y="1920"/>
            <a:chExt cx="720" cy="336"/>
          </a:xfrm>
        </p:grpSpPr>
        <p:sp>
          <p:nvSpPr>
            <p:cNvPr id="52234" name="AutoShape 13"/>
            <p:cNvSpPr>
              <a:spLocks noChangeArrowheads="1"/>
            </p:cNvSpPr>
            <p:nvPr/>
          </p:nvSpPr>
          <p:spPr bwMode="auto">
            <a:xfrm>
              <a:off x="1200" y="1920"/>
              <a:ext cx="720" cy="3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2235" name="Object 37"/>
            <p:cNvGraphicFramePr>
              <a:graphicFrameLocks noChangeAspect="1"/>
            </p:cNvGraphicFramePr>
            <p:nvPr/>
          </p:nvGraphicFramePr>
          <p:xfrm>
            <a:off x="1295" y="1971"/>
            <a:ext cx="53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6" name="Equation" r:id="rId3" imgW="520700" imgH="228600" progId="Equation.3">
                    <p:embed/>
                  </p:oleObj>
                </mc:Choice>
                <mc:Fallback>
                  <p:oleObj name="Equation" r:id="rId3" imgW="52070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1971"/>
                          <a:ext cx="53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30" name="Group 16"/>
          <p:cNvGrpSpPr>
            <a:grpSpLocks/>
          </p:cNvGrpSpPr>
          <p:nvPr/>
        </p:nvGrpSpPr>
        <p:grpSpPr bwMode="auto">
          <a:xfrm>
            <a:off x="1600200" y="4419600"/>
            <a:ext cx="2133600" cy="685800"/>
            <a:chOff x="1008" y="2784"/>
            <a:chExt cx="1344" cy="432"/>
          </a:xfrm>
        </p:grpSpPr>
        <p:sp>
          <p:nvSpPr>
            <p:cNvPr id="52232" name="AutoShape 14"/>
            <p:cNvSpPr>
              <a:spLocks noChangeArrowheads="1"/>
            </p:cNvSpPr>
            <p:nvPr/>
          </p:nvSpPr>
          <p:spPr bwMode="auto">
            <a:xfrm>
              <a:off x="1008" y="2784"/>
              <a:ext cx="1344" cy="43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2233" name="Object 38"/>
            <p:cNvGraphicFramePr>
              <a:graphicFrameLocks noChangeAspect="1"/>
            </p:cNvGraphicFramePr>
            <p:nvPr/>
          </p:nvGraphicFramePr>
          <p:xfrm>
            <a:off x="1146" y="2886"/>
            <a:ext cx="10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7" name="Equation" r:id="rId5" imgW="1079500" imgH="228600" progId="Equation.3">
                    <p:embed/>
                  </p:oleObj>
                </mc:Choice>
                <mc:Fallback>
                  <p:oleObj name="Equation" r:id="rId5" imgW="1079500" imgH="228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2886"/>
                          <a:ext cx="10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2231" name="Picture 16" descr="fg04_00500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76463"/>
            <a:ext cx="3151188" cy="3462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blue">
  <a:themeElements>
    <a:clrScheme name="ppt_templat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ppt_template_blue</Template>
  <TotalTime>3709</TotalTime>
  <Words>1123</Words>
  <Application>Microsoft Office PowerPoint</Application>
  <PresentationFormat>On-screen Show (4:3)</PresentationFormat>
  <Paragraphs>247</Paragraphs>
  <Slides>34</Slides>
  <Notes>0</Notes>
  <HiddenSlides>4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ppt_template_blue</vt:lpstr>
      <vt:lpstr>Office Theme</vt:lpstr>
      <vt:lpstr>1_Office Theme</vt:lpstr>
      <vt:lpstr>2_Office Theme</vt:lpstr>
      <vt:lpstr>Equation</vt:lpstr>
      <vt:lpstr>DC Biasing – BJTs</vt:lpstr>
      <vt:lpstr>PowerPoint Presentation</vt:lpstr>
      <vt:lpstr>PowerPoint Presentation</vt:lpstr>
      <vt:lpstr>PowerPoint Presentation</vt:lpstr>
      <vt:lpstr>Regions of operation</vt:lpstr>
      <vt:lpstr>PowerPoint Presentation</vt:lpstr>
      <vt:lpstr>4.3 Base-Bias or Fixed-Bias</vt:lpstr>
      <vt:lpstr>PowerPoint Presentation</vt:lpstr>
      <vt:lpstr>PowerPoint Presentation</vt:lpstr>
      <vt:lpstr>Load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BJT DC biasing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4.7 EMITTER-FOLLOWER CONFIGURATION</vt:lpstr>
      <vt:lpstr> EMITTER-FOLLOWER DC ANALYSIS</vt:lpstr>
      <vt:lpstr>PowerPoint Presentation</vt:lpstr>
      <vt:lpstr>  4.8 COMMON-BASE CONFIGURATION</vt:lpstr>
      <vt:lpstr>  COMMON-BASE CONFIGURATION</vt:lpstr>
      <vt:lpstr>PowerPoint Presentation</vt:lpstr>
      <vt:lpstr>  Which Bias is better?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Robert Paynter</dc:creator>
  <cp:lastModifiedBy>Riasat</cp:lastModifiedBy>
  <cp:revision>208</cp:revision>
  <dcterms:created xsi:type="dcterms:W3CDTF">2011-07-14T15:53:54Z</dcterms:created>
  <dcterms:modified xsi:type="dcterms:W3CDTF">2020-09-11T17:59:33Z</dcterms:modified>
</cp:coreProperties>
</file>