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20" r:id="rId2"/>
    <p:sldMasterId id="2147483832" r:id="rId3"/>
    <p:sldMasterId id="2147483844" r:id="rId4"/>
    <p:sldMasterId id="2147483856" r:id="rId5"/>
    <p:sldMasterId id="2147483868" r:id="rId6"/>
  </p:sldMasterIdLst>
  <p:notesMasterIdLst>
    <p:notesMasterId r:id="rId38"/>
  </p:notesMasterIdLst>
  <p:sldIdLst>
    <p:sldId id="471" r:id="rId7"/>
    <p:sldId id="434" r:id="rId8"/>
    <p:sldId id="350" r:id="rId9"/>
    <p:sldId id="351" r:id="rId10"/>
    <p:sldId id="352" r:id="rId11"/>
    <p:sldId id="354" r:id="rId12"/>
    <p:sldId id="376" r:id="rId13"/>
    <p:sldId id="377" r:id="rId14"/>
    <p:sldId id="356" r:id="rId15"/>
    <p:sldId id="383" r:id="rId16"/>
    <p:sldId id="388" r:id="rId17"/>
    <p:sldId id="416" r:id="rId18"/>
    <p:sldId id="389" r:id="rId19"/>
    <p:sldId id="417" r:id="rId20"/>
    <p:sldId id="418" r:id="rId21"/>
    <p:sldId id="390" r:id="rId22"/>
    <p:sldId id="391" r:id="rId23"/>
    <p:sldId id="473" r:id="rId24"/>
    <p:sldId id="423" r:id="rId25"/>
    <p:sldId id="392" r:id="rId26"/>
    <p:sldId id="440" r:id="rId27"/>
    <p:sldId id="441" r:id="rId28"/>
    <p:sldId id="463" r:id="rId29"/>
    <p:sldId id="474" r:id="rId30"/>
    <p:sldId id="442" r:id="rId31"/>
    <p:sldId id="443" r:id="rId32"/>
    <p:sldId id="465" r:id="rId33"/>
    <p:sldId id="475" r:id="rId34"/>
    <p:sldId id="476" r:id="rId35"/>
    <p:sldId id="477" r:id="rId36"/>
    <p:sldId id="402" r:id="rId3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CAEE"/>
    <a:srgbClr val="E5F99D"/>
    <a:srgbClr val="0080AA"/>
    <a:srgbClr val="006DA4"/>
    <a:srgbClr val="9494DC"/>
    <a:srgbClr val="8181D5"/>
    <a:srgbClr val="FF00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989" autoAdjust="0"/>
    <p:restoredTop sz="94660"/>
  </p:normalViewPr>
  <p:slideViewPr>
    <p:cSldViewPr>
      <p:cViewPr varScale="1">
        <p:scale>
          <a:sx n="72" d="100"/>
          <a:sy n="72" d="100"/>
        </p:scale>
        <p:origin x="15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asat Khan" userId="826ac62dfbb52e43" providerId="LiveId" clId="{24D6A1D0-A197-41BC-94A3-45D3F2A31F8B}"/>
    <pc:docChg chg="undo custSel addSld delSld modSld">
      <pc:chgData name="Riasat Khan" userId="826ac62dfbb52e43" providerId="LiveId" clId="{24D6A1D0-A197-41BC-94A3-45D3F2A31F8B}" dt="2020-12-28T03:51:51.834" v="253" actId="1076"/>
      <pc:docMkLst>
        <pc:docMk/>
      </pc:docMkLst>
      <pc:sldChg chg="addSp delSp modSp add mod modAnim">
        <pc:chgData name="Riasat Khan" userId="826ac62dfbb52e43" providerId="LiveId" clId="{24D6A1D0-A197-41BC-94A3-45D3F2A31F8B}" dt="2020-12-28T03:50:44.526" v="242" actId="20577"/>
        <pc:sldMkLst>
          <pc:docMk/>
          <pc:sldMk cId="653968222" sldId="476"/>
        </pc:sldMkLst>
        <pc:spChg chg="del">
          <ac:chgData name="Riasat Khan" userId="826ac62dfbb52e43" providerId="LiveId" clId="{24D6A1D0-A197-41BC-94A3-45D3F2A31F8B}" dt="2020-12-28T03:42:48.278" v="55" actId="478"/>
          <ac:spMkLst>
            <pc:docMk/>
            <pc:sldMk cId="653968222" sldId="476"/>
            <ac:spMk id="2" creationId="{00000000-0000-0000-0000-000000000000}"/>
          </ac:spMkLst>
        </pc:spChg>
        <pc:spChg chg="del">
          <ac:chgData name="Riasat Khan" userId="826ac62dfbb52e43" providerId="LiveId" clId="{24D6A1D0-A197-41BC-94A3-45D3F2A31F8B}" dt="2020-12-28T03:42:50.297" v="56" actId="478"/>
          <ac:spMkLst>
            <pc:docMk/>
            <pc:sldMk cId="653968222" sldId="476"/>
            <ac:spMk id="3" creationId="{00000000-0000-0000-0000-000000000000}"/>
          </ac:spMkLst>
        </pc:spChg>
        <pc:spChg chg="mod">
          <ac:chgData name="Riasat Khan" userId="826ac62dfbb52e43" providerId="LiveId" clId="{24D6A1D0-A197-41BC-94A3-45D3F2A31F8B}" dt="2020-12-28T03:50:44.526" v="242" actId="20577"/>
          <ac:spMkLst>
            <pc:docMk/>
            <pc:sldMk cId="653968222" sldId="476"/>
            <ac:spMk id="4" creationId="{00000000-0000-0000-0000-000000000000}"/>
          </ac:spMkLst>
        </pc:spChg>
        <pc:spChg chg="del">
          <ac:chgData name="Riasat Khan" userId="826ac62dfbb52e43" providerId="LiveId" clId="{24D6A1D0-A197-41BC-94A3-45D3F2A31F8B}" dt="2020-12-28T03:42:33.288" v="52" actId="478"/>
          <ac:spMkLst>
            <pc:docMk/>
            <pc:sldMk cId="653968222" sldId="476"/>
            <ac:spMk id="7" creationId="{00000000-0000-0000-0000-000000000000}"/>
          </ac:spMkLst>
        </pc:spChg>
        <pc:spChg chg="mod">
          <ac:chgData name="Riasat Khan" userId="826ac62dfbb52e43" providerId="LiveId" clId="{24D6A1D0-A197-41BC-94A3-45D3F2A31F8B}" dt="2020-12-28T03:42:29.283" v="51" actId="1035"/>
          <ac:spMkLst>
            <pc:docMk/>
            <pc:sldMk cId="653968222" sldId="476"/>
            <ac:spMk id="82948" creationId="{00000000-0000-0000-0000-000000000000}"/>
          </ac:spMkLst>
        </pc:spChg>
        <pc:picChg chg="add mod modCrop">
          <ac:chgData name="Riasat Khan" userId="826ac62dfbb52e43" providerId="LiveId" clId="{24D6A1D0-A197-41BC-94A3-45D3F2A31F8B}" dt="2020-12-28T03:49:04.712" v="186" actId="1036"/>
          <ac:picMkLst>
            <pc:docMk/>
            <pc:sldMk cId="653968222" sldId="476"/>
            <ac:picMk id="6" creationId="{38F23EC2-1CFB-4705-A4D9-62EC8B008468}"/>
          </ac:picMkLst>
        </pc:picChg>
        <pc:picChg chg="add mod">
          <ac:chgData name="Riasat Khan" userId="826ac62dfbb52e43" providerId="LiveId" clId="{24D6A1D0-A197-41BC-94A3-45D3F2A31F8B}" dt="2020-12-28T03:46:09.542" v="177" actId="14100"/>
          <ac:picMkLst>
            <pc:docMk/>
            <pc:sldMk cId="653968222" sldId="476"/>
            <ac:picMk id="9" creationId="{F918523A-54BF-4283-8C4F-5894084CC882}"/>
          </ac:picMkLst>
        </pc:picChg>
        <pc:picChg chg="del mod">
          <ac:chgData name="Riasat Khan" userId="826ac62dfbb52e43" providerId="LiveId" clId="{24D6A1D0-A197-41BC-94A3-45D3F2A31F8B}" dt="2020-12-28T03:42:45.202" v="54" actId="478"/>
          <ac:picMkLst>
            <pc:docMk/>
            <pc:sldMk cId="653968222" sldId="476"/>
            <ac:picMk id="82946" creationId="{00000000-0000-0000-0000-000000000000}"/>
          </ac:picMkLst>
        </pc:picChg>
      </pc:sldChg>
      <pc:sldChg chg="new del">
        <pc:chgData name="Riasat Khan" userId="826ac62dfbb52e43" providerId="LiveId" clId="{24D6A1D0-A197-41BC-94A3-45D3F2A31F8B}" dt="2020-12-28T03:41:43.824" v="5" actId="47"/>
        <pc:sldMkLst>
          <pc:docMk/>
          <pc:sldMk cId="1118187932" sldId="476"/>
        </pc:sldMkLst>
      </pc:sldChg>
      <pc:sldChg chg="delSp add del">
        <pc:chgData name="Riasat Khan" userId="826ac62dfbb52e43" providerId="LiveId" clId="{24D6A1D0-A197-41BC-94A3-45D3F2A31F8B}" dt="2020-12-28T03:39:44.509" v="3" actId="47"/>
        <pc:sldMkLst>
          <pc:docMk/>
          <pc:sldMk cId="3373127930" sldId="476"/>
        </pc:sldMkLst>
        <pc:picChg chg="del">
          <ac:chgData name="Riasat Khan" userId="826ac62dfbb52e43" providerId="LiveId" clId="{24D6A1D0-A197-41BC-94A3-45D3F2A31F8B}" dt="2020-12-28T03:39:38.585" v="2" actId="478"/>
          <ac:picMkLst>
            <pc:docMk/>
            <pc:sldMk cId="3373127930" sldId="476"/>
            <ac:picMk id="8" creationId="{00000000-0000-0000-0000-000000000000}"/>
          </ac:picMkLst>
        </pc:picChg>
        <pc:picChg chg="del">
          <ac:chgData name="Riasat Khan" userId="826ac62dfbb52e43" providerId="LiveId" clId="{24D6A1D0-A197-41BC-94A3-45D3F2A31F8B}" dt="2020-12-28T03:39:36.871" v="1" actId="478"/>
          <ac:picMkLst>
            <pc:docMk/>
            <pc:sldMk cId="3373127930" sldId="476"/>
            <ac:picMk id="136194" creationId="{00000000-0000-0000-0000-000000000000}"/>
          </ac:picMkLst>
        </pc:picChg>
      </pc:sldChg>
      <pc:sldChg chg="addSp delSp modSp add mod modAnim">
        <pc:chgData name="Riasat Khan" userId="826ac62dfbb52e43" providerId="LiveId" clId="{24D6A1D0-A197-41BC-94A3-45D3F2A31F8B}" dt="2020-12-28T03:51:51.834" v="253" actId="1076"/>
        <pc:sldMkLst>
          <pc:docMk/>
          <pc:sldMk cId="1112770976" sldId="477"/>
        </pc:sldMkLst>
        <pc:spChg chg="del mod">
          <ac:chgData name="Riasat Khan" userId="826ac62dfbb52e43" providerId="LiveId" clId="{24D6A1D0-A197-41BC-94A3-45D3F2A31F8B}" dt="2020-12-28T03:51:17.460" v="245" actId="478"/>
          <ac:spMkLst>
            <pc:docMk/>
            <pc:sldMk cId="1112770976" sldId="477"/>
            <ac:spMk id="4" creationId="{00000000-0000-0000-0000-000000000000}"/>
          </ac:spMkLst>
        </pc:spChg>
        <pc:picChg chg="add mod">
          <ac:chgData name="Riasat Khan" userId="826ac62dfbb52e43" providerId="LiveId" clId="{24D6A1D0-A197-41BC-94A3-45D3F2A31F8B}" dt="2020-12-28T03:51:51.834" v="253" actId="1076"/>
          <ac:picMkLst>
            <pc:docMk/>
            <pc:sldMk cId="1112770976" sldId="477"/>
            <ac:picMk id="3" creationId="{7A81A640-345D-4B91-BCAA-E22FE21FF9B6}"/>
          </ac:picMkLst>
        </pc:picChg>
        <pc:picChg chg="add del mod">
          <ac:chgData name="Riasat Khan" userId="826ac62dfbb52e43" providerId="LiveId" clId="{24D6A1D0-A197-41BC-94A3-45D3F2A31F8B}" dt="2020-12-28T03:51:34.780" v="249" actId="478"/>
          <ac:picMkLst>
            <pc:docMk/>
            <pc:sldMk cId="1112770976" sldId="477"/>
            <ac:picMk id="6" creationId="{38F23EC2-1CFB-4705-A4D9-62EC8B008468}"/>
          </ac:picMkLst>
        </pc:picChg>
        <pc:picChg chg="mod">
          <ac:chgData name="Riasat Khan" userId="826ac62dfbb52e43" providerId="LiveId" clId="{24D6A1D0-A197-41BC-94A3-45D3F2A31F8B}" dt="2020-12-28T03:51:37.540" v="250" actId="1076"/>
          <ac:picMkLst>
            <pc:docMk/>
            <pc:sldMk cId="1112770976" sldId="477"/>
            <ac:picMk id="9" creationId="{F918523A-54BF-4283-8C4F-5894084CC882}"/>
          </ac:picMkLst>
        </pc:picChg>
      </pc:sldChg>
    </pc:docChg>
  </pc:docChgLst>
  <pc:docChgLst>
    <pc:chgData name="Riasat Khan" userId="826ac62dfbb52e43" providerId="LiveId" clId="{0FD643C0-C62B-4598-866A-64156922B39A}"/>
    <pc:docChg chg="modSld">
      <pc:chgData name="Riasat Khan" userId="826ac62dfbb52e43" providerId="LiveId" clId="{0FD643C0-C62B-4598-866A-64156922B39A}" dt="2021-08-15T17:16:16.377" v="2" actId="20577"/>
      <pc:docMkLst>
        <pc:docMk/>
      </pc:docMkLst>
      <pc:sldChg chg="modSp mod">
        <pc:chgData name="Riasat Khan" userId="826ac62dfbb52e43" providerId="LiveId" clId="{0FD643C0-C62B-4598-866A-64156922B39A}" dt="2021-08-15T17:16:16.377" v="2" actId="20577"/>
        <pc:sldMkLst>
          <pc:docMk/>
          <pc:sldMk cId="574010102" sldId="473"/>
        </pc:sldMkLst>
        <pc:spChg chg="mod">
          <ac:chgData name="Riasat Khan" userId="826ac62dfbb52e43" providerId="LiveId" clId="{0FD643C0-C62B-4598-866A-64156922B39A}" dt="2021-08-15T17:16:11.572" v="0" actId="20577"/>
          <ac:spMkLst>
            <pc:docMk/>
            <pc:sldMk cId="574010102" sldId="473"/>
            <ac:spMk id="2" creationId="{00000000-0000-0000-0000-000000000000}"/>
          </ac:spMkLst>
        </pc:spChg>
        <pc:spChg chg="mod">
          <ac:chgData name="Riasat Khan" userId="826ac62dfbb52e43" providerId="LiveId" clId="{0FD643C0-C62B-4598-866A-64156922B39A}" dt="2021-08-15T17:16:16.377" v="2" actId="20577"/>
          <ac:spMkLst>
            <pc:docMk/>
            <pc:sldMk cId="574010102" sldId="473"/>
            <ac:spMk id="6" creationId="{00000000-0000-0000-0000-000000000000}"/>
          </ac:spMkLst>
        </pc:spChg>
        <pc:spChg chg="mod">
          <ac:chgData name="Riasat Khan" userId="826ac62dfbb52e43" providerId="LiveId" clId="{0FD643C0-C62B-4598-866A-64156922B39A}" dt="2021-08-15T17:16:13.888" v="1" actId="20577"/>
          <ac:spMkLst>
            <pc:docMk/>
            <pc:sldMk cId="574010102" sldId="473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349FD9F-C966-4F5B-805A-43A5EB7C417B}" type="datetimeFigureOut">
              <a:rPr lang="en-US"/>
              <a:pPr>
                <a:defRPr/>
              </a:pPr>
              <a:t>8/15/2021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9986F53C-1FAD-4D69-B762-1CC90DF3ED0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1569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111766D-126D-4218-9EAE-FC1D3E4F6CF8}" type="slidenum">
              <a:rPr lang="en-US" altLang="en-US" smtClean="0">
                <a:solidFill>
                  <a:srgbClr val="000000"/>
                </a:solidFill>
              </a:rPr>
              <a:pPr/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262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83435FC-814C-4698-89EB-0D91A90BE016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2049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F4577B4-4BE5-42F9-8908-D1E5E620DBA6}" type="slidenum">
              <a:rPr lang="en-US" altLang="en-US" smtClean="0">
                <a:solidFill>
                  <a:srgbClr val="000000"/>
                </a:solidFill>
              </a:rPr>
              <a:pPr/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8235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wrap="square" tIns="45720" bIns="45720"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19599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6062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547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9547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74654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C4394B5-AC04-4BBE-A9B0-4F89BE2FDE4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5AB1EB7-B65D-4CDD-813A-2270EBA9D87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144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D4DF06D-83DE-47A0-B957-1DFAAF6BB8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866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8A89F2D-770B-4628-A700-F8E2749861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27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A13EAB8-72EA-43E3-9EBF-99D083D776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477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29CEF8C-0C04-46C0-8263-07FB055926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5256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3EDFDDD-816D-4DDE-B504-6F3A3343F4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645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341474F-486E-49EE-B825-2C42F2AB467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699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20866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792BDF5-F717-44C5-8970-CD3A65078A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666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C337F2B-3689-4EEE-B9E7-38157A2F94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740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9114AB3-F6C4-4CD6-8277-4CF58E44FC9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139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DDCCEA5-2414-413E-B846-A0D31A82CC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07812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841DCCA-F11B-4179-961F-1863597DA8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79304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F8967D1-AEBB-491E-ADFE-AA0C667933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51605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ADB70B9-E28F-4160-B084-B49ABA11CB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389432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5BDE9CB-E6E4-4E89-A0B9-6BAD9504B9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62036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360046B-DCBC-49E8-8745-285116296E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33434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CC7C9F6-4263-4B15-91F2-09CFC8C7593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3609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618375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5FD618C-9454-47B9-A4A3-09B12378B2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54205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343FC18-FE03-4BB0-ACE3-2648250C3C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01616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897D52D-50CE-427E-8050-73C09154E5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74757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FFE845C-0AE7-4A2D-B056-3308EA1A61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374158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76E3713-C102-4ED7-AAB6-774B1008B3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88026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F0D0B20-785B-4E6A-B3DF-CD44320CC8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646388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D9D26AA-D860-4E1A-9F8B-5E661A1495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546060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D9AC342-10D3-4E21-92A9-A1712DE231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82722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4F179E9-4085-4EA1-9360-74B79EB3769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68954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3715114-CF0B-471D-8907-26FFD32C45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0974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79525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79525"/>
            <a:ext cx="4038600" cy="4949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0765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E44729D-6616-4BB2-A325-4AB7AAAB60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480314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6B5A65A-1D92-4A3F-BA77-A92A451BFE0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620273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648ED34-F794-4134-AB18-221E29718F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429395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5E67FBF-FB57-4758-9C59-A1C7C6BC88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888694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CC463B6-BB2A-44E6-A0B3-812CC4AE4A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486976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081453AA-7887-4C5F-AE82-340FB37470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70141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DBB55D9-3789-43F2-8D78-E134A4D5BB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516099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8D2C0717-BCDF-4CA1-BD8B-60327F810A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938439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47309A2D-A226-41D8-B08A-5970AC726A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7268728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8541A44-344D-41AC-90C4-B55FD736BD0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1451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94351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1B7ED34-6994-4755-8952-E56496F7A3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55447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4DAFDE6-F0AB-4C24-AAAD-C223F1BC7D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611747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FDB2F8B-2B74-42F7-AAC8-C2924D13A0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301667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AB9C193-B6C3-4F9A-B079-764C23E42F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532148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D3A6705-1336-44EF-B11E-233B52A51C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269157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134A1E2-F4CE-401A-8F49-F196913085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616747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AB05581B-E233-47F5-B580-851C9244CE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16211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9B3C8F-6A28-4B72-A57F-48E1F267CE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012335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F7E1DF5-E9FA-4ACD-8E43-66F0A4D7141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811947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C279FA22-CA29-489B-BB18-4A3E59421B9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422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026876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D6FD046-C3CF-4CF4-8643-EB54276CEA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580883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0DC64E2-B6F1-4650-AE07-330A9C6531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105082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D1FEDE7C-0DE9-4F75-B137-C87B36A4CB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604912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3A503FB-0793-4E03-998F-B3F24B7EEA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598553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317A3580-8461-4DA7-A2A1-27D21C7166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801954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577D282-D779-420E-B3ED-0527E29805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899373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FF5A4A3-46E3-4BF5-BC3C-52729B8217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0760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97392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541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858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rgbClr val="0080A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3" descr="rgb-blu2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97613"/>
            <a:ext cx="91440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91440" rIns="91440" bIns="914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79525"/>
            <a:ext cx="8229600" cy="494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77" r:id="rId1"/>
    <p:sldLayoutId id="2147484967" r:id="rId2"/>
    <p:sldLayoutId id="2147484968" r:id="rId3"/>
    <p:sldLayoutId id="2147484969" r:id="rId4"/>
    <p:sldLayoutId id="2147484970" r:id="rId5"/>
    <p:sldLayoutId id="2147484971" r:id="rId6"/>
    <p:sldLayoutId id="2147484972" r:id="rId7"/>
    <p:sldLayoutId id="2147484973" r:id="rId8"/>
    <p:sldLayoutId id="2147484974" r:id="rId9"/>
    <p:sldLayoutId id="2147484975" r:id="rId10"/>
    <p:sldLayoutId id="2147484976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5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5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5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10000"/>
        </a:spcBef>
        <a:spcAft>
          <a:spcPct val="0"/>
        </a:spcAft>
        <a:buChar char="•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Calibri"/>
              </a:defRPr>
            </a:lvl1pPr>
          </a:lstStyle>
          <a:p>
            <a:pPr>
              <a:defRPr/>
            </a:pPr>
            <a:fld id="{0D0F32D3-8F7E-41A9-982A-446DDA766A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78" r:id="rId1"/>
    <p:sldLayoutId id="2147484979" r:id="rId2"/>
    <p:sldLayoutId id="2147484980" r:id="rId3"/>
    <p:sldLayoutId id="2147484981" r:id="rId4"/>
    <p:sldLayoutId id="2147484982" r:id="rId5"/>
    <p:sldLayoutId id="2147484983" r:id="rId6"/>
    <p:sldLayoutId id="2147484984" r:id="rId7"/>
    <p:sldLayoutId id="2147484985" r:id="rId8"/>
    <p:sldLayoutId id="2147484986" r:id="rId9"/>
    <p:sldLayoutId id="2147484987" r:id="rId10"/>
    <p:sldLayoutId id="2147484988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FEF37B49-552A-4F9B-84DB-7DD4EB57C6C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89" r:id="rId1"/>
    <p:sldLayoutId id="2147484990" r:id="rId2"/>
    <p:sldLayoutId id="2147484991" r:id="rId3"/>
    <p:sldLayoutId id="2147484992" r:id="rId4"/>
    <p:sldLayoutId id="2147484993" r:id="rId5"/>
    <p:sldLayoutId id="2147484994" r:id="rId6"/>
    <p:sldLayoutId id="2147484995" r:id="rId7"/>
    <p:sldLayoutId id="2147484996" r:id="rId8"/>
    <p:sldLayoutId id="2147484997" r:id="rId9"/>
    <p:sldLayoutId id="2147484998" r:id="rId10"/>
    <p:sldLayoutId id="214748499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1534BFB-3B0C-4A0C-8332-C193ACE6BE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00" r:id="rId1"/>
    <p:sldLayoutId id="2147485001" r:id="rId2"/>
    <p:sldLayoutId id="2147485002" r:id="rId3"/>
    <p:sldLayoutId id="2147485003" r:id="rId4"/>
    <p:sldLayoutId id="2147485004" r:id="rId5"/>
    <p:sldLayoutId id="2147485005" r:id="rId6"/>
    <p:sldLayoutId id="2147485006" r:id="rId7"/>
    <p:sldLayoutId id="2147485007" r:id="rId8"/>
    <p:sldLayoutId id="2147485008" r:id="rId9"/>
    <p:sldLayoutId id="2147485009" r:id="rId10"/>
    <p:sldLayoutId id="2147485010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26340C5-CF17-4360-8D17-E777202D7E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11" r:id="rId1"/>
    <p:sldLayoutId id="2147485012" r:id="rId2"/>
    <p:sldLayoutId id="2147485013" r:id="rId3"/>
    <p:sldLayoutId id="2147485014" r:id="rId4"/>
    <p:sldLayoutId id="2147485015" r:id="rId5"/>
    <p:sldLayoutId id="2147485016" r:id="rId6"/>
    <p:sldLayoutId id="2147485017" r:id="rId7"/>
    <p:sldLayoutId id="2147485018" r:id="rId8"/>
    <p:sldLayoutId id="2147485019" r:id="rId9"/>
    <p:sldLayoutId id="2147485020" r:id="rId10"/>
    <p:sldLayoutId id="2147485021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32DBB3F-BE6C-4BE0-A227-3455BFB873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22" r:id="rId1"/>
    <p:sldLayoutId id="2147485023" r:id="rId2"/>
    <p:sldLayoutId id="2147485024" r:id="rId3"/>
    <p:sldLayoutId id="2147485025" r:id="rId4"/>
    <p:sldLayoutId id="2147485026" r:id="rId5"/>
    <p:sldLayoutId id="2147485027" r:id="rId6"/>
    <p:sldLayoutId id="2147485028" r:id="rId7"/>
    <p:sldLayoutId id="2147485029" r:id="rId8"/>
    <p:sldLayoutId id="2147485030" r:id="rId9"/>
    <p:sldLayoutId id="2147485031" r:id="rId10"/>
    <p:sldLayoutId id="2147485032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3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26.JP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40.jpe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41.wmf"/><Relationship Id="rId7" Type="http://schemas.openxmlformats.org/officeDocument/2006/relationships/image" Target="../media/image4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46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2.wmf"/><Relationship Id="rId10" Type="http://schemas.openxmlformats.org/officeDocument/2006/relationships/image" Target="../media/image40.jpeg"/><Relationship Id="rId4" Type="http://schemas.openxmlformats.org/officeDocument/2006/relationships/oleObject" Target="../embeddings/oleObject2.bin"/><Relationship Id="rId9" Type="http://schemas.openxmlformats.org/officeDocument/2006/relationships/image" Target="../media/image44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4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51.wmf"/><Relationship Id="rId7" Type="http://schemas.openxmlformats.org/officeDocument/2006/relationships/image" Target="../media/image53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46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52.wmf"/><Relationship Id="rId10" Type="http://schemas.openxmlformats.org/officeDocument/2006/relationships/image" Target="../media/image55.jpeg"/><Relationship Id="rId4" Type="http://schemas.openxmlformats.org/officeDocument/2006/relationships/oleObject" Target="../embeddings/oleObject6.bin"/><Relationship Id="rId9" Type="http://schemas.openxmlformats.org/officeDocument/2006/relationships/image" Target="../media/image5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5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1.xml"/><Relationship Id="rId4" Type="http://schemas.openxmlformats.org/officeDocument/2006/relationships/image" Target="../media/image6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6.x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BJT AC Analysis</a:t>
            </a:r>
            <a:endParaRPr lang="en-US" dirty="0"/>
          </a:p>
        </p:txBody>
      </p:sp>
      <p:sp>
        <p:nvSpPr>
          <p:cNvPr id="77827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Topic 5 (Chapter 5)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2" name="Text Box 10"/>
          <p:cNvSpPr txBox="1">
            <a:spLocks noChangeArrowheads="1"/>
          </p:cNvSpPr>
          <p:nvPr/>
        </p:nvSpPr>
        <p:spPr bwMode="auto">
          <a:xfrm>
            <a:off x="4587875" y="3803650"/>
            <a:ext cx="417513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3333CC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3333CC"/>
                </a:solidFill>
              </a:rPr>
              <a:t>i</a:t>
            </a:r>
            <a:r>
              <a:rPr lang="en-US" altLang="en-US" sz="2800" b="1" baseline="-25000">
                <a:solidFill>
                  <a:srgbClr val="3333CC"/>
                </a:solidFill>
              </a:rPr>
              <a:t>b</a:t>
            </a:r>
            <a:endParaRPr lang="en-US" altLang="en-US" sz="2800" b="1">
              <a:solidFill>
                <a:srgbClr val="3333CC"/>
              </a:solidFill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536950" y="1352550"/>
            <a:ext cx="10230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 err="1">
                <a:solidFill>
                  <a:srgbClr val="FF0000"/>
                </a:solidFill>
                <a:latin typeface="Symbol" panose="05050102010706020507" pitchFamily="18" charset="2"/>
              </a:rPr>
              <a:t>b</a:t>
            </a:r>
            <a:r>
              <a:rPr lang="en-US" altLang="en-US" sz="2800" b="1" baseline="-25000" dirty="0" err="1">
                <a:solidFill>
                  <a:srgbClr val="FF0000"/>
                </a:solidFill>
              </a:rPr>
              <a:t>DC</a:t>
            </a:r>
            <a:r>
              <a:rPr lang="en-US" altLang="en-US" sz="2800" b="1" dirty="0">
                <a:solidFill>
                  <a:srgbClr val="FF0000"/>
                </a:solidFill>
              </a:rPr>
              <a:t> =</a:t>
            </a:r>
          </a:p>
        </p:txBody>
      </p:sp>
      <p:sp>
        <p:nvSpPr>
          <p:cNvPr id="13315" name="Text Box 3"/>
          <p:cNvSpPr txBox="1">
            <a:spLocks noChangeArrowheads="1"/>
          </p:cNvSpPr>
          <p:nvPr/>
        </p:nvSpPr>
        <p:spPr bwMode="auto">
          <a:xfrm>
            <a:off x="4454525" y="1076325"/>
            <a:ext cx="4968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</a:rPr>
              <a:t>I</a:t>
            </a:r>
            <a:r>
              <a:rPr lang="en-US" altLang="en-US" sz="2800" b="1" baseline="-25000">
                <a:solidFill>
                  <a:srgbClr val="FF0000"/>
                </a:solidFill>
              </a:rPr>
              <a:t>C</a:t>
            </a:r>
            <a:endParaRPr lang="en-US" altLang="en-US" sz="2800" b="1">
              <a:solidFill>
                <a:srgbClr val="FF0000"/>
              </a:solidFill>
            </a:endParaRP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470400" y="1593850"/>
            <a:ext cx="48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</a:rPr>
              <a:t>I</a:t>
            </a:r>
            <a:r>
              <a:rPr lang="en-US" altLang="en-US" sz="2800" b="1" baseline="-25000">
                <a:solidFill>
                  <a:srgbClr val="FF0000"/>
                </a:solidFill>
              </a:rPr>
              <a:t>B</a:t>
            </a:r>
            <a:endParaRPr lang="en-US" altLang="en-US" sz="2800" b="1">
              <a:solidFill>
                <a:srgbClr val="FF0000"/>
              </a:solidFill>
            </a:endParaRPr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4486275" y="16256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3622675" y="3959225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3333CC"/>
                </a:solidFill>
                <a:latin typeface="Symbol" panose="05050102010706020507" pitchFamily="18" charset="2"/>
              </a:rPr>
              <a:t>b</a:t>
            </a:r>
            <a:r>
              <a:rPr lang="en-US" altLang="en-US" sz="2800" b="1" baseline="-25000">
                <a:solidFill>
                  <a:srgbClr val="3333CC"/>
                </a:solidFill>
              </a:rPr>
              <a:t>ac</a:t>
            </a:r>
            <a:r>
              <a:rPr lang="en-US" altLang="en-US" sz="2800" b="1">
                <a:solidFill>
                  <a:srgbClr val="3333CC"/>
                </a:solidFill>
              </a:rPr>
              <a:t> =</a:t>
            </a: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4564063" y="3165475"/>
            <a:ext cx="38893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 b="1">
              <a:solidFill>
                <a:srgbClr val="3333CC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3333CC"/>
                </a:solidFill>
              </a:rPr>
              <a:t>i</a:t>
            </a:r>
            <a:r>
              <a:rPr lang="en-US" altLang="en-US" sz="2800" b="1" baseline="-25000">
                <a:solidFill>
                  <a:srgbClr val="3333CC"/>
                </a:solidFill>
              </a:rPr>
              <a:t>c</a:t>
            </a:r>
            <a:endParaRPr lang="en-US" altLang="en-US" sz="2800" b="1">
              <a:solidFill>
                <a:srgbClr val="3333CC"/>
              </a:solidFill>
            </a:endParaRPr>
          </a:p>
        </p:txBody>
      </p:sp>
      <p:sp>
        <p:nvSpPr>
          <p:cNvPr id="13321" name="Line 9"/>
          <p:cNvSpPr>
            <a:spLocks noChangeShapeType="1"/>
          </p:cNvSpPr>
          <p:nvPr/>
        </p:nvSpPr>
        <p:spPr bwMode="auto">
          <a:xfrm>
            <a:off x="4572000" y="4232275"/>
            <a:ext cx="45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314" name="Text Box 11"/>
          <p:cNvSpPr txBox="1">
            <a:spLocks noChangeArrowheads="1"/>
          </p:cNvSpPr>
          <p:nvPr/>
        </p:nvSpPr>
        <p:spPr bwMode="auto">
          <a:xfrm>
            <a:off x="1990725" y="304800"/>
            <a:ext cx="49434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</a:rPr>
              <a:t>The </a:t>
            </a:r>
            <a:r>
              <a:rPr lang="en-US" altLang="en-US" sz="2800" b="1" u="sng">
                <a:solidFill>
                  <a:srgbClr val="FF0000"/>
                </a:solidFill>
              </a:rPr>
              <a:t>dc</a:t>
            </a:r>
            <a:r>
              <a:rPr lang="en-US" altLang="en-US" sz="2800" b="1">
                <a:solidFill>
                  <a:srgbClr val="FF0000"/>
                </a:solidFill>
              </a:rPr>
              <a:t> current gain is given as:</a:t>
            </a:r>
          </a:p>
        </p:txBody>
      </p:sp>
      <p:sp>
        <p:nvSpPr>
          <p:cNvPr id="13324" name="Text Box 12"/>
          <p:cNvSpPr txBox="1">
            <a:spLocks noChangeArrowheads="1"/>
          </p:cNvSpPr>
          <p:nvPr/>
        </p:nvSpPr>
        <p:spPr bwMode="auto">
          <a:xfrm>
            <a:off x="2057400" y="2905125"/>
            <a:ext cx="49228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3333CC"/>
                </a:solidFill>
              </a:rPr>
              <a:t>The </a:t>
            </a:r>
            <a:r>
              <a:rPr lang="en-US" altLang="en-US" sz="2800" b="1" u="sng">
                <a:solidFill>
                  <a:srgbClr val="3333CC"/>
                </a:solidFill>
              </a:rPr>
              <a:t>ac</a:t>
            </a:r>
            <a:r>
              <a:rPr lang="en-US" altLang="en-US" sz="2800" b="1">
                <a:solidFill>
                  <a:srgbClr val="3333CC"/>
                </a:solidFill>
              </a:rPr>
              <a:t> current gain is given as:</a:t>
            </a:r>
          </a:p>
        </p:txBody>
      </p:sp>
      <p:sp>
        <p:nvSpPr>
          <p:cNvPr id="13325" name="Text Box 13"/>
          <p:cNvSpPr txBox="1">
            <a:spLocks noChangeArrowheads="1"/>
          </p:cNvSpPr>
          <p:nvPr/>
        </p:nvSpPr>
        <p:spPr bwMode="auto">
          <a:xfrm>
            <a:off x="1397000" y="5181600"/>
            <a:ext cx="6129338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</a:rPr>
              <a:t>Use </a:t>
            </a:r>
            <a:r>
              <a:rPr lang="en-US" altLang="en-US" sz="2800" b="1">
                <a:solidFill>
                  <a:srgbClr val="FF0000"/>
                </a:solidFill>
              </a:rPr>
              <a:t>CAPITAL</a:t>
            </a:r>
            <a:r>
              <a:rPr lang="en-US" altLang="en-US" sz="2800" b="1">
                <a:solidFill>
                  <a:srgbClr val="000000"/>
                </a:solidFill>
              </a:rPr>
              <a:t> letters for </a:t>
            </a:r>
            <a:r>
              <a:rPr lang="en-US" altLang="en-US" sz="2800" b="1" u="sng">
                <a:solidFill>
                  <a:srgbClr val="FF0000"/>
                </a:solidFill>
              </a:rPr>
              <a:t>dc</a:t>
            </a:r>
            <a:r>
              <a:rPr lang="en-US" altLang="en-US" sz="2800" b="1">
                <a:solidFill>
                  <a:srgbClr val="000000"/>
                </a:solidFill>
              </a:rPr>
              <a:t> quantities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</a:rPr>
              <a:t>and </a:t>
            </a:r>
            <a:r>
              <a:rPr lang="en-US" altLang="en-US" sz="2800" b="1">
                <a:solidFill>
                  <a:srgbClr val="3333CC"/>
                </a:solidFill>
              </a:rPr>
              <a:t>lowercase </a:t>
            </a:r>
            <a:r>
              <a:rPr lang="en-US" altLang="en-US" sz="2800" b="1">
                <a:solidFill>
                  <a:srgbClr val="000000"/>
                </a:solidFill>
              </a:rPr>
              <a:t>letters for </a:t>
            </a:r>
            <a:r>
              <a:rPr lang="en-US" altLang="en-US" sz="2800" b="1" u="sng">
                <a:solidFill>
                  <a:srgbClr val="3333CC"/>
                </a:solidFill>
              </a:rPr>
              <a:t>ac</a:t>
            </a:r>
            <a:r>
              <a:rPr lang="en-US" altLang="en-US" sz="2800" b="1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33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2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33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3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3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3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33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8" presetID="19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0" fill="hold"/>
                                        <p:tgtEl>
                                          <p:spTgt spid="133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2" grpId="0" autoUpdateAnimBg="0"/>
      <p:bldP spid="13314" grpId="0" autoUpdateAnimBg="0"/>
      <p:bldP spid="13315" grpId="0" autoUpdateAnimBg="0"/>
      <p:bldP spid="13316" grpId="0" autoUpdateAnimBg="0"/>
      <p:bldP spid="13317" grpId="0" animBg="1"/>
      <p:bldP spid="13318" grpId="0" autoUpdateAnimBg="0"/>
      <p:bldP spid="13319" grpId="0" autoUpdateAnimBg="0"/>
      <p:bldP spid="13321" grpId="0" animBg="1"/>
      <p:bldP spid="13324" grpId="0" autoUpdateAnimBg="0"/>
      <p:bldP spid="13325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200400" y="3332163"/>
            <a:ext cx="968375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3333CC"/>
                </a:solidFill>
              </a:rPr>
              <a:t>r</a:t>
            </a:r>
            <a:r>
              <a:rPr lang="en-US" altLang="en-US" b="1" baseline="-25000">
                <a:solidFill>
                  <a:srgbClr val="3333CC"/>
                </a:solidFill>
              </a:rPr>
              <a:t>e</a:t>
            </a:r>
            <a:r>
              <a:rPr lang="en-US" altLang="en-US" b="1" baseline="16000">
                <a:solidFill>
                  <a:srgbClr val="3333CC"/>
                </a:solidFill>
                <a:latin typeface="Tahoma" panose="020B0604030504040204" pitchFamily="34" charset="0"/>
              </a:rPr>
              <a:t>’ </a:t>
            </a:r>
            <a:r>
              <a:rPr lang="en-US" altLang="en-US" b="1">
                <a:solidFill>
                  <a:srgbClr val="3333CC"/>
                </a:solidFill>
                <a:latin typeface="Tahoma" panose="020B0604030504040204" pitchFamily="34" charset="0"/>
              </a:rPr>
              <a:t>=</a:t>
            </a:r>
            <a:endParaRPr lang="en-US" altLang="en-US" b="1">
              <a:solidFill>
                <a:srgbClr val="3333C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2" name="Text Box 4"/>
              <p:cNvSpPr txBox="1">
                <a:spLocks noChangeArrowheads="1"/>
              </p:cNvSpPr>
              <p:nvPr/>
            </p:nvSpPr>
            <p:spPr bwMode="auto">
              <a:xfrm>
                <a:off x="4238625" y="3048000"/>
                <a:ext cx="2595198" cy="58477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r>
                      <a:rPr lang="en-US" altLang="en-US" b="1" i="1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sSub>
                      <m:sSubPr>
                        <m:ctrlPr>
                          <a:rPr lang="en-US" altLang="en-US" b="1" i="1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altLang="en-US" b="1" i="1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altLang="en-US" b="1" i="1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en-US" b="1" dirty="0">
                    <a:solidFill>
                      <a:srgbClr val="3333CC"/>
                    </a:solidFill>
                  </a:rPr>
                  <a:t> 26 mV</a:t>
                </a:r>
              </a:p>
            </p:txBody>
          </p:sp>
        </mc:Choice>
        <mc:Fallback xmlns="">
          <p:sp>
            <p:nvSpPr>
              <p:cNvPr id="17412" name="Text 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38625" y="3048000"/>
                <a:ext cx="2595198" cy="584775"/>
              </a:xfrm>
              <a:prstGeom prst="rect">
                <a:avLst/>
              </a:prstGeom>
              <a:blipFill rotWithShape="0">
                <a:blip r:embed="rId2"/>
                <a:stretch>
                  <a:fillRect t="-14583" r="-4695" b="-3229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5118100" y="3627438"/>
            <a:ext cx="5207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3333CC"/>
                </a:solidFill>
              </a:rPr>
              <a:t>I</a:t>
            </a:r>
            <a:r>
              <a:rPr lang="en-US" altLang="en-US" b="1" baseline="-25000" dirty="0">
                <a:solidFill>
                  <a:srgbClr val="3333CC"/>
                </a:solidFill>
              </a:rPr>
              <a:t>E</a:t>
            </a:r>
            <a:endParaRPr lang="en-US" altLang="en-US" b="1" dirty="0">
              <a:solidFill>
                <a:srgbClr val="3333CC"/>
              </a:solidFill>
            </a:endParaRP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4206875" y="3627438"/>
            <a:ext cx="2626948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430" name="Text Box 7"/>
          <p:cNvSpPr txBox="1">
            <a:spLocks noChangeArrowheads="1"/>
          </p:cNvSpPr>
          <p:nvPr/>
        </p:nvSpPr>
        <p:spPr bwMode="auto">
          <a:xfrm>
            <a:off x="609600" y="407988"/>
            <a:ext cx="7593013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FF0000"/>
                </a:solidFill>
              </a:rPr>
              <a:t>Formula for ac </a:t>
            </a:r>
            <a:r>
              <a:rPr lang="en-US" altLang="en-US" sz="4400" b="1">
                <a:solidFill>
                  <a:srgbClr val="FF0000"/>
                </a:solidFill>
              </a:rPr>
              <a:t>emitter</a:t>
            </a:r>
            <a:r>
              <a:rPr lang="en-US" altLang="en-US" sz="4000" b="1">
                <a:solidFill>
                  <a:srgbClr val="FF0000"/>
                </a:solidFill>
              </a:rPr>
              <a:t> resistance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6" name="Text Box 8"/>
              <p:cNvSpPr txBox="1">
                <a:spLocks noChangeArrowheads="1"/>
              </p:cNvSpPr>
              <p:nvPr/>
            </p:nvSpPr>
            <p:spPr bwMode="auto">
              <a:xfrm>
                <a:off x="1295400" y="1565275"/>
                <a:ext cx="6477000" cy="15298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800" b="1" dirty="0">
                    <a:solidFill>
                      <a:srgbClr val="000000"/>
                    </a:solidFill>
                  </a:rPr>
                  <a:t>Derived by using solid-state physics and calculus: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400" dirty="0">
                    <a:solidFill>
                      <a:srgbClr val="000000"/>
                    </a:solidFill>
                  </a:rPr>
                  <a:t> </a:t>
                </a:r>
                <a:r>
                  <a:rPr lang="en-US" altLang="en-US" sz="2400" dirty="0">
                    <a:solidFill>
                      <a:srgbClr val="FF0000"/>
                    </a:solidFill>
                  </a:rPr>
                  <a:t>Diode AC Resistance,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1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altLang="en-US" sz="2400" b="1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𝒂𝒄</m:t>
                        </m:r>
                      </m:sub>
                    </m:sSub>
                    <m:r>
                      <a:rPr lang="en-US" altLang="en-US" sz="24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sSub>
                          <m:sSubPr>
                            <m:ctrlPr>
                              <a:rPr lang="en-US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𝑽</m:t>
                            </m:r>
                          </m:e>
                          <m:sub>
                            <m:r>
                              <a:rPr lang="en-US" alt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𝑰</m:t>
                            </m:r>
                          </m:e>
                          <m:sub>
                            <m:r>
                              <a:rPr lang="en-US" altLang="en-US" sz="2400" b="1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𝑫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en-US" sz="2400" b="1" dirty="0">
                            <a:solidFill>
                              <a:srgbClr val="FF0000"/>
                            </a:solidFill>
                          </a:rPr>
                          <m:t> </m:t>
                        </m:r>
                      </m:den>
                    </m:f>
                  </m:oMath>
                </a14:m>
                <a:r>
                  <a:rPr lang="en-US" altLang="en-US" sz="2400" dirty="0">
                    <a:solidFill>
                      <a:srgbClr val="000000"/>
                    </a:solidFill>
                  </a:rPr>
                  <a:t>	Chapter 1</a:t>
                </a:r>
              </a:p>
            </p:txBody>
          </p:sp>
        </mc:Choice>
        <mc:Fallback xmlns="">
          <p:sp>
            <p:nvSpPr>
              <p:cNvPr id="17416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1565275"/>
                <a:ext cx="6477000" cy="1529842"/>
              </a:xfrm>
              <a:prstGeom prst="rect">
                <a:avLst/>
              </a:prstGeom>
              <a:blipFill rotWithShape="1">
                <a:blip r:embed="rId3"/>
                <a:stretch>
                  <a:fillRect l="-1977" t="-3984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17" name="Text Box 9"/>
              <p:cNvSpPr txBox="1">
                <a:spLocks noChangeArrowheads="1"/>
              </p:cNvSpPr>
              <p:nvPr/>
            </p:nvSpPr>
            <p:spPr bwMode="auto">
              <a:xfrm>
                <a:off x="1401651" y="4884805"/>
                <a:ext cx="5943600" cy="954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b="1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1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𝒓</m:t>
                        </m:r>
                      </m:e>
                      <m:sub>
                        <m:r>
                          <a:rPr lang="en-US" altLang="en-US" sz="2800" b="1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en-US" altLang="en-US" sz="2800" b="1" dirty="0">
                    <a:solidFill>
                      <a:srgbClr val="000000"/>
                    </a:solidFill>
                  </a:rPr>
                  <a:t> is AC emitter resistance</a:t>
                </a:r>
              </a:p>
              <a:p>
                <a:pPr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b="1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1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𝑰</m:t>
                        </m:r>
                      </m:e>
                      <m:sub>
                        <m:r>
                          <a:rPr lang="en-US" altLang="en-US" sz="2800" b="1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𝑬</m:t>
                        </m:r>
                      </m:sub>
                    </m:sSub>
                  </m:oMath>
                </a14:m>
                <a:r>
                  <a:rPr lang="en-US" altLang="en-US" sz="2800" b="1" dirty="0">
                    <a:solidFill>
                      <a:srgbClr val="000000"/>
                    </a:solidFill>
                  </a:rPr>
                  <a:t> is DC emitter current</a:t>
                </a:r>
              </a:p>
            </p:txBody>
          </p:sp>
        </mc:Choice>
        <mc:Fallback xmlns="">
          <p:sp>
            <p:nvSpPr>
              <p:cNvPr id="17417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1651" y="4884805"/>
                <a:ext cx="5943600" cy="954107"/>
              </a:xfrm>
              <a:prstGeom prst="rect">
                <a:avLst/>
              </a:prstGeom>
              <a:blipFill rotWithShape="0">
                <a:blip r:embed="rId4"/>
                <a:stretch>
                  <a:fillRect t="-6369" b="-1656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4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/>
      <p:bldP spid="17412" grpId="0"/>
      <p:bldP spid="17413" grpId="0"/>
      <p:bldP spid="17414" grpId="0" animBg="1"/>
      <p:bldP spid="17416" grpId="0"/>
      <p:bldP spid="174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534400" cy="685800"/>
          </a:xfrm>
        </p:spPr>
        <p:txBody>
          <a:bodyPr/>
          <a:lstStyle/>
          <a:p>
            <a:r>
              <a:rPr lang="en-US" altLang="en-US" dirty="0"/>
              <a:t> </a:t>
            </a:r>
            <a:r>
              <a:rPr lang="en-US" altLang="en-US" sz="4000" dirty="0"/>
              <a:t>5.3 </a:t>
            </a:r>
            <a:r>
              <a:rPr lang="en-US" altLang="en-US" sz="4000" b="1" dirty="0">
                <a:solidFill>
                  <a:srgbClr val="C00000"/>
                </a:solidFill>
              </a:rPr>
              <a:t>BJT TRANSISTOR MODELING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" y="895350"/>
            <a:ext cx="3895725" cy="3124200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1447800"/>
            <a:ext cx="3784600" cy="303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0" y="1165225"/>
            <a:ext cx="23764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 Transistor Circuit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867400" y="4648200"/>
            <a:ext cx="3246438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AC Equivalent Circuit: </a:t>
            </a: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After the removal of the dc supply and insertion of the short-circuit equivalent for the capacitors.</a:t>
            </a:r>
          </a:p>
        </p:txBody>
      </p:sp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4298950"/>
            <a:ext cx="5076825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585788" y="6403975"/>
            <a:ext cx="4667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000" b="1">
                <a:solidFill>
                  <a:srgbClr val="FF0000"/>
                </a:solidFill>
                <a:latin typeface="Arial" panose="020B0604020202020204" pitchFamily="34" charset="0"/>
              </a:rPr>
              <a:t>Redrawn for small-signal ac analysis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</a:rPr>
              <a:t>Transistor AC models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029200"/>
          </a:xfrm>
        </p:spPr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</a:rPr>
              <a:t>AC equivalent circuit</a:t>
            </a:r>
            <a:r>
              <a:rPr lang="en-US" altLang="en-US" b="1" dirty="0">
                <a:solidFill>
                  <a:schemeClr val="accent2"/>
                </a:solidFill>
              </a:rPr>
              <a:t> for a transistor</a:t>
            </a:r>
          </a:p>
          <a:p>
            <a:r>
              <a:rPr lang="en-US" altLang="en-US" b="1" dirty="0">
                <a:solidFill>
                  <a:srgbClr val="FF0000"/>
                </a:solidFill>
              </a:rPr>
              <a:t>Simulates</a:t>
            </a:r>
            <a:r>
              <a:rPr lang="en-US" altLang="en-US" b="1" dirty="0">
                <a:solidFill>
                  <a:schemeClr val="accent2"/>
                </a:solidFill>
              </a:rPr>
              <a:t> how a transistor behaves when an ac signal is present</a:t>
            </a:r>
          </a:p>
          <a:p>
            <a:pPr eaLnBrk="1" hangingPunct="1">
              <a:spcBef>
                <a:spcPct val="30000"/>
              </a:spcBef>
            </a:pPr>
            <a:r>
              <a:rPr lang="en-US" altLang="en-US" b="1" dirty="0">
                <a:solidFill>
                  <a:schemeClr val="accent2"/>
                </a:solidFill>
                <a:cs typeface="Arial" panose="020B0604020202020204" pitchFamily="34" charset="0"/>
              </a:rPr>
              <a:t>There are two models commonly used in </a:t>
            </a:r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</a:rPr>
              <a:t>small signal AC </a:t>
            </a:r>
            <a:r>
              <a:rPr lang="en-US" altLang="en-US" b="1" dirty="0">
                <a:solidFill>
                  <a:schemeClr val="accent2"/>
                </a:solidFill>
                <a:cs typeface="Arial" panose="020B0604020202020204" pitchFamily="34" charset="0"/>
              </a:rPr>
              <a:t>analysis of a transistor:</a:t>
            </a:r>
          </a:p>
          <a:p>
            <a:pPr lvl="2" eaLnBrk="1" hangingPunct="1">
              <a:spcBef>
                <a:spcPct val="30000"/>
              </a:spcBef>
            </a:pPr>
            <a:r>
              <a:rPr lang="en-US" altLang="en-US" sz="2800" b="1" i="1" dirty="0">
                <a:solidFill>
                  <a:srgbClr val="C00000"/>
                </a:solidFill>
                <a:cs typeface="Arial" panose="020B0604020202020204" pitchFamily="34" charset="0"/>
              </a:rPr>
              <a:t>r</a:t>
            </a:r>
            <a:r>
              <a:rPr lang="en-US" altLang="en-US" sz="2800" b="1" i="1" baseline="-25000" dirty="0">
                <a:solidFill>
                  <a:srgbClr val="C00000"/>
                </a:solidFill>
                <a:cs typeface="Arial" panose="020B0604020202020204" pitchFamily="34" charset="0"/>
              </a:rPr>
              <a:t>e</a:t>
            </a:r>
            <a:r>
              <a:rPr lang="en-US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model</a:t>
            </a:r>
          </a:p>
          <a:p>
            <a:pPr lvl="3" eaLnBrk="1" hangingPunct="1">
              <a:spcBef>
                <a:spcPct val="30000"/>
              </a:spcBef>
            </a:pPr>
            <a:r>
              <a:rPr lang="en-US" altLang="en-US" b="1" dirty="0">
                <a:solidFill>
                  <a:srgbClr val="FF0000"/>
                </a:solidFill>
              </a:rPr>
              <a:t>T</a:t>
            </a:r>
            <a:r>
              <a:rPr lang="en-US" altLang="en-US" b="1" dirty="0">
                <a:solidFill>
                  <a:schemeClr val="accent2"/>
                </a:solidFill>
              </a:rPr>
              <a:t> model and </a:t>
            </a:r>
            <a:r>
              <a:rPr lang="en-US" altLang="en-US" b="1" dirty="0">
                <a:solidFill>
                  <a:srgbClr val="FF0000"/>
                </a:solidFill>
                <a:latin typeface="Symbol" panose="05050102010706020507" pitchFamily="18" charset="2"/>
              </a:rPr>
              <a:t>p</a:t>
            </a:r>
            <a:r>
              <a:rPr lang="en-US" altLang="en-US" b="1" dirty="0">
                <a:solidFill>
                  <a:schemeClr val="accent2"/>
                </a:solidFill>
                <a:latin typeface="Symbol" panose="05050102010706020507" pitchFamily="18" charset="2"/>
              </a:rPr>
              <a:t> </a:t>
            </a:r>
            <a:r>
              <a:rPr lang="en-US" altLang="en-US" b="1" dirty="0">
                <a:solidFill>
                  <a:schemeClr val="accent2"/>
                </a:solidFill>
              </a:rPr>
              <a:t>type models are widely used</a:t>
            </a:r>
            <a:endParaRPr lang="en-US" altLang="en-US" b="1" dirty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 lvl="2" eaLnBrk="1" hangingPunct="1">
              <a:spcBef>
                <a:spcPct val="30000"/>
              </a:spcBef>
            </a:pPr>
            <a:r>
              <a:rPr lang="en-US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Hybrid equivalent model (</a:t>
            </a:r>
            <a:r>
              <a:rPr lang="en-US" altLang="en-US" sz="2800" b="1" i="1" dirty="0">
                <a:solidFill>
                  <a:srgbClr val="C00000"/>
                </a:solidFill>
                <a:cs typeface="Arial" panose="020B0604020202020204" pitchFamily="34" charset="0"/>
              </a:rPr>
              <a:t>h</a:t>
            </a:r>
            <a:r>
              <a:rPr lang="en-US" altLang="en-US" sz="2800" b="1" dirty="0">
                <a:solidFill>
                  <a:srgbClr val="C00000"/>
                </a:solidFill>
                <a:cs typeface="Arial" panose="020B0604020202020204" pitchFamily="34" charset="0"/>
              </a:rPr>
              <a:t> parameter model)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1618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685800" y="228600"/>
                <a:ext cx="7772400" cy="914400"/>
              </a:xfrm>
            </p:spPr>
            <p:txBody>
              <a:bodyPr/>
              <a:lstStyle/>
              <a:p>
                <a:pPr eaLnBrk="1" hangingPunct="1"/>
                <a:r>
                  <a:rPr lang="pt-BR" altLang="en-US" sz="4800" b="1" dirty="0">
                    <a:solidFill>
                      <a:srgbClr val="C00000"/>
                    </a:solidFill>
                  </a:rPr>
                  <a:t> 5.4 </a:t>
                </a:r>
                <a:r>
                  <a:rPr lang="en-US" altLang="en-US" sz="4800" b="1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altLang="en-US" sz="4800" b="1" i="1" dirty="0" smtClean="0">
                        <a:solidFill>
                          <a:srgbClr val="C00000"/>
                        </a:solidFill>
                        <a:latin typeface="Cambria Math"/>
                        <a:cs typeface="Arial" panose="020B0604020202020204" pitchFamily="34" charset="0"/>
                      </a:rPr>
                      <m:t>𝒓</m:t>
                    </m:r>
                    <m:r>
                      <a:rPr lang="en-US" altLang="en-US" sz="4800" b="1" i="1" baseline="-25000" dirty="0" smtClean="0">
                        <a:solidFill>
                          <a:srgbClr val="C00000"/>
                        </a:solidFill>
                        <a:latin typeface="Cambria Math"/>
                        <a:cs typeface="Arial" panose="020B0604020202020204" pitchFamily="34" charset="0"/>
                      </a:rPr>
                      <m:t>𝒆</m:t>
                    </m:r>
                  </m:oMath>
                </a14:m>
                <a:r>
                  <a:rPr lang="en-US" altLang="en-US" sz="4800" b="1" dirty="0">
                    <a:solidFill>
                      <a:srgbClr val="C00000"/>
                    </a:solidFill>
                    <a:cs typeface="Arial" panose="020B0604020202020204" pitchFamily="34" charset="0"/>
                  </a:rPr>
                  <a:t> Transistor Model</a:t>
                </a:r>
                <a:br>
                  <a:rPr lang="en-US" altLang="en-US" sz="4800" b="1" dirty="0">
                    <a:solidFill>
                      <a:srgbClr val="C00000"/>
                    </a:solidFill>
                    <a:cs typeface="Arial" panose="020B0604020202020204" pitchFamily="34" charset="0"/>
                  </a:rPr>
                </a:br>
                <a:r>
                  <a:rPr lang="en-US" altLang="en-US" sz="3200" b="1" dirty="0">
                    <a:solidFill>
                      <a:srgbClr val="0070C0"/>
                    </a:solidFill>
                    <a:cs typeface="Arial" panose="020B0604020202020204" pitchFamily="34" charset="0"/>
                  </a:rPr>
                  <a:t>(The Input Equivalent Circuit)</a:t>
                </a:r>
                <a:endParaRPr lang="en-US" altLang="en-US" sz="1600" b="1" dirty="0">
                  <a:solidFill>
                    <a:srgbClr val="0070C0"/>
                  </a:solidFill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1618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228600"/>
                <a:ext cx="7772400" cy="914400"/>
              </a:xfrm>
              <a:blipFill rotWithShape="1">
                <a:blip r:embed="rId2"/>
                <a:stretch>
                  <a:fillRect l="-549" t="-36667" r="-2353" b="-4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295400"/>
            <a:ext cx="4057650" cy="4191000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962" y="1371600"/>
            <a:ext cx="4110038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0" y="5486400"/>
                <a:ext cx="9079217" cy="800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en-US" sz="2300" dirty="0">
                    <a:solidFill>
                      <a:srgbClr val="FF0000"/>
                    </a:solidFill>
                  </a:rPr>
                  <a:t>BJT similar to two diodes, emitter-base (FB) and collector-base (RB)</a:t>
                </a:r>
              </a:p>
              <a:p>
                <a14:m>
                  <m:oMath xmlns:m="http://schemas.openxmlformats.org/officeDocument/2006/math">
                    <m:r>
                      <a:rPr lang="en-US" altLang="en-US" sz="2300" b="0" i="1" dirty="0">
                        <a:solidFill>
                          <a:srgbClr val="FF0000"/>
                        </a:solidFill>
                        <a:latin typeface="Cambria Math"/>
                        <a:cs typeface="Arial" panose="020B0604020202020204" pitchFamily="34" charset="0"/>
                      </a:rPr>
                      <m:t>𝑟</m:t>
                    </m:r>
                    <m:r>
                      <a:rPr lang="en-US" altLang="en-US" sz="2300" b="0" i="1" baseline="-25000" dirty="0">
                        <a:solidFill>
                          <a:srgbClr val="FF0000"/>
                        </a:solidFill>
                        <a:latin typeface="Cambria Math"/>
                        <a:cs typeface="Arial" panose="020B0604020202020204" pitchFamily="34" charset="0"/>
                      </a:rPr>
                      <m:t>𝑒</m:t>
                    </m:r>
                  </m:oMath>
                </a14:m>
                <a:r>
                  <a:rPr lang="en-US" altLang="en-US" sz="23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Transistor Model: </a:t>
                </a:r>
                <a:r>
                  <a:rPr lang="en-US" altLang="en-US" sz="2300" dirty="0">
                    <a:solidFill>
                      <a:srgbClr val="FF0000"/>
                    </a:solidFill>
                  </a:rPr>
                  <a:t>Diode between Emitter and Base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486400"/>
                <a:ext cx="9079217" cy="800219"/>
              </a:xfrm>
              <a:prstGeom prst="rect">
                <a:avLst/>
              </a:prstGeom>
              <a:blipFill rotWithShape="1">
                <a:blip r:embed="rId5"/>
                <a:stretch>
                  <a:fillRect l="-940" t="-5344" r="-67" b="-16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17" b="4123"/>
          <a:stretch/>
        </p:blipFill>
        <p:spPr>
          <a:xfrm>
            <a:off x="3830536" y="1661375"/>
            <a:ext cx="1503464" cy="220228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738646" y="3440668"/>
            <a:ext cx="338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</a:rPr>
              <a:t>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597581" y="1981200"/>
            <a:ext cx="351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</a:rPr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42" name="Picture 6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0" b="608"/>
          <a:stretch/>
        </p:blipFill>
        <p:spPr bwMode="auto">
          <a:xfrm>
            <a:off x="5638801" y="1309538"/>
            <a:ext cx="2667000" cy="3286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4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pPr eaLnBrk="1" hangingPunct="1"/>
            <a:r>
              <a:rPr lang="pt-BR" altLang="en-US" sz="4800" b="1" dirty="0">
                <a:solidFill>
                  <a:srgbClr val="C00000"/>
                </a:solidFill>
              </a:rPr>
              <a:t> </a:t>
            </a:r>
            <a:r>
              <a:rPr lang="en-US" altLang="en-US" sz="4800" b="1" dirty="0">
                <a:solidFill>
                  <a:srgbClr val="C00000"/>
                </a:solidFill>
                <a:cs typeface="Arial" panose="020B0604020202020204" pitchFamily="34" charset="0"/>
              </a:rPr>
              <a:t>The r</a:t>
            </a:r>
            <a:r>
              <a:rPr lang="en-US" altLang="en-US" sz="4800" b="1" baseline="-25000" dirty="0">
                <a:solidFill>
                  <a:srgbClr val="C00000"/>
                </a:solidFill>
                <a:cs typeface="Arial" panose="020B0604020202020204" pitchFamily="34" charset="0"/>
              </a:rPr>
              <a:t>e</a:t>
            </a:r>
            <a:r>
              <a:rPr lang="en-US" altLang="en-US" sz="4800" b="1" dirty="0">
                <a:solidFill>
                  <a:srgbClr val="C00000"/>
                </a:solidFill>
                <a:cs typeface="Arial" panose="020B0604020202020204" pitchFamily="34" charset="0"/>
              </a:rPr>
              <a:t> Transistor Model</a:t>
            </a:r>
            <a:br>
              <a:rPr lang="en-US" altLang="en-US" sz="4800" b="1" dirty="0">
                <a:solidFill>
                  <a:srgbClr val="C00000"/>
                </a:solidFill>
                <a:cs typeface="Arial" panose="020B0604020202020204" pitchFamily="34" charset="0"/>
              </a:rPr>
            </a:br>
            <a:r>
              <a:rPr lang="en-US" altLang="en-US" sz="2800" b="1" dirty="0">
                <a:solidFill>
                  <a:srgbClr val="0070C0"/>
                </a:solidFill>
                <a:cs typeface="Arial" panose="020B0604020202020204" pitchFamily="34" charset="0"/>
              </a:rPr>
              <a:t>(The BJT Equivalent Circuit – T Model)</a:t>
            </a:r>
            <a:endParaRPr lang="en-US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32"/>
          <a:stretch>
            <a:fillRect/>
          </a:stretch>
        </p:blipFill>
        <p:spPr bwMode="auto">
          <a:xfrm>
            <a:off x="228600" y="1355725"/>
            <a:ext cx="35814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-3220" y="4617008"/>
                <a:ext cx="9147219" cy="221599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en-US" sz="2300" dirty="0">
                    <a:solidFill>
                      <a:srgbClr val="FF0000"/>
                    </a:solidFill>
                  </a:rPr>
                  <a:t>BJT similar to two diodes, emitter-base (FB) and collector-base (RB)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en-US" sz="2300" i="1" dirty="0">
                        <a:solidFill>
                          <a:srgbClr val="FF0000"/>
                        </a:solidFill>
                        <a:latin typeface="Cambria Math"/>
                        <a:cs typeface="Arial" panose="020B0604020202020204" pitchFamily="34" charset="0"/>
                      </a:rPr>
                      <m:t>𝑟</m:t>
                    </m:r>
                    <m:r>
                      <a:rPr lang="en-US" altLang="en-US" sz="2300" i="1" baseline="-25000" dirty="0">
                        <a:solidFill>
                          <a:srgbClr val="FF0000"/>
                        </a:solidFill>
                        <a:latin typeface="Cambria Math"/>
                        <a:cs typeface="Arial" panose="020B0604020202020204" pitchFamily="34" charset="0"/>
                      </a:rPr>
                      <m:t>𝑒</m:t>
                    </m:r>
                  </m:oMath>
                </a14:m>
                <a:r>
                  <a:rPr lang="en-US" altLang="en-US" sz="2300" dirty="0">
                    <a:solidFill>
                      <a:srgbClr val="FF0000"/>
                    </a:solidFill>
                    <a:cs typeface="Arial" panose="020B0604020202020204" pitchFamily="34" charset="0"/>
                  </a:rPr>
                  <a:t> Transistor Model: </a:t>
                </a:r>
                <a:r>
                  <a:rPr lang="en-US" altLang="en-US" sz="2300" dirty="0">
                    <a:solidFill>
                      <a:srgbClr val="FF0000"/>
                    </a:solidFill>
                  </a:rPr>
                  <a:t>AC resistance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3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en-US" sz="23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altLang="en-US" sz="2300" dirty="0">
                    <a:solidFill>
                      <a:srgbClr val="FF0000"/>
                    </a:solidFill>
                  </a:rPr>
                  <a:t>) between Emitter and Base (input/ base side)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en-US" sz="2300" dirty="0">
                    <a:solidFill>
                      <a:srgbClr val="FF0000"/>
                    </a:solidFill>
                  </a:rPr>
                  <a:t>Output/ collector side: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3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3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en-US" sz="23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altLang="en-US" sz="2300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en-US" sz="2300" b="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𝛽</m:t>
                    </m:r>
                    <m:sSub>
                      <m:sSubPr>
                        <m:ctrlPr>
                          <a:rPr lang="en-US" altLang="en-US" sz="23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altLang="en-US" sz="23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𝑖</m:t>
                        </m:r>
                      </m:e>
                      <m:sub>
                        <m:r>
                          <a:rPr lang="en-US" altLang="en-US" sz="2300" b="0" i="1" smtClean="0">
                            <a:solidFill>
                              <a:srgbClr val="FF0000"/>
                            </a:solidFill>
                            <a:latin typeface="Cambria Math"/>
                            <a:ea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en-US" sz="2300" dirty="0">
                    <a:solidFill>
                      <a:srgbClr val="FF0000"/>
                    </a:solidFill>
                  </a:rPr>
                  <a:t>; output current = </a:t>
                </a:r>
                <a14:m>
                  <m:oMath xmlns:m="http://schemas.openxmlformats.org/officeDocument/2006/math">
                    <m:r>
                      <a:rPr lang="en-US" altLang="en-US" sz="2300" i="1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𝛽</m:t>
                    </m:r>
                    <m:r>
                      <a:rPr lang="en-US" altLang="en-US" sz="2300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altLang="en-US" sz="2300" dirty="0">
                    <a:solidFill>
                      <a:srgbClr val="FF0000"/>
                    </a:solidFill>
                  </a:rPr>
                  <a:t> input current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en-US" sz="2300" dirty="0">
                    <a:solidFill>
                      <a:srgbClr val="FF0000"/>
                    </a:solidFill>
                  </a:rPr>
                  <a:t>Output side: Current dependent current source ( diamond shape)   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20" y="4617008"/>
                <a:ext cx="9147219" cy="2215991"/>
              </a:xfrm>
              <a:prstGeom prst="rect">
                <a:avLst/>
              </a:prstGeom>
              <a:blipFill rotWithShape="1">
                <a:blip r:embed="rId4"/>
                <a:stretch>
                  <a:fillRect l="-733" t="-1923" r="-1799" b="-4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667000" y="2600433"/>
                <a:ext cx="40729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600433"/>
                <a:ext cx="40729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3730369" y="4162752"/>
                <a:ext cx="4020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𝐸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369" y="4162752"/>
                <a:ext cx="402097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733800" y="1309538"/>
                <a:ext cx="3952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/>
                          <a:ea typeface="Cambria Math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1309538"/>
                <a:ext cx="395236" cy="369332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Text Box 33"/>
          <p:cNvSpPr txBox="1">
            <a:spLocks noChangeArrowheads="1"/>
          </p:cNvSpPr>
          <p:nvPr/>
        </p:nvSpPr>
        <p:spPr bwMode="auto">
          <a:xfrm>
            <a:off x="1403455" y="365965"/>
            <a:ext cx="640175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rgbClr val="00CC00"/>
                </a:solidFill>
              </a:rPr>
              <a:t>Deriving </a:t>
            </a:r>
            <a:r>
              <a:rPr lang="en-US" altLang="en-US" sz="3600" b="1" dirty="0">
                <a:solidFill>
                  <a:srgbClr val="000000"/>
                </a:solidFill>
                <a:latin typeface="Symbol" panose="05050102010706020507" pitchFamily="18" charset="2"/>
              </a:rPr>
              <a:t>p</a:t>
            </a:r>
            <a:r>
              <a:rPr lang="en-US" altLang="en-US" sz="3600" b="1" dirty="0">
                <a:solidFill>
                  <a:srgbClr val="00CC00"/>
                </a:solidFill>
              </a:rPr>
              <a:t> model from </a:t>
            </a:r>
            <a:r>
              <a:rPr lang="en-US" altLang="en-US" sz="3600" b="1" dirty="0">
                <a:solidFill>
                  <a:srgbClr val="000000"/>
                </a:solidFill>
              </a:rPr>
              <a:t>T</a:t>
            </a:r>
            <a:r>
              <a:rPr lang="en-US" altLang="en-US" sz="3600" b="1" dirty="0">
                <a:solidFill>
                  <a:srgbClr val="00CC00"/>
                </a:solidFill>
              </a:rPr>
              <a:t> model</a:t>
            </a:r>
          </a:p>
        </p:txBody>
      </p:sp>
      <p:grpSp>
        <p:nvGrpSpPr>
          <p:cNvPr id="113667" name="Group 45"/>
          <p:cNvGrpSpPr>
            <a:grpSpLocks/>
          </p:cNvGrpSpPr>
          <p:nvPr/>
        </p:nvGrpSpPr>
        <p:grpSpPr bwMode="auto">
          <a:xfrm>
            <a:off x="5603875" y="1676400"/>
            <a:ext cx="2133600" cy="3505200"/>
            <a:chOff x="2256" y="1728"/>
            <a:chExt cx="1344" cy="2208"/>
          </a:xfrm>
        </p:grpSpPr>
        <p:sp>
          <p:nvSpPr>
            <p:cNvPr id="113690" name="Oval 2"/>
            <p:cNvSpPr>
              <a:spLocks noChangeArrowheads="1"/>
            </p:cNvSpPr>
            <p:nvPr/>
          </p:nvSpPr>
          <p:spPr bwMode="auto">
            <a:xfrm>
              <a:off x="3024" y="2064"/>
              <a:ext cx="576" cy="576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13691" name="Line 3"/>
            <p:cNvSpPr>
              <a:spLocks noChangeShapeType="1"/>
            </p:cNvSpPr>
            <p:nvPr/>
          </p:nvSpPr>
          <p:spPr bwMode="auto">
            <a:xfrm>
              <a:off x="3312" y="2160"/>
              <a:ext cx="0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2" name="Line 4"/>
            <p:cNvSpPr>
              <a:spLocks noChangeShapeType="1"/>
            </p:cNvSpPr>
            <p:nvPr/>
          </p:nvSpPr>
          <p:spPr bwMode="auto">
            <a:xfrm flipV="1">
              <a:off x="3312" y="1872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3" name="Line 7"/>
            <p:cNvSpPr>
              <a:spLocks noChangeShapeType="1"/>
            </p:cNvSpPr>
            <p:nvPr/>
          </p:nvSpPr>
          <p:spPr bwMode="auto">
            <a:xfrm flipV="1">
              <a:off x="3312" y="2640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4" name="Oval 13"/>
            <p:cNvSpPr>
              <a:spLocks noChangeArrowheads="1"/>
            </p:cNvSpPr>
            <p:nvPr/>
          </p:nvSpPr>
          <p:spPr bwMode="auto">
            <a:xfrm>
              <a:off x="3234" y="1728"/>
              <a:ext cx="144" cy="14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13695" name="Oval 14"/>
            <p:cNvSpPr>
              <a:spLocks noChangeArrowheads="1"/>
            </p:cNvSpPr>
            <p:nvPr/>
          </p:nvSpPr>
          <p:spPr bwMode="auto">
            <a:xfrm>
              <a:off x="3236" y="3792"/>
              <a:ext cx="144" cy="14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grpSp>
          <p:nvGrpSpPr>
            <p:cNvPr id="113696" name="Group 34"/>
            <p:cNvGrpSpPr>
              <a:grpSpLocks/>
            </p:cNvGrpSpPr>
            <p:nvPr/>
          </p:nvGrpSpPr>
          <p:grpSpPr bwMode="auto">
            <a:xfrm rot="10800000">
              <a:off x="3208" y="2976"/>
              <a:ext cx="208" cy="620"/>
              <a:chOff x="2000" y="1771"/>
              <a:chExt cx="208" cy="620"/>
            </a:xfrm>
          </p:grpSpPr>
          <p:sp>
            <p:nvSpPr>
              <p:cNvPr id="113700" name="Line 35"/>
              <p:cNvSpPr>
                <a:spLocks noChangeShapeType="1"/>
              </p:cNvSpPr>
              <p:nvPr/>
            </p:nvSpPr>
            <p:spPr bwMode="auto">
              <a:xfrm flipV="1">
                <a:off x="2001" y="1925"/>
                <a:ext cx="207" cy="10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01" name="Line 36"/>
              <p:cNvSpPr>
                <a:spLocks noChangeShapeType="1"/>
              </p:cNvSpPr>
              <p:nvPr/>
            </p:nvSpPr>
            <p:spPr bwMode="auto">
              <a:xfrm flipV="1">
                <a:off x="2001" y="2131"/>
                <a:ext cx="207" cy="10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02" name="Line 37"/>
              <p:cNvSpPr>
                <a:spLocks noChangeShapeType="1"/>
              </p:cNvSpPr>
              <p:nvPr/>
            </p:nvSpPr>
            <p:spPr bwMode="auto">
              <a:xfrm flipH="1" flipV="1">
                <a:off x="2001" y="2028"/>
                <a:ext cx="207" cy="10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03" name="Line 38"/>
              <p:cNvSpPr>
                <a:spLocks noChangeShapeType="1"/>
              </p:cNvSpPr>
              <p:nvPr/>
            </p:nvSpPr>
            <p:spPr bwMode="auto">
              <a:xfrm flipH="1" flipV="1">
                <a:off x="2001" y="2232"/>
                <a:ext cx="207" cy="10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04" name="Line 39"/>
              <p:cNvSpPr>
                <a:spLocks noChangeShapeType="1"/>
              </p:cNvSpPr>
              <p:nvPr/>
            </p:nvSpPr>
            <p:spPr bwMode="auto">
              <a:xfrm flipH="1" flipV="1">
                <a:off x="2001" y="1821"/>
                <a:ext cx="207" cy="10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05" name="Freeform 40"/>
              <p:cNvSpPr>
                <a:spLocks/>
              </p:cNvSpPr>
              <p:nvPr/>
            </p:nvSpPr>
            <p:spPr bwMode="auto">
              <a:xfrm flipH="1">
                <a:off x="2101" y="2336"/>
                <a:ext cx="107" cy="55"/>
              </a:xfrm>
              <a:custGeom>
                <a:avLst/>
                <a:gdLst>
                  <a:gd name="T0" fmla="*/ 25 w 131"/>
                  <a:gd name="T1" fmla="*/ 12 h 68"/>
                  <a:gd name="T2" fmla="*/ 0 w 131"/>
                  <a:gd name="T3" fmla="*/ 0 h 6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31" h="68">
                    <a:moveTo>
                      <a:pt x="131" y="6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706" name="Freeform 41"/>
              <p:cNvSpPr>
                <a:spLocks/>
              </p:cNvSpPr>
              <p:nvPr/>
            </p:nvSpPr>
            <p:spPr bwMode="auto">
              <a:xfrm flipH="1">
                <a:off x="2000" y="1771"/>
                <a:ext cx="100" cy="50"/>
              </a:xfrm>
              <a:custGeom>
                <a:avLst/>
                <a:gdLst>
                  <a:gd name="T0" fmla="*/ 15 w 131"/>
                  <a:gd name="T1" fmla="*/ 6 h 68"/>
                  <a:gd name="T2" fmla="*/ 0 w 131"/>
                  <a:gd name="T3" fmla="*/ 0 h 6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31" h="68">
                    <a:moveTo>
                      <a:pt x="131" y="6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3697" name="Line 42"/>
            <p:cNvSpPr>
              <a:spLocks noChangeShapeType="1"/>
            </p:cNvSpPr>
            <p:nvPr/>
          </p:nvSpPr>
          <p:spPr bwMode="auto">
            <a:xfrm flipV="1">
              <a:off x="3312" y="3600"/>
              <a:ext cx="0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8" name="Oval 43"/>
            <p:cNvSpPr>
              <a:spLocks noChangeArrowheads="1"/>
            </p:cNvSpPr>
            <p:nvPr/>
          </p:nvSpPr>
          <p:spPr bwMode="auto">
            <a:xfrm>
              <a:off x="2256" y="2698"/>
              <a:ext cx="144" cy="14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13699" name="Line 44"/>
            <p:cNvSpPr>
              <a:spLocks noChangeShapeType="1"/>
            </p:cNvSpPr>
            <p:nvPr/>
          </p:nvSpPr>
          <p:spPr bwMode="auto">
            <a:xfrm flipH="1">
              <a:off x="2400" y="2784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668" name="Rectangle 46"/>
          <p:cNvSpPr>
            <a:spLocks noChangeArrowheads="1"/>
          </p:cNvSpPr>
          <p:nvPr/>
        </p:nvSpPr>
        <p:spPr bwMode="auto">
          <a:xfrm>
            <a:off x="7508875" y="3810000"/>
            <a:ext cx="5572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3333CC"/>
                </a:solidFill>
              </a:rPr>
              <a:t>r</a:t>
            </a:r>
            <a:r>
              <a:rPr lang="en-US" altLang="en-US" b="1" baseline="-25000">
                <a:solidFill>
                  <a:srgbClr val="3333CC"/>
                </a:solidFill>
              </a:rPr>
              <a:t>e</a:t>
            </a:r>
            <a:r>
              <a:rPr lang="en-US" altLang="en-US" b="1" baseline="16000">
                <a:solidFill>
                  <a:srgbClr val="3333CC"/>
                </a:solidFill>
                <a:latin typeface="Tahoma" panose="020B0604030504040204" pitchFamily="34" charset="0"/>
              </a:rPr>
              <a:t>’</a:t>
            </a:r>
          </a:p>
        </p:txBody>
      </p:sp>
      <p:sp>
        <p:nvSpPr>
          <p:cNvPr id="113669" name="Text Box 47"/>
          <p:cNvSpPr txBox="1">
            <a:spLocks noChangeArrowheads="1"/>
          </p:cNvSpPr>
          <p:nvPr/>
        </p:nvSpPr>
        <p:spPr bwMode="auto">
          <a:xfrm>
            <a:off x="7889875" y="1600200"/>
            <a:ext cx="415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3333CC"/>
                </a:solidFill>
              </a:rPr>
              <a:t>i</a:t>
            </a:r>
            <a:r>
              <a:rPr lang="en-US" altLang="en-US" b="1" baseline="-25000">
                <a:solidFill>
                  <a:srgbClr val="3333CC"/>
                </a:solidFill>
              </a:rPr>
              <a:t>c</a:t>
            </a:r>
            <a:endParaRPr lang="en-US" altLang="en-US" b="1">
              <a:solidFill>
                <a:srgbClr val="3333CC"/>
              </a:solidFill>
            </a:endParaRPr>
          </a:p>
        </p:txBody>
      </p:sp>
      <p:sp>
        <p:nvSpPr>
          <p:cNvPr id="113670" name="Text Box 48"/>
          <p:cNvSpPr txBox="1">
            <a:spLocks noChangeArrowheads="1"/>
          </p:cNvSpPr>
          <p:nvPr/>
        </p:nvSpPr>
        <p:spPr bwMode="auto">
          <a:xfrm>
            <a:off x="7813675" y="4724400"/>
            <a:ext cx="415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3333CC"/>
                </a:solidFill>
              </a:rPr>
              <a:t>i</a:t>
            </a:r>
            <a:r>
              <a:rPr lang="en-US" altLang="en-US" b="1" baseline="-25000">
                <a:solidFill>
                  <a:srgbClr val="3333CC"/>
                </a:solidFill>
              </a:rPr>
              <a:t>e</a:t>
            </a:r>
            <a:endParaRPr lang="en-US" altLang="en-US" b="1">
              <a:solidFill>
                <a:srgbClr val="3333CC"/>
              </a:solidFill>
            </a:endParaRPr>
          </a:p>
        </p:txBody>
      </p:sp>
      <p:sp>
        <p:nvSpPr>
          <p:cNvPr id="113671" name="Text Box 49"/>
          <p:cNvSpPr txBox="1">
            <a:spLocks noChangeArrowheads="1"/>
          </p:cNvSpPr>
          <p:nvPr/>
        </p:nvSpPr>
        <p:spPr bwMode="auto">
          <a:xfrm>
            <a:off x="5943600" y="3733800"/>
            <a:ext cx="444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3333CC"/>
                </a:solidFill>
              </a:rPr>
              <a:t>i</a:t>
            </a:r>
            <a:r>
              <a:rPr lang="en-US" altLang="en-US" b="1" baseline="-25000">
                <a:solidFill>
                  <a:srgbClr val="3333CC"/>
                </a:solidFill>
              </a:rPr>
              <a:t>b</a:t>
            </a:r>
            <a:endParaRPr lang="en-US" altLang="en-US" b="1">
              <a:solidFill>
                <a:srgbClr val="3333CC"/>
              </a:solidFill>
            </a:endParaRPr>
          </a:p>
        </p:txBody>
      </p:sp>
      <p:sp>
        <p:nvSpPr>
          <p:cNvPr id="113672" name="AutoShape 50"/>
          <p:cNvSpPr>
            <a:spLocks noChangeArrowheads="1"/>
          </p:cNvSpPr>
          <p:nvPr/>
        </p:nvSpPr>
        <p:spPr bwMode="auto">
          <a:xfrm>
            <a:off x="5943600" y="35814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13673" name="AutoShape 51"/>
          <p:cNvSpPr>
            <a:spLocks noChangeArrowheads="1"/>
          </p:cNvSpPr>
          <p:nvPr/>
        </p:nvSpPr>
        <p:spPr bwMode="auto">
          <a:xfrm rot="5400000">
            <a:off x="7356475" y="49530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13674" name="AutoShape 52"/>
          <p:cNvSpPr>
            <a:spLocks noChangeArrowheads="1"/>
          </p:cNvSpPr>
          <p:nvPr/>
        </p:nvSpPr>
        <p:spPr bwMode="auto">
          <a:xfrm rot="5400000">
            <a:off x="7432675" y="1828800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89" name="Text Box 57"/>
              <p:cNvSpPr txBox="1">
                <a:spLocks noChangeArrowheads="1"/>
              </p:cNvSpPr>
              <p:nvPr/>
            </p:nvSpPr>
            <p:spPr bwMode="auto">
              <a:xfrm>
                <a:off x="927100" y="1347788"/>
                <a:ext cx="1929311" cy="9541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b="1" dirty="0" err="1">
                    <a:solidFill>
                      <a:srgbClr val="000000"/>
                    </a:solidFill>
                  </a:rPr>
                  <a:t>v</a:t>
                </a:r>
                <a:r>
                  <a:rPr lang="en-US" altLang="en-US" b="1" baseline="-25000" dirty="0" err="1">
                    <a:solidFill>
                      <a:srgbClr val="000000"/>
                    </a:solidFill>
                  </a:rPr>
                  <a:t>be</a:t>
                </a:r>
                <a:r>
                  <a:rPr lang="en-US" altLang="en-US" b="1" dirty="0">
                    <a:solidFill>
                      <a:srgbClr val="000000"/>
                    </a:solidFill>
                  </a:rPr>
                  <a:t> = </a:t>
                </a:r>
                <a:r>
                  <a:rPr lang="en-US" altLang="en-US" b="1" dirty="0" err="1">
                    <a:solidFill>
                      <a:srgbClr val="000000"/>
                    </a:solidFill>
                  </a:rPr>
                  <a:t>i</a:t>
                </a:r>
                <a:r>
                  <a:rPr lang="en-US" altLang="en-US" b="1" baseline="-25000" dirty="0" err="1">
                    <a:solidFill>
                      <a:srgbClr val="000000"/>
                    </a:solidFill>
                  </a:rPr>
                  <a:t>e</a:t>
                </a:r>
                <a14:m>
                  <m:oMath xmlns:m="http://schemas.openxmlformats.org/officeDocument/2006/math">
                    <m:r>
                      <a:rPr lang="en-US" altLang="en-US" b="1" i="1" dirty="0">
                        <a:solidFill>
                          <a:srgbClr val="000000"/>
                        </a:solidFill>
                        <a:latin typeface="Cambria Math"/>
                        <a:ea typeface="Cambria Math"/>
                      </a:rPr>
                      <m:t>×</m:t>
                    </m:r>
                  </m:oMath>
                </a14:m>
                <a:r>
                  <a:rPr lang="en-US" altLang="en-US" b="1" dirty="0" err="1">
                    <a:solidFill>
                      <a:srgbClr val="000000"/>
                    </a:solidFill>
                  </a:rPr>
                  <a:t>r</a:t>
                </a:r>
                <a:r>
                  <a:rPr lang="en-US" altLang="en-US" b="1" baseline="-25000" dirty="0" err="1">
                    <a:solidFill>
                      <a:srgbClr val="000000"/>
                    </a:solidFill>
                  </a:rPr>
                  <a:t>e</a:t>
                </a:r>
                <a:endParaRPr lang="en-US" altLang="en-US" b="1" baseline="16000" dirty="0">
                  <a:solidFill>
                    <a:srgbClr val="3333CC"/>
                  </a:solidFill>
                  <a:latin typeface="Tahoma" panose="020B0604030504040204" pitchFamily="34" charset="0"/>
                </a:endParaRPr>
              </a:p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8489" name="Text 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7100" y="1347788"/>
                <a:ext cx="1929311" cy="954107"/>
              </a:xfrm>
              <a:prstGeom prst="rect">
                <a:avLst/>
              </a:prstGeom>
              <a:blipFill rotWithShape="1">
                <a:blip r:embed="rId2"/>
                <a:stretch>
                  <a:fillRect l="-7886" t="-8917" r="-3470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682" name="Text Box 58"/>
              <p:cNvSpPr txBox="1">
                <a:spLocks noChangeArrowheads="1"/>
              </p:cNvSpPr>
              <p:nvPr/>
            </p:nvSpPr>
            <p:spPr bwMode="auto">
              <a:xfrm>
                <a:off x="1147792" y="2819400"/>
                <a:ext cx="2089793" cy="584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1" i="1" dirty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≅</m:t>
                      </m:r>
                      <m:r>
                        <m:rPr>
                          <m:nor/>
                        </m:rPr>
                        <a:rPr lang="en-US" altLang="en-US" b="1" dirty="0">
                          <a:solidFill>
                            <a:srgbClr val="000000"/>
                          </a:solidFill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en-US" b="1" baseline="-25000" dirty="0">
                          <a:solidFill>
                            <a:srgbClr val="000000"/>
                          </a:solidFill>
                        </a:rPr>
                        <m:t>b</m:t>
                      </m:r>
                      <m:r>
                        <a:rPr lang="en-US" altLang="en-US" b="1" i="1" dirty="0" smtClean="0">
                          <a:solidFill>
                            <a:srgbClr val="000000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r>
                        <m:rPr>
                          <m:nor/>
                        </m:rPr>
                        <a:rPr lang="en-US" altLang="en-US" b="1" dirty="0">
                          <a:solidFill>
                            <a:srgbClr val="000000"/>
                          </a:solidFill>
                          <a:latin typeface="Symbol" panose="05050102010706020507" pitchFamily="18" charset="2"/>
                        </a:rPr>
                        <m:t>b</m:t>
                      </m:r>
                      <m:r>
                        <m:rPr>
                          <m:nor/>
                        </m:rPr>
                        <a:rPr lang="en-US" altLang="en-US" b="1" dirty="0">
                          <a:solidFill>
                            <a:srgbClr val="000000"/>
                          </a:solidFill>
                          <a:latin typeface="Symbol" panose="05050102010706020507" pitchFamily="18" charset="2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en-US" b="1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US" altLang="en-US" b="1" baseline="-25000" dirty="0">
                          <a:solidFill>
                            <a:srgbClr val="000000"/>
                          </a:solidFill>
                          <a:latin typeface="Arial" panose="020B0604020202020204" pitchFamily="34" charset="0"/>
                        </a:rPr>
                        <m:t>e</m:t>
                      </m:r>
                    </m:oMath>
                  </m:oMathPara>
                </a14:m>
                <a:endParaRPr lang="en-US" altLang="en-US" b="1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13682" name="Text 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7792" y="2819400"/>
                <a:ext cx="2089793" cy="58420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94" name="Text Box 62"/>
          <p:cNvSpPr txBox="1">
            <a:spLocks noChangeArrowheads="1"/>
          </p:cNvSpPr>
          <p:nvPr/>
        </p:nvSpPr>
        <p:spPr bwMode="auto">
          <a:xfrm>
            <a:off x="1147792" y="2174026"/>
            <a:ext cx="2281208" cy="913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None/>
            </a:pPr>
            <a:r>
              <a:rPr lang="en-US" altLang="en-US" b="1" dirty="0">
                <a:solidFill>
                  <a:srgbClr val="000000"/>
                </a:solidFill>
              </a:rPr>
              <a:t>= (</a:t>
            </a:r>
            <a:r>
              <a:rPr lang="en-US" altLang="en-US" b="1" dirty="0">
                <a:solidFill>
                  <a:srgbClr val="000000"/>
                </a:solidFill>
                <a:latin typeface="Symbol" panose="05050102010706020507" pitchFamily="18" charset="2"/>
              </a:rPr>
              <a:t>b+1)</a:t>
            </a:r>
            <a:r>
              <a:rPr lang="en-US" altLang="en-US" b="1" dirty="0">
                <a:solidFill>
                  <a:srgbClr val="000000"/>
                </a:solidFill>
              </a:rPr>
              <a:t> </a:t>
            </a:r>
            <a:r>
              <a:rPr lang="en-US" altLang="en-US" b="1" dirty="0" err="1">
                <a:solidFill>
                  <a:srgbClr val="000000"/>
                </a:solidFill>
              </a:rPr>
              <a:t>i</a:t>
            </a:r>
            <a:r>
              <a:rPr lang="en-US" altLang="en-US" b="1" baseline="-25000" dirty="0" err="1">
                <a:solidFill>
                  <a:srgbClr val="000000"/>
                </a:solidFill>
              </a:rPr>
              <a:t>b</a:t>
            </a:r>
            <a:r>
              <a:rPr lang="en-US" altLang="en-US" b="1" dirty="0" err="1">
                <a:solidFill>
                  <a:srgbClr val="000000"/>
                </a:solidFill>
              </a:rPr>
              <a:t>r</a:t>
            </a:r>
            <a:r>
              <a:rPr lang="en-US" altLang="en-US" b="1" baseline="-25000" dirty="0" err="1">
                <a:solidFill>
                  <a:srgbClr val="000000"/>
                </a:solidFill>
              </a:rPr>
              <a:t>e</a:t>
            </a:r>
            <a:r>
              <a:rPr lang="en-US" altLang="en-US" b="1" dirty="0">
                <a:solidFill>
                  <a:srgbClr val="000000"/>
                </a:solidFill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b="1" baseline="16000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18495" name="AutoShape 63"/>
          <p:cNvSpPr>
            <a:spLocks noChangeArrowheads="1"/>
          </p:cNvSpPr>
          <p:nvPr/>
        </p:nvSpPr>
        <p:spPr bwMode="auto">
          <a:xfrm>
            <a:off x="4876800" y="3184525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8496" name="Text Box 64"/>
          <p:cNvSpPr txBox="1">
            <a:spLocks noChangeArrowheads="1"/>
          </p:cNvSpPr>
          <p:nvPr/>
        </p:nvSpPr>
        <p:spPr bwMode="auto">
          <a:xfrm>
            <a:off x="3657600" y="2955925"/>
            <a:ext cx="1268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FF0000"/>
                </a:solidFill>
              </a:rPr>
              <a:t>z</a:t>
            </a:r>
            <a:r>
              <a:rPr lang="en-US" altLang="en-US" b="1" baseline="-25000">
                <a:solidFill>
                  <a:srgbClr val="FF0000"/>
                </a:solidFill>
              </a:rPr>
              <a:t>in(base)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84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8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Text Box 2"/>
          <p:cNvSpPr txBox="1">
            <a:spLocks noChangeArrowheads="1"/>
          </p:cNvSpPr>
          <p:nvPr/>
        </p:nvSpPr>
        <p:spPr bwMode="auto">
          <a:xfrm>
            <a:off x="1859669" y="52035"/>
            <a:ext cx="5591175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rgbClr val="00CC00"/>
                </a:solidFill>
              </a:rPr>
              <a:t>The </a:t>
            </a:r>
            <a:r>
              <a:rPr lang="en-US" altLang="en-US" sz="3600" b="1" dirty="0">
                <a:solidFill>
                  <a:srgbClr val="000000"/>
                </a:solidFill>
                <a:latin typeface="Symbol" panose="05050102010706020507" pitchFamily="18" charset="2"/>
              </a:rPr>
              <a:t>p</a:t>
            </a:r>
            <a:r>
              <a:rPr lang="en-US" altLang="en-US" sz="3600" b="1" dirty="0">
                <a:solidFill>
                  <a:srgbClr val="00CC00"/>
                </a:solidFill>
              </a:rPr>
              <a:t> model of a transistor 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rgbClr val="00CC00"/>
                </a:solidFill>
              </a:rPr>
              <a:t>is based on </a:t>
            </a:r>
            <a:r>
              <a:rPr lang="en-US" altLang="en-US" sz="3600" b="1" dirty="0">
                <a:solidFill>
                  <a:srgbClr val="00FF00"/>
                </a:solidFill>
              </a:rPr>
              <a:t>z</a:t>
            </a:r>
            <a:r>
              <a:rPr lang="en-US" altLang="en-US" sz="3600" b="1" baseline="-25000" dirty="0">
                <a:solidFill>
                  <a:srgbClr val="00FF00"/>
                </a:solidFill>
              </a:rPr>
              <a:t>in(base)</a:t>
            </a:r>
            <a:r>
              <a:rPr lang="en-US" altLang="en-US" sz="3600" b="1" dirty="0">
                <a:solidFill>
                  <a:srgbClr val="00FF00"/>
                </a:solidFill>
              </a:rPr>
              <a:t> = </a:t>
            </a:r>
            <a:r>
              <a:rPr lang="en-US" altLang="en-US" sz="3600" b="1" dirty="0" err="1">
                <a:solidFill>
                  <a:srgbClr val="00FF00"/>
                </a:solidFill>
                <a:latin typeface="Symbol" panose="05050102010706020507" pitchFamily="18" charset="2"/>
              </a:rPr>
              <a:t>b</a:t>
            </a:r>
            <a:r>
              <a:rPr lang="en-US" altLang="en-US" sz="3600" b="1" dirty="0" err="1">
                <a:solidFill>
                  <a:srgbClr val="00FF00"/>
                </a:solidFill>
              </a:rPr>
              <a:t>r</a:t>
            </a:r>
            <a:r>
              <a:rPr lang="en-US" altLang="en-US" sz="3600" b="1" baseline="-25000" dirty="0" err="1">
                <a:solidFill>
                  <a:srgbClr val="00FF00"/>
                </a:solidFill>
              </a:rPr>
              <a:t>e</a:t>
            </a:r>
            <a:r>
              <a:rPr lang="en-US" altLang="en-US" sz="3600" b="1" dirty="0">
                <a:solidFill>
                  <a:srgbClr val="00CC00"/>
                </a:solidFill>
              </a:rPr>
              <a:t>:</a:t>
            </a:r>
          </a:p>
        </p:txBody>
      </p:sp>
      <p:sp>
        <p:nvSpPr>
          <p:cNvPr id="114691" name="Oval 4"/>
          <p:cNvSpPr>
            <a:spLocks noChangeArrowheads="1"/>
          </p:cNvSpPr>
          <p:nvPr/>
        </p:nvSpPr>
        <p:spPr bwMode="auto">
          <a:xfrm>
            <a:off x="4511675" y="2346325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14692" name="Line 5"/>
          <p:cNvSpPr>
            <a:spLocks noChangeShapeType="1"/>
          </p:cNvSpPr>
          <p:nvPr/>
        </p:nvSpPr>
        <p:spPr bwMode="auto">
          <a:xfrm>
            <a:off x="4968875" y="2498725"/>
            <a:ext cx="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3" name="Line 6"/>
          <p:cNvSpPr>
            <a:spLocks noChangeShapeType="1"/>
          </p:cNvSpPr>
          <p:nvPr/>
        </p:nvSpPr>
        <p:spPr bwMode="auto">
          <a:xfrm flipV="1">
            <a:off x="4968875" y="204152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4" name="Oval 8"/>
          <p:cNvSpPr>
            <a:spLocks noChangeArrowheads="1"/>
          </p:cNvSpPr>
          <p:nvPr/>
        </p:nvSpPr>
        <p:spPr bwMode="auto">
          <a:xfrm>
            <a:off x="6416675" y="1933575"/>
            <a:ext cx="228600" cy="228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14695" name="Oval 9"/>
          <p:cNvSpPr>
            <a:spLocks noChangeArrowheads="1"/>
          </p:cNvSpPr>
          <p:nvPr/>
        </p:nvSpPr>
        <p:spPr bwMode="auto">
          <a:xfrm>
            <a:off x="4194175" y="4327525"/>
            <a:ext cx="228600" cy="228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grpSp>
        <p:nvGrpSpPr>
          <p:cNvPr id="114696" name="Group 10"/>
          <p:cNvGrpSpPr>
            <a:grpSpLocks/>
          </p:cNvGrpSpPr>
          <p:nvPr/>
        </p:nvGrpSpPr>
        <p:grpSpPr bwMode="auto">
          <a:xfrm rot="10800000">
            <a:off x="3492500" y="2346325"/>
            <a:ext cx="330200" cy="984250"/>
            <a:chOff x="2000" y="1771"/>
            <a:chExt cx="208" cy="620"/>
          </a:xfrm>
        </p:grpSpPr>
        <p:sp>
          <p:nvSpPr>
            <p:cNvPr id="114714" name="Line 11"/>
            <p:cNvSpPr>
              <a:spLocks noChangeShapeType="1"/>
            </p:cNvSpPr>
            <p:nvPr/>
          </p:nvSpPr>
          <p:spPr bwMode="auto">
            <a:xfrm flipV="1">
              <a:off x="2001" y="1925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15" name="Line 12"/>
            <p:cNvSpPr>
              <a:spLocks noChangeShapeType="1"/>
            </p:cNvSpPr>
            <p:nvPr/>
          </p:nvSpPr>
          <p:spPr bwMode="auto">
            <a:xfrm flipV="1">
              <a:off x="2001" y="2131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16" name="Line 13"/>
            <p:cNvSpPr>
              <a:spLocks noChangeShapeType="1"/>
            </p:cNvSpPr>
            <p:nvPr/>
          </p:nvSpPr>
          <p:spPr bwMode="auto">
            <a:xfrm flipH="1" flipV="1">
              <a:off x="2001" y="2028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17" name="Line 14"/>
            <p:cNvSpPr>
              <a:spLocks noChangeShapeType="1"/>
            </p:cNvSpPr>
            <p:nvPr/>
          </p:nvSpPr>
          <p:spPr bwMode="auto">
            <a:xfrm flipH="1" flipV="1">
              <a:off x="2001" y="2232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18" name="Line 15"/>
            <p:cNvSpPr>
              <a:spLocks noChangeShapeType="1"/>
            </p:cNvSpPr>
            <p:nvPr/>
          </p:nvSpPr>
          <p:spPr bwMode="auto">
            <a:xfrm flipH="1" flipV="1">
              <a:off x="2001" y="1821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19" name="Freeform 16"/>
            <p:cNvSpPr>
              <a:spLocks/>
            </p:cNvSpPr>
            <p:nvPr/>
          </p:nvSpPr>
          <p:spPr bwMode="auto">
            <a:xfrm flipH="1">
              <a:off x="2101" y="2336"/>
              <a:ext cx="107" cy="55"/>
            </a:xfrm>
            <a:custGeom>
              <a:avLst/>
              <a:gdLst>
                <a:gd name="T0" fmla="*/ 25 w 131"/>
                <a:gd name="T1" fmla="*/ 12 h 68"/>
                <a:gd name="T2" fmla="*/ 0 w 131"/>
                <a:gd name="T3" fmla="*/ 0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20" name="Freeform 17"/>
            <p:cNvSpPr>
              <a:spLocks/>
            </p:cNvSpPr>
            <p:nvPr/>
          </p:nvSpPr>
          <p:spPr bwMode="auto">
            <a:xfrm flipH="1">
              <a:off x="2000" y="1771"/>
              <a:ext cx="100" cy="50"/>
            </a:xfrm>
            <a:custGeom>
              <a:avLst/>
              <a:gdLst>
                <a:gd name="T0" fmla="*/ 15 w 131"/>
                <a:gd name="T1" fmla="*/ 6 h 68"/>
                <a:gd name="T2" fmla="*/ 0 w 131"/>
                <a:gd name="T3" fmla="*/ 0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4697" name="Line 18"/>
          <p:cNvSpPr>
            <a:spLocks noChangeShapeType="1"/>
          </p:cNvSpPr>
          <p:nvPr/>
        </p:nvSpPr>
        <p:spPr bwMode="auto">
          <a:xfrm flipV="1">
            <a:off x="4298950" y="3641725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698" name="Oval 19"/>
          <p:cNvSpPr>
            <a:spLocks noChangeArrowheads="1"/>
          </p:cNvSpPr>
          <p:nvPr/>
        </p:nvSpPr>
        <p:spPr bwMode="auto">
          <a:xfrm>
            <a:off x="2025650" y="1905000"/>
            <a:ext cx="228600" cy="2286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14699" name="Line 20"/>
          <p:cNvSpPr>
            <a:spLocks noChangeShapeType="1"/>
          </p:cNvSpPr>
          <p:nvPr/>
        </p:nvSpPr>
        <p:spPr bwMode="auto">
          <a:xfrm flipH="1">
            <a:off x="2241550" y="2041525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0" name="Rectangle 21"/>
          <p:cNvSpPr>
            <a:spLocks noChangeArrowheads="1"/>
          </p:cNvSpPr>
          <p:nvPr/>
        </p:nvSpPr>
        <p:spPr bwMode="auto">
          <a:xfrm>
            <a:off x="2698750" y="2422525"/>
            <a:ext cx="707822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 err="1">
                <a:solidFill>
                  <a:srgbClr val="3333CC"/>
                </a:solidFill>
                <a:latin typeface="Symbol" panose="05050102010706020507" pitchFamily="18" charset="2"/>
              </a:rPr>
              <a:t>b</a:t>
            </a:r>
            <a:r>
              <a:rPr lang="en-US" altLang="en-US" b="1" dirty="0" err="1">
                <a:solidFill>
                  <a:srgbClr val="3333CC"/>
                </a:solidFill>
              </a:rPr>
              <a:t>r</a:t>
            </a:r>
            <a:r>
              <a:rPr lang="en-US" altLang="en-US" b="1" baseline="-25000" dirty="0" err="1">
                <a:solidFill>
                  <a:srgbClr val="3333CC"/>
                </a:solidFill>
              </a:rPr>
              <a:t>e</a:t>
            </a:r>
            <a:endParaRPr lang="en-US" altLang="en-US" b="1" baseline="16000" dirty="0">
              <a:solidFill>
                <a:srgbClr val="3333CC"/>
              </a:solidFill>
              <a:latin typeface="Tahoma" panose="020B0604030504040204" pitchFamily="34" charset="0"/>
            </a:endParaRPr>
          </a:p>
        </p:txBody>
      </p:sp>
      <p:sp>
        <p:nvSpPr>
          <p:cNvPr id="114701" name="Text Box 22"/>
          <p:cNvSpPr txBox="1">
            <a:spLocks noChangeArrowheads="1"/>
          </p:cNvSpPr>
          <p:nvPr/>
        </p:nvSpPr>
        <p:spPr bwMode="auto">
          <a:xfrm>
            <a:off x="5407025" y="2422525"/>
            <a:ext cx="1192213" cy="1077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3333CC"/>
                </a:solidFill>
              </a:rPr>
              <a:t>I</a:t>
            </a:r>
            <a:r>
              <a:rPr lang="en-US" altLang="en-US" b="1" baseline="-25000">
                <a:solidFill>
                  <a:srgbClr val="3333CC"/>
                </a:solidFill>
              </a:rPr>
              <a:t>c</a:t>
            </a:r>
            <a:r>
              <a:rPr lang="en-US" altLang="en-US" b="1">
                <a:solidFill>
                  <a:srgbClr val="3333CC"/>
                </a:solidFill>
              </a:rPr>
              <a:t>=</a:t>
            </a:r>
            <a:r>
              <a:rPr lang="en-US" altLang="en-US" b="1">
                <a:solidFill>
                  <a:srgbClr val="3333CC"/>
                </a:solidFill>
                <a:latin typeface="Symbol" panose="05050102010706020507" pitchFamily="18" charset="2"/>
              </a:rPr>
              <a:t>b</a:t>
            </a:r>
            <a:r>
              <a:rPr lang="en-US" altLang="en-US" b="1">
                <a:solidFill>
                  <a:srgbClr val="3333CC"/>
                </a:solidFill>
              </a:rPr>
              <a:t>i</a:t>
            </a:r>
            <a:r>
              <a:rPr lang="en-US" altLang="en-US" b="1" baseline="-25000">
                <a:solidFill>
                  <a:srgbClr val="3333CC"/>
                </a:solidFill>
              </a:rPr>
              <a:t>b</a:t>
            </a:r>
            <a:endParaRPr lang="en-US" altLang="en-US" b="1">
              <a:solidFill>
                <a:srgbClr val="3333CC"/>
              </a:solidFill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en-US" b="1">
              <a:solidFill>
                <a:srgbClr val="3333CC"/>
              </a:solidFill>
            </a:endParaRPr>
          </a:p>
        </p:txBody>
      </p:sp>
      <p:sp>
        <p:nvSpPr>
          <p:cNvPr id="114702" name="Text Box 23"/>
          <p:cNvSpPr txBox="1">
            <a:spLocks noChangeArrowheads="1"/>
          </p:cNvSpPr>
          <p:nvPr/>
        </p:nvSpPr>
        <p:spPr bwMode="auto">
          <a:xfrm>
            <a:off x="4832350" y="3870325"/>
            <a:ext cx="4159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3333CC"/>
                </a:solidFill>
              </a:rPr>
              <a:t>i</a:t>
            </a:r>
            <a:r>
              <a:rPr lang="en-US" altLang="en-US" b="1" baseline="-25000">
                <a:solidFill>
                  <a:srgbClr val="3333CC"/>
                </a:solidFill>
              </a:rPr>
              <a:t>e</a:t>
            </a:r>
            <a:endParaRPr lang="en-US" altLang="en-US" b="1">
              <a:solidFill>
                <a:srgbClr val="3333CC"/>
              </a:solidFill>
            </a:endParaRPr>
          </a:p>
        </p:txBody>
      </p:sp>
      <p:sp>
        <p:nvSpPr>
          <p:cNvPr id="114703" name="Text Box 24"/>
          <p:cNvSpPr txBox="1">
            <a:spLocks noChangeArrowheads="1"/>
          </p:cNvSpPr>
          <p:nvPr/>
        </p:nvSpPr>
        <p:spPr bwMode="auto">
          <a:xfrm>
            <a:off x="2241550" y="1050925"/>
            <a:ext cx="4445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3333CC"/>
                </a:solidFill>
              </a:rPr>
              <a:t>i</a:t>
            </a:r>
            <a:r>
              <a:rPr lang="en-US" altLang="en-US" b="1" baseline="-25000">
                <a:solidFill>
                  <a:srgbClr val="3333CC"/>
                </a:solidFill>
              </a:rPr>
              <a:t>b</a:t>
            </a:r>
            <a:endParaRPr lang="en-US" altLang="en-US" b="1">
              <a:solidFill>
                <a:srgbClr val="3333CC"/>
              </a:solidFill>
            </a:endParaRPr>
          </a:p>
        </p:txBody>
      </p:sp>
      <p:sp>
        <p:nvSpPr>
          <p:cNvPr id="114704" name="AutoShape 25"/>
          <p:cNvSpPr>
            <a:spLocks noChangeArrowheads="1"/>
          </p:cNvSpPr>
          <p:nvPr/>
        </p:nvSpPr>
        <p:spPr bwMode="auto">
          <a:xfrm>
            <a:off x="2241550" y="1584325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14705" name="AutoShape 26"/>
          <p:cNvSpPr>
            <a:spLocks noChangeArrowheads="1"/>
          </p:cNvSpPr>
          <p:nvPr/>
        </p:nvSpPr>
        <p:spPr bwMode="auto">
          <a:xfrm rot="5400000">
            <a:off x="4451350" y="4098925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14706" name="AutoShape 40"/>
          <p:cNvSpPr>
            <a:spLocks noChangeArrowheads="1"/>
          </p:cNvSpPr>
          <p:nvPr/>
        </p:nvSpPr>
        <p:spPr bwMode="auto">
          <a:xfrm>
            <a:off x="1327150" y="1873250"/>
            <a:ext cx="6096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14707" name="Text Box 41"/>
          <p:cNvSpPr txBox="1">
            <a:spLocks noChangeArrowheads="1"/>
          </p:cNvSpPr>
          <p:nvPr/>
        </p:nvSpPr>
        <p:spPr bwMode="auto">
          <a:xfrm>
            <a:off x="107950" y="1660525"/>
            <a:ext cx="12684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FF0000"/>
                </a:solidFill>
              </a:rPr>
              <a:t>z</a:t>
            </a:r>
            <a:r>
              <a:rPr lang="en-US" altLang="en-US" b="1" baseline="-25000">
                <a:solidFill>
                  <a:srgbClr val="FF0000"/>
                </a:solidFill>
              </a:rPr>
              <a:t>in(base)</a:t>
            </a:r>
          </a:p>
        </p:txBody>
      </p:sp>
      <p:sp>
        <p:nvSpPr>
          <p:cNvPr id="114708" name="Line 42"/>
          <p:cNvSpPr>
            <a:spLocks noChangeShapeType="1"/>
          </p:cNvSpPr>
          <p:nvPr/>
        </p:nvSpPr>
        <p:spPr bwMode="auto">
          <a:xfrm flipV="1">
            <a:off x="3689350" y="2041525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09" name="Line 43"/>
          <p:cNvSpPr>
            <a:spLocks noChangeShapeType="1"/>
          </p:cNvSpPr>
          <p:nvPr/>
        </p:nvSpPr>
        <p:spPr bwMode="auto">
          <a:xfrm flipV="1">
            <a:off x="3689350" y="3321050"/>
            <a:ext cx="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10" name="Line 44"/>
          <p:cNvSpPr>
            <a:spLocks noChangeShapeType="1"/>
          </p:cNvSpPr>
          <p:nvPr/>
        </p:nvSpPr>
        <p:spPr bwMode="auto">
          <a:xfrm flipH="1">
            <a:off x="4953000" y="2057400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11" name="Line 45"/>
          <p:cNvSpPr>
            <a:spLocks noChangeShapeType="1"/>
          </p:cNvSpPr>
          <p:nvPr/>
        </p:nvSpPr>
        <p:spPr bwMode="auto">
          <a:xfrm>
            <a:off x="3673475" y="3641725"/>
            <a:ext cx="1295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4712" name="Line 46"/>
          <p:cNvSpPr>
            <a:spLocks noChangeShapeType="1"/>
          </p:cNvSpPr>
          <p:nvPr/>
        </p:nvSpPr>
        <p:spPr bwMode="auto">
          <a:xfrm flipV="1">
            <a:off x="4968875" y="3260725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33" name="Picture 3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0668" y="4754562"/>
            <a:ext cx="4310063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632"/>
          <a:stretch>
            <a:fillRect/>
          </a:stretch>
        </p:blipFill>
        <p:spPr bwMode="auto">
          <a:xfrm>
            <a:off x="609600" y="2438400"/>
            <a:ext cx="2690813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6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990600"/>
          </a:xfrm>
        </p:spPr>
        <p:txBody>
          <a:bodyPr/>
          <a:lstStyle/>
          <a:p>
            <a:pPr eaLnBrk="1" hangingPunct="1"/>
            <a:r>
              <a:rPr lang="pt-BR" altLang="en-US" sz="4800" b="1" dirty="0">
                <a:solidFill>
                  <a:srgbClr val="C00000"/>
                </a:solidFill>
              </a:rPr>
              <a:t> </a:t>
            </a:r>
            <a:r>
              <a:rPr lang="pt-BR" altLang="en-US" b="1" dirty="0">
                <a:solidFill>
                  <a:srgbClr val="C00000"/>
                </a:solidFill>
              </a:rPr>
              <a:t>Overview of</a:t>
            </a:r>
            <a:r>
              <a:rPr lang="en-US" altLang="en-US" b="1" dirty="0">
                <a:solidFill>
                  <a:srgbClr val="C00000"/>
                </a:solidFill>
                <a:cs typeface="Arial" panose="020B0604020202020204" pitchFamily="34" charset="0"/>
              </a:rPr>
              <a:t> r</a:t>
            </a:r>
            <a:r>
              <a:rPr lang="en-US" altLang="en-US" b="1" baseline="-25000" dirty="0">
                <a:solidFill>
                  <a:srgbClr val="C00000"/>
                </a:solidFill>
                <a:cs typeface="Arial" panose="020B0604020202020204" pitchFamily="34" charset="0"/>
              </a:rPr>
              <a:t>e</a:t>
            </a:r>
            <a:r>
              <a:rPr lang="en-US" altLang="en-US" b="1" dirty="0">
                <a:solidFill>
                  <a:srgbClr val="C00000"/>
                </a:solidFill>
                <a:cs typeface="Arial" panose="020B0604020202020204" pitchFamily="34" charset="0"/>
              </a:rPr>
              <a:t> Transistor Models</a:t>
            </a:r>
            <a:br>
              <a:rPr lang="en-US" altLang="en-US" b="1" dirty="0">
                <a:solidFill>
                  <a:srgbClr val="C00000"/>
                </a:solidFill>
                <a:cs typeface="Arial" panose="020B0604020202020204" pitchFamily="34" charset="0"/>
              </a:rPr>
            </a:br>
            <a:r>
              <a:rPr lang="en-US" altLang="en-US" sz="2800" b="1" dirty="0">
                <a:solidFill>
                  <a:srgbClr val="0070C0"/>
                </a:solidFill>
                <a:cs typeface="Arial" panose="020B0604020202020204" pitchFamily="34" charset="0"/>
              </a:rPr>
              <a:t>(T and </a:t>
            </a:r>
            <a:r>
              <a:rPr lang="en-US" altLang="en-US" sz="2800" b="1" dirty="0">
                <a:solidFill>
                  <a:srgbClr val="0070C0"/>
                </a:solidFill>
                <a:latin typeface="Symbol" panose="05050102010706020507" pitchFamily="18" charset="2"/>
              </a:rPr>
              <a:t>p</a:t>
            </a:r>
            <a:r>
              <a:rPr lang="en-US" altLang="en-US" sz="2800" b="1" dirty="0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2800" b="1" dirty="0">
                <a:solidFill>
                  <a:srgbClr val="0070C0"/>
                </a:solidFill>
                <a:cs typeface="Arial" panose="020B0604020202020204" pitchFamily="34" charset="0"/>
              </a:rPr>
              <a:t>Model)</a:t>
            </a:r>
            <a:endParaRPr lang="en-US" altLang="en-US" sz="2800" b="1" dirty="0">
              <a:solidFill>
                <a:srgbClr val="C00000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5574" y="2894012"/>
            <a:ext cx="4310063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76400" y="4989512"/>
            <a:ext cx="1057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Model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084199" y="5089524"/>
            <a:ext cx="10366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70C0"/>
                </a:solidFill>
                <a:latin typeface="Symbol" panose="05050102010706020507" pitchFamily="18" charset="2"/>
              </a:rPr>
              <a:t>p</a:t>
            </a:r>
            <a:r>
              <a:rPr lang="en-US" altLang="en-US" sz="1800" b="1">
                <a:solidFill>
                  <a:srgbClr val="000000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18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200400" y="2362200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FF0000"/>
                </a:solidFill>
                <a:cs typeface="Arial" panose="020B0604020202020204" pitchFamily="34" charset="0"/>
              </a:rPr>
              <a:t>c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64794" y="4776559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b="1" dirty="0">
                <a:solidFill>
                  <a:srgbClr val="FF0000"/>
                </a:solidFill>
                <a:cs typeface="Arial" panose="020B0604020202020204" pitchFamily="34" charset="0"/>
              </a:rPr>
              <a:t>e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382297" y="3479373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b="1" dirty="0">
                <a:solidFill>
                  <a:srgbClr val="FF0000"/>
                </a:solidFill>
                <a:cs typeface="Arial" panose="020B0604020202020204" pitchFamily="34" charset="0"/>
              </a:rPr>
              <a:t>b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010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382000" cy="990600"/>
          </a:xfrm>
        </p:spPr>
        <p:txBody>
          <a:bodyPr/>
          <a:lstStyle/>
          <a:p>
            <a:r>
              <a:rPr lang="en-US" altLang="en-US" sz="4800" b="1">
                <a:solidFill>
                  <a:srgbClr val="C00000"/>
                </a:solidFill>
              </a:rPr>
              <a:t> </a:t>
            </a:r>
            <a:r>
              <a:rPr lang="en-US" altLang="en-US" sz="4800" b="1" i="1">
                <a:solidFill>
                  <a:srgbClr val="C00000"/>
                </a:solidFill>
              </a:rPr>
              <a:t>r</a:t>
            </a:r>
            <a:r>
              <a:rPr lang="en-US" altLang="en-US" sz="4800" b="1" i="1" baseline="-25000">
                <a:solidFill>
                  <a:srgbClr val="C00000"/>
                </a:solidFill>
              </a:rPr>
              <a:t>e</a:t>
            </a:r>
            <a:r>
              <a:rPr lang="en-US" altLang="en-US" sz="4800" b="1">
                <a:solidFill>
                  <a:srgbClr val="C00000"/>
                </a:solidFill>
              </a:rPr>
              <a:t> model including effects of </a:t>
            </a:r>
            <a:r>
              <a:rPr lang="en-US" altLang="en-US" sz="4800" b="1" i="1">
                <a:solidFill>
                  <a:srgbClr val="C00000"/>
                </a:solidFill>
              </a:rPr>
              <a:t>r</a:t>
            </a:r>
            <a:r>
              <a:rPr lang="en-US" altLang="en-US" sz="4800" b="1" i="1" baseline="-25000">
                <a:solidFill>
                  <a:srgbClr val="C00000"/>
                </a:solidFill>
              </a:rPr>
              <a:t>o</a:t>
            </a:r>
            <a:r>
              <a:rPr lang="en-US" altLang="en-US" sz="4800" b="1">
                <a:solidFill>
                  <a:srgbClr val="C00000"/>
                </a:solidFill>
              </a:rPr>
              <a:t> </a:t>
            </a:r>
          </a:p>
        </p:txBody>
      </p:sp>
      <p:pic>
        <p:nvPicPr>
          <p:cNvPr id="117763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513" y="1981200"/>
            <a:ext cx="7292975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25513" y="5105400"/>
                <a:ext cx="776128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solidFill>
                      <a:srgbClr val="FF0000"/>
                    </a:solidFill>
                  </a:rPr>
                  <a:t>In practical transistors, collector current depends on collector voltage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solidFill>
                      <a:srgbClr val="FF0000"/>
                    </a:solidFill>
                  </a:rPr>
                  <a:t>Ideally,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𝑜</m:t>
                        </m:r>
                      </m:sub>
                    </m:sSub>
                    <m:r>
                      <a:rPr lang="en-US" altLang="en-US" i="1" smtClean="0">
                        <a:solidFill>
                          <a:srgbClr val="FF0000"/>
                        </a:solidFill>
                        <a:latin typeface="Cambria Math"/>
                        <a:ea typeface="Cambria Math"/>
                      </a:rPr>
                      <m:t>=∞</m:t>
                    </m:r>
                  </m:oMath>
                </a14:m>
                <a:r>
                  <a:rPr lang="en-US" altLang="en-US" dirty="0">
                    <a:solidFill>
                      <a:srgbClr val="FF0000"/>
                    </a:solidFill>
                  </a:rPr>
                  <a:t> ( Open circuit)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solidFill>
                      <a:srgbClr val="FF0000"/>
                    </a:solidFill>
                  </a:rPr>
                  <a:t>Practically,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𝑟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rgbClr val="FF0000"/>
                    </a:solidFill>
                  </a:rPr>
                  <a:t> is very high but not infinity </a:t>
                </a: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13" y="5105400"/>
                <a:ext cx="7761287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550" t="-3311" b="-9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5.2 AC Amplification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49825"/>
          </a:xfrm>
        </p:spPr>
        <p:txBody>
          <a:bodyPr/>
          <a:lstStyle/>
          <a:p>
            <a:r>
              <a:rPr lang="en-US" altLang="en-US" sz="2400" dirty="0"/>
              <a:t>After a transistor has been biased with the Q</a:t>
            </a:r>
            <a:r>
              <a:rPr lang="en-US" altLang="en-US" sz="2400" i="1" dirty="0"/>
              <a:t> </a:t>
            </a:r>
            <a:r>
              <a:rPr lang="en-US" altLang="en-US" sz="2400" dirty="0"/>
              <a:t>point near the middle of the load line, we can couple a small ac voltage into the base </a:t>
            </a:r>
            <a:r>
              <a:rPr lang="en-US" altLang="en-US" sz="2400" dirty="0">
                <a:solidFill>
                  <a:srgbClr val="FF0000"/>
                </a:solidFill>
              </a:rPr>
              <a:t>(input)</a:t>
            </a:r>
            <a:r>
              <a:rPr lang="en-US" altLang="en-US" sz="2400" dirty="0"/>
              <a:t>. </a:t>
            </a:r>
          </a:p>
          <a:p>
            <a:pPr lvl="1"/>
            <a:r>
              <a:rPr lang="en-US" altLang="en-US" sz="2400" dirty="0"/>
              <a:t>This will produce an ac collector voltage </a:t>
            </a:r>
            <a:r>
              <a:rPr lang="en-US" altLang="en-US" sz="2400" dirty="0">
                <a:solidFill>
                  <a:srgbClr val="FF0000"/>
                </a:solidFill>
              </a:rPr>
              <a:t>(output)</a:t>
            </a:r>
            <a:r>
              <a:rPr lang="en-US" altLang="en-US" sz="2400" dirty="0"/>
              <a:t>. </a:t>
            </a:r>
          </a:p>
          <a:p>
            <a:pPr lvl="1"/>
            <a:r>
              <a:rPr lang="en-US" altLang="en-US" sz="2400" dirty="0"/>
              <a:t>The ac collector voltage looks like the ac base voltage, except that it's a lot bigger. </a:t>
            </a:r>
          </a:p>
          <a:p>
            <a:pPr lvl="2"/>
            <a:r>
              <a:rPr lang="en-US" altLang="en-US" sz="2000" dirty="0"/>
              <a:t>In other words, the ac collector voltage is an </a:t>
            </a:r>
            <a:r>
              <a:rPr lang="en-US" altLang="en-US" sz="2000" i="1" dirty="0"/>
              <a:t>amplified </a:t>
            </a:r>
            <a:r>
              <a:rPr lang="en-US" altLang="en-US" sz="2000" dirty="0"/>
              <a:t>version of the ac base voltage.</a:t>
            </a:r>
          </a:p>
          <a:p>
            <a:r>
              <a:rPr lang="en-US" altLang="en-US" sz="2400" dirty="0"/>
              <a:t>The invention of amplifying devices, first vacuum tubes and later transistors, was crucial to the evolution of electronics. </a:t>
            </a:r>
          </a:p>
          <a:p>
            <a:pPr lvl="1"/>
            <a:r>
              <a:rPr lang="en-US" altLang="en-US" sz="2400" dirty="0"/>
              <a:t>Without amplification, there would be no radio, no television, and no computers.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</a:rPr>
              <a:t>BJT Amplifier AC analysis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9144000" cy="4876800"/>
          </a:xfrm>
        </p:spPr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</a:rPr>
              <a:t>Superposition theorem (DC + AC analysis)</a:t>
            </a:r>
          </a:p>
          <a:p>
            <a:r>
              <a:rPr lang="en-US" altLang="en-US" b="1" dirty="0">
                <a:solidFill>
                  <a:srgbClr val="FF0000"/>
                </a:solidFill>
              </a:rPr>
              <a:t>Perform</a:t>
            </a:r>
            <a:r>
              <a:rPr lang="en-US" altLang="en-US" b="1" dirty="0">
                <a:solidFill>
                  <a:schemeClr val="accent2"/>
                </a:solidFill>
              </a:rPr>
              <a:t> a complete </a:t>
            </a:r>
            <a:r>
              <a:rPr lang="en-US" altLang="en-US" b="1" u="sng" dirty="0">
                <a:solidFill>
                  <a:schemeClr val="accent2"/>
                </a:solidFill>
              </a:rPr>
              <a:t>DC</a:t>
            </a:r>
            <a:r>
              <a:rPr lang="en-US" altLang="en-US" b="1" dirty="0">
                <a:solidFill>
                  <a:schemeClr val="accent2"/>
                </a:solidFill>
              </a:rPr>
              <a:t> analysis (Chapter 4)</a:t>
            </a:r>
          </a:p>
          <a:p>
            <a:r>
              <a:rPr lang="en-US" altLang="en-US" b="1" u="sng" dirty="0">
                <a:solidFill>
                  <a:srgbClr val="FF0000"/>
                </a:solidFill>
              </a:rPr>
              <a:t>Short</a:t>
            </a:r>
            <a:r>
              <a:rPr lang="en-US" altLang="en-US" b="1" dirty="0">
                <a:solidFill>
                  <a:schemeClr val="accent2"/>
                </a:solidFill>
              </a:rPr>
              <a:t> all coupling and bypass capacitors for ac signals</a:t>
            </a:r>
          </a:p>
          <a:p>
            <a:r>
              <a:rPr lang="en-US" altLang="en-US" b="1" dirty="0">
                <a:solidFill>
                  <a:srgbClr val="FF0000"/>
                </a:solidFill>
              </a:rPr>
              <a:t>Visualize</a:t>
            </a:r>
            <a:r>
              <a:rPr lang="en-US" altLang="en-US" b="1" dirty="0">
                <a:solidFill>
                  <a:schemeClr val="accent2"/>
                </a:solidFill>
              </a:rPr>
              <a:t> all </a:t>
            </a:r>
            <a:r>
              <a:rPr lang="en-US" altLang="en-US" b="1" u="sng" dirty="0">
                <a:solidFill>
                  <a:schemeClr val="accent2"/>
                </a:solidFill>
              </a:rPr>
              <a:t>DC </a:t>
            </a:r>
            <a:r>
              <a:rPr lang="en-US" altLang="en-US" b="1" dirty="0">
                <a:solidFill>
                  <a:schemeClr val="accent2"/>
                </a:solidFill>
              </a:rPr>
              <a:t>supply voltages as grounds</a:t>
            </a:r>
          </a:p>
          <a:p>
            <a:r>
              <a:rPr lang="en-US" altLang="en-US" b="1" dirty="0">
                <a:solidFill>
                  <a:srgbClr val="FF0000"/>
                </a:solidFill>
              </a:rPr>
              <a:t>Replace</a:t>
            </a:r>
            <a:r>
              <a:rPr lang="en-US" altLang="en-US" b="1" dirty="0">
                <a:solidFill>
                  <a:schemeClr val="accent2"/>
                </a:solidFill>
              </a:rPr>
              <a:t> the transistor by its </a:t>
            </a:r>
            <a:r>
              <a:rPr lang="en-US" altLang="en-US" b="1" u="sng" dirty="0">
                <a:solidFill>
                  <a:schemeClr val="accent2"/>
                </a:solidFill>
                <a:latin typeface="Symbol" panose="05050102010706020507" pitchFamily="18" charset="2"/>
              </a:rPr>
              <a:t>p</a:t>
            </a:r>
            <a:r>
              <a:rPr lang="en-US" altLang="en-US" b="1" dirty="0">
                <a:solidFill>
                  <a:schemeClr val="accent2"/>
                </a:solidFill>
                <a:latin typeface="Symbol" panose="05050102010706020507" pitchFamily="18" charset="2"/>
              </a:rPr>
              <a:t> </a:t>
            </a:r>
            <a:r>
              <a:rPr lang="en-US" altLang="en-US" b="1" dirty="0">
                <a:solidFill>
                  <a:schemeClr val="accent2"/>
                </a:solidFill>
              </a:rPr>
              <a:t>or </a:t>
            </a:r>
            <a:r>
              <a:rPr lang="en-US" altLang="en-US" b="1" u="sng" dirty="0">
                <a:solidFill>
                  <a:schemeClr val="accent2"/>
                </a:solidFill>
              </a:rPr>
              <a:t>T</a:t>
            </a:r>
            <a:r>
              <a:rPr lang="en-US" altLang="en-US" b="1" dirty="0">
                <a:solidFill>
                  <a:schemeClr val="accent2"/>
                </a:solidFill>
              </a:rPr>
              <a:t> model</a:t>
            </a:r>
          </a:p>
          <a:p>
            <a:r>
              <a:rPr lang="en-US" altLang="en-US" b="1" dirty="0">
                <a:solidFill>
                  <a:srgbClr val="FF0000"/>
                </a:solidFill>
              </a:rPr>
              <a:t>Draw</a:t>
            </a:r>
            <a:r>
              <a:rPr lang="en-US" altLang="en-US" b="1" dirty="0">
                <a:solidFill>
                  <a:schemeClr val="accent2"/>
                </a:solidFill>
              </a:rPr>
              <a:t> the </a:t>
            </a:r>
            <a:r>
              <a:rPr lang="en-US" altLang="en-US" b="1" u="sng" dirty="0">
                <a:solidFill>
                  <a:schemeClr val="accent2"/>
                </a:solidFill>
              </a:rPr>
              <a:t>AC</a:t>
            </a:r>
            <a:r>
              <a:rPr lang="en-US" altLang="en-US" b="1" dirty="0">
                <a:solidFill>
                  <a:schemeClr val="accent2"/>
                </a:solidFill>
              </a:rPr>
              <a:t> equivalent circuit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173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 5.5 Common-Emitter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 Fixed-Bias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 Configuration</a:t>
            </a:r>
            <a:endParaRPr lang="en-US" alt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5955" name="Group 17"/>
          <p:cNvGrpSpPr>
            <a:grpSpLocks/>
          </p:cNvGrpSpPr>
          <p:nvPr/>
        </p:nvGrpSpPr>
        <p:grpSpPr bwMode="auto">
          <a:xfrm>
            <a:off x="5105401" y="152400"/>
            <a:ext cx="3962400" cy="2438400"/>
            <a:chOff x="4953000" y="1219200"/>
            <a:chExt cx="3529584" cy="2438400"/>
          </a:xfrm>
        </p:grpSpPr>
        <p:sp>
          <p:nvSpPr>
            <p:cNvPr id="125960" name="Rectangle 16"/>
            <p:cNvSpPr>
              <a:spLocks noChangeArrowheads="1"/>
            </p:cNvSpPr>
            <p:nvPr/>
          </p:nvSpPr>
          <p:spPr bwMode="auto">
            <a:xfrm>
              <a:off x="5536692" y="3200400"/>
              <a:ext cx="2362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11430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vl="1"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AC equivalent</a:t>
              </a:r>
            </a:p>
          </p:txBody>
        </p:sp>
        <p:pic>
          <p:nvPicPr>
            <p:cNvPr id="125961" name="Picture 12" descr="fg05_02100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000" y="1219200"/>
              <a:ext cx="3529584" cy="1944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125956" name="Picture 14" descr="fg05_0200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52800"/>
            <a:ext cx="3890407" cy="3505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5957" name="Group 18"/>
          <p:cNvGrpSpPr>
            <a:grpSpLocks/>
          </p:cNvGrpSpPr>
          <p:nvPr/>
        </p:nvGrpSpPr>
        <p:grpSpPr bwMode="auto">
          <a:xfrm>
            <a:off x="4191000" y="3962401"/>
            <a:ext cx="4803775" cy="2752428"/>
            <a:chOff x="4419600" y="3810000"/>
            <a:chExt cx="4346448" cy="2380478"/>
          </a:xfrm>
        </p:grpSpPr>
        <p:sp>
          <p:nvSpPr>
            <p:cNvPr id="125958" name="Text Box 14"/>
            <p:cNvSpPr txBox="1">
              <a:spLocks noChangeArrowheads="1"/>
            </p:cNvSpPr>
            <p:nvPr/>
          </p:nvSpPr>
          <p:spPr bwMode="auto">
            <a:xfrm>
              <a:off x="5949093" y="5791200"/>
              <a:ext cx="1175110" cy="3992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i="1" dirty="0">
                  <a:solidFill>
                    <a:srgbClr val="FF0000"/>
                  </a:solidFill>
                  <a:latin typeface="Arial" panose="020B0604020202020204" pitchFamily="34" charset="0"/>
                </a:rPr>
                <a:t>r</a:t>
              </a:r>
              <a:r>
                <a:rPr lang="en-US" altLang="en-US" sz="2400" i="1" baseline="-25000" dirty="0">
                  <a:solidFill>
                    <a:srgbClr val="FF0000"/>
                  </a:solidFill>
                  <a:latin typeface="Arial" panose="020B0604020202020204" pitchFamily="34" charset="0"/>
                </a:rPr>
                <a:t>e </a:t>
              </a:r>
              <a:r>
                <a:rPr lang="en-US" altLang="en-US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model</a:t>
              </a:r>
            </a:p>
          </p:txBody>
        </p:sp>
        <p:pic>
          <p:nvPicPr>
            <p:cNvPr id="125959" name="Picture 16" descr="fg05_02200.jp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19600" y="3810000"/>
              <a:ext cx="4346448" cy="1981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Text Box 6"/>
          <p:cNvSpPr txBox="1">
            <a:spLocks noChangeArrowheads="1"/>
          </p:cNvSpPr>
          <p:nvPr/>
        </p:nvSpPr>
        <p:spPr bwMode="auto">
          <a:xfrm>
            <a:off x="0" y="0"/>
            <a:ext cx="91440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Common-Emitter Fixed-Bias Calculations</a:t>
            </a:r>
            <a:endParaRPr lang="en-US" alt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26979" name="Group 25"/>
          <p:cNvGrpSpPr>
            <a:grpSpLocks/>
          </p:cNvGrpSpPr>
          <p:nvPr/>
        </p:nvGrpSpPr>
        <p:grpSpPr bwMode="auto">
          <a:xfrm>
            <a:off x="2133600" y="4876800"/>
            <a:ext cx="1981200" cy="1295400"/>
            <a:chOff x="1440" y="3072"/>
            <a:chExt cx="1248" cy="816"/>
          </a:xfrm>
        </p:grpSpPr>
        <p:sp>
          <p:nvSpPr>
            <p:cNvPr id="126998" name="AutoShape 20"/>
            <p:cNvSpPr>
              <a:spLocks noChangeArrowheads="1"/>
            </p:cNvSpPr>
            <p:nvPr/>
          </p:nvSpPr>
          <p:spPr bwMode="auto">
            <a:xfrm>
              <a:off x="1440" y="3072"/>
              <a:ext cx="1248" cy="81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126999" name="Object 25"/>
            <p:cNvGraphicFramePr>
              <a:graphicFrameLocks noChangeAspect="1"/>
            </p:cNvGraphicFramePr>
            <p:nvPr/>
          </p:nvGraphicFramePr>
          <p:xfrm>
            <a:off x="1497" y="3096"/>
            <a:ext cx="1135" cy="7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08100" imgH="889000" progId="Equation.3">
                    <p:embed/>
                  </p:oleObj>
                </mc:Choice>
                <mc:Fallback>
                  <p:oleObj name="Equation" r:id="rId2" imgW="1308100" imgH="889000" progId="Equation.3">
                    <p:embed/>
                    <p:pic>
                      <p:nvPicPr>
                        <p:cNvPr id="126999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97" y="3096"/>
                          <a:ext cx="1135" cy="7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ACAEE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6980" name="Group 26"/>
          <p:cNvGrpSpPr>
            <a:grpSpLocks/>
          </p:cNvGrpSpPr>
          <p:nvPr/>
        </p:nvGrpSpPr>
        <p:grpSpPr bwMode="auto">
          <a:xfrm>
            <a:off x="6024563" y="3352800"/>
            <a:ext cx="2895600" cy="1219200"/>
            <a:chOff x="3840" y="2016"/>
            <a:chExt cx="1824" cy="768"/>
          </a:xfrm>
        </p:grpSpPr>
        <p:sp>
          <p:nvSpPr>
            <p:cNvPr id="126996" name="AutoShape 21"/>
            <p:cNvSpPr>
              <a:spLocks noChangeArrowheads="1"/>
            </p:cNvSpPr>
            <p:nvPr/>
          </p:nvSpPr>
          <p:spPr bwMode="auto">
            <a:xfrm>
              <a:off x="3840" y="2016"/>
              <a:ext cx="1824" cy="76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126997" name="Object 26"/>
            <p:cNvGraphicFramePr>
              <a:graphicFrameLocks noChangeAspect="1"/>
            </p:cNvGraphicFramePr>
            <p:nvPr/>
          </p:nvGraphicFramePr>
          <p:xfrm>
            <a:off x="3881" y="2056"/>
            <a:ext cx="1742" cy="6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Microsoft Equation 3.0" r:id="rId4" imgW="1866900" imgH="736600" progId="Equation.3">
                    <p:embed/>
                  </p:oleObj>
                </mc:Choice>
                <mc:Fallback>
                  <p:oleObj name="Microsoft Equation 3.0" r:id="rId4" imgW="1866900" imgH="736600" progId="Equation.3">
                    <p:embed/>
                    <p:pic>
                      <p:nvPicPr>
                        <p:cNvPr id="126997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81" y="2056"/>
                          <a:ext cx="1742" cy="6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ACAEE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6983" name="Text Box 35"/>
          <p:cNvSpPr txBox="1">
            <a:spLocks noChangeArrowheads="1"/>
          </p:cNvSpPr>
          <p:nvPr/>
        </p:nvSpPr>
        <p:spPr bwMode="auto">
          <a:xfrm>
            <a:off x="381000" y="3024188"/>
            <a:ext cx="1828800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</a:p>
          <a:p>
            <a:pPr eaLnBrk="1" hangingPunct="1"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impedance:</a:t>
            </a:r>
          </a:p>
        </p:txBody>
      </p:sp>
      <p:sp>
        <p:nvSpPr>
          <p:cNvPr id="126984" name="Rectangle 38"/>
          <p:cNvSpPr>
            <a:spLocks noChangeArrowheads="1"/>
          </p:cNvSpPr>
          <p:nvPr/>
        </p:nvSpPr>
        <p:spPr bwMode="auto">
          <a:xfrm>
            <a:off x="381000" y="4044950"/>
            <a:ext cx="1662113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</a:p>
          <a:p>
            <a:pPr eaLnBrk="1" hangingPunct="1">
              <a:lnSpc>
                <a:spcPct val="0"/>
              </a:lnSpc>
              <a:spcBef>
                <a:spcPct val="50000"/>
              </a:spcBef>
              <a:buFontTx/>
              <a:buNone/>
            </a:pPr>
            <a:r>
              <a:rPr lang="en-US" altLang="en-US" sz="2200">
                <a:latin typeface="Arial" panose="020B0604020202020204" pitchFamily="34" charset="0"/>
                <a:cs typeface="Arial" panose="020B0604020202020204" pitchFamily="34" charset="0"/>
              </a:rPr>
              <a:t>impedance:</a:t>
            </a:r>
          </a:p>
        </p:txBody>
      </p:sp>
      <p:sp>
        <p:nvSpPr>
          <p:cNvPr id="126985" name="Rectangle 39"/>
          <p:cNvSpPr>
            <a:spLocks noChangeArrowheads="1"/>
          </p:cNvSpPr>
          <p:nvPr/>
        </p:nvSpPr>
        <p:spPr bwMode="auto">
          <a:xfrm>
            <a:off x="381000" y="5364163"/>
            <a:ext cx="1701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000">
                <a:latin typeface="Arial" panose="020B0604020202020204" pitchFamily="34" charset="0"/>
                <a:cs typeface="Arial" panose="020B0604020202020204" pitchFamily="34" charset="0"/>
              </a:rPr>
              <a:t>Voltage gain:</a:t>
            </a:r>
          </a:p>
        </p:txBody>
      </p:sp>
      <p:sp>
        <p:nvSpPr>
          <p:cNvPr id="126986" name="Rectangle 40"/>
          <p:cNvSpPr>
            <a:spLocks noChangeArrowheads="1"/>
          </p:cNvSpPr>
          <p:nvPr/>
        </p:nvSpPr>
        <p:spPr bwMode="auto">
          <a:xfrm>
            <a:off x="4267200" y="3749675"/>
            <a:ext cx="18018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Current gain:</a:t>
            </a:r>
          </a:p>
        </p:txBody>
      </p:sp>
      <p:grpSp>
        <p:nvGrpSpPr>
          <p:cNvPr id="126987" name="Group 23"/>
          <p:cNvGrpSpPr>
            <a:grpSpLocks/>
          </p:cNvGrpSpPr>
          <p:nvPr/>
        </p:nvGrpSpPr>
        <p:grpSpPr bwMode="auto">
          <a:xfrm>
            <a:off x="2286000" y="2971800"/>
            <a:ext cx="1676400" cy="838200"/>
            <a:chOff x="1536" y="1824"/>
            <a:chExt cx="1056" cy="528"/>
          </a:xfrm>
        </p:grpSpPr>
        <p:sp>
          <p:nvSpPr>
            <p:cNvPr id="126992" name="AutoShape 18"/>
            <p:cNvSpPr>
              <a:spLocks noChangeArrowheads="1"/>
            </p:cNvSpPr>
            <p:nvPr/>
          </p:nvSpPr>
          <p:spPr bwMode="auto">
            <a:xfrm>
              <a:off x="1536" y="1824"/>
              <a:ext cx="1056" cy="52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126993" name="Object 46"/>
            <p:cNvGraphicFramePr>
              <a:graphicFrameLocks noChangeAspect="1"/>
            </p:cNvGraphicFramePr>
            <p:nvPr/>
          </p:nvGraphicFramePr>
          <p:xfrm>
            <a:off x="1634" y="1872"/>
            <a:ext cx="877" cy="4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054100" imgH="533400" progId="Equation.3">
                    <p:embed/>
                  </p:oleObj>
                </mc:Choice>
                <mc:Fallback>
                  <p:oleObj name="Equation" r:id="rId6" imgW="1054100" imgH="533400" progId="Equation.3">
                    <p:embed/>
                    <p:pic>
                      <p:nvPicPr>
                        <p:cNvPr id="126993" name="Object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34" y="1872"/>
                          <a:ext cx="877" cy="44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ACAEE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6988" name="Group 24"/>
          <p:cNvGrpSpPr>
            <a:grpSpLocks/>
          </p:cNvGrpSpPr>
          <p:nvPr/>
        </p:nvGrpSpPr>
        <p:grpSpPr bwMode="auto">
          <a:xfrm>
            <a:off x="2286000" y="3886200"/>
            <a:ext cx="1676400" cy="838200"/>
            <a:chOff x="1536" y="2448"/>
            <a:chExt cx="1056" cy="528"/>
          </a:xfrm>
        </p:grpSpPr>
        <p:sp>
          <p:nvSpPr>
            <p:cNvPr id="126990" name="AutoShape 19"/>
            <p:cNvSpPr>
              <a:spLocks noChangeArrowheads="1"/>
            </p:cNvSpPr>
            <p:nvPr/>
          </p:nvSpPr>
          <p:spPr bwMode="auto">
            <a:xfrm>
              <a:off x="1536" y="2448"/>
              <a:ext cx="1056" cy="52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graphicFrame>
          <p:nvGraphicFramePr>
            <p:cNvPr id="126991" name="Object 48"/>
            <p:cNvGraphicFramePr>
              <a:graphicFrameLocks noChangeAspect="1"/>
            </p:cNvGraphicFramePr>
            <p:nvPr/>
          </p:nvGraphicFramePr>
          <p:xfrm>
            <a:off x="1655" y="2489"/>
            <a:ext cx="834" cy="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002865" imgH="533169" progId="Equation.3">
                    <p:embed/>
                  </p:oleObj>
                </mc:Choice>
                <mc:Fallback>
                  <p:oleObj name="Equation" r:id="rId8" imgW="1002865" imgH="533169" progId="Equation.3">
                    <p:embed/>
                    <p:pic>
                      <p:nvPicPr>
                        <p:cNvPr id="126991" name="Object 4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2489"/>
                          <a:ext cx="834" cy="4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ACAEE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26989" name="Picture 26" descr="fg05_02200.jpg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8"/>
          <a:stretch/>
        </p:blipFill>
        <p:spPr bwMode="auto">
          <a:xfrm>
            <a:off x="3962400" y="533400"/>
            <a:ext cx="5181601" cy="2667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36" r="49643" b="12815"/>
          <a:stretch/>
        </p:blipFill>
        <p:spPr bwMode="auto">
          <a:xfrm>
            <a:off x="1" y="0"/>
            <a:ext cx="4572000" cy="1646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0051" name="Picture 4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87"/>
          <a:stretch/>
        </p:blipFill>
        <p:spPr bwMode="auto">
          <a:xfrm>
            <a:off x="0" y="3437586"/>
            <a:ext cx="4267200" cy="3420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4572000" y="762000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2400" u="sng" dirty="0">
                <a:solidFill>
                  <a:srgbClr val="FF0000"/>
                </a:solidFill>
              </a:rPr>
              <a:t>1. Short</a:t>
            </a:r>
            <a:r>
              <a:rPr lang="en-US" altLang="en-US" sz="2400" dirty="0">
                <a:solidFill>
                  <a:schemeClr val="accent2"/>
                </a:solidFill>
              </a:rPr>
              <a:t> all coupling and bypass capacitors for ac signals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2. </a:t>
            </a:r>
            <a:r>
              <a:rPr lang="en-US" altLang="en-US" sz="2400" u="sng" dirty="0">
                <a:solidFill>
                  <a:schemeClr val="accent2"/>
                </a:solidFill>
              </a:rPr>
              <a:t>DC </a:t>
            </a:r>
            <a:r>
              <a:rPr lang="en-US" altLang="en-US" sz="2400" dirty="0">
                <a:solidFill>
                  <a:schemeClr val="accent2"/>
                </a:solidFill>
              </a:rPr>
              <a:t>supply voltages as grounds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3. Replace</a:t>
            </a:r>
            <a:r>
              <a:rPr lang="en-US" altLang="en-US" sz="2400" dirty="0">
                <a:solidFill>
                  <a:schemeClr val="accent2"/>
                </a:solidFill>
              </a:rPr>
              <a:t> the transistor by its </a:t>
            </a:r>
            <a:r>
              <a:rPr lang="en-US" altLang="en-US" sz="2400" u="sng" dirty="0">
                <a:solidFill>
                  <a:schemeClr val="accent2"/>
                </a:solidFill>
                <a:latin typeface="Symbol" panose="05050102010706020507" pitchFamily="18" charset="2"/>
              </a:rPr>
              <a:t>p</a:t>
            </a:r>
            <a:r>
              <a:rPr lang="en-US" altLang="en-US" sz="2400" dirty="0">
                <a:solidFill>
                  <a:schemeClr val="accent2"/>
                </a:solidFill>
                <a:latin typeface="Symbol" panose="05050102010706020507" pitchFamily="18" charset="2"/>
              </a:rPr>
              <a:t> </a:t>
            </a:r>
            <a:r>
              <a:rPr lang="en-US" altLang="en-US" sz="2400" dirty="0">
                <a:solidFill>
                  <a:schemeClr val="accent2"/>
                </a:solidFill>
              </a:rPr>
              <a:t>or </a:t>
            </a:r>
            <a:r>
              <a:rPr lang="en-US" altLang="en-US" sz="2400" u="sng" dirty="0">
                <a:solidFill>
                  <a:schemeClr val="accent2"/>
                </a:solidFill>
              </a:rPr>
              <a:t>T</a:t>
            </a:r>
            <a:r>
              <a:rPr lang="en-US" altLang="en-US" sz="2400" dirty="0">
                <a:solidFill>
                  <a:schemeClr val="accent2"/>
                </a:solidFill>
              </a:rPr>
              <a:t> model</a:t>
            </a:r>
          </a:p>
          <a:p>
            <a:pPr marL="342900" indent="-342900">
              <a:buFont typeface="Symbol"/>
              <a:buChar char="p"/>
            </a:pPr>
            <a:r>
              <a:rPr lang="en-US" altLang="en-US" sz="2400" dirty="0">
                <a:solidFill>
                  <a:schemeClr val="accent2"/>
                </a:solidFill>
              </a:rPr>
              <a:t>Model: CE </a:t>
            </a:r>
          </a:p>
          <a:p>
            <a:r>
              <a:rPr lang="en-US" altLang="en-US" sz="2400" u="sng" dirty="0">
                <a:solidFill>
                  <a:schemeClr val="accent2"/>
                </a:solidFill>
              </a:rPr>
              <a:t>T</a:t>
            </a:r>
            <a:r>
              <a:rPr lang="en-US" altLang="en-US" sz="2400" dirty="0">
                <a:solidFill>
                  <a:schemeClr val="accent2"/>
                </a:solidFill>
              </a:rPr>
              <a:t> model: CB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4. Draw</a:t>
            </a:r>
            <a:r>
              <a:rPr lang="en-US" altLang="en-US" sz="2400" dirty="0">
                <a:solidFill>
                  <a:schemeClr val="accent2"/>
                </a:solidFill>
              </a:rPr>
              <a:t> the </a:t>
            </a:r>
            <a:r>
              <a:rPr lang="en-US" altLang="en-US" sz="2400" u="sng" dirty="0">
                <a:solidFill>
                  <a:schemeClr val="accent2"/>
                </a:solidFill>
              </a:rPr>
              <a:t>AC</a:t>
            </a:r>
            <a:r>
              <a:rPr lang="en-US" altLang="en-US" sz="2400" dirty="0">
                <a:solidFill>
                  <a:schemeClr val="accent2"/>
                </a:solidFill>
              </a:rPr>
              <a:t> equivalent circuit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050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17" r="58685" b="14107"/>
          <a:stretch/>
        </p:blipFill>
        <p:spPr bwMode="auto">
          <a:xfrm>
            <a:off x="0" y="5366"/>
            <a:ext cx="4520168" cy="1497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8"/>
          <a:stretch/>
        </p:blipFill>
        <p:spPr bwMode="auto">
          <a:xfrm>
            <a:off x="3473003" y="3657600"/>
            <a:ext cx="5670997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1437" y="1676400"/>
            <a:ext cx="5925423" cy="1981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0" y="1905000"/>
            <a:ext cx="2743200" cy="19050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 bwMode="auto">
          <a:xfrm>
            <a:off x="3124200" y="1676400"/>
            <a:ext cx="3064098" cy="2057400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85800" y="3897868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</a:rPr>
              <a:t>INPUT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6324600" y="2512784"/>
            <a:ext cx="16610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</a:rPr>
              <a:t>OUTPUT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608298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Text Box 6"/>
          <p:cNvSpPr txBox="1">
            <a:spLocks noChangeArrowheads="1"/>
          </p:cNvSpPr>
          <p:nvPr/>
        </p:nvSpPr>
        <p:spPr bwMode="auto">
          <a:xfrm>
            <a:off x="-11113" y="0"/>
            <a:ext cx="9144001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500" b="1" dirty="0">
                <a:latin typeface="Arial" panose="020B0604020202020204" pitchFamily="34" charset="0"/>
                <a:cs typeface="Arial" panose="020B0604020202020204" pitchFamily="34" charset="0"/>
              </a:rPr>
              <a:t>5.6 Common-Emitter Voltage-Divider Bias</a:t>
            </a:r>
            <a:endParaRPr lang="en-US" altLang="en-US" sz="3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4147" name="Text Box 16"/>
          <p:cNvSpPr txBox="1">
            <a:spLocks noChangeArrowheads="1"/>
          </p:cNvSpPr>
          <p:nvPr/>
        </p:nvSpPr>
        <p:spPr bwMode="auto">
          <a:xfrm>
            <a:off x="4686300" y="2349500"/>
            <a:ext cx="357663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2400" i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 requires you to determine 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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2400" i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en-US" altLang="en-US" sz="24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US" altLang="en-US" sz="2400" i="1" baseline="-25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alt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34148" name="Picture 9" descr="fg05_02600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" r="4165" b="4472"/>
          <a:stretch/>
        </p:blipFill>
        <p:spPr bwMode="auto">
          <a:xfrm>
            <a:off x="0" y="646114"/>
            <a:ext cx="3218002" cy="325618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4149" name="Picture 11" descr="fg05_0270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902300"/>
            <a:ext cx="8389861" cy="2943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6"/>
          <p:cNvSpPr txBox="1">
            <a:spLocks noChangeArrowheads="1"/>
          </p:cNvSpPr>
          <p:nvPr/>
        </p:nvSpPr>
        <p:spPr bwMode="auto">
          <a:xfrm>
            <a:off x="0" y="33338"/>
            <a:ext cx="9144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5.6 Common-Emitter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 Voltage-Divider Bias</a:t>
            </a:r>
          </a:p>
        </p:txBody>
      </p:sp>
      <p:grpSp>
        <p:nvGrpSpPr>
          <p:cNvPr id="135171" name="Group 29"/>
          <p:cNvGrpSpPr>
            <a:grpSpLocks/>
          </p:cNvGrpSpPr>
          <p:nvPr/>
        </p:nvGrpSpPr>
        <p:grpSpPr bwMode="auto">
          <a:xfrm>
            <a:off x="347663" y="1311275"/>
            <a:ext cx="2162175" cy="1219200"/>
            <a:chOff x="174" y="1872"/>
            <a:chExt cx="1362" cy="768"/>
          </a:xfrm>
        </p:grpSpPr>
        <p:sp>
          <p:nvSpPr>
            <p:cNvPr id="135193" name="Text Box 18"/>
            <p:cNvSpPr txBox="1">
              <a:spLocks noChangeArrowheads="1"/>
            </p:cNvSpPr>
            <p:nvPr/>
          </p:nvSpPr>
          <p:spPr bwMode="auto">
            <a:xfrm>
              <a:off x="174" y="1872"/>
              <a:ext cx="136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Input impedance</a:t>
              </a:r>
            </a:p>
          </p:txBody>
        </p:sp>
        <p:grpSp>
          <p:nvGrpSpPr>
            <p:cNvPr id="135194" name="Group 24"/>
            <p:cNvGrpSpPr>
              <a:grpSpLocks/>
            </p:cNvGrpSpPr>
            <p:nvPr/>
          </p:nvGrpSpPr>
          <p:grpSpPr bwMode="auto">
            <a:xfrm>
              <a:off x="423" y="2160"/>
              <a:ext cx="864" cy="480"/>
              <a:chOff x="480" y="2400"/>
              <a:chExt cx="864" cy="480"/>
            </a:xfrm>
          </p:grpSpPr>
          <p:sp>
            <p:nvSpPr>
              <p:cNvPr id="135195" name="AutoShape 23"/>
              <p:cNvSpPr>
                <a:spLocks noChangeArrowheads="1"/>
              </p:cNvSpPr>
              <p:nvPr/>
            </p:nvSpPr>
            <p:spPr bwMode="auto">
              <a:xfrm>
                <a:off x="480" y="2400"/>
                <a:ext cx="864" cy="48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135196" name="Object 23"/>
              <p:cNvGraphicFramePr>
                <a:graphicFrameLocks noChangeAspect="1"/>
              </p:cNvGraphicFramePr>
              <p:nvPr/>
            </p:nvGraphicFramePr>
            <p:xfrm>
              <a:off x="578" y="2455"/>
              <a:ext cx="679" cy="369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838200" imgH="457200" progId="Equation.3">
                      <p:embed/>
                    </p:oleObj>
                  </mc:Choice>
                  <mc:Fallback>
                    <p:oleObj name="Equation" r:id="rId2" imgW="838200" imgH="457200" progId="Equation.3">
                      <p:embed/>
                      <p:pic>
                        <p:nvPicPr>
                          <p:cNvPr id="135196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78" y="2455"/>
                            <a:ext cx="679" cy="369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ACAEE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35172" name="Group 30"/>
          <p:cNvGrpSpPr>
            <a:grpSpLocks/>
          </p:cNvGrpSpPr>
          <p:nvPr/>
        </p:nvGrpSpPr>
        <p:grpSpPr bwMode="auto">
          <a:xfrm>
            <a:off x="346075" y="2627313"/>
            <a:ext cx="2257425" cy="1295400"/>
            <a:chOff x="174" y="2832"/>
            <a:chExt cx="1422" cy="816"/>
          </a:xfrm>
        </p:grpSpPr>
        <p:sp>
          <p:nvSpPr>
            <p:cNvPr id="135189" name="Rectangle 19"/>
            <p:cNvSpPr>
              <a:spLocks noChangeArrowheads="1"/>
            </p:cNvSpPr>
            <p:nvPr/>
          </p:nvSpPr>
          <p:spPr bwMode="auto">
            <a:xfrm>
              <a:off x="174" y="2832"/>
              <a:ext cx="142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Output impedance</a:t>
              </a:r>
            </a:p>
          </p:txBody>
        </p:sp>
        <p:grpSp>
          <p:nvGrpSpPr>
            <p:cNvPr id="135190" name="Group 25"/>
            <p:cNvGrpSpPr>
              <a:grpSpLocks/>
            </p:cNvGrpSpPr>
            <p:nvPr/>
          </p:nvGrpSpPr>
          <p:grpSpPr bwMode="auto">
            <a:xfrm>
              <a:off x="386" y="3120"/>
              <a:ext cx="1056" cy="528"/>
              <a:chOff x="528" y="3262"/>
              <a:chExt cx="1056" cy="528"/>
            </a:xfrm>
          </p:grpSpPr>
          <p:sp>
            <p:nvSpPr>
              <p:cNvPr id="135191" name="AutoShape 18"/>
              <p:cNvSpPr>
                <a:spLocks noChangeArrowheads="1"/>
              </p:cNvSpPr>
              <p:nvPr/>
            </p:nvSpPr>
            <p:spPr bwMode="auto">
              <a:xfrm>
                <a:off x="528" y="3262"/>
                <a:ext cx="1056" cy="52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135192" name="Object 25"/>
              <p:cNvGraphicFramePr>
                <a:graphicFrameLocks noChangeAspect="1"/>
              </p:cNvGraphicFramePr>
              <p:nvPr/>
            </p:nvGraphicFramePr>
            <p:xfrm>
              <a:off x="628" y="3290"/>
              <a:ext cx="856" cy="47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965200" imgH="533400" progId="Equation.3">
                      <p:embed/>
                    </p:oleObj>
                  </mc:Choice>
                  <mc:Fallback>
                    <p:oleObj name="Equation" r:id="rId4" imgW="965200" imgH="533400" progId="Equation.3">
                      <p:embed/>
                      <p:pic>
                        <p:nvPicPr>
                          <p:cNvPr id="135192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28" y="3290"/>
                            <a:ext cx="856" cy="47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ACAEE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35173" name="Group 31"/>
          <p:cNvGrpSpPr>
            <a:grpSpLocks/>
          </p:cNvGrpSpPr>
          <p:nvPr/>
        </p:nvGrpSpPr>
        <p:grpSpPr bwMode="auto">
          <a:xfrm>
            <a:off x="3209925" y="1751013"/>
            <a:ext cx="1981200" cy="1752600"/>
            <a:chOff x="1882" y="1872"/>
            <a:chExt cx="1248" cy="1104"/>
          </a:xfrm>
        </p:grpSpPr>
        <p:sp>
          <p:nvSpPr>
            <p:cNvPr id="135185" name="Rectangle 20"/>
            <p:cNvSpPr>
              <a:spLocks noChangeArrowheads="1"/>
            </p:cNvSpPr>
            <p:nvPr/>
          </p:nvSpPr>
          <p:spPr bwMode="auto">
            <a:xfrm>
              <a:off x="1981" y="1872"/>
              <a:ext cx="10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Voltage gain</a:t>
              </a:r>
            </a:p>
          </p:txBody>
        </p:sp>
        <p:grpSp>
          <p:nvGrpSpPr>
            <p:cNvPr id="135186" name="Group 27"/>
            <p:cNvGrpSpPr>
              <a:grpSpLocks/>
            </p:cNvGrpSpPr>
            <p:nvPr/>
          </p:nvGrpSpPr>
          <p:grpSpPr bwMode="auto">
            <a:xfrm>
              <a:off x="1882" y="2112"/>
              <a:ext cx="1248" cy="864"/>
              <a:chOff x="2592" y="1872"/>
              <a:chExt cx="1248" cy="864"/>
            </a:xfrm>
          </p:grpSpPr>
          <p:sp>
            <p:nvSpPr>
              <p:cNvPr id="135187" name="AutoShape 20"/>
              <p:cNvSpPr>
                <a:spLocks noChangeArrowheads="1"/>
              </p:cNvSpPr>
              <p:nvPr/>
            </p:nvSpPr>
            <p:spPr bwMode="auto">
              <a:xfrm>
                <a:off x="2592" y="1872"/>
                <a:ext cx="1248" cy="864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135188" name="Object 27"/>
              <p:cNvGraphicFramePr>
                <a:graphicFrameLocks noChangeAspect="1"/>
              </p:cNvGraphicFramePr>
              <p:nvPr/>
            </p:nvGraphicFramePr>
            <p:xfrm>
              <a:off x="2619" y="1938"/>
              <a:ext cx="1195" cy="73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1447800" imgH="889000" progId="Equation.3">
                      <p:embed/>
                    </p:oleObj>
                  </mc:Choice>
                  <mc:Fallback>
                    <p:oleObj name="Equation" r:id="rId6" imgW="1447800" imgH="889000" progId="Equation.3">
                      <p:embed/>
                      <p:pic>
                        <p:nvPicPr>
                          <p:cNvPr id="135188" name="Object 2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19" y="1938"/>
                            <a:ext cx="1195" cy="731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ACAEE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35174" name="Group 33"/>
          <p:cNvGrpSpPr>
            <a:grpSpLocks/>
          </p:cNvGrpSpPr>
          <p:nvPr/>
        </p:nvGrpSpPr>
        <p:grpSpPr bwMode="auto">
          <a:xfrm>
            <a:off x="5562600" y="85725"/>
            <a:ext cx="2895600" cy="2286000"/>
            <a:chOff x="3456" y="1872"/>
            <a:chExt cx="1824" cy="1440"/>
          </a:xfrm>
        </p:grpSpPr>
        <p:sp>
          <p:nvSpPr>
            <p:cNvPr id="135181" name="Rectangle 21"/>
            <p:cNvSpPr>
              <a:spLocks noChangeArrowheads="1"/>
            </p:cNvSpPr>
            <p:nvPr/>
          </p:nvSpPr>
          <p:spPr bwMode="auto">
            <a:xfrm>
              <a:off x="3870" y="1872"/>
              <a:ext cx="9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  <a:cs typeface="Arial" panose="020B0604020202020204" pitchFamily="34" charset="0"/>
                </a:rPr>
                <a:t>Current gain</a:t>
              </a:r>
            </a:p>
          </p:txBody>
        </p:sp>
        <p:grpSp>
          <p:nvGrpSpPr>
            <p:cNvPr id="135182" name="Group 26"/>
            <p:cNvGrpSpPr>
              <a:grpSpLocks/>
            </p:cNvGrpSpPr>
            <p:nvPr/>
          </p:nvGrpSpPr>
          <p:grpSpPr bwMode="auto">
            <a:xfrm>
              <a:off x="3456" y="2112"/>
              <a:ext cx="1824" cy="1200"/>
              <a:chOff x="2256" y="2882"/>
              <a:chExt cx="1824" cy="1200"/>
            </a:xfrm>
          </p:grpSpPr>
          <p:sp>
            <p:nvSpPr>
              <p:cNvPr id="135183" name="AutoShape 19"/>
              <p:cNvSpPr>
                <a:spLocks noChangeArrowheads="1"/>
              </p:cNvSpPr>
              <p:nvPr/>
            </p:nvSpPr>
            <p:spPr bwMode="auto">
              <a:xfrm>
                <a:off x="2256" y="2882"/>
                <a:ext cx="1824" cy="1200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135184" name="Object 29"/>
              <p:cNvGraphicFramePr>
                <a:graphicFrameLocks noChangeAspect="1"/>
              </p:cNvGraphicFramePr>
              <p:nvPr/>
            </p:nvGraphicFramePr>
            <p:xfrm>
              <a:off x="2342" y="2884"/>
              <a:ext cx="1653" cy="11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1841500" imgH="1333500" progId="Equation.3">
                      <p:embed/>
                    </p:oleObj>
                  </mc:Choice>
                  <mc:Fallback>
                    <p:oleObj name="Equation" r:id="rId8" imgW="1841500" imgH="1333500" progId="Equation.3">
                      <p:embed/>
                      <p:pic>
                        <p:nvPicPr>
                          <p:cNvPr id="135184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42" y="2884"/>
                            <a:ext cx="1653" cy="119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CACAEE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pic>
        <p:nvPicPr>
          <p:cNvPr id="135176" name="Picture 31" descr="fg05_02700.jpg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4106863"/>
            <a:ext cx="7485063" cy="26400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56"/>
          <a:stretch/>
        </p:blipFill>
        <p:spPr bwMode="auto">
          <a:xfrm>
            <a:off x="0" y="0"/>
            <a:ext cx="7173913" cy="162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19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19250"/>
            <a:ext cx="3657600" cy="434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1707" y="609600"/>
            <a:ext cx="4989427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4" name="Picture 3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956"/>
          <a:stretch/>
        </p:blipFill>
        <p:spPr bwMode="auto">
          <a:xfrm>
            <a:off x="0" y="0"/>
            <a:ext cx="7173913" cy="162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164"/>
          <a:stretch/>
        </p:blipFill>
        <p:spPr bwMode="auto">
          <a:xfrm>
            <a:off x="3493538" y="4495800"/>
            <a:ext cx="5650462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622738"/>
            <a:ext cx="7960848" cy="242122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571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>
                <a:spLocks noChangeArrowheads="1"/>
              </p:cNvSpPr>
              <p:nvPr/>
            </p:nvSpPr>
            <p:spPr bwMode="auto">
              <a:xfrm>
                <a:off x="-3314" y="569912"/>
                <a:ext cx="9147313" cy="13849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marL="285750" indent="-28575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</a:pPr>
                <a:r>
                  <a:rPr lang="en-US" altLang="en-US" sz="2800" b="1" dirty="0">
                    <a:solidFill>
                      <a:srgbClr val="C00000"/>
                    </a:solidFill>
                  </a:rPr>
                  <a:t>Common base PNP: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alt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en-US" altLang="en-US" sz="2800" b="1" dirty="0">
                    <a:solidFill>
                      <a:srgbClr val="C00000"/>
                    </a:solidFill>
                  </a:rPr>
                  <a:t> T model </a:t>
                </a:r>
              </a:p>
              <a:p>
                <a:pPr eaLnBrk="1" hangingPunct="1">
                  <a:spcBef>
                    <a:spcPct val="0"/>
                  </a:spcBef>
                </a:pPr>
                <a:r>
                  <a:rPr lang="en-US" altLang="en-US" sz="2800" b="1" dirty="0">
                    <a:solidFill>
                      <a:srgbClr val="C00000"/>
                    </a:solidFill>
                  </a:rPr>
                  <a:t>Input: emitter; output: collector</a:t>
                </a:r>
              </a:p>
              <a:p>
                <a:pPr eaLnBrk="1" hangingPunct="1">
                  <a:spcBef>
                    <a:spcPct val="0"/>
                  </a:spcBef>
                </a:pPr>
                <a:r>
                  <a:rPr lang="en-US" altLang="en-US" sz="2800" b="1" dirty="0">
                    <a:solidFill>
                      <a:srgbClr val="C00000"/>
                    </a:solidFill>
                  </a:rPr>
                  <a:t>Output Current: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  <m:r>
                      <a:rPr lang="en-US" alt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𝜷</m:t>
                    </m:r>
                    <m:sSub>
                      <m:sSubPr>
                        <m:ctrlPr>
                          <a:rPr lang="en-US" altLang="en-US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US" alt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sSub>
                      <m:sSubPr>
                        <m:ctrlPr>
                          <a:rPr lang="en-US" altLang="en-US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altLang="en-US" sz="28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</m:sub>
                    </m:sSub>
                    <m:r>
                      <a:rPr lang="en-US" alt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8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altLang="en-US" sz="28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en-US" sz="2800" b="1" i="0" dirty="0">
                    <a:solidFill>
                      <a:srgbClr val="C00000"/>
                    </a:solidFill>
                    <a:latin typeface="+mj-lt"/>
                    <a:ea typeface="Cambria Math" panose="02040503050406030204" pitchFamily="18" charset="0"/>
                  </a:rPr>
                  <a:t> input current</a:t>
                </a:r>
                <a:endParaRPr lang="en-US" altLang="en-US" sz="28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314" y="569912"/>
                <a:ext cx="9147313" cy="1384995"/>
              </a:xfrm>
              <a:prstGeom prst="rect">
                <a:avLst/>
              </a:prstGeom>
              <a:blipFill>
                <a:blip r:embed="rId2"/>
                <a:stretch>
                  <a:fillRect l="-1199" t="-3947" b="-1140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948" name="Rectangle 5"/>
          <p:cNvSpPr>
            <a:spLocks noChangeArrowheads="1"/>
          </p:cNvSpPr>
          <p:nvPr/>
        </p:nvSpPr>
        <p:spPr bwMode="auto">
          <a:xfrm>
            <a:off x="304800" y="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rgbClr val="000000"/>
                </a:solidFill>
              </a:rPr>
              <a:t>Example 5.8: Common Base BJT Amplifier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F23EC2-1CFB-4705-A4D9-62EC8B00846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2" t="16360"/>
          <a:stretch/>
        </p:blipFill>
        <p:spPr>
          <a:xfrm>
            <a:off x="-1" y="1981200"/>
            <a:ext cx="5950429" cy="2209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918523A-54BF-4283-8C4F-5894084CC8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14" y="4640033"/>
            <a:ext cx="5695266" cy="191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9682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7" descr="se06F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3"/>
          <a:stretch>
            <a:fillRect/>
          </a:stretch>
        </p:blipFill>
        <p:spPr bwMode="auto">
          <a:xfrm>
            <a:off x="2133600" y="823913"/>
            <a:ext cx="6858000" cy="493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5762625"/>
            <a:ext cx="83820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800" b="1">
                <a:solidFill>
                  <a:srgbClr val="C00000"/>
                </a:solidFill>
              </a:rPr>
              <a:t>The amplitude of </a:t>
            </a:r>
            <a:r>
              <a:rPr lang="en-US" altLang="en-US" sz="2800" b="1" i="1">
                <a:solidFill>
                  <a:srgbClr val="C00000"/>
                </a:solidFill>
              </a:rPr>
              <a:t>v</a:t>
            </a:r>
            <a:r>
              <a:rPr lang="en-US" altLang="en-US" sz="2800" b="1" i="1" baseline="-25000">
                <a:solidFill>
                  <a:srgbClr val="C00000"/>
                </a:solidFill>
              </a:rPr>
              <a:t>ce</a:t>
            </a:r>
            <a:r>
              <a:rPr lang="en-US" altLang="en-US" sz="2800" b="1">
                <a:solidFill>
                  <a:srgbClr val="C00000"/>
                </a:solidFill>
              </a:rPr>
              <a:t> is larger than that of </a:t>
            </a:r>
            <a:r>
              <a:rPr lang="en-US" altLang="en-US" sz="2800" b="1" i="1">
                <a:solidFill>
                  <a:srgbClr val="C00000"/>
                </a:solidFill>
              </a:rPr>
              <a:t>v</a:t>
            </a:r>
            <a:r>
              <a:rPr lang="en-US" altLang="en-US" sz="2800" b="1" i="1" baseline="-25000">
                <a:solidFill>
                  <a:srgbClr val="C00000"/>
                </a:solidFill>
              </a:rPr>
              <a:t>be</a:t>
            </a:r>
            <a:r>
              <a:rPr lang="en-US" altLang="en-US" sz="2800" b="1">
                <a:solidFill>
                  <a:srgbClr val="C00000"/>
                </a:solidFill>
              </a:rPr>
              <a:t> by the voltage gain </a:t>
            </a:r>
            <a:r>
              <a:rPr lang="en-US" altLang="en-US" sz="2800" b="1" i="1">
                <a:solidFill>
                  <a:srgbClr val="C00000"/>
                </a:solidFill>
              </a:rPr>
              <a:t>A</a:t>
            </a:r>
            <a:r>
              <a:rPr lang="en-US" altLang="en-US" sz="2800" b="1" i="1" baseline="-25000">
                <a:solidFill>
                  <a:srgbClr val="C00000"/>
                </a:solidFill>
              </a:rPr>
              <a:t>v</a:t>
            </a:r>
            <a:endParaRPr lang="en-US" altLang="en-US" sz="2800" b="1">
              <a:solidFill>
                <a:srgbClr val="C00000"/>
              </a:solidFill>
            </a:endParaRPr>
          </a:p>
        </p:txBody>
      </p:sp>
      <p:sp>
        <p:nvSpPr>
          <p:cNvPr id="82948" name="Rectangle 5"/>
          <p:cNvSpPr>
            <a:spLocks noChangeArrowheads="1"/>
          </p:cNvSpPr>
          <p:nvPr/>
        </p:nvSpPr>
        <p:spPr bwMode="auto">
          <a:xfrm>
            <a:off x="304800" y="17780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rgbClr val="000000"/>
                </a:solidFill>
              </a:rPr>
              <a:t>BJT amplifier biased at a point Q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19063" y="998538"/>
            <a:ext cx="3309937" cy="354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800" b="1" dirty="0">
                <a:solidFill>
                  <a:srgbClr val="C00000"/>
                </a:solidFill>
              </a:rPr>
              <a:t>A small signal voltage </a:t>
            </a:r>
            <a:r>
              <a:rPr lang="en-US" altLang="en-US" sz="2800" b="1" dirty="0" err="1">
                <a:solidFill>
                  <a:srgbClr val="C00000"/>
                </a:solidFill>
              </a:rPr>
              <a:t>v</a:t>
            </a:r>
            <a:r>
              <a:rPr lang="en-US" altLang="en-US" sz="2800" b="1" baseline="-25000" dirty="0" err="1">
                <a:solidFill>
                  <a:srgbClr val="C00000"/>
                </a:solidFill>
              </a:rPr>
              <a:t>be</a:t>
            </a:r>
            <a:r>
              <a:rPr lang="en-US" altLang="en-US" sz="2800" b="1" dirty="0">
                <a:solidFill>
                  <a:srgbClr val="C00000"/>
                </a:solidFill>
              </a:rPr>
              <a:t> is applied 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 sz="2800" b="1" dirty="0">
                <a:solidFill>
                  <a:srgbClr val="C00000"/>
                </a:solidFill>
              </a:rPr>
              <a:t>The output signal </a:t>
            </a:r>
            <a:r>
              <a:rPr lang="en-US" altLang="en-US" sz="2800" b="1" i="1" dirty="0" err="1">
                <a:solidFill>
                  <a:srgbClr val="C00000"/>
                </a:solidFill>
              </a:rPr>
              <a:t>v</a:t>
            </a:r>
            <a:r>
              <a:rPr lang="en-US" altLang="en-US" sz="2800" b="1" i="1" baseline="-25000" dirty="0" err="1">
                <a:solidFill>
                  <a:srgbClr val="C00000"/>
                </a:solidFill>
              </a:rPr>
              <a:t>ce</a:t>
            </a:r>
            <a:r>
              <a:rPr lang="en-US" altLang="en-US" sz="2800" b="1" dirty="0">
                <a:solidFill>
                  <a:srgbClr val="C00000"/>
                </a:solidFill>
              </a:rPr>
              <a:t> appears superimposed on the dc collector voltage </a:t>
            </a:r>
            <a:r>
              <a:rPr lang="en-US" altLang="en-US" sz="2800" b="1" i="1" dirty="0">
                <a:solidFill>
                  <a:srgbClr val="C00000"/>
                </a:solidFill>
              </a:rPr>
              <a:t>V</a:t>
            </a:r>
            <a:r>
              <a:rPr lang="en-US" altLang="en-US" sz="2800" b="1" i="1" baseline="-25000" dirty="0">
                <a:solidFill>
                  <a:srgbClr val="C00000"/>
                </a:solidFill>
              </a:rPr>
              <a:t>CE</a:t>
            </a:r>
            <a:r>
              <a:rPr lang="en-US" altLang="en-US" sz="2800" b="1" dirty="0">
                <a:solidFill>
                  <a:srgbClr val="C00000"/>
                </a:solidFill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4038600" y="4126468"/>
                <a:ext cx="12715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𝑐𝑒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126468"/>
                <a:ext cx="1271566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548841" y="4800600"/>
                <a:ext cx="5523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841" y="4800600"/>
                <a:ext cx="552331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8" name="Rectangle 5"/>
          <p:cNvSpPr>
            <a:spLocks noChangeArrowheads="1"/>
          </p:cNvSpPr>
          <p:nvPr/>
        </p:nvSpPr>
        <p:spPr bwMode="auto">
          <a:xfrm>
            <a:off x="304800" y="0"/>
            <a:ext cx="8534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rgbClr val="000000"/>
                </a:solidFill>
              </a:rPr>
              <a:t>Example 5.8: Common Base BJT Amplifier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918523A-54BF-4283-8C4F-5894084CC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0600"/>
            <a:ext cx="5695266" cy="19131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81A640-345D-4B91-BCAA-E22FE21FF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4067"/>
            <a:ext cx="5123362" cy="291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770976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Text Box 2"/>
          <p:cNvSpPr txBox="1">
            <a:spLocks noChangeArrowheads="1"/>
          </p:cNvSpPr>
          <p:nvPr/>
        </p:nvSpPr>
        <p:spPr bwMode="auto">
          <a:xfrm>
            <a:off x="40762" y="152400"/>
            <a:ext cx="9148979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rgbClr val="FF0000"/>
                </a:solidFill>
              </a:rPr>
              <a:t>5.16 Cascaded Systems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b="1" dirty="0">
                <a:solidFill>
                  <a:srgbClr val="000000"/>
                </a:solidFill>
              </a:rPr>
              <a:t>To get more gain, a </a:t>
            </a:r>
            <a:r>
              <a:rPr lang="en-US" altLang="en-US" b="1" u="sng" dirty="0">
                <a:solidFill>
                  <a:srgbClr val="000000"/>
                </a:solidFill>
              </a:rPr>
              <a:t>cascaded</a:t>
            </a:r>
            <a:r>
              <a:rPr lang="en-US" altLang="en-US" b="1" dirty="0">
                <a:solidFill>
                  <a:srgbClr val="000000"/>
                </a:solidFill>
              </a:rPr>
              <a:t> amplifier can be used.</a:t>
            </a:r>
          </a:p>
        </p:txBody>
      </p:sp>
      <p:sp>
        <p:nvSpPr>
          <p:cNvPr id="8269" name="Rectangle 77"/>
          <p:cNvSpPr>
            <a:spLocks noChangeArrowheads="1"/>
          </p:cNvSpPr>
          <p:nvPr/>
        </p:nvSpPr>
        <p:spPr bwMode="auto">
          <a:xfrm>
            <a:off x="1731029" y="4065587"/>
            <a:ext cx="61293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 dirty="0">
                <a:solidFill>
                  <a:srgbClr val="FF0000"/>
                </a:solidFill>
              </a:rPr>
              <a:t>The </a:t>
            </a:r>
            <a:r>
              <a:rPr lang="en-US" altLang="en-US" sz="2800" b="1" u="sng" dirty="0">
                <a:solidFill>
                  <a:srgbClr val="FF0000"/>
                </a:solidFill>
              </a:rPr>
              <a:t>overall</a:t>
            </a:r>
            <a:r>
              <a:rPr lang="en-US" altLang="en-US" sz="2800" b="1" dirty="0">
                <a:solidFill>
                  <a:srgbClr val="FF0000"/>
                </a:solidFill>
              </a:rPr>
              <a:t> voltage gain:   A</a:t>
            </a:r>
            <a:r>
              <a:rPr lang="en-US" altLang="en-US" sz="2800" b="1" baseline="-25000" dirty="0">
                <a:solidFill>
                  <a:srgbClr val="FF0000"/>
                </a:solidFill>
              </a:rPr>
              <a:t>V</a:t>
            </a:r>
            <a:r>
              <a:rPr lang="en-US" altLang="en-US" sz="2800" b="1" dirty="0">
                <a:solidFill>
                  <a:srgbClr val="FF0000"/>
                </a:solidFill>
              </a:rPr>
              <a:t> = A</a:t>
            </a:r>
            <a:r>
              <a:rPr lang="en-US" altLang="en-US" sz="2800" b="1" baseline="-25000" dirty="0">
                <a:solidFill>
                  <a:srgbClr val="FF0000"/>
                </a:solidFill>
              </a:rPr>
              <a:t>V1</a:t>
            </a:r>
            <a:r>
              <a:rPr lang="en-US" altLang="en-US" sz="2800" b="1" dirty="0">
                <a:solidFill>
                  <a:srgbClr val="FF0000"/>
                </a:solidFill>
              </a:rPr>
              <a:t>A</a:t>
            </a:r>
            <a:r>
              <a:rPr lang="en-US" altLang="en-US" sz="2800" b="1" baseline="-25000" dirty="0">
                <a:solidFill>
                  <a:srgbClr val="FF0000"/>
                </a:solidFill>
              </a:rPr>
              <a:t>V2</a:t>
            </a:r>
            <a:endParaRPr lang="en-US" altLang="en-US" sz="2800" b="1" dirty="0">
              <a:solidFill>
                <a:srgbClr val="FF0000"/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50044" y="1524000"/>
            <a:ext cx="8439150" cy="2514600"/>
            <a:chOff x="407988" y="2038350"/>
            <a:chExt cx="8439150" cy="2514600"/>
          </a:xfrm>
        </p:grpSpPr>
        <p:grpSp>
          <p:nvGrpSpPr>
            <p:cNvPr id="146435" name="Group 11"/>
            <p:cNvGrpSpPr>
              <a:grpSpLocks/>
            </p:cNvGrpSpPr>
            <p:nvPr/>
          </p:nvGrpSpPr>
          <p:grpSpPr bwMode="auto">
            <a:xfrm>
              <a:off x="1855788" y="2038350"/>
              <a:ext cx="1752600" cy="990600"/>
              <a:chOff x="1200" y="1872"/>
              <a:chExt cx="1104" cy="624"/>
            </a:xfrm>
          </p:grpSpPr>
          <p:sp>
            <p:nvSpPr>
              <p:cNvPr id="146481" name="Rectangle 3"/>
              <p:cNvSpPr>
                <a:spLocks noChangeArrowheads="1"/>
              </p:cNvSpPr>
              <p:nvPr/>
            </p:nvSpPr>
            <p:spPr bwMode="auto">
              <a:xfrm>
                <a:off x="1200" y="1872"/>
                <a:ext cx="1104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1243000" prstMaterial="legacyMatte">
                <a:bevelT w="13500" h="13500" prst="angle"/>
                <a:bevelB w="13500" h="13500" prst="angle"/>
                <a:extrusionClr>
                  <a:schemeClr val="accent2"/>
                </a:extrusionClr>
                <a:contourClr>
                  <a:schemeClr val="accent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482" name="Text Box 5"/>
              <p:cNvSpPr txBox="1">
                <a:spLocks noChangeArrowheads="1"/>
              </p:cNvSpPr>
              <p:nvPr/>
            </p:nvSpPr>
            <p:spPr bwMode="auto">
              <a:xfrm>
                <a:off x="1344" y="1872"/>
                <a:ext cx="80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800" b="1">
                    <a:solidFill>
                      <a:srgbClr val="FFFFFF"/>
                    </a:solidFill>
                  </a:rPr>
                  <a:t>Stage 1</a:t>
                </a:r>
              </a:p>
            </p:txBody>
          </p:sp>
          <p:sp>
            <p:nvSpPr>
              <p:cNvPr id="146483" name="Text Box 6"/>
              <p:cNvSpPr txBox="1">
                <a:spLocks noChangeArrowheads="1"/>
              </p:cNvSpPr>
              <p:nvPr/>
            </p:nvSpPr>
            <p:spPr bwMode="auto">
              <a:xfrm>
                <a:off x="1584" y="2160"/>
                <a:ext cx="46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800" b="1">
                    <a:solidFill>
                      <a:srgbClr val="FFFFFF"/>
                    </a:solidFill>
                  </a:rPr>
                  <a:t>A</a:t>
                </a:r>
                <a:r>
                  <a:rPr lang="en-US" altLang="en-US" sz="2800" b="1" baseline="-25000">
                    <a:solidFill>
                      <a:srgbClr val="FFFFFF"/>
                    </a:solidFill>
                  </a:rPr>
                  <a:t>V1</a:t>
                </a:r>
              </a:p>
            </p:txBody>
          </p:sp>
        </p:grpSp>
        <p:grpSp>
          <p:nvGrpSpPr>
            <p:cNvPr id="146436" name="Group 10"/>
            <p:cNvGrpSpPr>
              <a:grpSpLocks/>
            </p:cNvGrpSpPr>
            <p:nvPr/>
          </p:nvGrpSpPr>
          <p:grpSpPr bwMode="auto">
            <a:xfrm>
              <a:off x="4979988" y="2038350"/>
              <a:ext cx="1752600" cy="990600"/>
              <a:chOff x="2592" y="2784"/>
              <a:chExt cx="1104" cy="624"/>
            </a:xfrm>
          </p:grpSpPr>
          <p:sp>
            <p:nvSpPr>
              <p:cNvPr id="146478" name="Rectangle 7"/>
              <p:cNvSpPr>
                <a:spLocks noChangeArrowheads="1"/>
              </p:cNvSpPr>
              <p:nvPr/>
            </p:nvSpPr>
            <p:spPr bwMode="auto">
              <a:xfrm>
                <a:off x="2592" y="2784"/>
                <a:ext cx="1104" cy="624"/>
              </a:xfrm>
              <a:prstGeom prst="rect">
                <a:avLst/>
              </a:prstGeom>
              <a:solidFill>
                <a:schemeClr val="accent1"/>
              </a:solidFill>
              <a:ln w="9525">
                <a:miter lim="800000"/>
                <a:headEnd/>
                <a:tailEnd/>
              </a:ln>
              <a:effectLst/>
              <a:scene3d>
                <a:camera prst="legacyPerspectiveTopRight"/>
                <a:lightRig rig="legacyFlat3" dir="b"/>
              </a:scene3d>
              <a:sp3d extrusionH="1243000" prstMaterial="legacyMatte">
                <a:bevelT w="13500" h="13500" prst="angle"/>
                <a:bevelB w="13500" h="13500" prst="angle"/>
                <a:extrusionClr>
                  <a:schemeClr val="accent2"/>
                </a:extrusionClr>
                <a:contourClr>
                  <a:schemeClr val="accent1"/>
                </a:contourClr>
              </a:sp3d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flatTx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479" name="Text Box 8"/>
              <p:cNvSpPr txBox="1">
                <a:spLocks noChangeArrowheads="1"/>
              </p:cNvSpPr>
              <p:nvPr/>
            </p:nvSpPr>
            <p:spPr bwMode="auto">
              <a:xfrm>
                <a:off x="2736" y="2784"/>
                <a:ext cx="80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800" b="1">
                    <a:solidFill>
                      <a:srgbClr val="FFFFFF"/>
                    </a:solidFill>
                  </a:rPr>
                  <a:t>Stage 2</a:t>
                </a:r>
              </a:p>
            </p:txBody>
          </p:sp>
          <p:sp>
            <p:nvSpPr>
              <p:cNvPr id="146480" name="Text Box 9"/>
              <p:cNvSpPr txBox="1">
                <a:spLocks noChangeArrowheads="1"/>
              </p:cNvSpPr>
              <p:nvPr/>
            </p:nvSpPr>
            <p:spPr bwMode="auto">
              <a:xfrm>
                <a:off x="2976" y="3072"/>
                <a:ext cx="46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800" b="1" dirty="0">
                    <a:solidFill>
                      <a:srgbClr val="FFFFFF"/>
                    </a:solidFill>
                  </a:rPr>
                  <a:t>A</a:t>
                </a:r>
                <a:r>
                  <a:rPr lang="en-US" altLang="en-US" sz="2800" b="1" baseline="-25000" dirty="0">
                    <a:solidFill>
                      <a:srgbClr val="FFFFFF"/>
                    </a:solidFill>
                  </a:rPr>
                  <a:t>V2</a:t>
                </a:r>
                <a:endParaRPr lang="en-US" altLang="en-US" sz="2800" b="1" dirty="0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146437" name="Group 13"/>
            <p:cNvGrpSpPr>
              <a:grpSpLocks/>
            </p:cNvGrpSpPr>
            <p:nvPr/>
          </p:nvGrpSpPr>
          <p:grpSpPr bwMode="auto">
            <a:xfrm>
              <a:off x="1038225" y="3105150"/>
              <a:ext cx="738188" cy="738188"/>
              <a:chOff x="2064" y="576"/>
              <a:chExt cx="465" cy="465"/>
            </a:xfrm>
          </p:grpSpPr>
          <p:sp>
            <p:nvSpPr>
              <p:cNvPr id="146475" name="Oval 14"/>
              <p:cNvSpPr>
                <a:spLocks noChangeArrowheads="1"/>
              </p:cNvSpPr>
              <p:nvPr/>
            </p:nvSpPr>
            <p:spPr bwMode="auto">
              <a:xfrm>
                <a:off x="2064" y="576"/>
                <a:ext cx="465" cy="46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6476" name="Freeform 15"/>
              <p:cNvSpPr>
                <a:spLocks/>
              </p:cNvSpPr>
              <p:nvPr/>
            </p:nvSpPr>
            <p:spPr bwMode="auto">
              <a:xfrm>
                <a:off x="2178" y="696"/>
                <a:ext cx="109" cy="114"/>
              </a:xfrm>
              <a:custGeom>
                <a:avLst/>
                <a:gdLst>
                  <a:gd name="T0" fmla="*/ 0 w 1066"/>
                  <a:gd name="T1" fmla="*/ 0 h 1065"/>
                  <a:gd name="T2" fmla="*/ 0 w 1066"/>
                  <a:gd name="T3" fmla="*/ 0 h 1065"/>
                  <a:gd name="T4" fmla="*/ 0 w 1066"/>
                  <a:gd name="T5" fmla="*/ 0 h 1065"/>
                  <a:gd name="T6" fmla="*/ 0 w 1066"/>
                  <a:gd name="T7" fmla="*/ 0 h 1065"/>
                  <a:gd name="T8" fmla="*/ 0 w 1066"/>
                  <a:gd name="T9" fmla="*/ 0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477" name="Freeform 16"/>
              <p:cNvSpPr>
                <a:spLocks/>
              </p:cNvSpPr>
              <p:nvPr/>
            </p:nvSpPr>
            <p:spPr bwMode="auto">
              <a:xfrm flipV="1">
                <a:off x="2287" y="805"/>
                <a:ext cx="109" cy="114"/>
              </a:xfrm>
              <a:custGeom>
                <a:avLst/>
                <a:gdLst>
                  <a:gd name="T0" fmla="*/ 0 w 1066"/>
                  <a:gd name="T1" fmla="*/ 0 h 1065"/>
                  <a:gd name="T2" fmla="*/ 0 w 1066"/>
                  <a:gd name="T3" fmla="*/ 0 h 1065"/>
                  <a:gd name="T4" fmla="*/ 0 w 1066"/>
                  <a:gd name="T5" fmla="*/ 0 h 1065"/>
                  <a:gd name="T6" fmla="*/ 0 w 1066"/>
                  <a:gd name="T7" fmla="*/ 0 h 1065"/>
                  <a:gd name="T8" fmla="*/ 0 w 1066"/>
                  <a:gd name="T9" fmla="*/ 0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6438" name="Line 17"/>
            <p:cNvSpPr>
              <a:spLocks noChangeShapeType="1"/>
            </p:cNvSpPr>
            <p:nvPr/>
          </p:nvSpPr>
          <p:spPr bwMode="auto">
            <a:xfrm>
              <a:off x="1414463" y="2495550"/>
              <a:ext cx="0" cy="6096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439" name="Group 18"/>
            <p:cNvGrpSpPr>
              <a:grpSpLocks/>
            </p:cNvGrpSpPr>
            <p:nvPr/>
          </p:nvGrpSpPr>
          <p:grpSpPr bwMode="auto">
            <a:xfrm>
              <a:off x="1017588" y="3867150"/>
              <a:ext cx="762000" cy="685800"/>
              <a:chOff x="806" y="3408"/>
              <a:chExt cx="480" cy="432"/>
            </a:xfrm>
          </p:grpSpPr>
          <p:grpSp>
            <p:nvGrpSpPr>
              <p:cNvPr id="146470" name="Group 19"/>
              <p:cNvGrpSpPr>
                <a:grpSpLocks/>
              </p:cNvGrpSpPr>
              <p:nvPr/>
            </p:nvGrpSpPr>
            <p:grpSpPr bwMode="auto">
              <a:xfrm>
                <a:off x="806" y="3648"/>
                <a:ext cx="480" cy="192"/>
                <a:chOff x="1261" y="2969"/>
                <a:chExt cx="480" cy="192"/>
              </a:xfrm>
            </p:grpSpPr>
            <p:sp>
              <p:nvSpPr>
                <p:cNvPr id="146472" name="Line 20"/>
                <p:cNvSpPr>
                  <a:spLocks noChangeShapeType="1"/>
                </p:cNvSpPr>
                <p:nvPr/>
              </p:nvSpPr>
              <p:spPr bwMode="auto">
                <a:xfrm>
                  <a:off x="1261" y="2969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473" name="Line 21"/>
                <p:cNvSpPr>
                  <a:spLocks noChangeShapeType="1"/>
                </p:cNvSpPr>
                <p:nvPr/>
              </p:nvSpPr>
              <p:spPr bwMode="auto">
                <a:xfrm>
                  <a:off x="1357" y="3065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474" name="Line 22"/>
                <p:cNvSpPr>
                  <a:spLocks noChangeShapeType="1"/>
                </p:cNvSpPr>
                <p:nvPr/>
              </p:nvSpPr>
              <p:spPr bwMode="auto">
                <a:xfrm>
                  <a:off x="1453" y="3161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6471" name="Line 23"/>
              <p:cNvSpPr>
                <a:spLocks noChangeShapeType="1"/>
              </p:cNvSpPr>
              <p:nvPr/>
            </p:nvSpPr>
            <p:spPr bwMode="auto">
              <a:xfrm>
                <a:off x="1046" y="3408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6440" name="Text Box 24"/>
            <p:cNvSpPr txBox="1">
              <a:spLocks noChangeArrowheads="1"/>
            </p:cNvSpPr>
            <p:nvPr/>
          </p:nvSpPr>
          <p:spPr bwMode="auto">
            <a:xfrm>
              <a:off x="407988" y="3209925"/>
              <a:ext cx="563562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 b="1">
                  <a:solidFill>
                    <a:srgbClr val="FF0000"/>
                  </a:solidFill>
                </a:rPr>
                <a:t>v</a:t>
              </a:r>
              <a:r>
                <a:rPr lang="en-US" altLang="en-US" sz="2800" b="1" baseline="-25000">
                  <a:solidFill>
                    <a:srgbClr val="FF0000"/>
                  </a:solidFill>
                </a:rPr>
                <a:t>in</a:t>
              </a:r>
              <a:endParaRPr lang="en-US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146441" name="Line 25"/>
            <p:cNvSpPr>
              <a:spLocks noChangeShapeType="1"/>
            </p:cNvSpPr>
            <p:nvPr/>
          </p:nvSpPr>
          <p:spPr bwMode="auto">
            <a:xfrm flipH="1">
              <a:off x="1398588" y="2495550"/>
              <a:ext cx="457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6442" name="Group 66"/>
            <p:cNvGrpSpPr>
              <a:grpSpLocks/>
            </p:cNvGrpSpPr>
            <p:nvPr/>
          </p:nvGrpSpPr>
          <p:grpSpPr bwMode="auto">
            <a:xfrm>
              <a:off x="7021513" y="2416175"/>
              <a:ext cx="1825625" cy="2060575"/>
              <a:chOff x="4464" y="1956"/>
              <a:chExt cx="1150" cy="1298"/>
            </a:xfrm>
          </p:grpSpPr>
          <p:grpSp>
            <p:nvGrpSpPr>
              <p:cNvPr id="146450" name="Group 46"/>
              <p:cNvGrpSpPr>
                <a:grpSpLocks/>
              </p:cNvGrpSpPr>
              <p:nvPr/>
            </p:nvGrpSpPr>
            <p:grpSpPr bwMode="auto">
              <a:xfrm rot="10800000">
                <a:off x="4608" y="2198"/>
                <a:ext cx="208" cy="620"/>
                <a:chOff x="2000" y="1771"/>
                <a:chExt cx="208" cy="620"/>
              </a:xfrm>
            </p:grpSpPr>
            <p:sp>
              <p:nvSpPr>
                <p:cNvPr id="146463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2001" y="1925"/>
                  <a:ext cx="207" cy="10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464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2001" y="2131"/>
                  <a:ext cx="207" cy="10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465" name="Line 49"/>
                <p:cNvSpPr>
                  <a:spLocks noChangeShapeType="1"/>
                </p:cNvSpPr>
                <p:nvPr/>
              </p:nvSpPr>
              <p:spPr bwMode="auto">
                <a:xfrm flipH="1" flipV="1">
                  <a:off x="2001" y="2028"/>
                  <a:ext cx="207" cy="10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466" name="Line 50"/>
                <p:cNvSpPr>
                  <a:spLocks noChangeShapeType="1"/>
                </p:cNvSpPr>
                <p:nvPr/>
              </p:nvSpPr>
              <p:spPr bwMode="auto">
                <a:xfrm flipH="1" flipV="1">
                  <a:off x="2001" y="2232"/>
                  <a:ext cx="207" cy="10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467" name="Line 51"/>
                <p:cNvSpPr>
                  <a:spLocks noChangeShapeType="1"/>
                </p:cNvSpPr>
                <p:nvPr/>
              </p:nvSpPr>
              <p:spPr bwMode="auto">
                <a:xfrm flipH="1" flipV="1">
                  <a:off x="2001" y="1821"/>
                  <a:ext cx="207" cy="103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468" name="Freeform 52"/>
                <p:cNvSpPr>
                  <a:spLocks/>
                </p:cNvSpPr>
                <p:nvPr/>
              </p:nvSpPr>
              <p:spPr bwMode="auto">
                <a:xfrm flipH="1">
                  <a:off x="2101" y="2336"/>
                  <a:ext cx="107" cy="55"/>
                </a:xfrm>
                <a:custGeom>
                  <a:avLst/>
                  <a:gdLst>
                    <a:gd name="T0" fmla="*/ 25 w 131"/>
                    <a:gd name="T1" fmla="*/ 12 h 68"/>
                    <a:gd name="T2" fmla="*/ 0 w 131"/>
                    <a:gd name="T3" fmla="*/ 0 h 68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31" h="68">
                      <a:moveTo>
                        <a:pt x="131" y="6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469" name="Freeform 53"/>
                <p:cNvSpPr>
                  <a:spLocks/>
                </p:cNvSpPr>
                <p:nvPr/>
              </p:nvSpPr>
              <p:spPr bwMode="auto">
                <a:xfrm flipH="1">
                  <a:off x="2000" y="1771"/>
                  <a:ext cx="100" cy="50"/>
                </a:xfrm>
                <a:custGeom>
                  <a:avLst/>
                  <a:gdLst>
                    <a:gd name="T0" fmla="*/ 15 w 131"/>
                    <a:gd name="T1" fmla="*/ 6 h 68"/>
                    <a:gd name="T2" fmla="*/ 0 w 131"/>
                    <a:gd name="T3" fmla="*/ 0 h 68"/>
                    <a:gd name="T4" fmla="*/ 0 60000 65536"/>
                    <a:gd name="T5" fmla="*/ 0 60000 6553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0" t="0" r="r" b="b"/>
                  <a:pathLst>
                    <a:path w="131" h="68">
                      <a:moveTo>
                        <a:pt x="131" y="68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6451" name="Line 54"/>
              <p:cNvSpPr>
                <a:spLocks noChangeShapeType="1"/>
              </p:cNvSpPr>
              <p:nvPr/>
            </p:nvSpPr>
            <p:spPr bwMode="auto">
              <a:xfrm>
                <a:off x="4720" y="2822"/>
                <a:ext cx="0" cy="24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46452" name="Group 55"/>
              <p:cNvGrpSpPr>
                <a:grpSpLocks/>
              </p:cNvGrpSpPr>
              <p:nvPr/>
            </p:nvGrpSpPr>
            <p:grpSpPr bwMode="auto">
              <a:xfrm>
                <a:off x="4464" y="3062"/>
                <a:ext cx="480" cy="192"/>
                <a:chOff x="1261" y="2969"/>
                <a:chExt cx="480" cy="192"/>
              </a:xfrm>
            </p:grpSpPr>
            <p:sp>
              <p:nvSpPr>
                <p:cNvPr id="146460" name="Line 56"/>
                <p:cNvSpPr>
                  <a:spLocks noChangeShapeType="1"/>
                </p:cNvSpPr>
                <p:nvPr/>
              </p:nvSpPr>
              <p:spPr bwMode="auto">
                <a:xfrm>
                  <a:off x="1261" y="2969"/>
                  <a:ext cx="48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461" name="Line 57"/>
                <p:cNvSpPr>
                  <a:spLocks noChangeShapeType="1"/>
                </p:cNvSpPr>
                <p:nvPr/>
              </p:nvSpPr>
              <p:spPr bwMode="auto">
                <a:xfrm>
                  <a:off x="1357" y="3065"/>
                  <a:ext cx="28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6462" name="Line 58"/>
                <p:cNvSpPr>
                  <a:spLocks noChangeShapeType="1"/>
                </p:cNvSpPr>
                <p:nvPr/>
              </p:nvSpPr>
              <p:spPr bwMode="auto">
                <a:xfrm>
                  <a:off x="1453" y="3161"/>
                  <a:ext cx="96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6453" name="Line 59"/>
              <p:cNvSpPr>
                <a:spLocks noChangeShapeType="1"/>
              </p:cNvSpPr>
              <p:nvPr/>
            </p:nvSpPr>
            <p:spPr bwMode="auto">
              <a:xfrm flipV="1">
                <a:off x="4708" y="1956"/>
                <a:ext cx="0" cy="24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454" name="Text Box 60"/>
              <p:cNvSpPr txBox="1">
                <a:spLocks noChangeArrowheads="1"/>
              </p:cNvSpPr>
              <p:nvPr/>
            </p:nvSpPr>
            <p:spPr bwMode="auto">
              <a:xfrm>
                <a:off x="4800" y="2365"/>
                <a:ext cx="379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800" b="1">
                    <a:solidFill>
                      <a:srgbClr val="FF0000"/>
                    </a:solidFill>
                  </a:rPr>
                  <a:t>R</a:t>
                </a:r>
                <a:r>
                  <a:rPr lang="en-US" altLang="en-US" sz="2800" b="1" baseline="-25000">
                    <a:solidFill>
                      <a:srgbClr val="FF0000"/>
                    </a:solidFill>
                  </a:rPr>
                  <a:t>L</a:t>
                </a:r>
                <a:endParaRPr lang="en-US" altLang="en-US" sz="28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46455" name="Text Box 61"/>
              <p:cNvSpPr txBox="1">
                <a:spLocks noChangeArrowheads="1"/>
              </p:cNvSpPr>
              <p:nvPr/>
            </p:nvSpPr>
            <p:spPr bwMode="auto">
              <a:xfrm>
                <a:off x="5174" y="2314"/>
                <a:ext cx="4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US" altLang="en-US" sz="2800" b="1">
                    <a:solidFill>
                      <a:srgbClr val="FF0000"/>
                    </a:solidFill>
                  </a:rPr>
                  <a:t>v</a:t>
                </a:r>
                <a:r>
                  <a:rPr lang="en-US" altLang="en-US" sz="2800" b="1" baseline="-25000">
                    <a:solidFill>
                      <a:srgbClr val="FF0000"/>
                    </a:solidFill>
                  </a:rPr>
                  <a:t>out</a:t>
                </a:r>
              </a:p>
            </p:txBody>
          </p:sp>
          <p:sp>
            <p:nvSpPr>
              <p:cNvPr id="146456" name="Line 62"/>
              <p:cNvSpPr>
                <a:spLocks noChangeShapeType="1"/>
              </p:cNvSpPr>
              <p:nvPr/>
            </p:nvSpPr>
            <p:spPr bwMode="auto">
              <a:xfrm>
                <a:off x="4800" y="1958"/>
                <a:ext cx="62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457" name="Line 63"/>
              <p:cNvSpPr>
                <a:spLocks noChangeShapeType="1"/>
              </p:cNvSpPr>
              <p:nvPr/>
            </p:nvSpPr>
            <p:spPr bwMode="auto">
              <a:xfrm>
                <a:off x="4992" y="3062"/>
                <a:ext cx="43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458" name="Line 64"/>
              <p:cNvSpPr>
                <a:spLocks noChangeShapeType="1"/>
              </p:cNvSpPr>
              <p:nvPr/>
            </p:nvSpPr>
            <p:spPr bwMode="auto">
              <a:xfrm flipV="1">
                <a:off x="5328" y="1958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459" name="Line 65"/>
              <p:cNvSpPr>
                <a:spLocks noChangeShapeType="1"/>
              </p:cNvSpPr>
              <p:nvPr/>
            </p:nvSpPr>
            <p:spPr bwMode="auto">
              <a:xfrm>
                <a:off x="5328" y="2630"/>
                <a:ext cx="0" cy="43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46443" name="Line 67"/>
            <p:cNvSpPr>
              <a:spLocks noChangeShapeType="1"/>
            </p:cNvSpPr>
            <p:nvPr/>
          </p:nvSpPr>
          <p:spPr bwMode="auto">
            <a:xfrm>
              <a:off x="6808788" y="2419350"/>
              <a:ext cx="609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44" name="Line 68"/>
            <p:cNvSpPr>
              <a:spLocks noChangeShapeType="1"/>
            </p:cNvSpPr>
            <p:nvPr/>
          </p:nvSpPr>
          <p:spPr bwMode="auto">
            <a:xfrm>
              <a:off x="3684588" y="2451100"/>
              <a:ext cx="12954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0" name="Rectangle 78"/>
            <p:cNvSpPr>
              <a:spLocks noChangeArrowheads="1"/>
            </p:cNvSpPr>
            <p:nvPr/>
          </p:nvSpPr>
          <p:spPr bwMode="auto">
            <a:xfrm>
              <a:off x="2482850" y="3321050"/>
              <a:ext cx="1408113" cy="5191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 b="1">
                  <a:solidFill>
                    <a:srgbClr val="FF0000"/>
                  </a:solidFill>
                </a:rPr>
                <a:t>z</a:t>
              </a:r>
              <a:r>
                <a:rPr lang="en-US" altLang="en-US" sz="2800" b="1" baseline="-25000">
                  <a:solidFill>
                    <a:srgbClr val="FF0000"/>
                  </a:solidFill>
                </a:rPr>
                <a:t>in(stage 2)</a:t>
              </a:r>
            </a:p>
          </p:txBody>
        </p:sp>
        <p:sp>
          <p:nvSpPr>
            <p:cNvPr id="8271" name="Line 79"/>
            <p:cNvSpPr>
              <a:spLocks noChangeShapeType="1"/>
            </p:cNvSpPr>
            <p:nvPr/>
          </p:nvSpPr>
          <p:spPr bwMode="auto">
            <a:xfrm>
              <a:off x="4495800" y="2667000"/>
              <a:ext cx="457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2" name="Line 80"/>
            <p:cNvSpPr>
              <a:spLocks noChangeShapeType="1"/>
            </p:cNvSpPr>
            <p:nvPr/>
          </p:nvSpPr>
          <p:spPr bwMode="auto">
            <a:xfrm>
              <a:off x="4495800" y="2667000"/>
              <a:ext cx="0" cy="10668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73" name="Line 81"/>
            <p:cNvSpPr>
              <a:spLocks noChangeShapeType="1"/>
            </p:cNvSpPr>
            <p:nvPr/>
          </p:nvSpPr>
          <p:spPr bwMode="auto">
            <a:xfrm flipH="1">
              <a:off x="3825875" y="3733800"/>
              <a:ext cx="685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3" name="Rectangle 14"/>
          <p:cNvSpPr txBox="1">
            <a:spLocks noChangeArrowheads="1"/>
          </p:cNvSpPr>
          <p:nvPr/>
        </p:nvSpPr>
        <p:spPr bwMode="auto">
          <a:xfrm>
            <a:off x="185538" y="4887912"/>
            <a:ext cx="8605449" cy="1406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output of one amplifier is the input to the next amplifier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The DC bias circuits are isolated from each other by the coupling capacitors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6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altLang="en-US" b="1"/>
              <a:t>Base-biased amplifier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371600"/>
                <a:ext cx="8229600" cy="4525963"/>
              </a:xfrm>
            </p:spPr>
            <p:txBody>
              <a:bodyPr/>
              <a:lstStyle/>
              <a:p>
                <a:pPr eaLnBrk="1" hangingPunct="1"/>
                <a:r>
                  <a:rPr lang="en-US" altLang="en-US" b="1" dirty="0">
                    <a:solidFill>
                      <a:srgbClr val="FF0000"/>
                    </a:solidFill>
                  </a:rPr>
                  <a:t>AC</a:t>
                </a:r>
                <a:r>
                  <a:rPr lang="en-US" altLang="en-US" b="1" dirty="0">
                    <a:solidFill>
                      <a:schemeClr val="accent2"/>
                    </a:solidFill>
                  </a:rPr>
                  <a:t> input is applied into </a:t>
                </a:r>
                <a:r>
                  <a:rPr lang="en-US" altLang="en-US" b="1" u="sng" dirty="0">
                    <a:solidFill>
                      <a:schemeClr val="accent2"/>
                    </a:solidFill>
                  </a:rPr>
                  <a:t>base</a:t>
                </a:r>
              </a:p>
              <a:p>
                <a:pPr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𝑏𝑒</m:t>
                        </m:r>
                      </m:sub>
                    </m:sSub>
                    <m:r>
                      <a:rPr lang="en-US" altLang="en-US" b="0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𝑖𝑛</m:t>
                        </m:r>
                      </m:sub>
                    </m:sSub>
                  </m:oMath>
                </a14:m>
                <a:endParaRPr lang="en-US" altLang="en-US" b="1" u="sng" dirty="0">
                  <a:solidFill>
                    <a:schemeClr val="accent2"/>
                  </a:solidFill>
                </a:endParaRPr>
              </a:p>
              <a:p>
                <a:pPr eaLnBrk="1" hangingPunct="1"/>
                <a:r>
                  <a:rPr lang="en-US" altLang="en-US" b="1" dirty="0">
                    <a:solidFill>
                      <a:schemeClr val="accent2"/>
                    </a:solidFill>
                  </a:rPr>
                  <a:t>Coupling capacitors are used to block DC</a:t>
                </a:r>
              </a:p>
              <a:p>
                <a:pPr lvl="1" eaLnBrk="1" hangingPunct="1"/>
                <a:r>
                  <a:rPr lang="en-US" altLang="en-US" b="1" dirty="0">
                    <a:solidFill>
                      <a:schemeClr val="accent2"/>
                    </a:solidFill>
                  </a:rPr>
                  <a:t>The </a:t>
                </a:r>
                <a:r>
                  <a:rPr lang="en-US" altLang="en-US" b="1" dirty="0">
                    <a:solidFill>
                      <a:srgbClr val="FF0000"/>
                    </a:solidFill>
                  </a:rPr>
                  <a:t>reactance</a:t>
                </a:r>
                <a:r>
                  <a:rPr lang="en-US" altLang="en-US" b="1" dirty="0">
                    <a:solidFill>
                      <a:schemeClr val="accent2"/>
                    </a:solidFill>
                  </a:rPr>
                  <a:t> of a coupling capacitor is </a:t>
                </a:r>
                <a:r>
                  <a:rPr lang="en-US" altLang="en-US" b="1" u="sng" dirty="0">
                    <a:solidFill>
                      <a:schemeClr val="accent2"/>
                    </a:solidFill>
                  </a:rPr>
                  <a:t>small</a:t>
                </a:r>
                <a:r>
                  <a:rPr lang="en-US" altLang="en-US" b="1" dirty="0">
                    <a:solidFill>
                      <a:schemeClr val="accent2"/>
                    </a:solidFill>
                  </a:rPr>
                  <a:t> for AC signal</a:t>
                </a:r>
                <a:endParaRPr lang="en-US" altLang="en-US" b="1" u="sng" dirty="0">
                  <a:solidFill>
                    <a:schemeClr val="accent2"/>
                  </a:solidFill>
                </a:endParaRPr>
              </a:p>
              <a:p>
                <a:pPr eaLnBrk="1" hangingPunct="1"/>
                <a:r>
                  <a:rPr lang="en-US" altLang="en-US" b="1" dirty="0">
                    <a:solidFill>
                      <a:schemeClr val="accent2"/>
                    </a:solidFill>
                  </a:rPr>
                  <a:t>Amplified and inverted </a:t>
                </a:r>
                <a:r>
                  <a:rPr lang="en-US" altLang="en-US" b="1" dirty="0">
                    <a:solidFill>
                      <a:srgbClr val="FF0000"/>
                    </a:solidFill>
                  </a:rPr>
                  <a:t>output</a:t>
                </a:r>
                <a:r>
                  <a:rPr lang="en-US" altLang="en-US" b="1" dirty="0">
                    <a:solidFill>
                      <a:schemeClr val="accent2"/>
                    </a:solidFill>
                  </a:rPr>
                  <a:t> at the </a:t>
                </a:r>
                <a:r>
                  <a:rPr lang="en-US" altLang="en-US" b="1" u="sng" dirty="0">
                    <a:solidFill>
                      <a:schemeClr val="accent2"/>
                    </a:solidFill>
                  </a:rPr>
                  <a:t>collector.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𝑐</m:t>
                        </m:r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𝑒</m:t>
                        </m:r>
                      </m:sub>
                    </m:sSub>
                    <m:r>
                      <a:rPr lang="en-US" altLang="en-US" i="1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𝑜𝑢𝑡</m:t>
                        </m:r>
                      </m:sub>
                    </m:sSub>
                  </m:oMath>
                </a14:m>
                <a:endParaRPr lang="en-US" altLang="en-US" b="1" u="sng" dirty="0">
                  <a:solidFill>
                    <a:schemeClr val="accent2"/>
                  </a:solidFill>
                </a:endParaRPr>
              </a:p>
              <a:p>
                <a:pPr eaLnBrk="1" hangingPunct="1"/>
                <a:r>
                  <a:rPr lang="en-US" altLang="en-US" b="1" dirty="0">
                    <a:solidFill>
                      <a:srgbClr val="FF0000"/>
                    </a:solidFill>
                  </a:rPr>
                  <a:t>AC </a:t>
                </a:r>
                <a:r>
                  <a:rPr lang="en-US" altLang="en-US" b="1" dirty="0">
                    <a:solidFill>
                      <a:schemeClr val="accent2"/>
                    </a:solidFill>
                  </a:rPr>
                  <a:t>output coupled to the </a:t>
                </a:r>
                <a:r>
                  <a:rPr lang="en-US" altLang="en-US" b="1" u="sng" dirty="0">
                    <a:solidFill>
                      <a:schemeClr val="accent2"/>
                    </a:solidFill>
                  </a:rPr>
                  <a:t>load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altLang="en-US" b="1" u="sng" dirty="0">
                    <a:solidFill>
                      <a:schemeClr val="accent2"/>
                    </a:solidFill>
                  </a:rPr>
                  <a:t>)</a:t>
                </a:r>
              </a:p>
              <a:p>
                <a:pPr eaLnBrk="1" hangingPunct="1"/>
                <a:r>
                  <a:rPr lang="en-US" altLang="en-US" dirty="0">
                    <a:solidFill>
                      <a:srgbClr val="000000"/>
                    </a:solidFill>
                  </a:rPr>
                  <a:t>Voltage Gain: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altLang="en-US" i="1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𝑜𝑢𝑡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𝑖𝑛</m:t>
                            </m:r>
                          </m:sub>
                        </m:sSub>
                      </m:den>
                    </m:f>
                    <m:r>
                      <a:rPr lang="en-US" altLang="en-US" b="0" i="1" smtClean="0">
                        <a:solidFill>
                          <a:srgbClr val="000000"/>
                        </a:solidFill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𝑐𝑒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𝑏𝑒</m:t>
                            </m:r>
                          </m:sub>
                        </m:sSub>
                      </m:den>
                    </m:f>
                  </m:oMath>
                </a14:m>
                <a:endParaRPr lang="en-US" altLang="en-US" b="1" u="sng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3584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71600"/>
                <a:ext cx="8229600" cy="4525963"/>
              </a:xfrm>
              <a:blipFill rotWithShape="1">
                <a:blip r:embed="rId2"/>
                <a:stretch>
                  <a:fillRect l="-1630" t="-1752" r="-815" b="-16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94" name="Group 2"/>
          <p:cNvGrpSpPr>
            <a:grpSpLocks/>
          </p:cNvGrpSpPr>
          <p:nvPr/>
        </p:nvGrpSpPr>
        <p:grpSpPr bwMode="auto">
          <a:xfrm rot="10800000">
            <a:off x="5105400" y="1957388"/>
            <a:ext cx="330200" cy="984250"/>
            <a:chOff x="2000" y="1771"/>
            <a:chExt cx="208" cy="620"/>
          </a:xfrm>
        </p:grpSpPr>
        <p:sp>
          <p:nvSpPr>
            <p:cNvPr id="85119" name="Line 3"/>
            <p:cNvSpPr>
              <a:spLocks noChangeShapeType="1"/>
            </p:cNvSpPr>
            <p:nvPr/>
          </p:nvSpPr>
          <p:spPr bwMode="auto">
            <a:xfrm flipV="1">
              <a:off x="2001" y="1925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20" name="Line 4"/>
            <p:cNvSpPr>
              <a:spLocks noChangeShapeType="1"/>
            </p:cNvSpPr>
            <p:nvPr/>
          </p:nvSpPr>
          <p:spPr bwMode="auto">
            <a:xfrm flipV="1">
              <a:off x="2001" y="2131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21" name="Line 5"/>
            <p:cNvSpPr>
              <a:spLocks noChangeShapeType="1"/>
            </p:cNvSpPr>
            <p:nvPr/>
          </p:nvSpPr>
          <p:spPr bwMode="auto">
            <a:xfrm flipH="1" flipV="1">
              <a:off x="2001" y="2028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22" name="Line 6"/>
            <p:cNvSpPr>
              <a:spLocks noChangeShapeType="1"/>
            </p:cNvSpPr>
            <p:nvPr/>
          </p:nvSpPr>
          <p:spPr bwMode="auto">
            <a:xfrm flipH="1" flipV="1">
              <a:off x="2001" y="2232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23" name="Line 7"/>
            <p:cNvSpPr>
              <a:spLocks noChangeShapeType="1"/>
            </p:cNvSpPr>
            <p:nvPr/>
          </p:nvSpPr>
          <p:spPr bwMode="auto">
            <a:xfrm flipH="1" flipV="1">
              <a:off x="2001" y="1821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24" name="Freeform 8"/>
            <p:cNvSpPr>
              <a:spLocks/>
            </p:cNvSpPr>
            <p:nvPr/>
          </p:nvSpPr>
          <p:spPr bwMode="auto">
            <a:xfrm flipH="1">
              <a:off x="2101" y="2336"/>
              <a:ext cx="107" cy="55"/>
            </a:xfrm>
            <a:custGeom>
              <a:avLst/>
              <a:gdLst>
                <a:gd name="T0" fmla="*/ 25 w 131"/>
                <a:gd name="T1" fmla="*/ 12 h 68"/>
                <a:gd name="T2" fmla="*/ 0 w 131"/>
                <a:gd name="T3" fmla="*/ 0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25" name="Freeform 9"/>
            <p:cNvSpPr>
              <a:spLocks/>
            </p:cNvSpPr>
            <p:nvPr/>
          </p:nvSpPr>
          <p:spPr bwMode="auto">
            <a:xfrm flipH="1">
              <a:off x="2000" y="1771"/>
              <a:ext cx="100" cy="50"/>
            </a:xfrm>
            <a:custGeom>
              <a:avLst/>
              <a:gdLst>
                <a:gd name="T0" fmla="*/ 15 w 131"/>
                <a:gd name="T1" fmla="*/ 6 h 68"/>
                <a:gd name="T2" fmla="*/ 0 w 131"/>
                <a:gd name="T3" fmla="*/ 0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4995" name="Text Box 10"/>
          <p:cNvSpPr txBox="1">
            <a:spLocks noChangeArrowheads="1"/>
          </p:cNvSpPr>
          <p:nvPr/>
        </p:nvSpPr>
        <p:spPr bwMode="auto">
          <a:xfrm>
            <a:off x="4800600" y="827088"/>
            <a:ext cx="1089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504D"/>
                </a:solidFill>
              </a:rPr>
              <a:t>+30 V</a:t>
            </a:r>
          </a:p>
        </p:txBody>
      </p:sp>
      <p:sp>
        <p:nvSpPr>
          <p:cNvPr id="84996" name="Text Box 11"/>
          <p:cNvSpPr txBox="1">
            <a:spLocks noChangeArrowheads="1"/>
          </p:cNvSpPr>
          <p:nvPr/>
        </p:nvSpPr>
        <p:spPr bwMode="auto">
          <a:xfrm>
            <a:off x="4232275" y="2212975"/>
            <a:ext cx="9223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504D"/>
                </a:solidFill>
              </a:rPr>
              <a:t>5 k</a:t>
            </a:r>
            <a:r>
              <a:rPr lang="en-US" altLang="en-US" sz="2800" b="1">
                <a:solidFill>
                  <a:srgbClr val="C0504D"/>
                </a:solidFill>
                <a:latin typeface="Symbol" panose="05050102010706020507" pitchFamily="18" charset="2"/>
              </a:rPr>
              <a:t>W</a:t>
            </a:r>
            <a:endParaRPr lang="en-US" altLang="en-US" sz="2800" b="1">
              <a:solidFill>
                <a:srgbClr val="C0504D"/>
              </a:solidFill>
            </a:endParaRPr>
          </a:p>
        </p:txBody>
      </p:sp>
      <p:sp>
        <p:nvSpPr>
          <p:cNvPr id="84997" name="Line 12"/>
          <p:cNvSpPr>
            <a:spLocks noChangeShapeType="1"/>
          </p:cNvSpPr>
          <p:nvPr/>
        </p:nvSpPr>
        <p:spPr bwMode="auto">
          <a:xfrm flipH="1">
            <a:off x="4902200" y="3449638"/>
            <a:ext cx="0" cy="830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8" name="Line 13"/>
          <p:cNvSpPr>
            <a:spLocks noChangeShapeType="1"/>
          </p:cNvSpPr>
          <p:nvPr/>
        </p:nvSpPr>
        <p:spPr bwMode="auto">
          <a:xfrm>
            <a:off x="4905375" y="4057650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9" name="Line 14"/>
          <p:cNvSpPr>
            <a:spLocks noChangeShapeType="1"/>
          </p:cNvSpPr>
          <p:nvPr/>
        </p:nvSpPr>
        <p:spPr bwMode="auto">
          <a:xfrm flipH="1" flipV="1">
            <a:off x="3892550" y="3863975"/>
            <a:ext cx="1023938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0" name="Freeform 15"/>
          <p:cNvSpPr>
            <a:spLocks/>
          </p:cNvSpPr>
          <p:nvPr/>
        </p:nvSpPr>
        <p:spPr bwMode="auto">
          <a:xfrm>
            <a:off x="4994275" y="4138613"/>
            <a:ext cx="239713" cy="249237"/>
          </a:xfrm>
          <a:custGeom>
            <a:avLst/>
            <a:gdLst>
              <a:gd name="T0" fmla="*/ 2147483646 w 151"/>
              <a:gd name="T1" fmla="*/ 2147483646 h 157"/>
              <a:gd name="T2" fmla="*/ 2147483646 w 151"/>
              <a:gd name="T3" fmla="*/ 0 h 157"/>
              <a:gd name="T4" fmla="*/ 0 w 151"/>
              <a:gd name="T5" fmla="*/ 2147483646 h 157"/>
              <a:gd name="T6" fmla="*/ 2147483646 w 151"/>
              <a:gd name="T7" fmla="*/ 2147483646 h 1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1" h="157">
                <a:moveTo>
                  <a:pt x="151" y="157"/>
                </a:moveTo>
                <a:lnTo>
                  <a:pt x="96" y="0"/>
                </a:lnTo>
                <a:lnTo>
                  <a:pt x="0" y="97"/>
                </a:lnTo>
                <a:lnTo>
                  <a:pt x="151" y="157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1" name="Oval 16"/>
          <p:cNvSpPr>
            <a:spLocks noChangeArrowheads="1"/>
          </p:cNvSpPr>
          <p:nvPr/>
        </p:nvSpPr>
        <p:spPr bwMode="auto">
          <a:xfrm>
            <a:off x="4473575" y="3254375"/>
            <a:ext cx="1219200" cy="1219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85002" name="Line 17"/>
          <p:cNvSpPr>
            <a:spLocks noChangeShapeType="1"/>
          </p:cNvSpPr>
          <p:nvPr/>
        </p:nvSpPr>
        <p:spPr bwMode="auto">
          <a:xfrm flipV="1">
            <a:off x="4905375" y="3286125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3" name="Line 18"/>
          <p:cNvSpPr>
            <a:spLocks noChangeShapeType="1"/>
          </p:cNvSpPr>
          <p:nvPr/>
        </p:nvSpPr>
        <p:spPr bwMode="auto">
          <a:xfrm flipV="1">
            <a:off x="5289550" y="2947988"/>
            <a:ext cx="0" cy="360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4" name="Line 19"/>
          <p:cNvSpPr>
            <a:spLocks noChangeShapeType="1"/>
          </p:cNvSpPr>
          <p:nvPr/>
        </p:nvSpPr>
        <p:spPr bwMode="auto">
          <a:xfrm>
            <a:off x="5289550" y="4452938"/>
            <a:ext cx="0" cy="365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5005" name="Group 20"/>
          <p:cNvGrpSpPr>
            <a:grpSpLocks/>
          </p:cNvGrpSpPr>
          <p:nvPr/>
        </p:nvGrpSpPr>
        <p:grpSpPr bwMode="auto">
          <a:xfrm>
            <a:off x="4905375" y="4830763"/>
            <a:ext cx="762000" cy="304800"/>
            <a:chOff x="1261" y="2969"/>
            <a:chExt cx="480" cy="192"/>
          </a:xfrm>
        </p:grpSpPr>
        <p:sp>
          <p:nvSpPr>
            <p:cNvPr id="85116" name="Line 21"/>
            <p:cNvSpPr>
              <a:spLocks noChangeShapeType="1"/>
            </p:cNvSpPr>
            <p:nvPr/>
          </p:nvSpPr>
          <p:spPr bwMode="auto">
            <a:xfrm>
              <a:off x="1261" y="2969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17" name="Line 22"/>
            <p:cNvSpPr>
              <a:spLocks noChangeShapeType="1"/>
            </p:cNvSpPr>
            <p:nvPr/>
          </p:nvSpPr>
          <p:spPr bwMode="auto">
            <a:xfrm>
              <a:off x="1357" y="3065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18" name="Line 23"/>
            <p:cNvSpPr>
              <a:spLocks noChangeShapeType="1"/>
            </p:cNvSpPr>
            <p:nvPr/>
          </p:nvSpPr>
          <p:spPr bwMode="auto">
            <a:xfrm>
              <a:off x="1453" y="3161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5006" name="Group 24"/>
          <p:cNvGrpSpPr>
            <a:grpSpLocks/>
          </p:cNvGrpSpPr>
          <p:nvPr/>
        </p:nvGrpSpPr>
        <p:grpSpPr bwMode="auto">
          <a:xfrm rot="10800000">
            <a:off x="3708400" y="2281238"/>
            <a:ext cx="330200" cy="984250"/>
            <a:chOff x="2000" y="1771"/>
            <a:chExt cx="208" cy="620"/>
          </a:xfrm>
        </p:grpSpPr>
        <p:sp>
          <p:nvSpPr>
            <p:cNvPr id="85109" name="Line 25"/>
            <p:cNvSpPr>
              <a:spLocks noChangeShapeType="1"/>
            </p:cNvSpPr>
            <p:nvPr/>
          </p:nvSpPr>
          <p:spPr bwMode="auto">
            <a:xfrm flipV="1">
              <a:off x="2001" y="1925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10" name="Line 26"/>
            <p:cNvSpPr>
              <a:spLocks noChangeShapeType="1"/>
            </p:cNvSpPr>
            <p:nvPr/>
          </p:nvSpPr>
          <p:spPr bwMode="auto">
            <a:xfrm flipV="1">
              <a:off x="2001" y="2131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11" name="Line 27"/>
            <p:cNvSpPr>
              <a:spLocks noChangeShapeType="1"/>
            </p:cNvSpPr>
            <p:nvPr/>
          </p:nvSpPr>
          <p:spPr bwMode="auto">
            <a:xfrm flipH="1" flipV="1">
              <a:off x="2001" y="2028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12" name="Line 28"/>
            <p:cNvSpPr>
              <a:spLocks noChangeShapeType="1"/>
            </p:cNvSpPr>
            <p:nvPr/>
          </p:nvSpPr>
          <p:spPr bwMode="auto">
            <a:xfrm flipH="1" flipV="1">
              <a:off x="2001" y="2232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13" name="Line 29"/>
            <p:cNvSpPr>
              <a:spLocks noChangeShapeType="1"/>
            </p:cNvSpPr>
            <p:nvPr/>
          </p:nvSpPr>
          <p:spPr bwMode="auto">
            <a:xfrm flipH="1" flipV="1">
              <a:off x="2001" y="1821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14" name="Freeform 30"/>
            <p:cNvSpPr>
              <a:spLocks/>
            </p:cNvSpPr>
            <p:nvPr/>
          </p:nvSpPr>
          <p:spPr bwMode="auto">
            <a:xfrm flipH="1">
              <a:off x="2101" y="2336"/>
              <a:ext cx="107" cy="55"/>
            </a:xfrm>
            <a:custGeom>
              <a:avLst/>
              <a:gdLst>
                <a:gd name="T0" fmla="*/ 25 w 131"/>
                <a:gd name="T1" fmla="*/ 12 h 68"/>
                <a:gd name="T2" fmla="*/ 0 w 131"/>
                <a:gd name="T3" fmla="*/ 0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15" name="Freeform 31"/>
            <p:cNvSpPr>
              <a:spLocks/>
            </p:cNvSpPr>
            <p:nvPr/>
          </p:nvSpPr>
          <p:spPr bwMode="auto">
            <a:xfrm flipH="1">
              <a:off x="2000" y="1771"/>
              <a:ext cx="100" cy="50"/>
            </a:xfrm>
            <a:custGeom>
              <a:avLst/>
              <a:gdLst>
                <a:gd name="T0" fmla="*/ 15 w 131"/>
                <a:gd name="T1" fmla="*/ 6 h 68"/>
                <a:gd name="T2" fmla="*/ 0 w 131"/>
                <a:gd name="T3" fmla="*/ 0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5007" name="Text Box 32"/>
          <p:cNvSpPr txBox="1">
            <a:spLocks noChangeArrowheads="1"/>
          </p:cNvSpPr>
          <p:nvPr/>
        </p:nvSpPr>
        <p:spPr bwMode="auto">
          <a:xfrm>
            <a:off x="2630488" y="2511425"/>
            <a:ext cx="10588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504D"/>
                </a:solidFill>
              </a:rPr>
              <a:t>1 M</a:t>
            </a:r>
            <a:r>
              <a:rPr lang="en-US" altLang="en-US" sz="2800" b="1">
                <a:solidFill>
                  <a:srgbClr val="C0504D"/>
                </a:solidFill>
                <a:latin typeface="Symbol" panose="05050102010706020507" pitchFamily="18" charset="2"/>
              </a:rPr>
              <a:t>W</a:t>
            </a:r>
            <a:endParaRPr lang="en-US" altLang="en-US" sz="2800" b="1">
              <a:solidFill>
                <a:srgbClr val="C0504D"/>
              </a:solidFill>
            </a:endParaRPr>
          </a:p>
        </p:txBody>
      </p:sp>
      <p:sp>
        <p:nvSpPr>
          <p:cNvPr id="85008" name="Line 33"/>
          <p:cNvSpPr>
            <a:spLocks noChangeShapeType="1"/>
          </p:cNvSpPr>
          <p:nvPr/>
        </p:nvSpPr>
        <p:spPr bwMode="auto">
          <a:xfrm flipV="1">
            <a:off x="3886200" y="3265488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09" name="Line 34"/>
          <p:cNvSpPr>
            <a:spLocks noChangeShapeType="1"/>
          </p:cNvSpPr>
          <p:nvPr/>
        </p:nvSpPr>
        <p:spPr bwMode="auto">
          <a:xfrm flipV="1">
            <a:off x="5257800" y="1512888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0" name="Line 35"/>
          <p:cNvSpPr>
            <a:spLocks noChangeShapeType="1"/>
          </p:cNvSpPr>
          <p:nvPr/>
        </p:nvSpPr>
        <p:spPr bwMode="auto">
          <a:xfrm flipH="1">
            <a:off x="3886200" y="1757363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1" name="Line 36"/>
          <p:cNvSpPr>
            <a:spLocks noChangeShapeType="1"/>
          </p:cNvSpPr>
          <p:nvPr/>
        </p:nvSpPr>
        <p:spPr bwMode="auto">
          <a:xfrm flipV="1">
            <a:off x="3886200" y="1757363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5012" name="Oval 37"/>
          <p:cNvSpPr>
            <a:spLocks noChangeArrowheads="1"/>
          </p:cNvSpPr>
          <p:nvPr/>
        </p:nvSpPr>
        <p:spPr bwMode="auto">
          <a:xfrm>
            <a:off x="5181600" y="1360488"/>
            <a:ext cx="152400" cy="152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85013" name="Text Box 40"/>
          <p:cNvSpPr txBox="1">
            <a:spLocks noChangeArrowheads="1"/>
          </p:cNvSpPr>
          <p:nvPr/>
        </p:nvSpPr>
        <p:spPr bwMode="auto">
          <a:xfrm>
            <a:off x="5662613" y="3554413"/>
            <a:ext cx="153511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C0504D"/>
                </a:solidFill>
                <a:latin typeface="Symbol" panose="05050102010706020507" pitchFamily="18" charset="2"/>
              </a:rPr>
              <a:t>b</a:t>
            </a:r>
            <a:r>
              <a:rPr lang="en-US" altLang="en-US" sz="2800" b="1" baseline="-25000">
                <a:solidFill>
                  <a:srgbClr val="C0504D"/>
                </a:solidFill>
              </a:rPr>
              <a:t>dc</a:t>
            </a:r>
            <a:r>
              <a:rPr lang="en-US" altLang="en-US" sz="2800" b="1">
                <a:solidFill>
                  <a:srgbClr val="C0504D"/>
                </a:solidFill>
              </a:rPr>
              <a:t> = 100</a:t>
            </a:r>
          </a:p>
        </p:txBody>
      </p:sp>
      <p:grpSp>
        <p:nvGrpSpPr>
          <p:cNvPr id="4138" name="Group 42"/>
          <p:cNvGrpSpPr>
            <a:grpSpLocks/>
          </p:cNvGrpSpPr>
          <p:nvPr/>
        </p:nvGrpSpPr>
        <p:grpSpPr bwMode="auto">
          <a:xfrm>
            <a:off x="3113088" y="3602038"/>
            <a:ext cx="174625" cy="484187"/>
            <a:chOff x="4176" y="1296"/>
            <a:chExt cx="110" cy="305"/>
          </a:xfrm>
        </p:grpSpPr>
        <p:sp>
          <p:nvSpPr>
            <p:cNvPr id="85107" name="Line 43"/>
            <p:cNvSpPr>
              <a:spLocks noChangeShapeType="1"/>
            </p:cNvSpPr>
            <p:nvPr/>
          </p:nvSpPr>
          <p:spPr bwMode="auto">
            <a:xfrm flipH="1">
              <a:off x="4176" y="1296"/>
              <a:ext cx="0" cy="3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08" name="Freeform 44"/>
            <p:cNvSpPr>
              <a:spLocks/>
            </p:cNvSpPr>
            <p:nvPr/>
          </p:nvSpPr>
          <p:spPr bwMode="auto">
            <a:xfrm flipH="1">
              <a:off x="4231" y="1300"/>
              <a:ext cx="55" cy="295"/>
            </a:xfrm>
            <a:custGeom>
              <a:avLst/>
              <a:gdLst>
                <a:gd name="T0" fmla="*/ 0 w 97"/>
                <a:gd name="T1" fmla="*/ 0 h 455"/>
                <a:gd name="T2" fmla="*/ 1 w 97"/>
                <a:gd name="T3" fmla="*/ 4 h 455"/>
                <a:gd name="T4" fmla="*/ 1 w 97"/>
                <a:gd name="T5" fmla="*/ 10 h 455"/>
                <a:gd name="T6" fmla="*/ 1 w 97"/>
                <a:gd name="T7" fmla="*/ 14 h 4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7" h="455">
                  <a:moveTo>
                    <a:pt x="0" y="0"/>
                  </a:moveTo>
                  <a:cubicBezTo>
                    <a:pt x="14" y="21"/>
                    <a:pt x="69" y="79"/>
                    <a:pt x="83" y="134"/>
                  </a:cubicBezTo>
                  <a:cubicBezTo>
                    <a:pt x="97" y="189"/>
                    <a:pt x="95" y="278"/>
                    <a:pt x="83" y="331"/>
                  </a:cubicBezTo>
                  <a:cubicBezTo>
                    <a:pt x="71" y="384"/>
                    <a:pt x="26" y="429"/>
                    <a:pt x="11" y="455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41" name="Group 45"/>
          <p:cNvGrpSpPr>
            <a:grpSpLocks/>
          </p:cNvGrpSpPr>
          <p:nvPr/>
        </p:nvGrpSpPr>
        <p:grpSpPr bwMode="auto">
          <a:xfrm>
            <a:off x="2028825" y="4451350"/>
            <a:ext cx="738188" cy="738188"/>
            <a:chOff x="2064" y="576"/>
            <a:chExt cx="465" cy="465"/>
          </a:xfrm>
        </p:grpSpPr>
        <p:sp>
          <p:nvSpPr>
            <p:cNvPr id="85104" name="Oval 46"/>
            <p:cNvSpPr>
              <a:spLocks noChangeArrowheads="1"/>
            </p:cNvSpPr>
            <p:nvPr/>
          </p:nvSpPr>
          <p:spPr bwMode="auto">
            <a:xfrm>
              <a:off x="2064" y="576"/>
              <a:ext cx="465" cy="46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85105" name="Freeform 47"/>
            <p:cNvSpPr>
              <a:spLocks/>
            </p:cNvSpPr>
            <p:nvPr/>
          </p:nvSpPr>
          <p:spPr bwMode="auto">
            <a:xfrm>
              <a:off x="2178" y="696"/>
              <a:ext cx="109" cy="114"/>
            </a:xfrm>
            <a:custGeom>
              <a:avLst/>
              <a:gdLst>
                <a:gd name="T0" fmla="*/ 0 w 1066"/>
                <a:gd name="T1" fmla="*/ 0 h 1065"/>
                <a:gd name="T2" fmla="*/ 0 w 1066"/>
                <a:gd name="T3" fmla="*/ 0 h 1065"/>
                <a:gd name="T4" fmla="*/ 0 w 1066"/>
                <a:gd name="T5" fmla="*/ 0 h 1065"/>
                <a:gd name="T6" fmla="*/ 0 w 1066"/>
                <a:gd name="T7" fmla="*/ 0 h 1065"/>
                <a:gd name="T8" fmla="*/ 0 w 1066"/>
                <a:gd name="T9" fmla="*/ 0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06" name="Freeform 48"/>
            <p:cNvSpPr>
              <a:spLocks/>
            </p:cNvSpPr>
            <p:nvPr/>
          </p:nvSpPr>
          <p:spPr bwMode="auto">
            <a:xfrm flipV="1">
              <a:off x="2287" y="805"/>
              <a:ext cx="109" cy="114"/>
            </a:xfrm>
            <a:custGeom>
              <a:avLst/>
              <a:gdLst>
                <a:gd name="T0" fmla="*/ 0 w 1066"/>
                <a:gd name="T1" fmla="*/ 0 h 1065"/>
                <a:gd name="T2" fmla="*/ 0 w 1066"/>
                <a:gd name="T3" fmla="*/ 0 h 1065"/>
                <a:gd name="T4" fmla="*/ 0 w 1066"/>
                <a:gd name="T5" fmla="*/ 0 h 1065"/>
                <a:gd name="T6" fmla="*/ 0 w 1066"/>
                <a:gd name="T7" fmla="*/ 0 h 1065"/>
                <a:gd name="T8" fmla="*/ 0 w 1066"/>
                <a:gd name="T9" fmla="*/ 0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53" name="Group 57"/>
          <p:cNvGrpSpPr>
            <a:grpSpLocks/>
          </p:cNvGrpSpPr>
          <p:nvPr/>
        </p:nvGrpSpPr>
        <p:grpSpPr bwMode="auto">
          <a:xfrm>
            <a:off x="2008188" y="5594350"/>
            <a:ext cx="762000" cy="304800"/>
            <a:chOff x="1261" y="2969"/>
            <a:chExt cx="480" cy="192"/>
          </a:xfrm>
        </p:grpSpPr>
        <p:sp>
          <p:nvSpPr>
            <p:cNvPr id="85101" name="Line 58"/>
            <p:cNvSpPr>
              <a:spLocks noChangeShapeType="1"/>
            </p:cNvSpPr>
            <p:nvPr/>
          </p:nvSpPr>
          <p:spPr bwMode="auto">
            <a:xfrm>
              <a:off x="1261" y="2969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02" name="Line 59"/>
            <p:cNvSpPr>
              <a:spLocks noChangeShapeType="1"/>
            </p:cNvSpPr>
            <p:nvPr/>
          </p:nvSpPr>
          <p:spPr bwMode="auto">
            <a:xfrm>
              <a:off x="1357" y="3065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03" name="Line 60"/>
            <p:cNvSpPr>
              <a:spLocks noChangeShapeType="1"/>
            </p:cNvSpPr>
            <p:nvPr/>
          </p:nvSpPr>
          <p:spPr bwMode="auto">
            <a:xfrm>
              <a:off x="1453" y="3161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63" name="Line 67"/>
          <p:cNvSpPr>
            <a:spLocks noChangeShapeType="1"/>
          </p:cNvSpPr>
          <p:nvPr/>
        </p:nvSpPr>
        <p:spPr bwMode="auto">
          <a:xfrm flipH="1">
            <a:off x="2420938" y="3857625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65" name="Line 69"/>
          <p:cNvSpPr>
            <a:spLocks noChangeShapeType="1"/>
          </p:cNvSpPr>
          <p:nvPr/>
        </p:nvSpPr>
        <p:spPr bwMode="auto">
          <a:xfrm>
            <a:off x="2405063" y="3857625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66" name="Line 70"/>
          <p:cNvSpPr>
            <a:spLocks noChangeShapeType="1"/>
          </p:cNvSpPr>
          <p:nvPr/>
        </p:nvSpPr>
        <p:spPr bwMode="auto">
          <a:xfrm>
            <a:off x="2389188" y="521335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71" name="Group 75"/>
          <p:cNvGrpSpPr>
            <a:grpSpLocks/>
          </p:cNvGrpSpPr>
          <p:nvPr/>
        </p:nvGrpSpPr>
        <p:grpSpPr bwMode="auto">
          <a:xfrm>
            <a:off x="7443788" y="2873375"/>
            <a:ext cx="174625" cy="484188"/>
            <a:chOff x="4176" y="1296"/>
            <a:chExt cx="110" cy="305"/>
          </a:xfrm>
        </p:grpSpPr>
        <p:sp>
          <p:nvSpPr>
            <p:cNvPr id="85099" name="Line 76"/>
            <p:cNvSpPr>
              <a:spLocks noChangeShapeType="1"/>
            </p:cNvSpPr>
            <p:nvPr/>
          </p:nvSpPr>
          <p:spPr bwMode="auto">
            <a:xfrm flipH="1">
              <a:off x="4176" y="1296"/>
              <a:ext cx="0" cy="3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100" name="Freeform 77"/>
            <p:cNvSpPr>
              <a:spLocks/>
            </p:cNvSpPr>
            <p:nvPr/>
          </p:nvSpPr>
          <p:spPr bwMode="auto">
            <a:xfrm flipH="1">
              <a:off x="4231" y="1300"/>
              <a:ext cx="55" cy="295"/>
            </a:xfrm>
            <a:custGeom>
              <a:avLst/>
              <a:gdLst>
                <a:gd name="T0" fmla="*/ 0 w 97"/>
                <a:gd name="T1" fmla="*/ 0 h 455"/>
                <a:gd name="T2" fmla="*/ 1 w 97"/>
                <a:gd name="T3" fmla="*/ 4 h 455"/>
                <a:gd name="T4" fmla="*/ 1 w 97"/>
                <a:gd name="T5" fmla="*/ 10 h 455"/>
                <a:gd name="T6" fmla="*/ 1 w 97"/>
                <a:gd name="T7" fmla="*/ 14 h 4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7" h="455">
                  <a:moveTo>
                    <a:pt x="0" y="0"/>
                  </a:moveTo>
                  <a:cubicBezTo>
                    <a:pt x="14" y="21"/>
                    <a:pt x="69" y="79"/>
                    <a:pt x="83" y="134"/>
                  </a:cubicBezTo>
                  <a:cubicBezTo>
                    <a:pt x="97" y="189"/>
                    <a:pt x="95" y="278"/>
                    <a:pt x="83" y="331"/>
                  </a:cubicBezTo>
                  <a:cubicBezTo>
                    <a:pt x="71" y="384"/>
                    <a:pt x="26" y="429"/>
                    <a:pt x="11" y="455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178" name="Group 82"/>
          <p:cNvGrpSpPr>
            <a:grpSpLocks/>
          </p:cNvGrpSpPr>
          <p:nvPr/>
        </p:nvGrpSpPr>
        <p:grpSpPr bwMode="auto">
          <a:xfrm rot="10800000">
            <a:off x="8059738" y="3509963"/>
            <a:ext cx="330200" cy="984250"/>
            <a:chOff x="2000" y="1771"/>
            <a:chExt cx="208" cy="620"/>
          </a:xfrm>
        </p:grpSpPr>
        <p:sp>
          <p:nvSpPr>
            <p:cNvPr id="85092" name="Line 83"/>
            <p:cNvSpPr>
              <a:spLocks noChangeShapeType="1"/>
            </p:cNvSpPr>
            <p:nvPr/>
          </p:nvSpPr>
          <p:spPr bwMode="auto">
            <a:xfrm flipV="1">
              <a:off x="2001" y="1925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93" name="Line 84"/>
            <p:cNvSpPr>
              <a:spLocks noChangeShapeType="1"/>
            </p:cNvSpPr>
            <p:nvPr/>
          </p:nvSpPr>
          <p:spPr bwMode="auto">
            <a:xfrm flipV="1">
              <a:off x="2001" y="2131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94" name="Line 85"/>
            <p:cNvSpPr>
              <a:spLocks noChangeShapeType="1"/>
            </p:cNvSpPr>
            <p:nvPr/>
          </p:nvSpPr>
          <p:spPr bwMode="auto">
            <a:xfrm flipH="1" flipV="1">
              <a:off x="2001" y="2028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95" name="Line 86"/>
            <p:cNvSpPr>
              <a:spLocks noChangeShapeType="1"/>
            </p:cNvSpPr>
            <p:nvPr/>
          </p:nvSpPr>
          <p:spPr bwMode="auto">
            <a:xfrm flipH="1" flipV="1">
              <a:off x="2001" y="2232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96" name="Line 87"/>
            <p:cNvSpPr>
              <a:spLocks noChangeShapeType="1"/>
            </p:cNvSpPr>
            <p:nvPr/>
          </p:nvSpPr>
          <p:spPr bwMode="auto">
            <a:xfrm flipH="1" flipV="1">
              <a:off x="2001" y="1821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97" name="Freeform 88"/>
            <p:cNvSpPr>
              <a:spLocks/>
            </p:cNvSpPr>
            <p:nvPr/>
          </p:nvSpPr>
          <p:spPr bwMode="auto">
            <a:xfrm flipH="1">
              <a:off x="2101" y="2336"/>
              <a:ext cx="107" cy="55"/>
            </a:xfrm>
            <a:custGeom>
              <a:avLst/>
              <a:gdLst>
                <a:gd name="T0" fmla="*/ 25 w 131"/>
                <a:gd name="T1" fmla="*/ 12 h 68"/>
                <a:gd name="T2" fmla="*/ 0 w 131"/>
                <a:gd name="T3" fmla="*/ 0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98" name="Freeform 89"/>
            <p:cNvSpPr>
              <a:spLocks/>
            </p:cNvSpPr>
            <p:nvPr/>
          </p:nvSpPr>
          <p:spPr bwMode="auto">
            <a:xfrm flipH="1">
              <a:off x="2000" y="1771"/>
              <a:ext cx="100" cy="50"/>
            </a:xfrm>
            <a:custGeom>
              <a:avLst/>
              <a:gdLst>
                <a:gd name="T0" fmla="*/ 15 w 131"/>
                <a:gd name="T1" fmla="*/ 6 h 68"/>
                <a:gd name="T2" fmla="*/ 0 w 131"/>
                <a:gd name="T3" fmla="*/ 0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0" name="Line 94"/>
          <p:cNvSpPr>
            <a:spLocks noChangeShapeType="1"/>
          </p:cNvSpPr>
          <p:nvPr/>
        </p:nvSpPr>
        <p:spPr bwMode="auto">
          <a:xfrm>
            <a:off x="8237538" y="4500563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91" name="Group 95"/>
          <p:cNvGrpSpPr>
            <a:grpSpLocks/>
          </p:cNvGrpSpPr>
          <p:nvPr/>
        </p:nvGrpSpPr>
        <p:grpSpPr bwMode="auto">
          <a:xfrm>
            <a:off x="7831138" y="4881563"/>
            <a:ext cx="762000" cy="304800"/>
            <a:chOff x="1261" y="2969"/>
            <a:chExt cx="480" cy="192"/>
          </a:xfrm>
        </p:grpSpPr>
        <p:sp>
          <p:nvSpPr>
            <p:cNvPr id="85089" name="Line 96"/>
            <p:cNvSpPr>
              <a:spLocks noChangeShapeType="1"/>
            </p:cNvSpPr>
            <p:nvPr/>
          </p:nvSpPr>
          <p:spPr bwMode="auto">
            <a:xfrm>
              <a:off x="1261" y="2969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90" name="Line 97"/>
            <p:cNvSpPr>
              <a:spLocks noChangeShapeType="1"/>
            </p:cNvSpPr>
            <p:nvPr/>
          </p:nvSpPr>
          <p:spPr bwMode="auto">
            <a:xfrm>
              <a:off x="1357" y="3065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91" name="Line 98"/>
            <p:cNvSpPr>
              <a:spLocks noChangeShapeType="1"/>
            </p:cNvSpPr>
            <p:nvPr/>
          </p:nvSpPr>
          <p:spPr bwMode="auto">
            <a:xfrm>
              <a:off x="1453" y="3161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195" name="Line 99"/>
          <p:cNvSpPr>
            <a:spLocks noChangeShapeType="1"/>
          </p:cNvSpPr>
          <p:nvPr/>
        </p:nvSpPr>
        <p:spPr bwMode="auto">
          <a:xfrm>
            <a:off x="8228013" y="3141663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6" name="Line 100"/>
          <p:cNvSpPr>
            <a:spLocks noChangeShapeType="1"/>
          </p:cNvSpPr>
          <p:nvPr/>
        </p:nvSpPr>
        <p:spPr bwMode="auto">
          <a:xfrm flipH="1">
            <a:off x="5297488" y="3144838"/>
            <a:ext cx="2146300" cy="11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7" name="Line 101"/>
          <p:cNvSpPr>
            <a:spLocks noChangeShapeType="1"/>
          </p:cNvSpPr>
          <p:nvPr/>
        </p:nvSpPr>
        <p:spPr bwMode="auto">
          <a:xfrm flipH="1">
            <a:off x="7542213" y="314483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04" name="Text Box 108"/>
              <p:cNvSpPr txBox="1">
                <a:spLocks noChangeArrowheads="1"/>
              </p:cNvSpPr>
              <p:nvPr/>
            </p:nvSpPr>
            <p:spPr bwMode="auto">
              <a:xfrm>
                <a:off x="6173416" y="3892550"/>
                <a:ext cx="2056184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en-US" sz="28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𝐿</m:t>
                        </m:r>
                      </m:sub>
                    </m:sSub>
                    <m:r>
                      <a:rPr lang="en-US" altLang="en-US" sz="2800" b="0" i="1" smtClean="0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altLang="en-US" sz="2800" b="1" dirty="0">
                    <a:solidFill>
                      <a:srgbClr val="C0504D"/>
                    </a:solidFill>
                  </a:rPr>
                  <a:t>100 k</a:t>
                </a:r>
                <a:r>
                  <a:rPr lang="en-US" altLang="en-US" sz="2800" b="1" dirty="0">
                    <a:solidFill>
                      <a:srgbClr val="C0504D"/>
                    </a:solidFill>
                    <a:latin typeface="Symbol" panose="05050102010706020507" pitchFamily="18" charset="2"/>
                  </a:rPr>
                  <a:t>W</a:t>
                </a:r>
                <a:endParaRPr lang="en-US" altLang="en-US" sz="2800" b="1" dirty="0">
                  <a:solidFill>
                    <a:srgbClr val="C0504D"/>
                  </a:solidFill>
                </a:endParaRPr>
              </a:p>
            </p:txBody>
          </p:sp>
        </mc:Choice>
        <mc:Fallback xmlns="">
          <p:sp>
            <p:nvSpPr>
              <p:cNvPr id="4204" name="Text Box 10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73416" y="3892550"/>
                <a:ext cx="2056184" cy="523220"/>
              </a:xfrm>
              <a:prstGeom prst="rect">
                <a:avLst/>
              </a:prstGeom>
              <a:blipFill rotWithShape="1">
                <a:blip r:embed="rId3"/>
                <a:stretch>
                  <a:fillRect t="-14118" r="-3561" b="-3411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05" name="Text Box 109"/>
              <p:cNvSpPr txBox="1">
                <a:spLocks noChangeArrowheads="1"/>
              </p:cNvSpPr>
              <p:nvPr/>
            </p:nvSpPr>
            <p:spPr bwMode="auto">
              <a:xfrm>
                <a:off x="0" y="4560888"/>
                <a:ext cx="2025650" cy="52322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𝑖𝑛</m:t>
                        </m:r>
                      </m:sub>
                    </m:sSub>
                    <m:r>
                      <a:rPr lang="en-US" altLang="en-US" sz="2800" b="0" i="1" smtClean="0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altLang="en-US" sz="2800" b="1" dirty="0">
                    <a:solidFill>
                      <a:srgbClr val="C0504D"/>
                    </a:solidFill>
                  </a:rPr>
                  <a:t>100</a:t>
                </a:r>
                <a:r>
                  <a:rPr lang="en-US" altLang="en-US" sz="2800" b="1" dirty="0">
                    <a:solidFill>
                      <a:srgbClr val="C0504D"/>
                    </a:solidFill>
                    <a:latin typeface="Symbol" panose="05050102010706020507" pitchFamily="18" charset="2"/>
                  </a:rPr>
                  <a:t>m</a:t>
                </a:r>
                <a:r>
                  <a:rPr lang="en-US" altLang="en-US" sz="2800" b="1" dirty="0">
                    <a:solidFill>
                      <a:srgbClr val="C0504D"/>
                    </a:solidFill>
                  </a:rPr>
                  <a:t>V</a:t>
                </a:r>
              </a:p>
            </p:txBody>
          </p:sp>
        </mc:Choice>
        <mc:Fallback xmlns="">
          <p:sp>
            <p:nvSpPr>
              <p:cNvPr id="4205" name="Text Box 10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4560888"/>
                <a:ext cx="2025650" cy="523220"/>
              </a:xfrm>
              <a:prstGeom prst="rect">
                <a:avLst/>
              </a:prstGeom>
              <a:blipFill rotWithShape="1">
                <a:blip r:embed="rId4"/>
                <a:stretch>
                  <a:fillRect t="-13953" r="-2711" b="-32558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06" name="Text Box 110"/>
          <p:cNvSpPr txBox="1">
            <a:spLocks noChangeArrowheads="1"/>
          </p:cNvSpPr>
          <p:nvPr/>
        </p:nvSpPr>
        <p:spPr bwMode="auto">
          <a:xfrm>
            <a:off x="0" y="5945188"/>
            <a:ext cx="9144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000000"/>
                </a:solidFill>
              </a:rPr>
              <a:t>DC</a:t>
            </a:r>
            <a:r>
              <a:rPr lang="en-US" altLang="en-US" sz="2800" b="1">
                <a:solidFill>
                  <a:srgbClr val="FF0000"/>
                </a:solidFill>
              </a:rPr>
              <a:t> </a:t>
            </a:r>
            <a:r>
              <a:rPr lang="en-US" altLang="en-US" sz="2800" b="1">
                <a:solidFill>
                  <a:srgbClr val="000000"/>
                </a:solidFill>
              </a:rPr>
              <a:t>analysis gives: </a:t>
            </a:r>
            <a:r>
              <a:rPr lang="en-US" altLang="en-US" sz="2800" b="1">
                <a:solidFill>
                  <a:srgbClr val="FF0000"/>
                </a:solidFill>
              </a:rPr>
              <a:t>I</a:t>
            </a:r>
            <a:r>
              <a:rPr lang="en-US" altLang="en-US" sz="2800" b="1" baseline="-25000">
                <a:solidFill>
                  <a:srgbClr val="FF0000"/>
                </a:solidFill>
              </a:rPr>
              <a:t>B</a:t>
            </a:r>
            <a:r>
              <a:rPr lang="en-US" altLang="en-US" sz="2800" b="1">
                <a:solidFill>
                  <a:srgbClr val="FF0000"/>
                </a:solidFill>
              </a:rPr>
              <a:t> = </a:t>
            </a:r>
            <a:r>
              <a:rPr lang="en-US" altLang="en-US" sz="2800" b="1">
                <a:solidFill>
                  <a:srgbClr val="000000"/>
                </a:solidFill>
              </a:rPr>
              <a:t>29.3</a:t>
            </a:r>
            <a:r>
              <a:rPr lang="en-US" altLang="en-US" sz="2800" b="1">
                <a:solidFill>
                  <a:srgbClr val="FF0000"/>
                </a:solidFill>
              </a:rPr>
              <a:t> </a:t>
            </a:r>
            <a:r>
              <a:rPr lang="en-US" altLang="en-US" sz="2800" b="1">
                <a:solidFill>
                  <a:srgbClr val="FF0000"/>
                </a:solidFill>
                <a:latin typeface="Symbol" panose="05050102010706020507" pitchFamily="18" charset="2"/>
              </a:rPr>
              <a:t>m</a:t>
            </a:r>
            <a:r>
              <a:rPr lang="en-US" altLang="en-US" sz="2800" b="1">
                <a:solidFill>
                  <a:srgbClr val="FF0000"/>
                </a:solidFill>
              </a:rPr>
              <a:t>A, I</a:t>
            </a:r>
            <a:r>
              <a:rPr lang="en-US" altLang="en-US" sz="2800" b="1" baseline="-25000">
                <a:solidFill>
                  <a:srgbClr val="FF0000"/>
                </a:solidFill>
              </a:rPr>
              <a:t>C</a:t>
            </a:r>
            <a:r>
              <a:rPr lang="en-US" altLang="en-US" sz="2800" b="1">
                <a:solidFill>
                  <a:srgbClr val="FF0000"/>
                </a:solidFill>
              </a:rPr>
              <a:t> = </a:t>
            </a:r>
            <a:r>
              <a:rPr lang="en-US" altLang="en-US" sz="2800" b="1">
                <a:solidFill>
                  <a:srgbClr val="000000"/>
                </a:solidFill>
              </a:rPr>
              <a:t>2.93</a:t>
            </a:r>
            <a:r>
              <a:rPr lang="en-US" altLang="en-US" sz="2800" b="1">
                <a:solidFill>
                  <a:srgbClr val="FF0000"/>
                </a:solidFill>
              </a:rPr>
              <a:t> mA and V</a:t>
            </a:r>
            <a:r>
              <a:rPr lang="en-US" altLang="en-US" sz="2800" b="1" baseline="-25000">
                <a:solidFill>
                  <a:srgbClr val="FF0000"/>
                </a:solidFill>
              </a:rPr>
              <a:t>C</a:t>
            </a:r>
            <a:r>
              <a:rPr lang="en-US" altLang="en-US" sz="2800" b="1">
                <a:solidFill>
                  <a:srgbClr val="FF0000"/>
                </a:solidFill>
              </a:rPr>
              <a:t> = </a:t>
            </a:r>
            <a:r>
              <a:rPr lang="en-US" altLang="en-US" sz="2800" b="1">
                <a:solidFill>
                  <a:srgbClr val="000000"/>
                </a:solidFill>
              </a:rPr>
              <a:t>15.35</a:t>
            </a:r>
            <a:r>
              <a:rPr lang="en-US" altLang="en-US" sz="2800" b="1">
                <a:solidFill>
                  <a:srgbClr val="FF0000"/>
                </a:solidFill>
              </a:rPr>
              <a:t> V</a:t>
            </a:r>
          </a:p>
        </p:txBody>
      </p:sp>
      <p:sp>
        <p:nvSpPr>
          <p:cNvPr id="4208" name="AutoShape 112"/>
          <p:cNvSpPr>
            <a:spLocks noChangeArrowheads="1"/>
          </p:cNvSpPr>
          <p:nvPr/>
        </p:nvSpPr>
        <p:spPr bwMode="auto">
          <a:xfrm>
            <a:off x="3076575" y="4492625"/>
            <a:ext cx="228600" cy="762000"/>
          </a:xfrm>
          <a:prstGeom prst="upArrow">
            <a:avLst>
              <a:gd name="adj1" fmla="val 50000"/>
              <a:gd name="adj2" fmla="val 83333"/>
            </a:avLst>
          </a:prstGeom>
          <a:solidFill>
            <a:srgbClr val="00FF00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4209" name="AutoShape 113"/>
          <p:cNvSpPr>
            <a:spLocks noChangeArrowheads="1"/>
          </p:cNvSpPr>
          <p:nvPr/>
        </p:nvSpPr>
        <p:spPr bwMode="auto">
          <a:xfrm flipV="1">
            <a:off x="7405688" y="1958975"/>
            <a:ext cx="228600" cy="762000"/>
          </a:xfrm>
          <a:prstGeom prst="upArrow">
            <a:avLst>
              <a:gd name="adj1" fmla="val 50000"/>
              <a:gd name="adj2" fmla="val 83333"/>
            </a:avLst>
          </a:prstGeom>
          <a:solidFill>
            <a:srgbClr val="00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54038" y="977900"/>
            <a:ext cx="1952625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b="1">
                <a:solidFill>
                  <a:srgbClr val="000000"/>
                </a:solidFill>
              </a:rPr>
              <a:t>Coupling capacitors are used to block DC</a:t>
            </a:r>
          </a:p>
        </p:txBody>
      </p:sp>
      <p:grpSp>
        <p:nvGrpSpPr>
          <p:cNvPr id="86" name="Group 147"/>
          <p:cNvGrpSpPr>
            <a:grpSpLocks/>
          </p:cNvGrpSpPr>
          <p:nvPr/>
        </p:nvGrpSpPr>
        <p:grpSpPr bwMode="auto">
          <a:xfrm>
            <a:off x="762000" y="3729038"/>
            <a:ext cx="1263650" cy="533400"/>
            <a:chOff x="404" y="1920"/>
            <a:chExt cx="796" cy="336"/>
          </a:xfrm>
        </p:grpSpPr>
        <p:grpSp>
          <p:nvGrpSpPr>
            <p:cNvPr id="85077" name="Group 4"/>
            <p:cNvGrpSpPr>
              <a:grpSpLocks/>
            </p:cNvGrpSpPr>
            <p:nvPr/>
          </p:nvGrpSpPr>
          <p:grpSpPr bwMode="auto">
            <a:xfrm>
              <a:off x="672" y="1920"/>
              <a:ext cx="480" cy="336"/>
              <a:chOff x="782" y="499"/>
              <a:chExt cx="2085" cy="926"/>
            </a:xfrm>
          </p:grpSpPr>
          <p:grpSp>
            <p:nvGrpSpPr>
              <p:cNvPr id="85080" name="Group 5"/>
              <p:cNvGrpSpPr>
                <a:grpSpLocks/>
              </p:cNvGrpSpPr>
              <p:nvPr/>
            </p:nvGrpSpPr>
            <p:grpSpPr bwMode="auto">
              <a:xfrm>
                <a:off x="782" y="506"/>
                <a:ext cx="700" cy="919"/>
                <a:chOff x="782" y="506"/>
                <a:chExt cx="700" cy="919"/>
              </a:xfrm>
            </p:grpSpPr>
            <p:sp>
              <p:nvSpPr>
                <p:cNvPr id="85087" name="Freeform 6"/>
                <p:cNvSpPr>
                  <a:spLocks/>
                </p:cNvSpPr>
                <p:nvPr/>
              </p:nvSpPr>
              <p:spPr bwMode="auto">
                <a:xfrm>
                  <a:off x="782" y="506"/>
                  <a:ext cx="353" cy="471"/>
                </a:xfrm>
                <a:custGeom>
                  <a:avLst/>
                  <a:gdLst>
                    <a:gd name="T0" fmla="*/ 0 w 1066"/>
                    <a:gd name="T1" fmla="*/ 2 h 1065"/>
                    <a:gd name="T2" fmla="*/ 0 w 1066"/>
                    <a:gd name="T3" fmla="*/ 0 h 1065"/>
                    <a:gd name="T4" fmla="*/ 0 w 1066"/>
                    <a:gd name="T5" fmla="*/ 0 h 1065"/>
                    <a:gd name="T6" fmla="*/ 0 w 1066"/>
                    <a:gd name="T7" fmla="*/ 0 h 1065"/>
                    <a:gd name="T8" fmla="*/ 0 w 1066"/>
                    <a:gd name="T9" fmla="*/ 2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088" name="Freeform 7"/>
                <p:cNvSpPr>
                  <a:spLocks/>
                </p:cNvSpPr>
                <p:nvPr/>
              </p:nvSpPr>
              <p:spPr bwMode="auto">
                <a:xfrm flipV="1">
                  <a:off x="1129" y="954"/>
                  <a:ext cx="353" cy="471"/>
                </a:xfrm>
                <a:custGeom>
                  <a:avLst/>
                  <a:gdLst>
                    <a:gd name="T0" fmla="*/ 0 w 1066"/>
                    <a:gd name="T1" fmla="*/ 2 h 1065"/>
                    <a:gd name="T2" fmla="*/ 0 w 1066"/>
                    <a:gd name="T3" fmla="*/ 0 h 1065"/>
                    <a:gd name="T4" fmla="*/ 0 w 1066"/>
                    <a:gd name="T5" fmla="*/ 0 h 1065"/>
                    <a:gd name="T6" fmla="*/ 0 w 1066"/>
                    <a:gd name="T7" fmla="*/ 0 h 1065"/>
                    <a:gd name="T8" fmla="*/ 0 w 1066"/>
                    <a:gd name="T9" fmla="*/ 2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5081" name="Group 8"/>
              <p:cNvGrpSpPr>
                <a:grpSpLocks/>
              </p:cNvGrpSpPr>
              <p:nvPr/>
            </p:nvGrpSpPr>
            <p:grpSpPr bwMode="auto">
              <a:xfrm>
                <a:off x="1477" y="499"/>
                <a:ext cx="700" cy="919"/>
                <a:chOff x="782" y="506"/>
                <a:chExt cx="700" cy="919"/>
              </a:xfrm>
            </p:grpSpPr>
            <p:sp>
              <p:nvSpPr>
                <p:cNvPr id="85085" name="Freeform 9"/>
                <p:cNvSpPr>
                  <a:spLocks/>
                </p:cNvSpPr>
                <p:nvPr/>
              </p:nvSpPr>
              <p:spPr bwMode="auto">
                <a:xfrm>
                  <a:off x="782" y="506"/>
                  <a:ext cx="353" cy="471"/>
                </a:xfrm>
                <a:custGeom>
                  <a:avLst/>
                  <a:gdLst>
                    <a:gd name="T0" fmla="*/ 0 w 1066"/>
                    <a:gd name="T1" fmla="*/ 2 h 1065"/>
                    <a:gd name="T2" fmla="*/ 0 w 1066"/>
                    <a:gd name="T3" fmla="*/ 0 h 1065"/>
                    <a:gd name="T4" fmla="*/ 0 w 1066"/>
                    <a:gd name="T5" fmla="*/ 0 h 1065"/>
                    <a:gd name="T6" fmla="*/ 0 w 1066"/>
                    <a:gd name="T7" fmla="*/ 0 h 1065"/>
                    <a:gd name="T8" fmla="*/ 0 w 1066"/>
                    <a:gd name="T9" fmla="*/ 2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086" name="Freeform 10"/>
                <p:cNvSpPr>
                  <a:spLocks/>
                </p:cNvSpPr>
                <p:nvPr/>
              </p:nvSpPr>
              <p:spPr bwMode="auto">
                <a:xfrm flipV="1">
                  <a:off x="1129" y="954"/>
                  <a:ext cx="353" cy="471"/>
                </a:xfrm>
                <a:custGeom>
                  <a:avLst/>
                  <a:gdLst>
                    <a:gd name="T0" fmla="*/ 0 w 1066"/>
                    <a:gd name="T1" fmla="*/ 2 h 1065"/>
                    <a:gd name="T2" fmla="*/ 0 w 1066"/>
                    <a:gd name="T3" fmla="*/ 0 h 1065"/>
                    <a:gd name="T4" fmla="*/ 0 w 1066"/>
                    <a:gd name="T5" fmla="*/ 0 h 1065"/>
                    <a:gd name="T6" fmla="*/ 0 w 1066"/>
                    <a:gd name="T7" fmla="*/ 0 h 1065"/>
                    <a:gd name="T8" fmla="*/ 0 w 1066"/>
                    <a:gd name="T9" fmla="*/ 2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5082" name="Group 11"/>
              <p:cNvGrpSpPr>
                <a:grpSpLocks/>
              </p:cNvGrpSpPr>
              <p:nvPr/>
            </p:nvGrpSpPr>
            <p:grpSpPr bwMode="auto">
              <a:xfrm>
                <a:off x="2167" y="505"/>
                <a:ext cx="700" cy="919"/>
                <a:chOff x="782" y="506"/>
                <a:chExt cx="700" cy="919"/>
              </a:xfrm>
            </p:grpSpPr>
            <p:sp>
              <p:nvSpPr>
                <p:cNvPr id="85083" name="Freeform 12"/>
                <p:cNvSpPr>
                  <a:spLocks/>
                </p:cNvSpPr>
                <p:nvPr/>
              </p:nvSpPr>
              <p:spPr bwMode="auto">
                <a:xfrm>
                  <a:off x="782" y="506"/>
                  <a:ext cx="353" cy="471"/>
                </a:xfrm>
                <a:custGeom>
                  <a:avLst/>
                  <a:gdLst>
                    <a:gd name="T0" fmla="*/ 0 w 1066"/>
                    <a:gd name="T1" fmla="*/ 2 h 1065"/>
                    <a:gd name="T2" fmla="*/ 0 w 1066"/>
                    <a:gd name="T3" fmla="*/ 0 h 1065"/>
                    <a:gd name="T4" fmla="*/ 0 w 1066"/>
                    <a:gd name="T5" fmla="*/ 0 h 1065"/>
                    <a:gd name="T6" fmla="*/ 0 w 1066"/>
                    <a:gd name="T7" fmla="*/ 0 h 1065"/>
                    <a:gd name="T8" fmla="*/ 0 w 1066"/>
                    <a:gd name="T9" fmla="*/ 2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084" name="Freeform 13"/>
                <p:cNvSpPr>
                  <a:spLocks/>
                </p:cNvSpPr>
                <p:nvPr/>
              </p:nvSpPr>
              <p:spPr bwMode="auto">
                <a:xfrm flipV="1">
                  <a:off x="1129" y="954"/>
                  <a:ext cx="353" cy="471"/>
                </a:xfrm>
                <a:custGeom>
                  <a:avLst/>
                  <a:gdLst>
                    <a:gd name="T0" fmla="*/ 0 w 1066"/>
                    <a:gd name="T1" fmla="*/ 2 h 1065"/>
                    <a:gd name="T2" fmla="*/ 0 w 1066"/>
                    <a:gd name="T3" fmla="*/ 0 h 1065"/>
                    <a:gd name="T4" fmla="*/ 0 w 1066"/>
                    <a:gd name="T5" fmla="*/ 0 h 1065"/>
                    <a:gd name="T6" fmla="*/ 0 w 1066"/>
                    <a:gd name="T7" fmla="*/ 0 h 1065"/>
                    <a:gd name="T8" fmla="*/ 0 w 1066"/>
                    <a:gd name="T9" fmla="*/ 2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5078" name="Line 145"/>
            <p:cNvSpPr>
              <a:spLocks noChangeShapeType="1"/>
            </p:cNvSpPr>
            <p:nvPr/>
          </p:nvSpPr>
          <p:spPr bwMode="auto">
            <a:xfrm>
              <a:off x="624" y="207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79" name="Text Box 146"/>
            <p:cNvSpPr txBox="1">
              <a:spLocks noChangeArrowheads="1"/>
            </p:cNvSpPr>
            <p:nvPr/>
          </p:nvSpPr>
          <p:spPr bwMode="auto">
            <a:xfrm>
              <a:off x="404" y="193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</a:p>
          </p:txBody>
        </p:sp>
      </p:grpSp>
      <p:grpSp>
        <p:nvGrpSpPr>
          <p:cNvPr id="99" name="Group 144"/>
          <p:cNvGrpSpPr>
            <a:grpSpLocks/>
          </p:cNvGrpSpPr>
          <p:nvPr/>
        </p:nvGrpSpPr>
        <p:grpSpPr bwMode="auto">
          <a:xfrm>
            <a:off x="5373688" y="2276475"/>
            <a:ext cx="2200275" cy="762000"/>
            <a:chOff x="4272" y="576"/>
            <a:chExt cx="1153" cy="480"/>
          </a:xfrm>
        </p:grpSpPr>
        <p:sp>
          <p:nvSpPr>
            <p:cNvPr id="85064" name="Text Box 127"/>
            <p:cNvSpPr txBox="1">
              <a:spLocks noChangeArrowheads="1"/>
            </p:cNvSpPr>
            <p:nvPr/>
          </p:nvSpPr>
          <p:spPr bwMode="auto">
            <a:xfrm>
              <a:off x="4844" y="688"/>
              <a:ext cx="58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+ 15.35 V</a:t>
              </a:r>
            </a:p>
          </p:txBody>
        </p:sp>
        <p:grpSp>
          <p:nvGrpSpPr>
            <p:cNvPr id="85065" name="Group 129"/>
            <p:cNvGrpSpPr>
              <a:grpSpLocks/>
            </p:cNvGrpSpPr>
            <p:nvPr/>
          </p:nvGrpSpPr>
          <p:grpSpPr bwMode="auto">
            <a:xfrm>
              <a:off x="4272" y="576"/>
              <a:ext cx="576" cy="480"/>
              <a:chOff x="3408" y="960"/>
              <a:chExt cx="576" cy="480"/>
            </a:xfrm>
          </p:grpSpPr>
          <p:grpSp>
            <p:nvGrpSpPr>
              <p:cNvPr id="85066" name="Group 24"/>
              <p:cNvGrpSpPr>
                <a:grpSpLocks/>
              </p:cNvGrpSpPr>
              <p:nvPr/>
            </p:nvGrpSpPr>
            <p:grpSpPr bwMode="auto">
              <a:xfrm flipV="1">
                <a:off x="3456" y="960"/>
                <a:ext cx="480" cy="480"/>
                <a:chOff x="782" y="499"/>
                <a:chExt cx="2085" cy="926"/>
              </a:xfrm>
            </p:grpSpPr>
            <p:grpSp>
              <p:nvGrpSpPr>
                <p:cNvPr id="85068" name="Group 25"/>
                <p:cNvGrpSpPr>
                  <a:grpSpLocks/>
                </p:cNvGrpSpPr>
                <p:nvPr/>
              </p:nvGrpSpPr>
              <p:grpSpPr bwMode="auto">
                <a:xfrm>
                  <a:off x="782" y="506"/>
                  <a:ext cx="700" cy="919"/>
                  <a:chOff x="782" y="506"/>
                  <a:chExt cx="700" cy="919"/>
                </a:xfrm>
              </p:grpSpPr>
              <p:sp>
                <p:nvSpPr>
                  <p:cNvPr id="85075" name="Freeform 26"/>
                  <p:cNvSpPr>
                    <a:spLocks/>
                  </p:cNvSpPr>
                  <p:nvPr/>
                </p:nvSpPr>
                <p:spPr bwMode="auto">
                  <a:xfrm>
                    <a:off x="782" y="506"/>
                    <a:ext cx="353" cy="471"/>
                  </a:xfrm>
                  <a:custGeom>
                    <a:avLst/>
                    <a:gdLst>
                      <a:gd name="T0" fmla="*/ 0 w 1066"/>
                      <a:gd name="T1" fmla="*/ 2 h 1065"/>
                      <a:gd name="T2" fmla="*/ 0 w 1066"/>
                      <a:gd name="T3" fmla="*/ 0 h 1065"/>
                      <a:gd name="T4" fmla="*/ 0 w 1066"/>
                      <a:gd name="T5" fmla="*/ 0 h 1065"/>
                      <a:gd name="T6" fmla="*/ 0 w 1066"/>
                      <a:gd name="T7" fmla="*/ 0 h 1065"/>
                      <a:gd name="T8" fmla="*/ 0 w 1066"/>
                      <a:gd name="T9" fmla="*/ 2 h 10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066" h="1065">
                        <a:moveTo>
                          <a:pt x="1066" y="1065"/>
                        </a:moveTo>
                        <a:cubicBezTo>
                          <a:pt x="1016" y="934"/>
                          <a:pt x="854" y="455"/>
                          <a:pt x="766" y="279"/>
                        </a:cubicBezTo>
                        <a:cubicBezTo>
                          <a:pt x="678" y="103"/>
                          <a:pt x="612" y="20"/>
                          <a:pt x="538" y="10"/>
                        </a:cubicBezTo>
                        <a:cubicBezTo>
                          <a:pt x="464" y="0"/>
                          <a:pt x="411" y="41"/>
                          <a:pt x="321" y="217"/>
                        </a:cubicBezTo>
                        <a:cubicBezTo>
                          <a:pt x="231" y="393"/>
                          <a:pt x="67" y="888"/>
                          <a:pt x="0" y="1065"/>
                        </a:cubicBezTo>
                      </a:path>
                    </a:pathLst>
                  </a:custGeom>
                  <a:noFill/>
                  <a:ln w="38100" cmpd="sng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076" name="Freeform 27"/>
                  <p:cNvSpPr>
                    <a:spLocks/>
                  </p:cNvSpPr>
                  <p:nvPr/>
                </p:nvSpPr>
                <p:spPr bwMode="auto">
                  <a:xfrm flipV="1">
                    <a:off x="1129" y="954"/>
                    <a:ext cx="353" cy="471"/>
                  </a:xfrm>
                  <a:custGeom>
                    <a:avLst/>
                    <a:gdLst>
                      <a:gd name="T0" fmla="*/ 0 w 1066"/>
                      <a:gd name="T1" fmla="*/ 2 h 1065"/>
                      <a:gd name="T2" fmla="*/ 0 w 1066"/>
                      <a:gd name="T3" fmla="*/ 0 h 1065"/>
                      <a:gd name="T4" fmla="*/ 0 w 1066"/>
                      <a:gd name="T5" fmla="*/ 0 h 1065"/>
                      <a:gd name="T6" fmla="*/ 0 w 1066"/>
                      <a:gd name="T7" fmla="*/ 0 h 1065"/>
                      <a:gd name="T8" fmla="*/ 0 w 1066"/>
                      <a:gd name="T9" fmla="*/ 2 h 10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066" h="1065">
                        <a:moveTo>
                          <a:pt x="1066" y="1065"/>
                        </a:moveTo>
                        <a:cubicBezTo>
                          <a:pt x="1016" y="934"/>
                          <a:pt x="854" y="455"/>
                          <a:pt x="766" y="279"/>
                        </a:cubicBezTo>
                        <a:cubicBezTo>
                          <a:pt x="678" y="103"/>
                          <a:pt x="612" y="20"/>
                          <a:pt x="538" y="10"/>
                        </a:cubicBezTo>
                        <a:cubicBezTo>
                          <a:pt x="464" y="0"/>
                          <a:pt x="411" y="41"/>
                          <a:pt x="321" y="217"/>
                        </a:cubicBezTo>
                        <a:cubicBezTo>
                          <a:pt x="231" y="393"/>
                          <a:pt x="67" y="888"/>
                          <a:pt x="0" y="1065"/>
                        </a:cubicBezTo>
                      </a:path>
                    </a:pathLst>
                  </a:custGeom>
                  <a:noFill/>
                  <a:ln w="38100" cmpd="sng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5069" name="Group 28"/>
                <p:cNvGrpSpPr>
                  <a:grpSpLocks/>
                </p:cNvGrpSpPr>
                <p:nvPr/>
              </p:nvGrpSpPr>
              <p:grpSpPr bwMode="auto">
                <a:xfrm>
                  <a:off x="1477" y="499"/>
                  <a:ext cx="700" cy="919"/>
                  <a:chOff x="782" y="506"/>
                  <a:chExt cx="700" cy="919"/>
                </a:xfrm>
              </p:grpSpPr>
              <p:sp>
                <p:nvSpPr>
                  <p:cNvPr id="85073" name="Freeform 29"/>
                  <p:cNvSpPr>
                    <a:spLocks/>
                  </p:cNvSpPr>
                  <p:nvPr/>
                </p:nvSpPr>
                <p:spPr bwMode="auto">
                  <a:xfrm>
                    <a:off x="782" y="506"/>
                    <a:ext cx="353" cy="471"/>
                  </a:xfrm>
                  <a:custGeom>
                    <a:avLst/>
                    <a:gdLst>
                      <a:gd name="T0" fmla="*/ 0 w 1066"/>
                      <a:gd name="T1" fmla="*/ 2 h 1065"/>
                      <a:gd name="T2" fmla="*/ 0 w 1066"/>
                      <a:gd name="T3" fmla="*/ 0 h 1065"/>
                      <a:gd name="T4" fmla="*/ 0 w 1066"/>
                      <a:gd name="T5" fmla="*/ 0 h 1065"/>
                      <a:gd name="T6" fmla="*/ 0 w 1066"/>
                      <a:gd name="T7" fmla="*/ 0 h 1065"/>
                      <a:gd name="T8" fmla="*/ 0 w 1066"/>
                      <a:gd name="T9" fmla="*/ 2 h 10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066" h="1065">
                        <a:moveTo>
                          <a:pt x="1066" y="1065"/>
                        </a:moveTo>
                        <a:cubicBezTo>
                          <a:pt x="1016" y="934"/>
                          <a:pt x="854" y="455"/>
                          <a:pt x="766" y="279"/>
                        </a:cubicBezTo>
                        <a:cubicBezTo>
                          <a:pt x="678" y="103"/>
                          <a:pt x="612" y="20"/>
                          <a:pt x="538" y="10"/>
                        </a:cubicBezTo>
                        <a:cubicBezTo>
                          <a:pt x="464" y="0"/>
                          <a:pt x="411" y="41"/>
                          <a:pt x="321" y="217"/>
                        </a:cubicBezTo>
                        <a:cubicBezTo>
                          <a:pt x="231" y="393"/>
                          <a:pt x="67" y="888"/>
                          <a:pt x="0" y="1065"/>
                        </a:cubicBezTo>
                      </a:path>
                    </a:pathLst>
                  </a:custGeom>
                  <a:noFill/>
                  <a:ln w="38100" cmpd="sng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074" name="Freeform 30"/>
                  <p:cNvSpPr>
                    <a:spLocks/>
                  </p:cNvSpPr>
                  <p:nvPr/>
                </p:nvSpPr>
                <p:spPr bwMode="auto">
                  <a:xfrm flipV="1">
                    <a:off x="1129" y="954"/>
                    <a:ext cx="353" cy="471"/>
                  </a:xfrm>
                  <a:custGeom>
                    <a:avLst/>
                    <a:gdLst>
                      <a:gd name="T0" fmla="*/ 0 w 1066"/>
                      <a:gd name="T1" fmla="*/ 2 h 1065"/>
                      <a:gd name="T2" fmla="*/ 0 w 1066"/>
                      <a:gd name="T3" fmla="*/ 0 h 1065"/>
                      <a:gd name="T4" fmla="*/ 0 w 1066"/>
                      <a:gd name="T5" fmla="*/ 0 h 1065"/>
                      <a:gd name="T6" fmla="*/ 0 w 1066"/>
                      <a:gd name="T7" fmla="*/ 0 h 1065"/>
                      <a:gd name="T8" fmla="*/ 0 w 1066"/>
                      <a:gd name="T9" fmla="*/ 2 h 10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066" h="1065">
                        <a:moveTo>
                          <a:pt x="1066" y="1065"/>
                        </a:moveTo>
                        <a:cubicBezTo>
                          <a:pt x="1016" y="934"/>
                          <a:pt x="854" y="455"/>
                          <a:pt x="766" y="279"/>
                        </a:cubicBezTo>
                        <a:cubicBezTo>
                          <a:pt x="678" y="103"/>
                          <a:pt x="612" y="20"/>
                          <a:pt x="538" y="10"/>
                        </a:cubicBezTo>
                        <a:cubicBezTo>
                          <a:pt x="464" y="0"/>
                          <a:pt x="411" y="41"/>
                          <a:pt x="321" y="217"/>
                        </a:cubicBezTo>
                        <a:cubicBezTo>
                          <a:pt x="231" y="393"/>
                          <a:pt x="67" y="888"/>
                          <a:pt x="0" y="1065"/>
                        </a:cubicBezTo>
                      </a:path>
                    </a:pathLst>
                  </a:custGeom>
                  <a:noFill/>
                  <a:ln w="38100" cmpd="sng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5070" name="Group 31"/>
                <p:cNvGrpSpPr>
                  <a:grpSpLocks/>
                </p:cNvGrpSpPr>
                <p:nvPr/>
              </p:nvGrpSpPr>
              <p:grpSpPr bwMode="auto">
                <a:xfrm>
                  <a:off x="2167" y="505"/>
                  <a:ext cx="700" cy="919"/>
                  <a:chOff x="782" y="506"/>
                  <a:chExt cx="700" cy="919"/>
                </a:xfrm>
              </p:grpSpPr>
              <p:sp>
                <p:nvSpPr>
                  <p:cNvPr id="85071" name="Freeform 32"/>
                  <p:cNvSpPr>
                    <a:spLocks/>
                  </p:cNvSpPr>
                  <p:nvPr/>
                </p:nvSpPr>
                <p:spPr bwMode="auto">
                  <a:xfrm>
                    <a:off x="782" y="506"/>
                    <a:ext cx="353" cy="471"/>
                  </a:xfrm>
                  <a:custGeom>
                    <a:avLst/>
                    <a:gdLst>
                      <a:gd name="T0" fmla="*/ 0 w 1066"/>
                      <a:gd name="T1" fmla="*/ 2 h 1065"/>
                      <a:gd name="T2" fmla="*/ 0 w 1066"/>
                      <a:gd name="T3" fmla="*/ 0 h 1065"/>
                      <a:gd name="T4" fmla="*/ 0 w 1066"/>
                      <a:gd name="T5" fmla="*/ 0 h 1065"/>
                      <a:gd name="T6" fmla="*/ 0 w 1066"/>
                      <a:gd name="T7" fmla="*/ 0 h 1065"/>
                      <a:gd name="T8" fmla="*/ 0 w 1066"/>
                      <a:gd name="T9" fmla="*/ 2 h 10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066" h="1065">
                        <a:moveTo>
                          <a:pt x="1066" y="1065"/>
                        </a:moveTo>
                        <a:cubicBezTo>
                          <a:pt x="1016" y="934"/>
                          <a:pt x="854" y="455"/>
                          <a:pt x="766" y="279"/>
                        </a:cubicBezTo>
                        <a:cubicBezTo>
                          <a:pt x="678" y="103"/>
                          <a:pt x="612" y="20"/>
                          <a:pt x="538" y="10"/>
                        </a:cubicBezTo>
                        <a:cubicBezTo>
                          <a:pt x="464" y="0"/>
                          <a:pt x="411" y="41"/>
                          <a:pt x="321" y="217"/>
                        </a:cubicBezTo>
                        <a:cubicBezTo>
                          <a:pt x="231" y="393"/>
                          <a:pt x="67" y="888"/>
                          <a:pt x="0" y="1065"/>
                        </a:cubicBezTo>
                      </a:path>
                    </a:pathLst>
                  </a:custGeom>
                  <a:noFill/>
                  <a:ln w="38100" cmpd="sng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072" name="Freeform 33"/>
                  <p:cNvSpPr>
                    <a:spLocks/>
                  </p:cNvSpPr>
                  <p:nvPr/>
                </p:nvSpPr>
                <p:spPr bwMode="auto">
                  <a:xfrm flipV="1">
                    <a:off x="1129" y="954"/>
                    <a:ext cx="353" cy="471"/>
                  </a:xfrm>
                  <a:custGeom>
                    <a:avLst/>
                    <a:gdLst>
                      <a:gd name="T0" fmla="*/ 0 w 1066"/>
                      <a:gd name="T1" fmla="*/ 2 h 1065"/>
                      <a:gd name="T2" fmla="*/ 0 w 1066"/>
                      <a:gd name="T3" fmla="*/ 0 h 1065"/>
                      <a:gd name="T4" fmla="*/ 0 w 1066"/>
                      <a:gd name="T5" fmla="*/ 0 h 1065"/>
                      <a:gd name="T6" fmla="*/ 0 w 1066"/>
                      <a:gd name="T7" fmla="*/ 0 h 1065"/>
                      <a:gd name="T8" fmla="*/ 0 w 1066"/>
                      <a:gd name="T9" fmla="*/ 2 h 10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066" h="1065">
                        <a:moveTo>
                          <a:pt x="1066" y="1065"/>
                        </a:moveTo>
                        <a:cubicBezTo>
                          <a:pt x="1016" y="934"/>
                          <a:pt x="854" y="455"/>
                          <a:pt x="766" y="279"/>
                        </a:cubicBezTo>
                        <a:cubicBezTo>
                          <a:pt x="678" y="103"/>
                          <a:pt x="612" y="20"/>
                          <a:pt x="538" y="10"/>
                        </a:cubicBezTo>
                        <a:cubicBezTo>
                          <a:pt x="464" y="0"/>
                          <a:pt x="411" y="41"/>
                          <a:pt x="321" y="217"/>
                        </a:cubicBezTo>
                        <a:cubicBezTo>
                          <a:pt x="231" y="393"/>
                          <a:pt x="67" y="888"/>
                          <a:pt x="0" y="1065"/>
                        </a:cubicBezTo>
                      </a:path>
                    </a:pathLst>
                  </a:custGeom>
                  <a:noFill/>
                  <a:ln w="38100" cmpd="sng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5067" name="Line 128"/>
              <p:cNvSpPr>
                <a:spLocks noChangeShapeType="1"/>
              </p:cNvSpPr>
              <p:nvPr/>
            </p:nvSpPr>
            <p:spPr bwMode="auto">
              <a:xfrm>
                <a:off x="3408" y="120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14" name="Group 143"/>
          <p:cNvGrpSpPr>
            <a:grpSpLocks/>
          </p:cNvGrpSpPr>
          <p:nvPr/>
        </p:nvGrpSpPr>
        <p:grpSpPr bwMode="auto">
          <a:xfrm>
            <a:off x="7742238" y="2286000"/>
            <a:ext cx="1306512" cy="762000"/>
            <a:chOff x="4148" y="3360"/>
            <a:chExt cx="823" cy="480"/>
          </a:xfrm>
        </p:grpSpPr>
        <p:sp>
          <p:nvSpPr>
            <p:cNvPr id="85051" name="Text Box 130"/>
            <p:cNvSpPr txBox="1">
              <a:spLocks noChangeArrowheads="1"/>
            </p:cNvSpPr>
            <p:nvPr/>
          </p:nvSpPr>
          <p:spPr bwMode="auto">
            <a:xfrm>
              <a:off x="4148" y="3487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 0</a:t>
              </a:r>
            </a:p>
          </p:txBody>
        </p:sp>
        <p:grpSp>
          <p:nvGrpSpPr>
            <p:cNvPr id="85052" name="Group 131"/>
            <p:cNvGrpSpPr>
              <a:grpSpLocks/>
            </p:cNvGrpSpPr>
            <p:nvPr/>
          </p:nvGrpSpPr>
          <p:grpSpPr bwMode="auto">
            <a:xfrm>
              <a:off x="4395" y="3360"/>
              <a:ext cx="576" cy="480"/>
              <a:chOff x="3408" y="960"/>
              <a:chExt cx="576" cy="480"/>
            </a:xfrm>
          </p:grpSpPr>
          <p:grpSp>
            <p:nvGrpSpPr>
              <p:cNvPr id="85053" name="Group 132"/>
              <p:cNvGrpSpPr>
                <a:grpSpLocks/>
              </p:cNvGrpSpPr>
              <p:nvPr/>
            </p:nvGrpSpPr>
            <p:grpSpPr bwMode="auto">
              <a:xfrm flipV="1">
                <a:off x="3456" y="960"/>
                <a:ext cx="480" cy="480"/>
                <a:chOff x="782" y="499"/>
                <a:chExt cx="2085" cy="926"/>
              </a:xfrm>
            </p:grpSpPr>
            <p:grpSp>
              <p:nvGrpSpPr>
                <p:cNvPr id="85055" name="Group 133"/>
                <p:cNvGrpSpPr>
                  <a:grpSpLocks/>
                </p:cNvGrpSpPr>
                <p:nvPr/>
              </p:nvGrpSpPr>
              <p:grpSpPr bwMode="auto">
                <a:xfrm>
                  <a:off x="782" y="506"/>
                  <a:ext cx="700" cy="919"/>
                  <a:chOff x="782" y="506"/>
                  <a:chExt cx="700" cy="919"/>
                </a:xfrm>
              </p:grpSpPr>
              <p:sp>
                <p:nvSpPr>
                  <p:cNvPr id="85062" name="Freeform 134"/>
                  <p:cNvSpPr>
                    <a:spLocks/>
                  </p:cNvSpPr>
                  <p:nvPr/>
                </p:nvSpPr>
                <p:spPr bwMode="auto">
                  <a:xfrm>
                    <a:off x="782" y="506"/>
                    <a:ext cx="353" cy="471"/>
                  </a:xfrm>
                  <a:custGeom>
                    <a:avLst/>
                    <a:gdLst>
                      <a:gd name="T0" fmla="*/ 0 w 1066"/>
                      <a:gd name="T1" fmla="*/ 2 h 1065"/>
                      <a:gd name="T2" fmla="*/ 0 w 1066"/>
                      <a:gd name="T3" fmla="*/ 0 h 1065"/>
                      <a:gd name="T4" fmla="*/ 0 w 1066"/>
                      <a:gd name="T5" fmla="*/ 0 h 1065"/>
                      <a:gd name="T6" fmla="*/ 0 w 1066"/>
                      <a:gd name="T7" fmla="*/ 0 h 1065"/>
                      <a:gd name="T8" fmla="*/ 0 w 1066"/>
                      <a:gd name="T9" fmla="*/ 2 h 10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066" h="1065">
                        <a:moveTo>
                          <a:pt x="1066" y="1065"/>
                        </a:moveTo>
                        <a:cubicBezTo>
                          <a:pt x="1016" y="934"/>
                          <a:pt x="854" y="455"/>
                          <a:pt x="766" y="279"/>
                        </a:cubicBezTo>
                        <a:cubicBezTo>
                          <a:pt x="678" y="103"/>
                          <a:pt x="612" y="20"/>
                          <a:pt x="538" y="10"/>
                        </a:cubicBezTo>
                        <a:cubicBezTo>
                          <a:pt x="464" y="0"/>
                          <a:pt x="411" y="41"/>
                          <a:pt x="321" y="217"/>
                        </a:cubicBezTo>
                        <a:cubicBezTo>
                          <a:pt x="231" y="393"/>
                          <a:pt x="67" y="888"/>
                          <a:pt x="0" y="1065"/>
                        </a:cubicBezTo>
                      </a:path>
                    </a:pathLst>
                  </a:custGeom>
                  <a:noFill/>
                  <a:ln w="38100" cmpd="sng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063" name="Freeform 135"/>
                  <p:cNvSpPr>
                    <a:spLocks/>
                  </p:cNvSpPr>
                  <p:nvPr/>
                </p:nvSpPr>
                <p:spPr bwMode="auto">
                  <a:xfrm flipV="1">
                    <a:off x="1129" y="954"/>
                    <a:ext cx="353" cy="471"/>
                  </a:xfrm>
                  <a:custGeom>
                    <a:avLst/>
                    <a:gdLst>
                      <a:gd name="T0" fmla="*/ 0 w 1066"/>
                      <a:gd name="T1" fmla="*/ 2 h 1065"/>
                      <a:gd name="T2" fmla="*/ 0 w 1066"/>
                      <a:gd name="T3" fmla="*/ 0 h 1065"/>
                      <a:gd name="T4" fmla="*/ 0 w 1066"/>
                      <a:gd name="T5" fmla="*/ 0 h 1065"/>
                      <a:gd name="T6" fmla="*/ 0 w 1066"/>
                      <a:gd name="T7" fmla="*/ 0 h 1065"/>
                      <a:gd name="T8" fmla="*/ 0 w 1066"/>
                      <a:gd name="T9" fmla="*/ 2 h 10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066" h="1065">
                        <a:moveTo>
                          <a:pt x="1066" y="1065"/>
                        </a:moveTo>
                        <a:cubicBezTo>
                          <a:pt x="1016" y="934"/>
                          <a:pt x="854" y="455"/>
                          <a:pt x="766" y="279"/>
                        </a:cubicBezTo>
                        <a:cubicBezTo>
                          <a:pt x="678" y="103"/>
                          <a:pt x="612" y="20"/>
                          <a:pt x="538" y="10"/>
                        </a:cubicBezTo>
                        <a:cubicBezTo>
                          <a:pt x="464" y="0"/>
                          <a:pt x="411" y="41"/>
                          <a:pt x="321" y="217"/>
                        </a:cubicBezTo>
                        <a:cubicBezTo>
                          <a:pt x="231" y="393"/>
                          <a:pt x="67" y="888"/>
                          <a:pt x="0" y="1065"/>
                        </a:cubicBezTo>
                      </a:path>
                    </a:pathLst>
                  </a:custGeom>
                  <a:noFill/>
                  <a:ln w="38100" cmpd="sng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5056" name="Group 136"/>
                <p:cNvGrpSpPr>
                  <a:grpSpLocks/>
                </p:cNvGrpSpPr>
                <p:nvPr/>
              </p:nvGrpSpPr>
              <p:grpSpPr bwMode="auto">
                <a:xfrm>
                  <a:off x="1477" y="499"/>
                  <a:ext cx="700" cy="919"/>
                  <a:chOff x="782" y="506"/>
                  <a:chExt cx="700" cy="919"/>
                </a:xfrm>
              </p:grpSpPr>
              <p:sp>
                <p:nvSpPr>
                  <p:cNvPr id="85060" name="Freeform 137"/>
                  <p:cNvSpPr>
                    <a:spLocks/>
                  </p:cNvSpPr>
                  <p:nvPr/>
                </p:nvSpPr>
                <p:spPr bwMode="auto">
                  <a:xfrm>
                    <a:off x="782" y="506"/>
                    <a:ext cx="353" cy="471"/>
                  </a:xfrm>
                  <a:custGeom>
                    <a:avLst/>
                    <a:gdLst>
                      <a:gd name="T0" fmla="*/ 0 w 1066"/>
                      <a:gd name="T1" fmla="*/ 2 h 1065"/>
                      <a:gd name="T2" fmla="*/ 0 w 1066"/>
                      <a:gd name="T3" fmla="*/ 0 h 1065"/>
                      <a:gd name="T4" fmla="*/ 0 w 1066"/>
                      <a:gd name="T5" fmla="*/ 0 h 1065"/>
                      <a:gd name="T6" fmla="*/ 0 w 1066"/>
                      <a:gd name="T7" fmla="*/ 0 h 1065"/>
                      <a:gd name="T8" fmla="*/ 0 w 1066"/>
                      <a:gd name="T9" fmla="*/ 2 h 10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066" h="1065">
                        <a:moveTo>
                          <a:pt x="1066" y="1065"/>
                        </a:moveTo>
                        <a:cubicBezTo>
                          <a:pt x="1016" y="934"/>
                          <a:pt x="854" y="455"/>
                          <a:pt x="766" y="279"/>
                        </a:cubicBezTo>
                        <a:cubicBezTo>
                          <a:pt x="678" y="103"/>
                          <a:pt x="612" y="20"/>
                          <a:pt x="538" y="10"/>
                        </a:cubicBezTo>
                        <a:cubicBezTo>
                          <a:pt x="464" y="0"/>
                          <a:pt x="411" y="41"/>
                          <a:pt x="321" y="217"/>
                        </a:cubicBezTo>
                        <a:cubicBezTo>
                          <a:pt x="231" y="393"/>
                          <a:pt x="67" y="888"/>
                          <a:pt x="0" y="1065"/>
                        </a:cubicBezTo>
                      </a:path>
                    </a:pathLst>
                  </a:custGeom>
                  <a:noFill/>
                  <a:ln w="38100" cmpd="sng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061" name="Freeform 138"/>
                  <p:cNvSpPr>
                    <a:spLocks/>
                  </p:cNvSpPr>
                  <p:nvPr/>
                </p:nvSpPr>
                <p:spPr bwMode="auto">
                  <a:xfrm flipV="1">
                    <a:off x="1129" y="954"/>
                    <a:ext cx="353" cy="471"/>
                  </a:xfrm>
                  <a:custGeom>
                    <a:avLst/>
                    <a:gdLst>
                      <a:gd name="T0" fmla="*/ 0 w 1066"/>
                      <a:gd name="T1" fmla="*/ 2 h 1065"/>
                      <a:gd name="T2" fmla="*/ 0 w 1066"/>
                      <a:gd name="T3" fmla="*/ 0 h 1065"/>
                      <a:gd name="T4" fmla="*/ 0 w 1066"/>
                      <a:gd name="T5" fmla="*/ 0 h 1065"/>
                      <a:gd name="T6" fmla="*/ 0 w 1066"/>
                      <a:gd name="T7" fmla="*/ 0 h 1065"/>
                      <a:gd name="T8" fmla="*/ 0 w 1066"/>
                      <a:gd name="T9" fmla="*/ 2 h 10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066" h="1065">
                        <a:moveTo>
                          <a:pt x="1066" y="1065"/>
                        </a:moveTo>
                        <a:cubicBezTo>
                          <a:pt x="1016" y="934"/>
                          <a:pt x="854" y="455"/>
                          <a:pt x="766" y="279"/>
                        </a:cubicBezTo>
                        <a:cubicBezTo>
                          <a:pt x="678" y="103"/>
                          <a:pt x="612" y="20"/>
                          <a:pt x="538" y="10"/>
                        </a:cubicBezTo>
                        <a:cubicBezTo>
                          <a:pt x="464" y="0"/>
                          <a:pt x="411" y="41"/>
                          <a:pt x="321" y="217"/>
                        </a:cubicBezTo>
                        <a:cubicBezTo>
                          <a:pt x="231" y="393"/>
                          <a:pt x="67" y="888"/>
                          <a:pt x="0" y="1065"/>
                        </a:cubicBezTo>
                      </a:path>
                    </a:pathLst>
                  </a:custGeom>
                  <a:noFill/>
                  <a:ln w="38100" cmpd="sng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85057" name="Group 139"/>
                <p:cNvGrpSpPr>
                  <a:grpSpLocks/>
                </p:cNvGrpSpPr>
                <p:nvPr/>
              </p:nvGrpSpPr>
              <p:grpSpPr bwMode="auto">
                <a:xfrm>
                  <a:off x="2167" y="505"/>
                  <a:ext cx="700" cy="919"/>
                  <a:chOff x="782" y="506"/>
                  <a:chExt cx="700" cy="919"/>
                </a:xfrm>
              </p:grpSpPr>
              <p:sp>
                <p:nvSpPr>
                  <p:cNvPr id="85058" name="Freeform 140"/>
                  <p:cNvSpPr>
                    <a:spLocks/>
                  </p:cNvSpPr>
                  <p:nvPr/>
                </p:nvSpPr>
                <p:spPr bwMode="auto">
                  <a:xfrm>
                    <a:off x="782" y="506"/>
                    <a:ext cx="353" cy="471"/>
                  </a:xfrm>
                  <a:custGeom>
                    <a:avLst/>
                    <a:gdLst>
                      <a:gd name="T0" fmla="*/ 0 w 1066"/>
                      <a:gd name="T1" fmla="*/ 2 h 1065"/>
                      <a:gd name="T2" fmla="*/ 0 w 1066"/>
                      <a:gd name="T3" fmla="*/ 0 h 1065"/>
                      <a:gd name="T4" fmla="*/ 0 w 1066"/>
                      <a:gd name="T5" fmla="*/ 0 h 1065"/>
                      <a:gd name="T6" fmla="*/ 0 w 1066"/>
                      <a:gd name="T7" fmla="*/ 0 h 1065"/>
                      <a:gd name="T8" fmla="*/ 0 w 1066"/>
                      <a:gd name="T9" fmla="*/ 2 h 10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066" h="1065">
                        <a:moveTo>
                          <a:pt x="1066" y="1065"/>
                        </a:moveTo>
                        <a:cubicBezTo>
                          <a:pt x="1016" y="934"/>
                          <a:pt x="854" y="455"/>
                          <a:pt x="766" y="279"/>
                        </a:cubicBezTo>
                        <a:cubicBezTo>
                          <a:pt x="678" y="103"/>
                          <a:pt x="612" y="20"/>
                          <a:pt x="538" y="10"/>
                        </a:cubicBezTo>
                        <a:cubicBezTo>
                          <a:pt x="464" y="0"/>
                          <a:pt x="411" y="41"/>
                          <a:pt x="321" y="217"/>
                        </a:cubicBezTo>
                        <a:cubicBezTo>
                          <a:pt x="231" y="393"/>
                          <a:pt x="67" y="888"/>
                          <a:pt x="0" y="1065"/>
                        </a:cubicBezTo>
                      </a:path>
                    </a:pathLst>
                  </a:custGeom>
                  <a:noFill/>
                  <a:ln w="38100" cmpd="sng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5059" name="Freeform 141"/>
                  <p:cNvSpPr>
                    <a:spLocks/>
                  </p:cNvSpPr>
                  <p:nvPr/>
                </p:nvSpPr>
                <p:spPr bwMode="auto">
                  <a:xfrm flipV="1">
                    <a:off x="1129" y="954"/>
                    <a:ext cx="353" cy="471"/>
                  </a:xfrm>
                  <a:custGeom>
                    <a:avLst/>
                    <a:gdLst>
                      <a:gd name="T0" fmla="*/ 0 w 1066"/>
                      <a:gd name="T1" fmla="*/ 2 h 1065"/>
                      <a:gd name="T2" fmla="*/ 0 w 1066"/>
                      <a:gd name="T3" fmla="*/ 0 h 1065"/>
                      <a:gd name="T4" fmla="*/ 0 w 1066"/>
                      <a:gd name="T5" fmla="*/ 0 h 1065"/>
                      <a:gd name="T6" fmla="*/ 0 w 1066"/>
                      <a:gd name="T7" fmla="*/ 0 h 1065"/>
                      <a:gd name="T8" fmla="*/ 0 w 1066"/>
                      <a:gd name="T9" fmla="*/ 2 h 10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066" h="1065">
                        <a:moveTo>
                          <a:pt x="1066" y="1065"/>
                        </a:moveTo>
                        <a:cubicBezTo>
                          <a:pt x="1016" y="934"/>
                          <a:pt x="854" y="455"/>
                          <a:pt x="766" y="279"/>
                        </a:cubicBezTo>
                        <a:cubicBezTo>
                          <a:pt x="678" y="103"/>
                          <a:pt x="612" y="20"/>
                          <a:pt x="538" y="10"/>
                        </a:cubicBezTo>
                        <a:cubicBezTo>
                          <a:pt x="464" y="0"/>
                          <a:pt x="411" y="41"/>
                          <a:pt x="321" y="217"/>
                        </a:cubicBezTo>
                        <a:cubicBezTo>
                          <a:pt x="231" y="393"/>
                          <a:pt x="67" y="888"/>
                          <a:pt x="0" y="1065"/>
                        </a:cubicBezTo>
                      </a:path>
                    </a:pathLst>
                  </a:custGeom>
                  <a:noFill/>
                  <a:ln w="38100" cmpd="sng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5054" name="Line 142"/>
              <p:cNvSpPr>
                <a:spLocks noChangeShapeType="1"/>
              </p:cNvSpPr>
              <p:nvPr/>
            </p:nvSpPr>
            <p:spPr bwMode="auto">
              <a:xfrm>
                <a:off x="3408" y="120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28" name="Line 14"/>
          <p:cNvSpPr>
            <a:spLocks noChangeShapeType="1"/>
          </p:cNvSpPr>
          <p:nvPr/>
        </p:nvSpPr>
        <p:spPr bwMode="auto">
          <a:xfrm flipH="1" flipV="1">
            <a:off x="3200400" y="3857625"/>
            <a:ext cx="671513" cy="6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9" name="Group 150"/>
          <p:cNvGrpSpPr>
            <a:grpSpLocks/>
          </p:cNvGrpSpPr>
          <p:nvPr/>
        </p:nvGrpSpPr>
        <p:grpSpPr bwMode="auto">
          <a:xfrm>
            <a:off x="2741613" y="3987800"/>
            <a:ext cx="1706562" cy="533400"/>
            <a:chOff x="1565" y="2208"/>
            <a:chExt cx="1075" cy="336"/>
          </a:xfrm>
        </p:grpSpPr>
        <p:grpSp>
          <p:nvGrpSpPr>
            <p:cNvPr id="85039" name="Group 107"/>
            <p:cNvGrpSpPr>
              <a:grpSpLocks/>
            </p:cNvGrpSpPr>
            <p:nvPr/>
          </p:nvGrpSpPr>
          <p:grpSpPr bwMode="auto">
            <a:xfrm>
              <a:off x="2112" y="2208"/>
              <a:ext cx="480" cy="336"/>
              <a:chOff x="782" y="499"/>
              <a:chExt cx="2085" cy="926"/>
            </a:xfrm>
          </p:grpSpPr>
          <p:grpSp>
            <p:nvGrpSpPr>
              <p:cNvPr id="85042" name="Group 108"/>
              <p:cNvGrpSpPr>
                <a:grpSpLocks/>
              </p:cNvGrpSpPr>
              <p:nvPr/>
            </p:nvGrpSpPr>
            <p:grpSpPr bwMode="auto">
              <a:xfrm>
                <a:off x="782" y="506"/>
                <a:ext cx="700" cy="919"/>
                <a:chOff x="782" y="506"/>
                <a:chExt cx="700" cy="919"/>
              </a:xfrm>
            </p:grpSpPr>
            <p:sp>
              <p:nvSpPr>
                <p:cNvPr id="85049" name="Freeform 109"/>
                <p:cNvSpPr>
                  <a:spLocks/>
                </p:cNvSpPr>
                <p:nvPr/>
              </p:nvSpPr>
              <p:spPr bwMode="auto">
                <a:xfrm>
                  <a:off x="782" y="506"/>
                  <a:ext cx="353" cy="471"/>
                </a:xfrm>
                <a:custGeom>
                  <a:avLst/>
                  <a:gdLst>
                    <a:gd name="T0" fmla="*/ 0 w 1066"/>
                    <a:gd name="T1" fmla="*/ 2 h 1065"/>
                    <a:gd name="T2" fmla="*/ 0 w 1066"/>
                    <a:gd name="T3" fmla="*/ 0 h 1065"/>
                    <a:gd name="T4" fmla="*/ 0 w 1066"/>
                    <a:gd name="T5" fmla="*/ 0 h 1065"/>
                    <a:gd name="T6" fmla="*/ 0 w 1066"/>
                    <a:gd name="T7" fmla="*/ 0 h 1065"/>
                    <a:gd name="T8" fmla="*/ 0 w 1066"/>
                    <a:gd name="T9" fmla="*/ 2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050" name="Freeform 110"/>
                <p:cNvSpPr>
                  <a:spLocks/>
                </p:cNvSpPr>
                <p:nvPr/>
              </p:nvSpPr>
              <p:spPr bwMode="auto">
                <a:xfrm flipV="1">
                  <a:off x="1129" y="954"/>
                  <a:ext cx="353" cy="471"/>
                </a:xfrm>
                <a:custGeom>
                  <a:avLst/>
                  <a:gdLst>
                    <a:gd name="T0" fmla="*/ 0 w 1066"/>
                    <a:gd name="T1" fmla="*/ 2 h 1065"/>
                    <a:gd name="T2" fmla="*/ 0 w 1066"/>
                    <a:gd name="T3" fmla="*/ 0 h 1065"/>
                    <a:gd name="T4" fmla="*/ 0 w 1066"/>
                    <a:gd name="T5" fmla="*/ 0 h 1065"/>
                    <a:gd name="T6" fmla="*/ 0 w 1066"/>
                    <a:gd name="T7" fmla="*/ 0 h 1065"/>
                    <a:gd name="T8" fmla="*/ 0 w 1066"/>
                    <a:gd name="T9" fmla="*/ 2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5043" name="Group 111"/>
              <p:cNvGrpSpPr>
                <a:grpSpLocks/>
              </p:cNvGrpSpPr>
              <p:nvPr/>
            </p:nvGrpSpPr>
            <p:grpSpPr bwMode="auto">
              <a:xfrm>
                <a:off x="1477" y="499"/>
                <a:ext cx="700" cy="919"/>
                <a:chOff x="782" y="506"/>
                <a:chExt cx="700" cy="919"/>
              </a:xfrm>
            </p:grpSpPr>
            <p:sp>
              <p:nvSpPr>
                <p:cNvPr id="85047" name="Freeform 112"/>
                <p:cNvSpPr>
                  <a:spLocks/>
                </p:cNvSpPr>
                <p:nvPr/>
              </p:nvSpPr>
              <p:spPr bwMode="auto">
                <a:xfrm>
                  <a:off x="782" y="506"/>
                  <a:ext cx="353" cy="471"/>
                </a:xfrm>
                <a:custGeom>
                  <a:avLst/>
                  <a:gdLst>
                    <a:gd name="T0" fmla="*/ 0 w 1066"/>
                    <a:gd name="T1" fmla="*/ 2 h 1065"/>
                    <a:gd name="T2" fmla="*/ 0 w 1066"/>
                    <a:gd name="T3" fmla="*/ 0 h 1065"/>
                    <a:gd name="T4" fmla="*/ 0 w 1066"/>
                    <a:gd name="T5" fmla="*/ 0 h 1065"/>
                    <a:gd name="T6" fmla="*/ 0 w 1066"/>
                    <a:gd name="T7" fmla="*/ 0 h 1065"/>
                    <a:gd name="T8" fmla="*/ 0 w 1066"/>
                    <a:gd name="T9" fmla="*/ 2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048" name="Freeform 113"/>
                <p:cNvSpPr>
                  <a:spLocks/>
                </p:cNvSpPr>
                <p:nvPr/>
              </p:nvSpPr>
              <p:spPr bwMode="auto">
                <a:xfrm flipV="1">
                  <a:off x="1129" y="954"/>
                  <a:ext cx="353" cy="471"/>
                </a:xfrm>
                <a:custGeom>
                  <a:avLst/>
                  <a:gdLst>
                    <a:gd name="T0" fmla="*/ 0 w 1066"/>
                    <a:gd name="T1" fmla="*/ 2 h 1065"/>
                    <a:gd name="T2" fmla="*/ 0 w 1066"/>
                    <a:gd name="T3" fmla="*/ 0 h 1065"/>
                    <a:gd name="T4" fmla="*/ 0 w 1066"/>
                    <a:gd name="T5" fmla="*/ 0 h 1065"/>
                    <a:gd name="T6" fmla="*/ 0 w 1066"/>
                    <a:gd name="T7" fmla="*/ 0 h 1065"/>
                    <a:gd name="T8" fmla="*/ 0 w 1066"/>
                    <a:gd name="T9" fmla="*/ 2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5044" name="Group 114"/>
              <p:cNvGrpSpPr>
                <a:grpSpLocks/>
              </p:cNvGrpSpPr>
              <p:nvPr/>
            </p:nvGrpSpPr>
            <p:grpSpPr bwMode="auto">
              <a:xfrm>
                <a:off x="2167" y="505"/>
                <a:ext cx="700" cy="919"/>
                <a:chOff x="782" y="506"/>
                <a:chExt cx="700" cy="919"/>
              </a:xfrm>
            </p:grpSpPr>
            <p:sp>
              <p:nvSpPr>
                <p:cNvPr id="85045" name="Freeform 115"/>
                <p:cNvSpPr>
                  <a:spLocks/>
                </p:cNvSpPr>
                <p:nvPr/>
              </p:nvSpPr>
              <p:spPr bwMode="auto">
                <a:xfrm>
                  <a:off x="782" y="506"/>
                  <a:ext cx="353" cy="471"/>
                </a:xfrm>
                <a:custGeom>
                  <a:avLst/>
                  <a:gdLst>
                    <a:gd name="T0" fmla="*/ 0 w 1066"/>
                    <a:gd name="T1" fmla="*/ 2 h 1065"/>
                    <a:gd name="T2" fmla="*/ 0 w 1066"/>
                    <a:gd name="T3" fmla="*/ 0 h 1065"/>
                    <a:gd name="T4" fmla="*/ 0 w 1066"/>
                    <a:gd name="T5" fmla="*/ 0 h 1065"/>
                    <a:gd name="T6" fmla="*/ 0 w 1066"/>
                    <a:gd name="T7" fmla="*/ 0 h 1065"/>
                    <a:gd name="T8" fmla="*/ 0 w 1066"/>
                    <a:gd name="T9" fmla="*/ 2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046" name="Freeform 116"/>
                <p:cNvSpPr>
                  <a:spLocks/>
                </p:cNvSpPr>
                <p:nvPr/>
              </p:nvSpPr>
              <p:spPr bwMode="auto">
                <a:xfrm flipV="1">
                  <a:off x="1129" y="954"/>
                  <a:ext cx="353" cy="471"/>
                </a:xfrm>
                <a:custGeom>
                  <a:avLst/>
                  <a:gdLst>
                    <a:gd name="T0" fmla="*/ 0 w 1066"/>
                    <a:gd name="T1" fmla="*/ 2 h 1065"/>
                    <a:gd name="T2" fmla="*/ 0 w 1066"/>
                    <a:gd name="T3" fmla="*/ 0 h 1065"/>
                    <a:gd name="T4" fmla="*/ 0 w 1066"/>
                    <a:gd name="T5" fmla="*/ 0 h 1065"/>
                    <a:gd name="T6" fmla="*/ 0 w 1066"/>
                    <a:gd name="T7" fmla="*/ 0 h 1065"/>
                    <a:gd name="T8" fmla="*/ 0 w 1066"/>
                    <a:gd name="T9" fmla="*/ 2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85040" name="Line 148"/>
            <p:cNvSpPr>
              <a:spLocks noChangeShapeType="1"/>
            </p:cNvSpPr>
            <p:nvPr/>
          </p:nvSpPr>
          <p:spPr bwMode="auto">
            <a:xfrm>
              <a:off x="2064" y="238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041" name="Text Box 149"/>
            <p:cNvSpPr txBox="1">
              <a:spLocks noChangeArrowheads="1"/>
            </p:cNvSpPr>
            <p:nvPr/>
          </p:nvSpPr>
          <p:spPr bwMode="auto">
            <a:xfrm>
              <a:off x="1565" y="2261"/>
              <a:ext cx="52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+0.7 V</a:t>
              </a:r>
            </a:p>
          </p:txBody>
        </p:sp>
      </p:grpSp>
      <p:sp>
        <p:nvSpPr>
          <p:cNvPr id="85038" name="Text Box 111"/>
          <p:cNvSpPr txBox="1">
            <a:spLocks noChangeArrowheads="1"/>
          </p:cNvSpPr>
          <p:nvPr/>
        </p:nvSpPr>
        <p:spPr bwMode="auto">
          <a:xfrm>
            <a:off x="319088" y="136525"/>
            <a:ext cx="7543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800" b="1">
                <a:latin typeface="Arial" panose="020B0604020202020204" pitchFamily="34" charset="0"/>
              </a:rPr>
              <a:t>A base-biased amplifier with </a:t>
            </a:r>
            <a:r>
              <a:rPr lang="en-US" altLang="en-US" sz="2800" b="1">
                <a:solidFill>
                  <a:srgbClr val="00FF00"/>
                </a:solidFill>
                <a:latin typeface="Arial" panose="020B0604020202020204" pitchFamily="34" charset="0"/>
              </a:rPr>
              <a:t>capacitive</a:t>
            </a:r>
            <a:r>
              <a:rPr lang="en-US" altLang="en-US" sz="2800" b="1">
                <a:latin typeface="Arial" panose="020B0604020202020204" pitchFamily="34" charset="0"/>
              </a:rPr>
              <a:t> coupling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1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1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4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41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41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3" grpId="0" animBg="1"/>
      <p:bldP spid="4165" grpId="0" animBg="1"/>
      <p:bldP spid="4166" grpId="0" animBg="1"/>
      <p:bldP spid="4190" grpId="0" animBg="1"/>
      <p:bldP spid="4195" grpId="0" animBg="1"/>
      <p:bldP spid="4196" grpId="0" animBg="1"/>
      <p:bldP spid="4197" grpId="0" animBg="1"/>
      <p:bldP spid="4204" grpId="0"/>
      <p:bldP spid="4205" grpId="0"/>
      <p:bldP spid="4206" grpId="0" autoUpdateAnimBg="0"/>
      <p:bldP spid="4208" grpId="0" animBg="1"/>
      <p:bldP spid="4209" grpId="0" animBg="1"/>
      <p:bldP spid="5" grpId="0"/>
      <p:bldP spid="12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87" name="Group 67"/>
          <p:cNvGrpSpPr>
            <a:grpSpLocks/>
          </p:cNvGrpSpPr>
          <p:nvPr/>
        </p:nvGrpSpPr>
        <p:grpSpPr bwMode="auto">
          <a:xfrm>
            <a:off x="3243263" y="811213"/>
            <a:ext cx="3309937" cy="5334000"/>
            <a:chOff x="1728" y="480"/>
            <a:chExt cx="2085" cy="3360"/>
          </a:xfrm>
        </p:grpSpPr>
        <p:grpSp>
          <p:nvGrpSpPr>
            <p:cNvPr id="87069" name="Group 3"/>
            <p:cNvGrpSpPr>
              <a:grpSpLocks/>
            </p:cNvGrpSpPr>
            <p:nvPr/>
          </p:nvGrpSpPr>
          <p:grpSpPr bwMode="auto">
            <a:xfrm>
              <a:off x="1728" y="480"/>
              <a:ext cx="2085" cy="432"/>
              <a:chOff x="782" y="499"/>
              <a:chExt cx="2085" cy="926"/>
            </a:xfrm>
          </p:grpSpPr>
          <p:grpSp>
            <p:nvGrpSpPr>
              <p:cNvPr id="87090" name="Group 4"/>
              <p:cNvGrpSpPr>
                <a:grpSpLocks/>
              </p:cNvGrpSpPr>
              <p:nvPr/>
            </p:nvGrpSpPr>
            <p:grpSpPr bwMode="auto">
              <a:xfrm>
                <a:off x="782" y="506"/>
                <a:ext cx="700" cy="919"/>
                <a:chOff x="782" y="506"/>
                <a:chExt cx="700" cy="919"/>
              </a:xfrm>
            </p:grpSpPr>
            <p:sp>
              <p:nvSpPr>
                <p:cNvPr id="87097" name="Freeform 5"/>
                <p:cNvSpPr>
                  <a:spLocks/>
                </p:cNvSpPr>
                <p:nvPr/>
              </p:nvSpPr>
              <p:spPr bwMode="auto">
                <a:xfrm>
                  <a:off x="782" y="506"/>
                  <a:ext cx="353" cy="471"/>
                </a:xfrm>
                <a:custGeom>
                  <a:avLst/>
                  <a:gdLst>
                    <a:gd name="T0" fmla="*/ 0 w 1066"/>
                    <a:gd name="T1" fmla="*/ 2 h 1065"/>
                    <a:gd name="T2" fmla="*/ 0 w 1066"/>
                    <a:gd name="T3" fmla="*/ 0 h 1065"/>
                    <a:gd name="T4" fmla="*/ 0 w 1066"/>
                    <a:gd name="T5" fmla="*/ 0 h 1065"/>
                    <a:gd name="T6" fmla="*/ 0 w 1066"/>
                    <a:gd name="T7" fmla="*/ 0 h 1065"/>
                    <a:gd name="T8" fmla="*/ 0 w 1066"/>
                    <a:gd name="T9" fmla="*/ 2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098" name="Freeform 6"/>
                <p:cNvSpPr>
                  <a:spLocks/>
                </p:cNvSpPr>
                <p:nvPr/>
              </p:nvSpPr>
              <p:spPr bwMode="auto">
                <a:xfrm flipV="1">
                  <a:off x="1129" y="954"/>
                  <a:ext cx="353" cy="471"/>
                </a:xfrm>
                <a:custGeom>
                  <a:avLst/>
                  <a:gdLst>
                    <a:gd name="T0" fmla="*/ 0 w 1066"/>
                    <a:gd name="T1" fmla="*/ 2 h 1065"/>
                    <a:gd name="T2" fmla="*/ 0 w 1066"/>
                    <a:gd name="T3" fmla="*/ 0 h 1065"/>
                    <a:gd name="T4" fmla="*/ 0 w 1066"/>
                    <a:gd name="T5" fmla="*/ 0 h 1065"/>
                    <a:gd name="T6" fmla="*/ 0 w 1066"/>
                    <a:gd name="T7" fmla="*/ 0 h 1065"/>
                    <a:gd name="T8" fmla="*/ 0 w 1066"/>
                    <a:gd name="T9" fmla="*/ 2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7091" name="Group 7"/>
              <p:cNvGrpSpPr>
                <a:grpSpLocks/>
              </p:cNvGrpSpPr>
              <p:nvPr/>
            </p:nvGrpSpPr>
            <p:grpSpPr bwMode="auto">
              <a:xfrm>
                <a:off x="1477" y="499"/>
                <a:ext cx="700" cy="919"/>
                <a:chOff x="782" y="506"/>
                <a:chExt cx="700" cy="919"/>
              </a:xfrm>
            </p:grpSpPr>
            <p:sp>
              <p:nvSpPr>
                <p:cNvPr id="87095" name="Freeform 8"/>
                <p:cNvSpPr>
                  <a:spLocks/>
                </p:cNvSpPr>
                <p:nvPr/>
              </p:nvSpPr>
              <p:spPr bwMode="auto">
                <a:xfrm>
                  <a:off x="782" y="506"/>
                  <a:ext cx="353" cy="471"/>
                </a:xfrm>
                <a:custGeom>
                  <a:avLst/>
                  <a:gdLst>
                    <a:gd name="T0" fmla="*/ 0 w 1066"/>
                    <a:gd name="T1" fmla="*/ 2 h 1065"/>
                    <a:gd name="T2" fmla="*/ 0 w 1066"/>
                    <a:gd name="T3" fmla="*/ 0 h 1065"/>
                    <a:gd name="T4" fmla="*/ 0 w 1066"/>
                    <a:gd name="T5" fmla="*/ 0 h 1065"/>
                    <a:gd name="T6" fmla="*/ 0 w 1066"/>
                    <a:gd name="T7" fmla="*/ 0 h 1065"/>
                    <a:gd name="T8" fmla="*/ 0 w 1066"/>
                    <a:gd name="T9" fmla="*/ 2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096" name="Freeform 9"/>
                <p:cNvSpPr>
                  <a:spLocks/>
                </p:cNvSpPr>
                <p:nvPr/>
              </p:nvSpPr>
              <p:spPr bwMode="auto">
                <a:xfrm flipV="1">
                  <a:off x="1129" y="954"/>
                  <a:ext cx="353" cy="471"/>
                </a:xfrm>
                <a:custGeom>
                  <a:avLst/>
                  <a:gdLst>
                    <a:gd name="T0" fmla="*/ 0 w 1066"/>
                    <a:gd name="T1" fmla="*/ 2 h 1065"/>
                    <a:gd name="T2" fmla="*/ 0 w 1066"/>
                    <a:gd name="T3" fmla="*/ 0 h 1065"/>
                    <a:gd name="T4" fmla="*/ 0 w 1066"/>
                    <a:gd name="T5" fmla="*/ 0 h 1065"/>
                    <a:gd name="T6" fmla="*/ 0 w 1066"/>
                    <a:gd name="T7" fmla="*/ 0 h 1065"/>
                    <a:gd name="T8" fmla="*/ 0 w 1066"/>
                    <a:gd name="T9" fmla="*/ 2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7092" name="Group 10"/>
              <p:cNvGrpSpPr>
                <a:grpSpLocks/>
              </p:cNvGrpSpPr>
              <p:nvPr/>
            </p:nvGrpSpPr>
            <p:grpSpPr bwMode="auto">
              <a:xfrm>
                <a:off x="2167" y="505"/>
                <a:ext cx="700" cy="919"/>
                <a:chOff x="782" y="506"/>
                <a:chExt cx="700" cy="919"/>
              </a:xfrm>
            </p:grpSpPr>
            <p:sp>
              <p:nvSpPr>
                <p:cNvPr id="87093" name="Freeform 11"/>
                <p:cNvSpPr>
                  <a:spLocks/>
                </p:cNvSpPr>
                <p:nvPr/>
              </p:nvSpPr>
              <p:spPr bwMode="auto">
                <a:xfrm>
                  <a:off x="782" y="506"/>
                  <a:ext cx="353" cy="471"/>
                </a:xfrm>
                <a:custGeom>
                  <a:avLst/>
                  <a:gdLst>
                    <a:gd name="T0" fmla="*/ 0 w 1066"/>
                    <a:gd name="T1" fmla="*/ 2 h 1065"/>
                    <a:gd name="T2" fmla="*/ 0 w 1066"/>
                    <a:gd name="T3" fmla="*/ 0 h 1065"/>
                    <a:gd name="T4" fmla="*/ 0 w 1066"/>
                    <a:gd name="T5" fmla="*/ 0 h 1065"/>
                    <a:gd name="T6" fmla="*/ 0 w 1066"/>
                    <a:gd name="T7" fmla="*/ 0 h 1065"/>
                    <a:gd name="T8" fmla="*/ 0 w 1066"/>
                    <a:gd name="T9" fmla="*/ 2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094" name="Freeform 12"/>
                <p:cNvSpPr>
                  <a:spLocks/>
                </p:cNvSpPr>
                <p:nvPr/>
              </p:nvSpPr>
              <p:spPr bwMode="auto">
                <a:xfrm flipV="1">
                  <a:off x="1129" y="954"/>
                  <a:ext cx="353" cy="471"/>
                </a:xfrm>
                <a:custGeom>
                  <a:avLst/>
                  <a:gdLst>
                    <a:gd name="T0" fmla="*/ 0 w 1066"/>
                    <a:gd name="T1" fmla="*/ 2 h 1065"/>
                    <a:gd name="T2" fmla="*/ 0 w 1066"/>
                    <a:gd name="T3" fmla="*/ 0 h 1065"/>
                    <a:gd name="T4" fmla="*/ 0 w 1066"/>
                    <a:gd name="T5" fmla="*/ 0 h 1065"/>
                    <a:gd name="T6" fmla="*/ 0 w 1066"/>
                    <a:gd name="T7" fmla="*/ 0 h 1065"/>
                    <a:gd name="T8" fmla="*/ 0 w 1066"/>
                    <a:gd name="T9" fmla="*/ 2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7070" name="Group 26"/>
            <p:cNvGrpSpPr>
              <a:grpSpLocks/>
            </p:cNvGrpSpPr>
            <p:nvPr/>
          </p:nvGrpSpPr>
          <p:grpSpPr bwMode="auto">
            <a:xfrm>
              <a:off x="1728" y="1920"/>
              <a:ext cx="2085" cy="480"/>
              <a:chOff x="782" y="499"/>
              <a:chExt cx="2085" cy="926"/>
            </a:xfrm>
          </p:grpSpPr>
          <p:grpSp>
            <p:nvGrpSpPr>
              <p:cNvPr id="87081" name="Group 27"/>
              <p:cNvGrpSpPr>
                <a:grpSpLocks/>
              </p:cNvGrpSpPr>
              <p:nvPr/>
            </p:nvGrpSpPr>
            <p:grpSpPr bwMode="auto">
              <a:xfrm>
                <a:off x="782" y="506"/>
                <a:ext cx="700" cy="919"/>
                <a:chOff x="782" y="506"/>
                <a:chExt cx="700" cy="919"/>
              </a:xfrm>
            </p:grpSpPr>
            <p:sp>
              <p:nvSpPr>
                <p:cNvPr id="87088" name="Freeform 28"/>
                <p:cNvSpPr>
                  <a:spLocks/>
                </p:cNvSpPr>
                <p:nvPr/>
              </p:nvSpPr>
              <p:spPr bwMode="auto">
                <a:xfrm>
                  <a:off x="782" y="506"/>
                  <a:ext cx="353" cy="471"/>
                </a:xfrm>
                <a:custGeom>
                  <a:avLst/>
                  <a:gdLst>
                    <a:gd name="T0" fmla="*/ 0 w 1066"/>
                    <a:gd name="T1" fmla="*/ 2 h 1065"/>
                    <a:gd name="T2" fmla="*/ 0 w 1066"/>
                    <a:gd name="T3" fmla="*/ 0 h 1065"/>
                    <a:gd name="T4" fmla="*/ 0 w 1066"/>
                    <a:gd name="T5" fmla="*/ 0 h 1065"/>
                    <a:gd name="T6" fmla="*/ 0 w 1066"/>
                    <a:gd name="T7" fmla="*/ 0 h 1065"/>
                    <a:gd name="T8" fmla="*/ 0 w 1066"/>
                    <a:gd name="T9" fmla="*/ 2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089" name="Freeform 29"/>
                <p:cNvSpPr>
                  <a:spLocks/>
                </p:cNvSpPr>
                <p:nvPr/>
              </p:nvSpPr>
              <p:spPr bwMode="auto">
                <a:xfrm flipV="1">
                  <a:off x="1129" y="954"/>
                  <a:ext cx="353" cy="471"/>
                </a:xfrm>
                <a:custGeom>
                  <a:avLst/>
                  <a:gdLst>
                    <a:gd name="T0" fmla="*/ 0 w 1066"/>
                    <a:gd name="T1" fmla="*/ 2 h 1065"/>
                    <a:gd name="T2" fmla="*/ 0 w 1066"/>
                    <a:gd name="T3" fmla="*/ 0 h 1065"/>
                    <a:gd name="T4" fmla="*/ 0 w 1066"/>
                    <a:gd name="T5" fmla="*/ 0 h 1065"/>
                    <a:gd name="T6" fmla="*/ 0 w 1066"/>
                    <a:gd name="T7" fmla="*/ 0 h 1065"/>
                    <a:gd name="T8" fmla="*/ 0 w 1066"/>
                    <a:gd name="T9" fmla="*/ 2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7082" name="Group 30"/>
              <p:cNvGrpSpPr>
                <a:grpSpLocks/>
              </p:cNvGrpSpPr>
              <p:nvPr/>
            </p:nvGrpSpPr>
            <p:grpSpPr bwMode="auto">
              <a:xfrm>
                <a:off x="1477" y="499"/>
                <a:ext cx="700" cy="919"/>
                <a:chOff x="782" y="506"/>
                <a:chExt cx="700" cy="919"/>
              </a:xfrm>
            </p:grpSpPr>
            <p:sp>
              <p:nvSpPr>
                <p:cNvPr id="87086" name="Freeform 31"/>
                <p:cNvSpPr>
                  <a:spLocks/>
                </p:cNvSpPr>
                <p:nvPr/>
              </p:nvSpPr>
              <p:spPr bwMode="auto">
                <a:xfrm>
                  <a:off x="782" y="506"/>
                  <a:ext cx="353" cy="471"/>
                </a:xfrm>
                <a:custGeom>
                  <a:avLst/>
                  <a:gdLst>
                    <a:gd name="T0" fmla="*/ 0 w 1066"/>
                    <a:gd name="T1" fmla="*/ 2 h 1065"/>
                    <a:gd name="T2" fmla="*/ 0 w 1066"/>
                    <a:gd name="T3" fmla="*/ 0 h 1065"/>
                    <a:gd name="T4" fmla="*/ 0 w 1066"/>
                    <a:gd name="T5" fmla="*/ 0 h 1065"/>
                    <a:gd name="T6" fmla="*/ 0 w 1066"/>
                    <a:gd name="T7" fmla="*/ 0 h 1065"/>
                    <a:gd name="T8" fmla="*/ 0 w 1066"/>
                    <a:gd name="T9" fmla="*/ 2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087" name="Freeform 32"/>
                <p:cNvSpPr>
                  <a:spLocks/>
                </p:cNvSpPr>
                <p:nvPr/>
              </p:nvSpPr>
              <p:spPr bwMode="auto">
                <a:xfrm flipV="1">
                  <a:off x="1129" y="954"/>
                  <a:ext cx="353" cy="471"/>
                </a:xfrm>
                <a:custGeom>
                  <a:avLst/>
                  <a:gdLst>
                    <a:gd name="T0" fmla="*/ 0 w 1066"/>
                    <a:gd name="T1" fmla="*/ 2 h 1065"/>
                    <a:gd name="T2" fmla="*/ 0 w 1066"/>
                    <a:gd name="T3" fmla="*/ 0 h 1065"/>
                    <a:gd name="T4" fmla="*/ 0 w 1066"/>
                    <a:gd name="T5" fmla="*/ 0 h 1065"/>
                    <a:gd name="T6" fmla="*/ 0 w 1066"/>
                    <a:gd name="T7" fmla="*/ 0 h 1065"/>
                    <a:gd name="T8" fmla="*/ 0 w 1066"/>
                    <a:gd name="T9" fmla="*/ 2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7083" name="Group 33"/>
              <p:cNvGrpSpPr>
                <a:grpSpLocks/>
              </p:cNvGrpSpPr>
              <p:nvPr/>
            </p:nvGrpSpPr>
            <p:grpSpPr bwMode="auto">
              <a:xfrm>
                <a:off x="2167" y="505"/>
                <a:ext cx="700" cy="919"/>
                <a:chOff x="782" y="506"/>
                <a:chExt cx="700" cy="919"/>
              </a:xfrm>
            </p:grpSpPr>
            <p:sp>
              <p:nvSpPr>
                <p:cNvPr id="87084" name="Freeform 34"/>
                <p:cNvSpPr>
                  <a:spLocks/>
                </p:cNvSpPr>
                <p:nvPr/>
              </p:nvSpPr>
              <p:spPr bwMode="auto">
                <a:xfrm>
                  <a:off x="782" y="506"/>
                  <a:ext cx="353" cy="471"/>
                </a:xfrm>
                <a:custGeom>
                  <a:avLst/>
                  <a:gdLst>
                    <a:gd name="T0" fmla="*/ 0 w 1066"/>
                    <a:gd name="T1" fmla="*/ 2 h 1065"/>
                    <a:gd name="T2" fmla="*/ 0 w 1066"/>
                    <a:gd name="T3" fmla="*/ 0 h 1065"/>
                    <a:gd name="T4" fmla="*/ 0 w 1066"/>
                    <a:gd name="T5" fmla="*/ 0 h 1065"/>
                    <a:gd name="T6" fmla="*/ 0 w 1066"/>
                    <a:gd name="T7" fmla="*/ 0 h 1065"/>
                    <a:gd name="T8" fmla="*/ 0 w 1066"/>
                    <a:gd name="T9" fmla="*/ 2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085" name="Freeform 35"/>
                <p:cNvSpPr>
                  <a:spLocks/>
                </p:cNvSpPr>
                <p:nvPr/>
              </p:nvSpPr>
              <p:spPr bwMode="auto">
                <a:xfrm flipV="1">
                  <a:off x="1129" y="954"/>
                  <a:ext cx="353" cy="471"/>
                </a:xfrm>
                <a:custGeom>
                  <a:avLst/>
                  <a:gdLst>
                    <a:gd name="T0" fmla="*/ 0 w 1066"/>
                    <a:gd name="T1" fmla="*/ 2 h 1065"/>
                    <a:gd name="T2" fmla="*/ 0 w 1066"/>
                    <a:gd name="T3" fmla="*/ 0 h 1065"/>
                    <a:gd name="T4" fmla="*/ 0 w 1066"/>
                    <a:gd name="T5" fmla="*/ 0 h 1065"/>
                    <a:gd name="T6" fmla="*/ 0 w 1066"/>
                    <a:gd name="T7" fmla="*/ 0 h 1065"/>
                    <a:gd name="T8" fmla="*/ 0 w 1066"/>
                    <a:gd name="T9" fmla="*/ 2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7071" name="Group 36"/>
            <p:cNvGrpSpPr>
              <a:grpSpLocks/>
            </p:cNvGrpSpPr>
            <p:nvPr/>
          </p:nvGrpSpPr>
          <p:grpSpPr bwMode="auto">
            <a:xfrm flipV="1">
              <a:off x="1728" y="3360"/>
              <a:ext cx="2085" cy="480"/>
              <a:chOff x="782" y="499"/>
              <a:chExt cx="2085" cy="926"/>
            </a:xfrm>
          </p:grpSpPr>
          <p:grpSp>
            <p:nvGrpSpPr>
              <p:cNvPr id="87072" name="Group 37"/>
              <p:cNvGrpSpPr>
                <a:grpSpLocks/>
              </p:cNvGrpSpPr>
              <p:nvPr/>
            </p:nvGrpSpPr>
            <p:grpSpPr bwMode="auto">
              <a:xfrm>
                <a:off x="782" y="506"/>
                <a:ext cx="700" cy="919"/>
                <a:chOff x="782" y="506"/>
                <a:chExt cx="700" cy="919"/>
              </a:xfrm>
            </p:grpSpPr>
            <p:sp>
              <p:nvSpPr>
                <p:cNvPr id="87079" name="Freeform 38"/>
                <p:cNvSpPr>
                  <a:spLocks/>
                </p:cNvSpPr>
                <p:nvPr/>
              </p:nvSpPr>
              <p:spPr bwMode="auto">
                <a:xfrm>
                  <a:off x="782" y="506"/>
                  <a:ext cx="353" cy="471"/>
                </a:xfrm>
                <a:custGeom>
                  <a:avLst/>
                  <a:gdLst>
                    <a:gd name="T0" fmla="*/ 0 w 1066"/>
                    <a:gd name="T1" fmla="*/ 2 h 1065"/>
                    <a:gd name="T2" fmla="*/ 0 w 1066"/>
                    <a:gd name="T3" fmla="*/ 0 h 1065"/>
                    <a:gd name="T4" fmla="*/ 0 w 1066"/>
                    <a:gd name="T5" fmla="*/ 0 h 1065"/>
                    <a:gd name="T6" fmla="*/ 0 w 1066"/>
                    <a:gd name="T7" fmla="*/ 0 h 1065"/>
                    <a:gd name="T8" fmla="*/ 0 w 1066"/>
                    <a:gd name="T9" fmla="*/ 2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080" name="Freeform 39"/>
                <p:cNvSpPr>
                  <a:spLocks/>
                </p:cNvSpPr>
                <p:nvPr/>
              </p:nvSpPr>
              <p:spPr bwMode="auto">
                <a:xfrm flipV="1">
                  <a:off x="1129" y="954"/>
                  <a:ext cx="353" cy="471"/>
                </a:xfrm>
                <a:custGeom>
                  <a:avLst/>
                  <a:gdLst>
                    <a:gd name="T0" fmla="*/ 0 w 1066"/>
                    <a:gd name="T1" fmla="*/ 2 h 1065"/>
                    <a:gd name="T2" fmla="*/ 0 w 1066"/>
                    <a:gd name="T3" fmla="*/ 0 h 1065"/>
                    <a:gd name="T4" fmla="*/ 0 w 1066"/>
                    <a:gd name="T5" fmla="*/ 0 h 1065"/>
                    <a:gd name="T6" fmla="*/ 0 w 1066"/>
                    <a:gd name="T7" fmla="*/ 0 h 1065"/>
                    <a:gd name="T8" fmla="*/ 0 w 1066"/>
                    <a:gd name="T9" fmla="*/ 2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7073" name="Group 40"/>
              <p:cNvGrpSpPr>
                <a:grpSpLocks/>
              </p:cNvGrpSpPr>
              <p:nvPr/>
            </p:nvGrpSpPr>
            <p:grpSpPr bwMode="auto">
              <a:xfrm>
                <a:off x="1477" y="499"/>
                <a:ext cx="700" cy="919"/>
                <a:chOff x="782" y="506"/>
                <a:chExt cx="700" cy="919"/>
              </a:xfrm>
            </p:grpSpPr>
            <p:sp>
              <p:nvSpPr>
                <p:cNvPr id="87077" name="Freeform 41"/>
                <p:cNvSpPr>
                  <a:spLocks/>
                </p:cNvSpPr>
                <p:nvPr/>
              </p:nvSpPr>
              <p:spPr bwMode="auto">
                <a:xfrm>
                  <a:off x="782" y="506"/>
                  <a:ext cx="353" cy="471"/>
                </a:xfrm>
                <a:custGeom>
                  <a:avLst/>
                  <a:gdLst>
                    <a:gd name="T0" fmla="*/ 0 w 1066"/>
                    <a:gd name="T1" fmla="*/ 2 h 1065"/>
                    <a:gd name="T2" fmla="*/ 0 w 1066"/>
                    <a:gd name="T3" fmla="*/ 0 h 1065"/>
                    <a:gd name="T4" fmla="*/ 0 w 1066"/>
                    <a:gd name="T5" fmla="*/ 0 h 1065"/>
                    <a:gd name="T6" fmla="*/ 0 w 1066"/>
                    <a:gd name="T7" fmla="*/ 0 h 1065"/>
                    <a:gd name="T8" fmla="*/ 0 w 1066"/>
                    <a:gd name="T9" fmla="*/ 2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078" name="Freeform 42"/>
                <p:cNvSpPr>
                  <a:spLocks/>
                </p:cNvSpPr>
                <p:nvPr/>
              </p:nvSpPr>
              <p:spPr bwMode="auto">
                <a:xfrm flipV="1">
                  <a:off x="1129" y="954"/>
                  <a:ext cx="353" cy="471"/>
                </a:xfrm>
                <a:custGeom>
                  <a:avLst/>
                  <a:gdLst>
                    <a:gd name="T0" fmla="*/ 0 w 1066"/>
                    <a:gd name="T1" fmla="*/ 2 h 1065"/>
                    <a:gd name="T2" fmla="*/ 0 w 1066"/>
                    <a:gd name="T3" fmla="*/ 0 h 1065"/>
                    <a:gd name="T4" fmla="*/ 0 w 1066"/>
                    <a:gd name="T5" fmla="*/ 0 h 1065"/>
                    <a:gd name="T6" fmla="*/ 0 w 1066"/>
                    <a:gd name="T7" fmla="*/ 0 h 1065"/>
                    <a:gd name="T8" fmla="*/ 0 w 1066"/>
                    <a:gd name="T9" fmla="*/ 2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7074" name="Group 43"/>
              <p:cNvGrpSpPr>
                <a:grpSpLocks/>
              </p:cNvGrpSpPr>
              <p:nvPr/>
            </p:nvGrpSpPr>
            <p:grpSpPr bwMode="auto">
              <a:xfrm>
                <a:off x="2167" y="505"/>
                <a:ext cx="700" cy="919"/>
                <a:chOff x="782" y="506"/>
                <a:chExt cx="700" cy="919"/>
              </a:xfrm>
            </p:grpSpPr>
            <p:sp>
              <p:nvSpPr>
                <p:cNvPr id="87075" name="Freeform 44"/>
                <p:cNvSpPr>
                  <a:spLocks/>
                </p:cNvSpPr>
                <p:nvPr/>
              </p:nvSpPr>
              <p:spPr bwMode="auto">
                <a:xfrm>
                  <a:off x="782" y="506"/>
                  <a:ext cx="353" cy="471"/>
                </a:xfrm>
                <a:custGeom>
                  <a:avLst/>
                  <a:gdLst>
                    <a:gd name="T0" fmla="*/ 0 w 1066"/>
                    <a:gd name="T1" fmla="*/ 2 h 1065"/>
                    <a:gd name="T2" fmla="*/ 0 w 1066"/>
                    <a:gd name="T3" fmla="*/ 0 h 1065"/>
                    <a:gd name="T4" fmla="*/ 0 w 1066"/>
                    <a:gd name="T5" fmla="*/ 0 h 1065"/>
                    <a:gd name="T6" fmla="*/ 0 w 1066"/>
                    <a:gd name="T7" fmla="*/ 0 h 1065"/>
                    <a:gd name="T8" fmla="*/ 0 w 1066"/>
                    <a:gd name="T9" fmla="*/ 2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076" name="Freeform 45"/>
                <p:cNvSpPr>
                  <a:spLocks/>
                </p:cNvSpPr>
                <p:nvPr/>
              </p:nvSpPr>
              <p:spPr bwMode="auto">
                <a:xfrm flipV="1">
                  <a:off x="1129" y="954"/>
                  <a:ext cx="353" cy="471"/>
                </a:xfrm>
                <a:custGeom>
                  <a:avLst/>
                  <a:gdLst>
                    <a:gd name="T0" fmla="*/ 0 w 1066"/>
                    <a:gd name="T1" fmla="*/ 2 h 1065"/>
                    <a:gd name="T2" fmla="*/ 0 w 1066"/>
                    <a:gd name="T3" fmla="*/ 0 h 1065"/>
                    <a:gd name="T4" fmla="*/ 0 w 1066"/>
                    <a:gd name="T5" fmla="*/ 0 h 1065"/>
                    <a:gd name="T6" fmla="*/ 0 w 1066"/>
                    <a:gd name="T7" fmla="*/ 0 h 1065"/>
                    <a:gd name="T8" fmla="*/ 0 w 1066"/>
                    <a:gd name="T9" fmla="*/ 2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87043" name="Group 48"/>
          <p:cNvGrpSpPr>
            <a:grpSpLocks/>
          </p:cNvGrpSpPr>
          <p:nvPr/>
        </p:nvGrpSpPr>
        <p:grpSpPr bwMode="auto">
          <a:xfrm>
            <a:off x="3243263" y="277813"/>
            <a:ext cx="3886200" cy="1905000"/>
            <a:chOff x="432" y="192"/>
            <a:chExt cx="2448" cy="1200"/>
          </a:xfrm>
        </p:grpSpPr>
        <p:sp>
          <p:nvSpPr>
            <p:cNvPr id="87067" name="Line 46"/>
            <p:cNvSpPr>
              <a:spLocks noChangeShapeType="1"/>
            </p:cNvSpPr>
            <p:nvPr/>
          </p:nvSpPr>
          <p:spPr bwMode="auto">
            <a:xfrm>
              <a:off x="432" y="192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8" name="Line 47"/>
            <p:cNvSpPr>
              <a:spLocks noChangeShapeType="1"/>
            </p:cNvSpPr>
            <p:nvPr/>
          </p:nvSpPr>
          <p:spPr bwMode="auto">
            <a:xfrm>
              <a:off x="432" y="1392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044" name="Group 49"/>
          <p:cNvGrpSpPr>
            <a:grpSpLocks/>
          </p:cNvGrpSpPr>
          <p:nvPr/>
        </p:nvGrpSpPr>
        <p:grpSpPr bwMode="auto">
          <a:xfrm>
            <a:off x="3243263" y="2563813"/>
            <a:ext cx="3886200" cy="1905000"/>
            <a:chOff x="432" y="192"/>
            <a:chExt cx="2448" cy="1200"/>
          </a:xfrm>
        </p:grpSpPr>
        <p:sp>
          <p:nvSpPr>
            <p:cNvPr id="87065" name="Line 50"/>
            <p:cNvSpPr>
              <a:spLocks noChangeShapeType="1"/>
            </p:cNvSpPr>
            <p:nvPr/>
          </p:nvSpPr>
          <p:spPr bwMode="auto">
            <a:xfrm>
              <a:off x="432" y="192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6" name="Line 51"/>
            <p:cNvSpPr>
              <a:spLocks noChangeShapeType="1"/>
            </p:cNvSpPr>
            <p:nvPr/>
          </p:nvSpPr>
          <p:spPr bwMode="auto">
            <a:xfrm>
              <a:off x="432" y="1392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045" name="Group 52"/>
          <p:cNvGrpSpPr>
            <a:grpSpLocks/>
          </p:cNvGrpSpPr>
          <p:nvPr/>
        </p:nvGrpSpPr>
        <p:grpSpPr bwMode="auto">
          <a:xfrm>
            <a:off x="3243263" y="4773613"/>
            <a:ext cx="3886200" cy="1905000"/>
            <a:chOff x="432" y="192"/>
            <a:chExt cx="2448" cy="1200"/>
          </a:xfrm>
        </p:grpSpPr>
        <p:sp>
          <p:nvSpPr>
            <p:cNvPr id="87063" name="Line 53"/>
            <p:cNvSpPr>
              <a:spLocks noChangeShapeType="1"/>
            </p:cNvSpPr>
            <p:nvPr/>
          </p:nvSpPr>
          <p:spPr bwMode="auto">
            <a:xfrm>
              <a:off x="432" y="192"/>
              <a:ext cx="0" cy="1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4" name="Line 54"/>
            <p:cNvSpPr>
              <a:spLocks noChangeShapeType="1"/>
            </p:cNvSpPr>
            <p:nvPr/>
          </p:nvSpPr>
          <p:spPr bwMode="auto">
            <a:xfrm>
              <a:off x="432" y="1392"/>
              <a:ext cx="24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75" name="Line 55"/>
          <p:cNvSpPr>
            <a:spLocks noChangeShapeType="1"/>
          </p:cNvSpPr>
          <p:nvPr/>
        </p:nvSpPr>
        <p:spPr bwMode="auto">
          <a:xfrm>
            <a:off x="3243263" y="1160463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6" name="Line 56"/>
          <p:cNvSpPr>
            <a:spLocks noChangeShapeType="1"/>
          </p:cNvSpPr>
          <p:nvPr/>
        </p:nvSpPr>
        <p:spPr bwMode="auto">
          <a:xfrm>
            <a:off x="3243263" y="3475038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77" name="Line 57"/>
          <p:cNvSpPr>
            <a:spLocks noChangeShapeType="1"/>
          </p:cNvSpPr>
          <p:nvPr/>
        </p:nvSpPr>
        <p:spPr bwMode="auto">
          <a:xfrm>
            <a:off x="3243263" y="5776913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9" name="Text Box 58"/>
          <p:cNvSpPr txBox="1">
            <a:spLocks noChangeArrowheads="1"/>
          </p:cNvSpPr>
          <p:nvPr/>
        </p:nvSpPr>
        <p:spPr bwMode="auto">
          <a:xfrm>
            <a:off x="7089775" y="1954213"/>
            <a:ext cx="2682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87050" name="Text Box 59"/>
          <p:cNvSpPr txBox="1">
            <a:spLocks noChangeArrowheads="1"/>
          </p:cNvSpPr>
          <p:nvPr/>
        </p:nvSpPr>
        <p:spPr bwMode="auto">
          <a:xfrm>
            <a:off x="7097713" y="4224338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t</a:t>
            </a:r>
          </a:p>
        </p:txBody>
      </p:sp>
      <p:sp>
        <p:nvSpPr>
          <p:cNvPr id="87051" name="Text Box 60"/>
          <p:cNvSpPr txBox="1">
            <a:spLocks noChangeArrowheads="1"/>
          </p:cNvSpPr>
          <p:nvPr/>
        </p:nvSpPr>
        <p:spPr bwMode="auto">
          <a:xfrm>
            <a:off x="7113588" y="6434138"/>
            <a:ext cx="2682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052" name="Text Box 61"/>
              <p:cNvSpPr txBox="1">
                <a:spLocks noChangeArrowheads="1"/>
              </p:cNvSpPr>
              <p:nvPr/>
            </p:nvSpPr>
            <p:spPr bwMode="auto">
              <a:xfrm>
                <a:off x="2865438" y="17463"/>
                <a:ext cx="439159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altLang="en-US" sz="18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US" alt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7052" name="Text 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65438" y="17463"/>
                <a:ext cx="439159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053" name="Text Box 62"/>
              <p:cNvSpPr txBox="1">
                <a:spLocks noChangeArrowheads="1"/>
              </p:cNvSpPr>
              <p:nvPr/>
            </p:nvSpPr>
            <p:spPr bwMode="auto">
              <a:xfrm>
                <a:off x="2822575" y="2335213"/>
                <a:ext cx="430823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𝑖</m:t>
                          </m:r>
                        </m:e>
                        <m:sub>
                          <m:r>
                            <a:rPr lang="en-US" altLang="en-US" sz="18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alt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7053" name="Text Box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22575" y="2335213"/>
                <a:ext cx="430823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054" name="Text Box 63"/>
              <p:cNvSpPr txBox="1">
                <a:spLocks noChangeArrowheads="1"/>
              </p:cNvSpPr>
              <p:nvPr/>
            </p:nvSpPr>
            <p:spPr bwMode="auto">
              <a:xfrm>
                <a:off x="2747963" y="4500563"/>
                <a:ext cx="479875" cy="3693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altLang="en-US" sz="1800" b="0" i="1" smtClean="0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US" altLang="en-US"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87054" name="Text 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47963" y="4500563"/>
                <a:ext cx="479875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84" name="Text Box 64"/>
              <p:cNvSpPr txBox="1">
                <a:spLocks noChangeArrowheads="1"/>
              </p:cNvSpPr>
              <p:nvPr/>
            </p:nvSpPr>
            <p:spPr bwMode="auto">
              <a:xfrm>
                <a:off x="1836693" y="914400"/>
                <a:ext cx="1363707" cy="6463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anose="020B0604020202020204" pitchFamily="34" charset="0"/>
                  <a:buChar char="»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en-US" sz="18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US" altLang="en-US" sz="1800" b="0" i="1" smtClean="0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altLang="en-US" sz="1800" dirty="0">
                    <a:solidFill>
                      <a:srgbClr val="000000"/>
                    </a:solidFill>
                  </a:rPr>
                  <a:t>29.3 </a:t>
                </a:r>
                <a:r>
                  <a:rPr lang="en-US" altLang="en-US" sz="1800" dirty="0">
                    <a:solidFill>
                      <a:srgbClr val="000000"/>
                    </a:solidFill>
                    <a:latin typeface="Symbol" panose="05050102010706020507" pitchFamily="18" charset="2"/>
                  </a:rPr>
                  <a:t>m</a:t>
                </a:r>
                <a:r>
                  <a:rPr lang="en-US" altLang="en-US" sz="1800" dirty="0">
                    <a:solidFill>
                      <a:srgbClr val="000000"/>
                    </a:solidFill>
                  </a:rPr>
                  <a:t>A (</a:t>
                </a:r>
                <a:r>
                  <a:rPr lang="en-US" sz="1800" dirty="0">
                    <a:solidFill>
                      <a:srgbClr val="FF0000"/>
                    </a:solidFill>
                  </a:rPr>
                  <a:t>Only DC</a:t>
                </a:r>
                <a:r>
                  <a:rPr lang="en-US" altLang="en-US" sz="1800" dirty="0">
                    <a:solidFill>
                      <a:srgbClr val="0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5184" name="Text 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36693" y="914400"/>
                <a:ext cx="1363707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3571" t="-6604" r="-5804" b="-1415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85" name="Text Box 65"/>
          <p:cNvSpPr txBox="1">
            <a:spLocks noChangeArrowheads="1"/>
          </p:cNvSpPr>
          <p:nvPr/>
        </p:nvSpPr>
        <p:spPr bwMode="auto">
          <a:xfrm>
            <a:off x="2251075" y="3278188"/>
            <a:ext cx="9636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2.93 mA</a:t>
            </a:r>
          </a:p>
        </p:txBody>
      </p:sp>
      <p:sp>
        <p:nvSpPr>
          <p:cNvPr id="5186" name="Text Box 66"/>
          <p:cNvSpPr txBox="1">
            <a:spLocks noChangeArrowheads="1"/>
          </p:cNvSpPr>
          <p:nvPr/>
        </p:nvSpPr>
        <p:spPr bwMode="auto">
          <a:xfrm>
            <a:off x="2420938" y="5535613"/>
            <a:ext cx="1008062" cy="36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15.35 V</a:t>
            </a:r>
          </a:p>
        </p:txBody>
      </p:sp>
      <p:sp>
        <p:nvSpPr>
          <p:cNvPr id="87058" name="Text Box 68"/>
          <p:cNvSpPr txBox="1">
            <a:spLocks noChangeArrowheads="1"/>
          </p:cNvSpPr>
          <p:nvPr/>
        </p:nvSpPr>
        <p:spPr bwMode="auto">
          <a:xfrm>
            <a:off x="7205663" y="928688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</a:rPr>
              <a:t>Base current</a:t>
            </a:r>
          </a:p>
        </p:txBody>
      </p:sp>
      <p:sp>
        <p:nvSpPr>
          <p:cNvPr id="87059" name="Text Box 69"/>
          <p:cNvSpPr txBox="1">
            <a:spLocks noChangeArrowheads="1"/>
          </p:cNvSpPr>
          <p:nvPr/>
        </p:nvSpPr>
        <p:spPr bwMode="auto">
          <a:xfrm>
            <a:off x="7053263" y="3173413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</a:rPr>
              <a:t>Collector current</a:t>
            </a:r>
          </a:p>
        </p:txBody>
      </p:sp>
      <p:sp>
        <p:nvSpPr>
          <p:cNvPr id="87060" name="Text Box 70"/>
          <p:cNvSpPr txBox="1">
            <a:spLocks noChangeArrowheads="1"/>
          </p:cNvSpPr>
          <p:nvPr/>
        </p:nvSpPr>
        <p:spPr bwMode="auto">
          <a:xfrm>
            <a:off x="7129463" y="5500688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87061" name="Text Box 71"/>
          <p:cNvSpPr txBox="1">
            <a:spLocks noChangeArrowheads="1"/>
          </p:cNvSpPr>
          <p:nvPr/>
        </p:nvSpPr>
        <p:spPr bwMode="auto">
          <a:xfrm>
            <a:off x="7053263" y="5535613"/>
            <a:ext cx="259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</a:rPr>
              <a:t>Collector voltage</a:t>
            </a:r>
          </a:p>
        </p:txBody>
      </p:sp>
      <p:sp>
        <p:nvSpPr>
          <p:cNvPr id="87062" name="TextBox 4"/>
          <p:cNvSpPr txBox="1">
            <a:spLocks noChangeArrowheads="1"/>
          </p:cNvSpPr>
          <p:nvPr/>
        </p:nvSpPr>
        <p:spPr bwMode="auto">
          <a:xfrm>
            <a:off x="139700" y="1804988"/>
            <a:ext cx="16373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b="1" dirty="0">
                <a:solidFill>
                  <a:srgbClr val="000000"/>
                </a:solidFill>
              </a:rPr>
              <a:t>Waveforms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897438" y="386795"/>
                <a:ext cx="14378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en-US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en-US" dirty="0">
                    <a:solidFill>
                      <a:srgbClr val="000000"/>
                    </a:solidFill>
                  </a:rPr>
                  <a:t> (</a:t>
                </a:r>
                <a:r>
                  <a:rPr lang="en-US" dirty="0">
                    <a:solidFill>
                      <a:srgbClr val="FF0000"/>
                    </a:solidFill>
                  </a:rPr>
                  <a:t>Only AC</a:t>
                </a:r>
                <a:r>
                  <a:rPr lang="en-US" altLang="en-US" dirty="0">
                    <a:solidFill>
                      <a:srgbClr val="0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7438" y="386795"/>
                <a:ext cx="1437894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296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>
            <a:endCxn id="3" idx="1"/>
          </p:cNvCxnSpPr>
          <p:nvPr/>
        </p:nvCxnSpPr>
        <p:spPr>
          <a:xfrm flipV="1">
            <a:off x="4626769" y="571461"/>
            <a:ext cx="270669" cy="239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28600" y="2423150"/>
                <a:ext cx="1826334" cy="19389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𝐼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: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Only DC</a:t>
                </a:r>
              </a:p>
              <a:p>
                <a:endParaRPr lang="en-US" sz="24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: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Only AC</a:t>
                </a:r>
              </a:p>
              <a:p>
                <a:endParaRPr lang="en-US" sz="240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𝐵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rgbClr val="FF0000"/>
                        </a:solidFill>
                        <a:latin typeface="Cambria Math"/>
                      </a:rPr>
                      <m:t>: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 DC + AC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423150"/>
                <a:ext cx="1826334" cy="1938992"/>
              </a:xfrm>
              <a:prstGeom prst="rect">
                <a:avLst/>
              </a:prstGeom>
              <a:blipFill rotWithShape="1">
                <a:blip r:embed="rId7"/>
                <a:stretch>
                  <a:fillRect l="-1003" t="-2194" r="-4013" b="-6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75" grpId="0" animBg="1"/>
      <p:bldP spid="5176" grpId="0" animBg="1"/>
      <p:bldP spid="5177" grpId="0" animBg="1"/>
      <p:bldP spid="5184" grpId="0" autoUpdateAnimBg="0"/>
      <p:bldP spid="5185" grpId="0" autoUpdateAnimBg="0"/>
      <p:bldP spid="5186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0" name="Text Box 218"/>
          <p:cNvSpPr txBox="1">
            <a:spLocks noChangeArrowheads="1"/>
          </p:cNvSpPr>
          <p:nvPr/>
        </p:nvSpPr>
        <p:spPr bwMode="auto">
          <a:xfrm rot="-5400000">
            <a:off x="3755232" y="1461293"/>
            <a:ext cx="2914650" cy="691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44800" dirty="0">
                <a:solidFill>
                  <a:srgbClr val="808080"/>
                </a:solidFill>
              </a:rPr>
              <a:t>{</a:t>
            </a:r>
          </a:p>
        </p:txBody>
      </p:sp>
      <p:sp>
        <p:nvSpPr>
          <p:cNvPr id="88067" name="Text Box 136"/>
          <p:cNvSpPr txBox="1">
            <a:spLocks noChangeArrowheads="1"/>
          </p:cNvSpPr>
          <p:nvPr/>
        </p:nvSpPr>
        <p:spPr bwMode="auto">
          <a:xfrm>
            <a:off x="2438400" y="0"/>
            <a:ext cx="46799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3600" b="1" dirty="0">
                <a:solidFill>
                  <a:srgbClr val="3333CC"/>
                </a:solidFill>
              </a:rPr>
              <a:t>The coupling capacitor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09" name="Text Box 137"/>
              <p:cNvSpPr txBox="1">
                <a:spLocks noChangeArrowheads="1"/>
              </p:cNvSpPr>
              <p:nvPr/>
            </p:nvSpPr>
            <p:spPr bwMode="auto">
              <a:xfrm>
                <a:off x="0" y="773113"/>
                <a:ext cx="3276600" cy="798141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800" b="1" dirty="0">
                    <a:solidFill>
                      <a:srgbClr val="FF0000"/>
                    </a:solidFill>
                  </a:rPr>
                  <a:t>Capacitor current,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en-US" sz="28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altLang="en-US" sz="2800" b="0" i="1" smtClean="0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r>
                      <a:rPr lang="en-US" altLang="en-US" sz="2800" b="0" i="1" smtClean="0">
                        <a:solidFill>
                          <a:srgbClr val="000000"/>
                        </a:solidFill>
                        <a:latin typeface="Cambria Math"/>
                      </a:rPr>
                      <m:t>𝐶</m:t>
                    </m:r>
                    <m:f>
                      <m:fPr>
                        <m:ctrlPr>
                          <a:rPr lang="en-US" alt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8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𝑑𝑣</m:t>
                        </m:r>
                      </m:num>
                      <m:den>
                        <m:r>
                          <a:rPr lang="en-US" altLang="en-US" sz="28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altLang="en-US" sz="2800" b="0" i="1" smtClean="0">
                        <a:solidFill>
                          <a:srgbClr val="000000"/>
                        </a:solidFill>
                        <a:latin typeface="Cambria Math"/>
                      </a:rPr>
                      <m:t>.</m:t>
                    </m:r>
                  </m:oMath>
                </a14:m>
                <a:endParaRPr lang="en-US" altLang="en-US" sz="2800" b="0" dirty="0">
                  <a:solidFill>
                    <a:srgbClr val="000000"/>
                  </a:solidFill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800" b="0" dirty="0">
                  <a:solidFill>
                    <a:srgbClr val="000000"/>
                  </a:solidFill>
                </a:endParaRPr>
              </a:p>
              <a:p>
                <a:pPr algn="ctr">
                  <a:spcBef>
                    <a:spcPct val="0"/>
                  </a:spcBef>
                  <a:buNone/>
                </a:pPr>
                <a:r>
                  <a:rPr lang="en-US" altLang="en-US" sz="2800" b="1" dirty="0">
                    <a:solidFill>
                      <a:srgbClr val="FF0000"/>
                    </a:solidFill>
                  </a:rPr>
                  <a:t>DC Analysis: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solidFill>
                          <a:srgbClr val="000000"/>
                        </a:solidFill>
                        <a:latin typeface="Cambria Math"/>
                      </a:rPr>
                      <m:t>𝑣</m:t>
                    </m:r>
                  </m:oMath>
                </a14:m>
                <a:r>
                  <a:rPr lang="en-US" altLang="en-US" sz="2800" b="1" dirty="0">
                    <a:solidFill>
                      <a:srgbClr val="FF0000"/>
                    </a:solidFill>
                  </a:rPr>
                  <a:t> is fixed.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𝑑𝑣</m:t>
                        </m:r>
                      </m:num>
                      <m:den>
                        <m: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altLang="en-US" sz="2800" i="1">
                        <a:solidFill>
                          <a:srgbClr val="000000"/>
                        </a:solidFill>
                        <a:latin typeface="Cambria Math"/>
                      </a:rPr>
                      <m:t>=0</m:t>
                    </m:r>
                  </m:oMath>
                </a14:m>
                <a:endParaRPr lang="en-US" altLang="en-US" sz="2800" b="1" dirty="0">
                  <a:solidFill>
                    <a:srgbClr val="FF0000"/>
                  </a:solidFill>
                </a:endParaRPr>
              </a:p>
              <a:p>
                <a:pPr algn="ctr"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altLang="en-US" sz="2800" i="1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r>
                      <a:rPr lang="en-US" altLang="en-US" sz="2800" b="0" i="1" smtClean="0">
                        <a:solidFill>
                          <a:srgbClr val="000000"/>
                        </a:solidFill>
                        <a:latin typeface="Cambria Math"/>
                      </a:rPr>
                      <m:t>0.</m:t>
                    </m:r>
                  </m:oMath>
                </a14:m>
                <a:r>
                  <a:rPr lang="en-US" altLang="en-US" sz="2800" b="1" dirty="0">
                    <a:solidFill>
                      <a:srgbClr val="FF0000"/>
                    </a:solidFill>
                  </a:rPr>
                  <a:t> Open</a:t>
                </a:r>
              </a:p>
              <a:p>
                <a:pPr algn="ctr">
                  <a:spcBef>
                    <a:spcPct val="0"/>
                  </a:spcBef>
                  <a:buNone/>
                </a:pPr>
                <a:endParaRPr lang="en-US" altLang="en-US" sz="2800" b="1" dirty="0">
                  <a:solidFill>
                    <a:srgbClr val="FF0000"/>
                  </a:solidFill>
                </a:endParaRPr>
              </a:p>
              <a:p>
                <a:pPr algn="ctr">
                  <a:spcBef>
                    <a:spcPct val="0"/>
                  </a:spcBef>
                  <a:buNone/>
                </a:pPr>
                <a:r>
                  <a:rPr lang="en-US" altLang="en-US" sz="2800" b="1" dirty="0">
                    <a:solidFill>
                      <a:srgbClr val="FF0000"/>
                    </a:solidFill>
                  </a:rPr>
                  <a:t>AC Analysis: Reactance </a:t>
                </a:r>
                <a14:m>
                  <m:oMath xmlns:m="http://schemas.openxmlformats.org/officeDocument/2006/math">
                    <m:r>
                      <a:rPr lang="en-US" altLang="en-US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𝑿</m:t>
                    </m:r>
                    <m:r>
                      <a:rPr lang="en-US" altLang="en-US" sz="2800" b="1" i="1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8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en-US" sz="28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2 </m:t>
                        </m:r>
                        <m:r>
                          <a:rPr lang="en-US" altLang="en-US" sz="28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𝜋</m:t>
                        </m:r>
                        <m:r>
                          <a:rPr lang="en-US" altLang="en-US" sz="2800" b="0" i="1" smtClean="0">
                            <a:solidFill>
                              <a:srgbClr val="000000"/>
                            </a:solidFill>
                            <a:latin typeface="Cambria Math"/>
                          </a:rPr>
                          <m:t>𝑓𝐶</m:t>
                        </m:r>
                      </m:den>
                    </m:f>
                  </m:oMath>
                </a14:m>
                <a:endParaRPr lang="en-US" altLang="en-US" sz="2800" i="1" dirty="0">
                  <a:solidFill>
                    <a:srgbClr val="000000"/>
                  </a:solidFill>
                  <a:latin typeface="Cambria Math"/>
                </a:endParaRPr>
              </a:p>
              <a:p>
                <a:pPr algn="ctr">
                  <a:spcBef>
                    <a:spcPct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𝐶</m:t>
                      </m:r>
                      <m:r>
                        <a:rPr lang="en-US" altLang="en-US" sz="2800" i="1">
                          <a:solidFill>
                            <a:srgbClr val="000000"/>
                          </a:solidFill>
                          <a:latin typeface="Cambria Math"/>
                        </a:rPr>
                        <m:t>=</m:t>
                      </m:r>
                      <m:r>
                        <a:rPr lang="en-US" altLang="en-US" sz="2800" b="0" i="1" smtClean="0">
                          <a:solidFill>
                            <a:srgbClr val="000000"/>
                          </a:solidFill>
                          <a:latin typeface="Cambria Math"/>
                        </a:rPr>
                        <m:t>𝐿𝑎𝑟𝑔𝑒</m:t>
                      </m:r>
                    </m:oMath>
                  </m:oMathPara>
                </a14:m>
                <a:endParaRPr lang="en-US" altLang="en-US" sz="2800" b="0" dirty="0">
                  <a:solidFill>
                    <a:srgbClr val="000000"/>
                  </a:solidFill>
                </a:endParaRPr>
              </a:p>
              <a:p>
                <a:pPr algn="ctr">
                  <a:spcBef>
                    <a:spcPct val="0"/>
                  </a:spcBef>
                  <a:buNone/>
                </a:pPr>
                <a:r>
                  <a:rPr lang="en-US" altLang="en-US" sz="28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solidFill>
                          <a:srgbClr val="000000"/>
                        </a:solidFill>
                        <a:latin typeface="Cambria Math"/>
                      </a:rPr>
                      <m:t>𝑋</m:t>
                    </m:r>
                    <m:r>
                      <a:rPr lang="en-US" altLang="en-US" sz="2800" i="1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r>
                      <a:rPr lang="en-US" altLang="en-US" sz="2800" b="0" i="1" smtClean="0">
                        <a:solidFill>
                          <a:srgbClr val="000000"/>
                        </a:solidFill>
                        <a:latin typeface="Cambria Math"/>
                      </a:rPr>
                      <m:t>0</m:t>
                    </m:r>
                  </m:oMath>
                </a14:m>
                <a:r>
                  <a:rPr lang="en-US" altLang="en-US" sz="2800" b="1" dirty="0">
                    <a:solidFill>
                      <a:srgbClr val="FF0000"/>
                    </a:solidFill>
                  </a:rPr>
                  <a:t>. Short </a:t>
                </a:r>
              </a:p>
              <a:p>
                <a:pPr algn="ctr">
                  <a:spcBef>
                    <a:spcPct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𝑐</m:t>
                        </m:r>
                      </m:sub>
                    </m:sSub>
                    <m:r>
                      <a:rPr lang="en-US" altLang="en-US" sz="2800" i="1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  <m:r>
                      <a:rPr lang="en-US" altLang="en-US" sz="2800" i="1">
                        <a:solidFill>
                          <a:srgbClr val="000000"/>
                        </a:solidFill>
                        <a:latin typeface="Cambria Math"/>
                      </a:rPr>
                      <m:t>𝐶</m:t>
                    </m:r>
                    <m:f>
                      <m:fPr>
                        <m:ctrlP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𝑑𝑣</m:t>
                        </m:r>
                      </m:num>
                      <m:den>
                        <m:r>
                          <a:rPr lang="en-US" altLang="en-US" sz="28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en-US" altLang="en-US" sz="2800" b="0" i="1" smtClean="0">
                        <a:solidFill>
                          <a:srgbClr val="000000"/>
                        </a:solidFill>
                        <a:latin typeface="Cambria Math"/>
                      </a:rPr>
                      <m:t>=</m:t>
                    </m:r>
                  </m:oMath>
                </a14:m>
                <a:r>
                  <a:rPr lang="en-US" altLang="en-US" sz="2800" b="1" dirty="0">
                    <a:solidFill>
                      <a:srgbClr val="FF0000"/>
                    </a:solidFill>
                  </a:rPr>
                  <a:t> Large</a:t>
                </a:r>
              </a:p>
              <a:p>
                <a:pPr algn="ctr">
                  <a:spcBef>
                    <a:spcPct val="0"/>
                  </a:spcBef>
                  <a:buNone/>
                </a:pPr>
                <a:r>
                  <a:rPr lang="en-US" altLang="en-US" sz="2800" b="1" dirty="0">
                    <a:solidFill>
                      <a:srgbClr val="FF0000"/>
                    </a:solidFill>
                  </a:rPr>
                  <a:t> </a:t>
                </a:r>
              </a:p>
              <a:p>
                <a:pPr algn="ctr">
                  <a:spcBef>
                    <a:spcPct val="0"/>
                  </a:spcBef>
                  <a:buNone/>
                </a:pPr>
                <a:endParaRPr lang="en-US" altLang="en-US" sz="2800" b="1" dirty="0">
                  <a:solidFill>
                    <a:srgbClr val="FF0000"/>
                  </a:solidFill>
                </a:endParaRPr>
              </a:p>
              <a:p>
                <a:pPr algn="ctr">
                  <a:spcBef>
                    <a:spcPct val="0"/>
                  </a:spcBef>
                  <a:buNone/>
                </a:pPr>
                <a:endParaRPr lang="en-US" altLang="en-US" sz="2800" b="1" dirty="0">
                  <a:solidFill>
                    <a:srgbClr val="FF0000"/>
                  </a:solidFill>
                </a:endParaRPr>
              </a:p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209" name="Text 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773113"/>
                <a:ext cx="3276600" cy="7981416"/>
              </a:xfrm>
              <a:prstGeom prst="rect">
                <a:avLst/>
              </a:prstGeom>
              <a:blipFill rotWithShape="1">
                <a:blip r:embed="rId3"/>
                <a:stretch>
                  <a:fillRect l="-3346" t="-764" r="-260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92" name="Group 220"/>
          <p:cNvGrpSpPr>
            <a:grpSpLocks/>
          </p:cNvGrpSpPr>
          <p:nvPr/>
        </p:nvGrpSpPr>
        <p:grpSpPr bwMode="auto">
          <a:xfrm>
            <a:off x="3416300" y="1489075"/>
            <a:ext cx="2527300" cy="2744788"/>
            <a:chOff x="2152" y="938"/>
            <a:chExt cx="1592" cy="1729"/>
          </a:xfrm>
        </p:grpSpPr>
        <p:grpSp>
          <p:nvGrpSpPr>
            <p:cNvPr id="88106" name="Group 145"/>
            <p:cNvGrpSpPr>
              <a:grpSpLocks/>
            </p:cNvGrpSpPr>
            <p:nvPr/>
          </p:nvGrpSpPr>
          <p:grpSpPr bwMode="auto">
            <a:xfrm>
              <a:off x="2165" y="1381"/>
              <a:ext cx="465" cy="465"/>
              <a:chOff x="2064" y="576"/>
              <a:chExt cx="465" cy="465"/>
            </a:xfrm>
          </p:grpSpPr>
          <p:sp>
            <p:nvSpPr>
              <p:cNvPr id="88134" name="Oval 146"/>
              <p:cNvSpPr>
                <a:spLocks noChangeArrowheads="1"/>
              </p:cNvSpPr>
              <p:nvPr/>
            </p:nvSpPr>
            <p:spPr bwMode="auto">
              <a:xfrm>
                <a:off x="2064" y="576"/>
                <a:ext cx="465" cy="465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88135" name="Freeform 147"/>
              <p:cNvSpPr>
                <a:spLocks/>
              </p:cNvSpPr>
              <p:nvPr/>
            </p:nvSpPr>
            <p:spPr bwMode="auto">
              <a:xfrm>
                <a:off x="2178" y="696"/>
                <a:ext cx="109" cy="114"/>
              </a:xfrm>
              <a:custGeom>
                <a:avLst/>
                <a:gdLst>
                  <a:gd name="T0" fmla="*/ 0 w 1066"/>
                  <a:gd name="T1" fmla="*/ 0 h 1065"/>
                  <a:gd name="T2" fmla="*/ 0 w 1066"/>
                  <a:gd name="T3" fmla="*/ 0 h 1065"/>
                  <a:gd name="T4" fmla="*/ 0 w 1066"/>
                  <a:gd name="T5" fmla="*/ 0 h 1065"/>
                  <a:gd name="T6" fmla="*/ 0 w 1066"/>
                  <a:gd name="T7" fmla="*/ 0 h 1065"/>
                  <a:gd name="T8" fmla="*/ 0 w 1066"/>
                  <a:gd name="T9" fmla="*/ 0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136" name="Freeform 148"/>
              <p:cNvSpPr>
                <a:spLocks/>
              </p:cNvSpPr>
              <p:nvPr/>
            </p:nvSpPr>
            <p:spPr bwMode="auto">
              <a:xfrm flipV="1">
                <a:off x="2287" y="805"/>
                <a:ext cx="109" cy="114"/>
              </a:xfrm>
              <a:custGeom>
                <a:avLst/>
                <a:gdLst>
                  <a:gd name="T0" fmla="*/ 0 w 1066"/>
                  <a:gd name="T1" fmla="*/ 0 h 1065"/>
                  <a:gd name="T2" fmla="*/ 0 w 1066"/>
                  <a:gd name="T3" fmla="*/ 0 h 1065"/>
                  <a:gd name="T4" fmla="*/ 0 w 1066"/>
                  <a:gd name="T5" fmla="*/ 0 h 1065"/>
                  <a:gd name="T6" fmla="*/ 0 w 1066"/>
                  <a:gd name="T7" fmla="*/ 0 h 1065"/>
                  <a:gd name="T8" fmla="*/ 0 w 1066"/>
                  <a:gd name="T9" fmla="*/ 0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8107" name="Group 149"/>
            <p:cNvGrpSpPr>
              <a:grpSpLocks/>
            </p:cNvGrpSpPr>
            <p:nvPr/>
          </p:nvGrpSpPr>
          <p:grpSpPr bwMode="auto">
            <a:xfrm rot="10800000">
              <a:off x="3236" y="1237"/>
              <a:ext cx="208" cy="620"/>
              <a:chOff x="2000" y="1771"/>
              <a:chExt cx="208" cy="620"/>
            </a:xfrm>
          </p:grpSpPr>
          <p:sp>
            <p:nvSpPr>
              <p:cNvPr id="88127" name="Line 150"/>
              <p:cNvSpPr>
                <a:spLocks noChangeShapeType="1"/>
              </p:cNvSpPr>
              <p:nvPr/>
            </p:nvSpPr>
            <p:spPr bwMode="auto">
              <a:xfrm flipV="1">
                <a:off x="2001" y="1925"/>
                <a:ext cx="207" cy="10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128" name="Line 151"/>
              <p:cNvSpPr>
                <a:spLocks noChangeShapeType="1"/>
              </p:cNvSpPr>
              <p:nvPr/>
            </p:nvSpPr>
            <p:spPr bwMode="auto">
              <a:xfrm flipV="1">
                <a:off x="2001" y="2131"/>
                <a:ext cx="207" cy="10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129" name="Line 152"/>
              <p:cNvSpPr>
                <a:spLocks noChangeShapeType="1"/>
              </p:cNvSpPr>
              <p:nvPr/>
            </p:nvSpPr>
            <p:spPr bwMode="auto">
              <a:xfrm flipH="1" flipV="1">
                <a:off x="2001" y="2028"/>
                <a:ext cx="207" cy="10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130" name="Line 153"/>
              <p:cNvSpPr>
                <a:spLocks noChangeShapeType="1"/>
              </p:cNvSpPr>
              <p:nvPr/>
            </p:nvSpPr>
            <p:spPr bwMode="auto">
              <a:xfrm flipH="1" flipV="1">
                <a:off x="2001" y="2232"/>
                <a:ext cx="207" cy="10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131" name="Line 154"/>
              <p:cNvSpPr>
                <a:spLocks noChangeShapeType="1"/>
              </p:cNvSpPr>
              <p:nvPr/>
            </p:nvSpPr>
            <p:spPr bwMode="auto">
              <a:xfrm flipH="1" flipV="1">
                <a:off x="2001" y="1821"/>
                <a:ext cx="207" cy="10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132" name="Freeform 155"/>
              <p:cNvSpPr>
                <a:spLocks/>
              </p:cNvSpPr>
              <p:nvPr/>
            </p:nvSpPr>
            <p:spPr bwMode="auto">
              <a:xfrm flipH="1">
                <a:off x="2101" y="2336"/>
                <a:ext cx="107" cy="55"/>
              </a:xfrm>
              <a:custGeom>
                <a:avLst/>
                <a:gdLst>
                  <a:gd name="T0" fmla="*/ 25 w 131"/>
                  <a:gd name="T1" fmla="*/ 12 h 68"/>
                  <a:gd name="T2" fmla="*/ 0 w 131"/>
                  <a:gd name="T3" fmla="*/ 0 h 6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31" h="68">
                    <a:moveTo>
                      <a:pt x="131" y="6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133" name="Freeform 156"/>
              <p:cNvSpPr>
                <a:spLocks/>
              </p:cNvSpPr>
              <p:nvPr/>
            </p:nvSpPr>
            <p:spPr bwMode="auto">
              <a:xfrm flipH="1">
                <a:off x="2000" y="1771"/>
                <a:ext cx="100" cy="50"/>
              </a:xfrm>
              <a:custGeom>
                <a:avLst/>
                <a:gdLst>
                  <a:gd name="T0" fmla="*/ 15 w 131"/>
                  <a:gd name="T1" fmla="*/ 6 h 68"/>
                  <a:gd name="T2" fmla="*/ 0 w 131"/>
                  <a:gd name="T3" fmla="*/ 0 h 6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31" h="68">
                    <a:moveTo>
                      <a:pt x="131" y="6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8108" name="Group 157"/>
            <p:cNvGrpSpPr>
              <a:grpSpLocks/>
            </p:cNvGrpSpPr>
            <p:nvPr/>
          </p:nvGrpSpPr>
          <p:grpSpPr bwMode="auto">
            <a:xfrm>
              <a:off x="2152" y="2101"/>
              <a:ext cx="480" cy="192"/>
              <a:chOff x="1261" y="2969"/>
              <a:chExt cx="480" cy="192"/>
            </a:xfrm>
          </p:grpSpPr>
          <p:sp>
            <p:nvSpPr>
              <p:cNvPr id="88124" name="Line 158"/>
              <p:cNvSpPr>
                <a:spLocks noChangeShapeType="1"/>
              </p:cNvSpPr>
              <p:nvPr/>
            </p:nvSpPr>
            <p:spPr bwMode="auto">
              <a:xfrm>
                <a:off x="1261" y="2969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125" name="Line 159"/>
              <p:cNvSpPr>
                <a:spLocks noChangeShapeType="1"/>
              </p:cNvSpPr>
              <p:nvPr/>
            </p:nvSpPr>
            <p:spPr bwMode="auto">
              <a:xfrm>
                <a:off x="1357" y="3065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126" name="Line 160"/>
              <p:cNvSpPr>
                <a:spLocks noChangeShapeType="1"/>
              </p:cNvSpPr>
              <p:nvPr/>
            </p:nvSpPr>
            <p:spPr bwMode="auto">
              <a:xfrm>
                <a:off x="1453" y="3161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8109" name="Line 161"/>
            <p:cNvSpPr>
              <a:spLocks noChangeShapeType="1"/>
            </p:cNvSpPr>
            <p:nvPr/>
          </p:nvSpPr>
          <p:spPr bwMode="auto">
            <a:xfrm>
              <a:off x="3348" y="1861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8110" name="Group 162"/>
            <p:cNvGrpSpPr>
              <a:grpSpLocks/>
            </p:cNvGrpSpPr>
            <p:nvPr/>
          </p:nvGrpSpPr>
          <p:grpSpPr bwMode="auto">
            <a:xfrm>
              <a:off x="3092" y="2101"/>
              <a:ext cx="480" cy="192"/>
              <a:chOff x="1261" y="2969"/>
              <a:chExt cx="480" cy="192"/>
            </a:xfrm>
          </p:grpSpPr>
          <p:sp>
            <p:nvSpPr>
              <p:cNvPr id="88121" name="Line 163"/>
              <p:cNvSpPr>
                <a:spLocks noChangeShapeType="1"/>
              </p:cNvSpPr>
              <p:nvPr/>
            </p:nvSpPr>
            <p:spPr bwMode="auto">
              <a:xfrm>
                <a:off x="1261" y="2969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122" name="Line 164"/>
              <p:cNvSpPr>
                <a:spLocks noChangeShapeType="1"/>
              </p:cNvSpPr>
              <p:nvPr/>
            </p:nvSpPr>
            <p:spPr bwMode="auto">
              <a:xfrm>
                <a:off x="1357" y="3065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123" name="Line 165"/>
              <p:cNvSpPr>
                <a:spLocks noChangeShapeType="1"/>
              </p:cNvSpPr>
              <p:nvPr/>
            </p:nvSpPr>
            <p:spPr bwMode="auto">
              <a:xfrm>
                <a:off x="1453" y="3161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8111" name="Line 166"/>
            <p:cNvSpPr>
              <a:spLocks noChangeShapeType="1"/>
            </p:cNvSpPr>
            <p:nvPr/>
          </p:nvSpPr>
          <p:spPr bwMode="auto">
            <a:xfrm>
              <a:off x="3342" y="1005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12" name="Line 167"/>
            <p:cNvSpPr>
              <a:spLocks noChangeShapeType="1"/>
            </p:cNvSpPr>
            <p:nvPr/>
          </p:nvSpPr>
          <p:spPr bwMode="auto">
            <a:xfrm flipH="1">
              <a:off x="2412" y="1007"/>
              <a:ext cx="1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13" name="Line 168"/>
            <p:cNvSpPr>
              <a:spLocks noChangeShapeType="1"/>
            </p:cNvSpPr>
            <p:nvPr/>
          </p:nvSpPr>
          <p:spPr bwMode="auto">
            <a:xfrm flipH="1">
              <a:off x="3168" y="1007"/>
              <a:ext cx="17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14" name="Line 169"/>
            <p:cNvSpPr>
              <a:spLocks noChangeShapeType="1"/>
            </p:cNvSpPr>
            <p:nvPr/>
          </p:nvSpPr>
          <p:spPr bwMode="auto">
            <a:xfrm>
              <a:off x="2402" y="997"/>
              <a:ext cx="0" cy="3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15" name="Line 170"/>
            <p:cNvSpPr>
              <a:spLocks noChangeShapeType="1"/>
            </p:cNvSpPr>
            <p:nvPr/>
          </p:nvSpPr>
          <p:spPr bwMode="auto">
            <a:xfrm>
              <a:off x="2392" y="1861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16" name="Text Box 172"/>
            <p:cNvSpPr txBox="1">
              <a:spLocks noChangeArrowheads="1"/>
            </p:cNvSpPr>
            <p:nvPr/>
          </p:nvSpPr>
          <p:spPr bwMode="auto">
            <a:xfrm>
              <a:off x="3466" y="1375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 b="1">
                  <a:solidFill>
                    <a:srgbClr val="FF0000"/>
                  </a:solidFill>
                </a:rPr>
                <a:t>R</a:t>
              </a:r>
            </a:p>
          </p:txBody>
        </p:sp>
        <p:sp>
          <p:nvSpPr>
            <p:cNvPr id="88117" name="Oval 205"/>
            <p:cNvSpPr>
              <a:spLocks noChangeArrowheads="1"/>
            </p:cNvSpPr>
            <p:nvPr/>
          </p:nvSpPr>
          <p:spPr bwMode="auto">
            <a:xfrm>
              <a:off x="2592" y="938"/>
              <a:ext cx="144" cy="14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8118" name="Oval 206"/>
            <p:cNvSpPr>
              <a:spLocks noChangeArrowheads="1"/>
            </p:cNvSpPr>
            <p:nvPr/>
          </p:nvSpPr>
          <p:spPr bwMode="auto">
            <a:xfrm>
              <a:off x="3024" y="938"/>
              <a:ext cx="144" cy="14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88119" name="Line 214"/>
            <p:cNvSpPr>
              <a:spLocks noChangeShapeType="1"/>
            </p:cNvSpPr>
            <p:nvPr/>
          </p:nvSpPr>
          <p:spPr bwMode="auto">
            <a:xfrm>
              <a:off x="2736" y="101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20" name="Text Box 216"/>
            <p:cNvSpPr txBox="1">
              <a:spLocks noChangeArrowheads="1"/>
            </p:cNvSpPr>
            <p:nvPr/>
          </p:nvSpPr>
          <p:spPr bwMode="auto">
            <a:xfrm>
              <a:off x="2438" y="2340"/>
              <a:ext cx="90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 b="1">
                  <a:solidFill>
                    <a:srgbClr val="FF0000"/>
                  </a:solidFill>
                </a:rPr>
                <a:t>SHORT</a:t>
              </a:r>
            </a:p>
          </p:txBody>
        </p:sp>
      </p:grpSp>
      <p:grpSp>
        <p:nvGrpSpPr>
          <p:cNvPr id="3293" name="Group 221"/>
          <p:cNvGrpSpPr>
            <a:grpSpLocks/>
          </p:cNvGrpSpPr>
          <p:nvPr/>
        </p:nvGrpSpPr>
        <p:grpSpPr bwMode="auto">
          <a:xfrm>
            <a:off x="6172200" y="1368425"/>
            <a:ext cx="2527300" cy="2887663"/>
            <a:chOff x="3888" y="862"/>
            <a:chExt cx="1592" cy="1819"/>
          </a:xfrm>
        </p:grpSpPr>
        <p:grpSp>
          <p:nvGrpSpPr>
            <p:cNvPr id="88073" name="Group 73"/>
            <p:cNvGrpSpPr>
              <a:grpSpLocks/>
            </p:cNvGrpSpPr>
            <p:nvPr/>
          </p:nvGrpSpPr>
          <p:grpSpPr bwMode="auto">
            <a:xfrm rot="16200000" flipH="1">
              <a:off x="3978" y="1418"/>
              <a:ext cx="304" cy="387"/>
              <a:chOff x="864" y="1152"/>
              <a:chExt cx="417" cy="480"/>
            </a:xfrm>
          </p:grpSpPr>
          <p:sp>
            <p:nvSpPr>
              <p:cNvPr id="88102" name="Line 74"/>
              <p:cNvSpPr>
                <a:spLocks noChangeShapeType="1"/>
              </p:cNvSpPr>
              <p:nvPr/>
            </p:nvSpPr>
            <p:spPr bwMode="auto">
              <a:xfrm>
                <a:off x="864" y="1152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103" name="Line 75"/>
              <p:cNvSpPr>
                <a:spLocks noChangeShapeType="1"/>
              </p:cNvSpPr>
              <p:nvPr/>
            </p:nvSpPr>
            <p:spPr bwMode="auto">
              <a:xfrm>
                <a:off x="1152" y="1152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104" name="Line 76"/>
              <p:cNvSpPr>
                <a:spLocks noChangeShapeType="1"/>
              </p:cNvSpPr>
              <p:nvPr/>
            </p:nvSpPr>
            <p:spPr bwMode="auto">
              <a:xfrm>
                <a:off x="1281" y="1248"/>
                <a:ext cx="0" cy="3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105" name="Line 77"/>
              <p:cNvSpPr>
                <a:spLocks noChangeShapeType="1"/>
              </p:cNvSpPr>
              <p:nvPr/>
            </p:nvSpPr>
            <p:spPr bwMode="auto">
              <a:xfrm>
                <a:off x="1008" y="1248"/>
                <a:ext cx="0" cy="30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8074" name="Group 181"/>
            <p:cNvGrpSpPr>
              <a:grpSpLocks/>
            </p:cNvGrpSpPr>
            <p:nvPr/>
          </p:nvGrpSpPr>
          <p:grpSpPr bwMode="auto">
            <a:xfrm rot="10800000">
              <a:off x="4972" y="1237"/>
              <a:ext cx="208" cy="620"/>
              <a:chOff x="2000" y="1771"/>
              <a:chExt cx="208" cy="620"/>
            </a:xfrm>
          </p:grpSpPr>
          <p:sp>
            <p:nvSpPr>
              <p:cNvPr id="88095" name="Line 182"/>
              <p:cNvSpPr>
                <a:spLocks noChangeShapeType="1"/>
              </p:cNvSpPr>
              <p:nvPr/>
            </p:nvSpPr>
            <p:spPr bwMode="auto">
              <a:xfrm flipV="1">
                <a:off x="2001" y="1925"/>
                <a:ext cx="207" cy="10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96" name="Line 183"/>
              <p:cNvSpPr>
                <a:spLocks noChangeShapeType="1"/>
              </p:cNvSpPr>
              <p:nvPr/>
            </p:nvSpPr>
            <p:spPr bwMode="auto">
              <a:xfrm flipV="1">
                <a:off x="2001" y="2131"/>
                <a:ext cx="207" cy="10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97" name="Line 184"/>
              <p:cNvSpPr>
                <a:spLocks noChangeShapeType="1"/>
              </p:cNvSpPr>
              <p:nvPr/>
            </p:nvSpPr>
            <p:spPr bwMode="auto">
              <a:xfrm flipH="1" flipV="1">
                <a:off x="2001" y="2028"/>
                <a:ext cx="207" cy="10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98" name="Line 185"/>
              <p:cNvSpPr>
                <a:spLocks noChangeShapeType="1"/>
              </p:cNvSpPr>
              <p:nvPr/>
            </p:nvSpPr>
            <p:spPr bwMode="auto">
              <a:xfrm flipH="1" flipV="1">
                <a:off x="2001" y="2232"/>
                <a:ext cx="207" cy="10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99" name="Line 186"/>
              <p:cNvSpPr>
                <a:spLocks noChangeShapeType="1"/>
              </p:cNvSpPr>
              <p:nvPr/>
            </p:nvSpPr>
            <p:spPr bwMode="auto">
              <a:xfrm flipH="1" flipV="1">
                <a:off x="2001" y="1821"/>
                <a:ext cx="207" cy="103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100" name="Freeform 187"/>
              <p:cNvSpPr>
                <a:spLocks/>
              </p:cNvSpPr>
              <p:nvPr/>
            </p:nvSpPr>
            <p:spPr bwMode="auto">
              <a:xfrm flipH="1">
                <a:off x="2101" y="2336"/>
                <a:ext cx="107" cy="55"/>
              </a:xfrm>
              <a:custGeom>
                <a:avLst/>
                <a:gdLst>
                  <a:gd name="T0" fmla="*/ 25 w 131"/>
                  <a:gd name="T1" fmla="*/ 12 h 68"/>
                  <a:gd name="T2" fmla="*/ 0 w 131"/>
                  <a:gd name="T3" fmla="*/ 0 h 6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31" h="68">
                    <a:moveTo>
                      <a:pt x="131" y="6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101" name="Freeform 188"/>
              <p:cNvSpPr>
                <a:spLocks/>
              </p:cNvSpPr>
              <p:nvPr/>
            </p:nvSpPr>
            <p:spPr bwMode="auto">
              <a:xfrm flipH="1">
                <a:off x="2000" y="1771"/>
                <a:ext cx="100" cy="50"/>
              </a:xfrm>
              <a:custGeom>
                <a:avLst/>
                <a:gdLst>
                  <a:gd name="T0" fmla="*/ 15 w 131"/>
                  <a:gd name="T1" fmla="*/ 6 h 68"/>
                  <a:gd name="T2" fmla="*/ 0 w 131"/>
                  <a:gd name="T3" fmla="*/ 0 h 68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31" h="68">
                    <a:moveTo>
                      <a:pt x="131" y="68"/>
                    </a:moveTo>
                    <a:lnTo>
                      <a:pt x="0" y="0"/>
                    </a:lnTo>
                  </a:path>
                </a:pathLst>
              </a:custGeom>
              <a:noFill/>
              <a:ln w="38100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8075" name="Group 189"/>
            <p:cNvGrpSpPr>
              <a:grpSpLocks/>
            </p:cNvGrpSpPr>
            <p:nvPr/>
          </p:nvGrpSpPr>
          <p:grpSpPr bwMode="auto">
            <a:xfrm>
              <a:off x="3888" y="2101"/>
              <a:ext cx="480" cy="192"/>
              <a:chOff x="1261" y="2969"/>
              <a:chExt cx="480" cy="192"/>
            </a:xfrm>
          </p:grpSpPr>
          <p:sp>
            <p:nvSpPr>
              <p:cNvPr id="88092" name="Line 190"/>
              <p:cNvSpPr>
                <a:spLocks noChangeShapeType="1"/>
              </p:cNvSpPr>
              <p:nvPr/>
            </p:nvSpPr>
            <p:spPr bwMode="auto">
              <a:xfrm>
                <a:off x="1261" y="2969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93" name="Line 191"/>
              <p:cNvSpPr>
                <a:spLocks noChangeShapeType="1"/>
              </p:cNvSpPr>
              <p:nvPr/>
            </p:nvSpPr>
            <p:spPr bwMode="auto">
              <a:xfrm>
                <a:off x="1357" y="3065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94" name="Line 192"/>
              <p:cNvSpPr>
                <a:spLocks noChangeShapeType="1"/>
              </p:cNvSpPr>
              <p:nvPr/>
            </p:nvSpPr>
            <p:spPr bwMode="auto">
              <a:xfrm>
                <a:off x="1453" y="3161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8076" name="Line 193"/>
            <p:cNvSpPr>
              <a:spLocks noChangeShapeType="1"/>
            </p:cNvSpPr>
            <p:nvPr/>
          </p:nvSpPr>
          <p:spPr bwMode="auto">
            <a:xfrm>
              <a:off x="5084" y="1861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88077" name="Group 194"/>
            <p:cNvGrpSpPr>
              <a:grpSpLocks/>
            </p:cNvGrpSpPr>
            <p:nvPr/>
          </p:nvGrpSpPr>
          <p:grpSpPr bwMode="auto">
            <a:xfrm>
              <a:off x="4828" y="2101"/>
              <a:ext cx="480" cy="192"/>
              <a:chOff x="1261" y="2969"/>
              <a:chExt cx="480" cy="192"/>
            </a:xfrm>
          </p:grpSpPr>
          <p:sp>
            <p:nvSpPr>
              <p:cNvPr id="88089" name="Line 195"/>
              <p:cNvSpPr>
                <a:spLocks noChangeShapeType="1"/>
              </p:cNvSpPr>
              <p:nvPr/>
            </p:nvSpPr>
            <p:spPr bwMode="auto">
              <a:xfrm>
                <a:off x="1261" y="2969"/>
                <a:ext cx="4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90" name="Line 196"/>
              <p:cNvSpPr>
                <a:spLocks noChangeShapeType="1"/>
              </p:cNvSpPr>
              <p:nvPr/>
            </p:nvSpPr>
            <p:spPr bwMode="auto">
              <a:xfrm>
                <a:off x="1357" y="3065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91" name="Line 197"/>
              <p:cNvSpPr>
                <a:spLocks noChangeShapeType="1"/>
              </p:cNvSpPr>
              <p:nvPr/>
            </p:nvSpPr>
            <p:spPr bwMode="auto">
              <a:xfrm>
                <a:off x="1453" y="3161"/>
                <a:ext cx="9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8078" name="Line 198"/>
            <p:cNvSpPr>
              <a:spLocks noChangeShapeType="1"/>
            </p:cNvSpPr>
            <p:nvPr/>
          </p:nvSpPr>
          <p:spPr bwMode="auto">
            <a:xfrm>
              <a:off x="5078" y="1005"/>
              <a:ext cx="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79" name="Line 201"/>
            <p:cNvSpPr>
              <a:spLocks noChangeShapeType="1"/>
            </p:cNvSpPr>
            <p:nvPr/>
          </p:nvSpPr>
          <p:spPr bwMode="auto">
            <a:xfrm>
              <a:off x="4138" y="1004"/>
              <a:ext cx="0" cy="46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80" name="Line 202"/>
            <p:cNvSpPr>
              <a:spLocks noChangeShapeType="1"/>
            </p:cNvSpPr>
            <p:nvPr/>
          </p:nvSpPr>
          <p:spPr bwMode="auto">
            <a:xfrm>
              <a:off x="4128" y="1764"/>
              <a:ext cx="0" cy="33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81" name="Text Box 204"/>
            <p:cNvSpPr txBox="1">
              <a:spLocks noChangeArrowheads="1"/>
            </p:cNvSpPr>
            <p:nvPr/>
          </p:nvSpPr>
          <p:spPr bwMode="auto">
            <a:xfrm>
              <a:off x="5202" y="1375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 b="1">
                  <a:solidFill>
                    <a:srgbClr val="FF0000"/>
                  </a:solidFill>
                </a:rPr>
                <a:t>R</a:t>
              </a:r>
            </a:p>
          </p:txBody>
        </p:sp>
        <p:grpSp>
          <p:nvGrpSpPr>
            <p:cNvPr id="88082" name="Group 213"/>
            <p:cNvGrpSpPr>
              <a:grpSpLocks/>
            </p:cNvGrpSpPr>
            <p:nvPr/>
          </p:nvGrpSpPr>
          <p:grpSpPr bwMode="auto">
            <a:xfrm>
              <a:off x="4138" y="938"/>
              <a:ext cx="930" cy="144"/>
              <a:chOff x="2508" y="1574"/>
              <a:chExt cx="930" cy="144"/>
            </a:xfrm>
          </p:grpSpPr>
          <p:sp>
            <p:nvSpPr>
              <p:cNvPr id="88085" name="Line 209"/>
              <p:cNvSpPr>
                <a:spLocks noChangeShapeType="1"/>
              </p:cNvSpPr>
              <p:nvPr/>
            </p:nvSpPr>
            <p:spPr bwMode="auto">
              <a:xfrm flipH="1">
                <a:off x="2508" y="1643"/>
                <a:ext cx="18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86" name="Line 210"/>
              <p:cNvSpPr>
                <a:spLocks noChangeShapeType="1"/>
              </p:cNvSpPr>
              <p:nvPr/>
            </p:nvSpPr>
            <p:spPr bwMode="auto">
              <a:xfrm flipH="1">
                <a:off x="3264" y="1643"/>
                <a:ext cx="17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87" name="Oval 211"/>
              <p:cNvSpPr>
                <a:spLocks noChangeArrowheads="1"/>
              </p:cNvSpPr>
              <p:nvPr/>
            </p:nvSpPr>
            <p:spPr bwMode="auto">
              <a:xfrm>
                <a:off x="2688" y="1574"/>
                <a:ext cx="144" cy="1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88088" name="Oval 212"/>
              <p:cNvSpPr>
                <a:spLocks noChangeArrowheads="1"/>
              </p:cNvSpPr>
              <p:nvPr/>
            </p:nvSpPr>
            <p:spPr bwMode="auto">
              <a:xfrm>
                <a:off x="3120" y="1574"/>
                <a:ext cx="144" cy="144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88083" name="Line 215"/>
            <p:cNvSpPr>
              <a:spLocks noChangeShapeType="1"/>
            </p:cNvSpPr>
            <p:nvPr/>
          </p:nvSpPr>
          <p:spPr bwMode="auto">
            <a:xfrm flipV="1">
              <a:off x="4454" y="862"/>
              <a:ext cx="288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84" name="Text Box 217"/>
            <p:cNvSpPr txBox="1">
              <a:spLocks noChangeArrowheads="1"/>
            </p:cNvSpPr>
            <p:nvPr/>
          </p:nvSpPr>
          <p:spPr bwMode="auto">
            <a:xfrm>
              <a:off x="4320" y="2354"/>
              <a:ext cx="73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2800" b="1">
                  <a:solidFill>
                    <a:srgbClr val="FF0000"/>
                  </a:solidFill>
                </a:rPr>
                <a:t>OPEN</a:t>
              </a:r>
            </a:p>
          </p:txBody>
        </p:sp>
      </p:grpSp>
      <p:sp>
        <p:nvSpPr>
          <p:cNvPr id="3291" name="Text Box 219"/>
          <p:cNvSpPr txBox="1">
            <a:spLocks noChangeArrowheads="1"/>
          </p:cNvSpPr>
          <p:nvPr/>
        </p:nvSpPr>
        <p:spPr bwMode="auto">
          <a:xfrm>
            <a:off x="2955925" y="5451475"/>
            <a:ext cx="57023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1.  For </a:t>
            </a:r>
            <a:r>
              <a:rPr lang="en-US" altLang="en-US" sz="2400" b="1">
                <a:solidFill>
                  <a:srgbClr val="3333CC"/>
                </a:solidFill>
              </a:rPr>
              <a:t>ac</a:t>
            </a:r>
            <a:r>
              <a:rPr lang="en-US" altLang="en-US" sz="2400" b="1">
                <a:solidFill>
                  <a:srgbClr val="000000"/>
                </a:solidFill>
              </a:rPr>
              <a:t> analysis, the capacitor is a </a:t>
            </a:r>
            <a:r>
              <a:rPr lang="en-US" altLang="en-US" sz="2400" b="1">
                <a:solidFill>
                  <a:srgbClr val="FF0000"/>
                </a:solidFill>
              </a:rPr>
              <a:t>short</a:t>
            </a:r>
            <a:r>
              <a:rPr lang="en-US" altLang="en-US" sz="2400" b="1">
                <a:solidFill>
                  <a:srgbClr val="000000"/>
                </a:solidFill>
              </a:rPr>
              <a:t>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2400" b="1">
                <a:solidFill>
                  <a:srgbClr val="000000"/>
                </a:solidFill>
              </a:rPr>
              <a:t>2.  For </a:t>
            </a:r>
            <a:r>
              <a:rPr lang="en-US" altLang="en-US" sz="2400" b="1">
                <a:solidFill>
                  <a:srgbClr val="3333CC"/>
                </a:solidFill>
              </a:rPr>
              <a:t>dc</a:t>
            </a:r>
            <a:r>
              <a:rPr lang="en-US" altLang="en-US" sz="2400" b="1">
                <a:solidFill>
                  <a:srgbClr val="000000"/>
                </a:solidFill>
              </a:rPr>
              <a:t> analysis, the capacitor is </a:t>
            </a:r>
            <a:r>
              <a:rPr lang="en-US" altLang="en-US" sz="2400" b="1">
                <a:solidFill>
                  <a:srgbClr val="FF0000"/>
                </a:solidFill>
              </a:rPr>
              <a:t>open</a:t>
            </a:r>
            <a:r>
              <a:rPr lang="en-US" altLang="en-US" sz="2400" b="1">
                <a:solidFill>
                  <a:srgbClr val="000000"/>
                </a:solidFill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3026051" y="1802007"/>
                <a:ext cx="66306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𝐴𝐶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051" y="1802007"/>
                <a:ext cx="663067" cy="4616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5788744" y="1820218"/>
                <a:ext cx="68069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𝐷𝐶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4" y="1820218"/>
                <a:ext cx="680699" cy="461665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157848" y="999093"/>
                <a:ext cx="104336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𝑆h𝑜𝑟𝑡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7848" y="999093"/>
                <a:ext cx="1043363" cy="46166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781800" y="909935"/>
                <a:ext cx="98341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𝑂𝑝𝑒𝑛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1800" y="909935"/>
                <a:ext cx="983411" cy="461665"/>
              </a:xfrm>
              <a:prstGeom prst="rect">
                <a:avLst/>
              </a:prstGeom>
              <a:blipFill rotWithShape="1">
                <a:blip r:embed="rId7"/>
                <a:stretch>
                  <a:fillRect r="-621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7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6" presetID="9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4" presetID="23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2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2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0" grpId="0" autoUpdateAnimBg="0"/>
      <p:bldP spid="3209" grpId="0" autoUpdateAnimBg="0"/>
      <p:bldP spid="329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</a:rPr>
              <a:t>BJT Amplifier Analysis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943600"/>
          </a:xfrm>
        </p:spPr>
        <p:txBody>
          <a:bodyPr/>
          <a:lstStyle/>
          <a:p>
            <a:r>
              <a:rPr lang="en-US" altLang="en-US" b="1" dirty="0">
                <a:solidFill>
                  <a:srgbClr val="FF0000"/>
                </a:solidFill>
              </a:rPr>
              <a:t>Superposition Theorem (DC + AC analysis)</a:t>
            </a:r>
          </a:p>
          <a:p>
            <a:r>
              <a:rPr lang="en-US" altLang="en-US" b="1" dirty="0">
                <a:solidFill>
                  <a:srgbClr val="FF0000"/>
                </a:solidFill>
              </a:rPr>
              <a:t>DC</a:t>
            </a:r>
            <a:r>
              <a:rPr lang="en-US" altLang="en-US" b="1" dirty="0">
                <a:solidFill>
                  <a:schemeClr val="accent2"/>
                </a:solidFill>
              </a:rPr>
              <a:t> voltages and currents are calculated mentally by </a:t>
            </a:r>
            <a:r>
              <a:rPr lang="en-US" altLang="en-US" b="1" u="sng" dirty="0">
                <a:solidFill>
                  <a:schemeClr val="accent2"/>
                </a:solidFill>
              </a:rPr>
              <a:t>opening</a:t>
            </a:r>
            <a:r>
              <a:rPr lang="en-US" altLang="en-US" b="1" dirty="0">
                <a:solidFill>
                  <a:schemeClr val="accent2"/>
                </a:solidFill>
              </a:rPr>
              <a:t> capacitors: DC Analysis (Chapter 4)</a:t>
            </a:r>
          </a:p>
          <a:p>
            <a:r>
              <a:rPr lang="en-US" altLang="en-US" b="1" dirty="0">
                <a:solidFill>
                  <a:schemeClr val="accent2"/>
                </a:solidFill>
              </a:rPr>
              <a:t>The </a:t>
            </a:r>
            <a:r>
              <a:rPr lang="en-US" altLang="en-US" b="1" dirty="0">
                <a:solidFill>
                  <a:srgbClr val="FF0000"/>
                </a:solidFill>
              </a:rPr>
              <a:t>AC</a:t>
            </a:r>
            <a:r>
              <a:rPr lang="en-US" altLang="en-US" b="1" dirty="0">
                <a:solidFill>
                  <a:schemeClr val="accent2"/>
                </a:solidFill>
              </a:rPr>
              <a:t> signal is coupled via a </a:t>
            </a:r>
            <a:r>
              <a:rPr lang="en-US" altLang="en-US" b="1" u="sng" dirty="0">
                <a:solidFill>
                  <a:schemeClr val="accent2"/>
                </a:solidFill>
              </a:rPr>
              <a:t>coupling</a:t>
            </a:r>
            <a:r>
              <a:rPr lang="en-US" altLang="en-US" b="1" dirty="0">
                <a:solidFill>
                  <a:schemeClr val="accent2"/>
                </a:solidFill>
              </a:rPr>
              <a:t> capacitor</a:t>
            </a:r>
          </a:p>
          <a:p>
            <a:r>
              <a:rPr lang="en-US" altLang="en-US" b="1" dirty="0">
                <a:solidFill>
                  <a:schemeClr val="accent2"/>
                </a:solidFill>
              </a:rPr>
              <a:t>Coupling capacitor: couples between BJT &amp; input AND BJT &amp; output</a:t>
            </a:r>
          </a:p>
          <a:p>
            <a:r>
              <a:rPr lang="en-US" altLang="en-US" b="1" dirty="0">
                <a:solidFill>
                  <a:schemeClr val="accent2"/>
                </a:solidFill>
              </a:rPr>
              <a:t>The </a:t>
            </a:r>
            <a:r>
              <a:rPr lang="en-US" altLang="en-US" b="1" dirty="0">
                <a:solidFill>
                  <a:srgbClr val="FF0000"/>
                </a:solidFill>
              </a:rPr>
              <a:t>bypass</a:t>
            </a:r>
            <a:r>
              <a:rPr lang="en-US" altLang="en-US" b="1" dirty="0">
                <a:solidFill>
                  <a:schemeClr val="accent2"/>
                </a:solidFill>
              </a:rPr>
              <a:t> capacitor causes an </a:t>
            </a:r>
            <a:r>
              <a:rPr lang="en-US" altLang="en-US" b="1" u="sng" dirty="0">
                <a:solidFill>
                  <a:schemeClr val="accent2"/>
                </a:solidFill>
              </a:rPr>
              <a:t>AC</a:t>
            </a:r>
            <a:r>
              <a:rPr lang="en-US" altLang="en-US" b="1" dirty="0">
                <a:solidFill>
                  <a:schemeClr val="accent2"/>
                </a:solidFill>
              </a:rPr>
              <a:t> signal to appear across the base-emitter junction and provides </a:t>
            </a:r>
            <a:r>
              <a:rPr lang="en-US" altLang="en-US" b="1" u="sng" dirty="0">
                <a:solidFill>
                  <a:schemeClr val="accent2"/>
                </a:solidFill>
              </a:rPr>
              <a:t>higher</a:t>
            </a:r>
            <a:r>
              <a:rPr lang="en-US" altLang="en-US" b="1" dirty="0">
                <a:solidFill>
                  <a:schemeClr val="accent2"/>
                </a:solidFill>
              </a:rPr>
              <a:t> gain</a:t>
            </a:r>
          </a:p>
          <a:p>
            <a:r>
              <a:rPr lang="en-US" altLang="en-US" b="1" dirty="0">
                <a:solidFill>
                  <a:srgbClr val="FF0000"/>
                </a:solidFill>
              </a:rPr>
              <a:t>Bypass</a:t>
            </a:r>
            <a:r>
              <a:rPr lang="en-US" altLang="en-US" b="1" dirty="0">
                <a:solidFill>
                  <a:schemeClr val="accent2"/>
                </a:solidFill>
              </a:rPr>
              <a:t> capacitor: Need in DC. Not need in AC.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3" name="Text Box 167"/>
          <p:cNvSpPr txBox="1">
            <a:spLocks noChangeArrowheads="1"/>
          </p:cNvSpPr>
          <p:nvPr/>
        </p:nvSpPr>
        <p:spPr bwMode="auto">
          <a:xfrm>
            <a:off x="5286375" y="4146550"/>
            <a:ext cx="1033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+1.1 V</a:t>
            </a:r>
          </a:p>
        </p:txBody>
      </p:sp>
      <p:sp>
        <p:nvSpPr>
          <p:cNvPr id="9395" name="Line 179"/>
          <p:cNvSpPr>
            <a:spLocks noChangeShapeType="1"/>
          </p:cNvSpPr>
          <p:nvPr/>
        </p:nvSpPr>
        <p:spPr bwMode="auto">
          <a:xfrm>
            <a:off x="6048375" y="43180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1140" name="Group 2"/>
          <p:cNvGrpSpPr>
            <a:grpSpLocks/>
          </p:cNvGrpSpPr>
          <p:nvPr/>
        </p:nvGrpSpPr>
        <p:grpSpPr bwMode="auto">
          <a:xfrm rot="10800000">
            <a:off x="4876800" y="1968500"/>
            <a:ext cx="330200" cy="984250"/>
            <a:chOff x="2000" y="1771"/>
            <a:chExt cx="208" cy="620"/>
          </a:xfrm>
        </p:grpSpPr>
        <p:sp>
          <p:nvSpPr>
            <p:cNvPr id="91298" name="Line 3"/>
            <p:cNvSpPr>
              <a:spLocks noChangeShapeType="1"/>
            </p:cNvSpPr>
            <p:nvPr/>
          </p:nvSpPr>
          <p:spPr bwMode="auto">
            <a:xfrm flipV="1">
              <a:off x="2001" y="1925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99" name="Line 4"/>
            <p:cNvSpPr>
              <a:spLocks noChangeShapeType="1"/>
            </p:cNvSpPr>
            <p:nvPr/>
          </p:nvSpPr>
          <p:spPr bwMode="auto">
            <a:xfrm flipV="1">
              <a:off x="2001" y="2131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300" name="Line 5"/>
            <p:cNvSpPr>
              <a:spLocks noChangeShapeType="1"/>
            </p:cNvSpPr>
            <p:nvPr/>
          </p:nvSpPr>
          <p:spPr bwMode="auto">
            <a:xfrm flipH="1" flipV="1">
              <a:off x="2001" y="2028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301" name="Line 6"/>
            <p:cNvSpPr>
              <a:spLocks noChangeShapeType="1"/>
            </p:cNvSpPr>
            <p:nvPr/>
          </p:nvSpPr>
          <p:spPr bwMode="auto">
            <a:xfrm flipH="1" flipV="1">
              <a:off x="2001" y="2232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302" name="Line 7"/>
            <p:cNvSpPr>
              <a:spLocks noChangeShapeType="1"/>
            </p:cNvSpPr>
            <p:nvPr/>
          </p:nvSpPr>
          <p:spPr bwMode="auto">
            <a:xfrm flipH="1" flipV="1">
              <a:off x="2001" y="1821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303" name="Freeform 8"/>
            <p:cNvSpPr>
              <a:spLocks/>
            </p:cNvSpPr>
            <p:nvPr/>
          </p:nvSpPr>
          <p:spPr bwMode="auto">
            <a:xfrm flipH="1">
              <a:off x="2101" y="2336"/>
              <a:ext cx="107" cy="55"/>
            </a:xfrm>
            <a:custGeom>
              <a:avLst/>
              <a:gdLst>
                <a:gd name="T0" fmla="*/ 25 w 131"/>
                <a:gd name="T1" fmla="*/ 12 h 68"/>
                <a:gd name="T2" fmla="*/ 0 w 131"/>
                <a:gd name="T3" fmla="*/ 0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304" name="Freeform 9"/>
            <p:cNvSpPr>
              <a:spLocks/>
            </p:cNvSpPr>
            <p:nvPr/>
          </p:nvSpPr>
          <p:spPr bwMode="auto">
            <a:xfrm flipH="1">
              <a:off x="2000" y="1771"/>
              <a:ext cx="100" cy="50"/>
            </a:xfrm>
            <a:custGeom>
              <a:avLst/>
              <a:gdLst>
                <a:gd name="T0" fmla="*/ 15 w 131"/>
                <a:gd name="T1" fmla="*/ 6 h 68"/>
                <a:gd name="T2" fmla="*/ 0 w 131"/>
                <a:gd name="T3" fmla="*/ 0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1141" name="Group 10"/>
          <p:cNvGrpSpPr>
            <a:grpSpLocks/>
          </p:cNvGrpSpPr>
          <p:nvPr/>
        </p:nvGrpSpPr>
        <p:grpSpPr bwMode="auto">
          <a:xfrm>
            <a:off x="4899025" y="4760913"/>
            <a:ext cx="330200" cy="984250"/>
            <a:chOff x="2000" y="1771"/>
            <a:chExt cx="208" cy="620"/>
          </a:xfrm>
        </p:grpSpPr>
        <p:sp>
          <p:nvSpPr>
            <p:cNvPr id="91291" name="Line 11"/>
            <p:cNvSpPr>
              <a:spLocks noChangeShapeType="1"/>
            </p:cNvSpPr>
            <p:nvPr/>
          </p:nvSpPr>
          <p:spPr bwMode="auto">
            <a:xfrm flipV="1">
              <a:off x="2001" y="1925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92" name="Line 12"/>
            <p:cNvSpPr>
              <a:spLocks noChangeShapeType="1"/>
            </p:cNvSpPr>
            <p:nvPr/>
          </p:nvSpPr>
          <p:spPr bwMode="auto">
            <a:xfrm flipV="1">
              <a:off x="2001" y="2131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93" name="Line 13"/>
            <p:cNvSpPr>
              <a:spLocks noChangeShapeType="1"/>
            </p:cNvSpPr>
            <p:nvPr/>
          </p:nvSpPr>
          <p:spPr bwMode="auto">
            <a:xfrm flipH="1" flipV="1">
              <a:off x="2001" y="2028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94" name="Line 14"/>
            <p:cNvSpPr>
              <a:spLocks noChangeShapeType="1"/>
            </p:cNvSpPr>
            <p:nvPr/>
          </p:nvSpPr>
          <p:spPr bwMode="auto">
            <a:xfrm flipH="1" flipV="1">
              <a:off x="2001" y="2232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95" name="Line 15"/>
            <p:cNvSpPr>
              <a:spLocks noChangeShapeType="1"/>
            </p:cNvSpPr>
            <p:nvPr/>
          </p:nvSpPr>
          <p:spPr bwMode="auto">
            <a:xfrm flipH="1" flipV="1">
              <a:off x="2001" y="1821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96" name="Freeform 16"/>
            <p:cNvSpPr>
              <a:spLocks/>
            </p:cNvSpPr>
            <p:nvPr/>
          </p:nvSpPr>
          <p:spPr bwMode="auto">
            <a:xfrm flipH="1">
              <a:off x="2101" y="2336"/>
              <a:ext cx="107" cy="55"/>
            </a:xfrm>
            <a:custGeom>
              <a:avLst/>
              <a:gdLst>
                <a:gd name="T0" fmla="*/ 25 w 131"/>
                <a:gd name="T1" fmla="*/ 12 h 68"/>
                <a:gd name="T2" fmla="*/ 0 w 131"/>
                <a:gd name="T3" fmla="*/ 0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97" name="Freeform 17"/>
            <p:cNvSpPr>
              <a:spLocks/>
            </p:cNvSpPr>
            <p:nvPr/>
          </p:nvSpPr>
          <p:spPr bwMode="auto">
            <a:xfrm flipH="1">
              <a:off x="2000" y="1771"/>
              <a:ext cx="100" cy="50"/>
            </a:xfrm>
            <a:custGeom>
              <a:avLst/>
              <a:gdLst>
                <a:gd name="T0" fmla="*/ 15 w 131"/>
                <a:gd name="T1" fmla="*/ 6 h 68"/>
                <a:gd name="T2" fmla="*/ 0 w 131"/>
                <a:gd name="T3" fmla="*/ 0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1142" name="Text Box 18"/>
          <p:cNvSpPr txBox="1">
            <a:spLocks noChangeArrowheads="1"/>
          </p:cNvSpPr>
          <p:nvPr/>
        </p:nvSpPr>
        <p:spPr bwMode="auto">
          <a:xfrm>
            <a:off x="4572000" y="838200"/>
            <a:ext cx="10890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</a:rPr>
              <a:t>+10 V</a:t>
            </a:r>
          </a:p>
        </p:txBody>
      </p:sp>
      <p:sp>
        <p:nvSpPr>
          <p:cNvPr id="91143" name="Text Box 20"/>
          <p:cNvSpPr txBox="1">
            <a:spLocks noChangeArrowheads="1"/>
          </p:cNvSpPr>
          <p:nvPr/>
        </p:nvSpPr>
        <p:spPr bwMode="auto">
          <a:xfrm>
            <a:off x="5181600" y="5005388"/>
            <a:ext cx="922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</a:rPr>
              <a:t>1 k</a:t>
            </a:r>
            <a:r>
              <a:rPr lang="en-US" altLang="en-US" sz="2800" b="1">
                <a:solidFill>
                  <a:srgbClr val="FF0000"/>
                </a:solidFill>
                <a:latin typeface="Symbol" panose="05050102010706020507" pitchFamily="18" charset="2"/>
              </a:rPr>
              <a:t>W</a:t>
            </a:r>
            <a:endParaRPr lang="en-US" altLang="en-US" sz="2800" b="1">
              <a:solidFill>
                <a:srgbClr val="FF0000"/>
              </a:solidFill>
            </a:endParaRPr>
          </a:p>
        </p:txBody>
      </p:sp>
      <p:sp>
        <p:nvSpPr>
          <p:cNvPr id="91144" name="Line 21"/>
          <p:cNvSpPr>
            <a:spLocks noChangeShapeType="1"/>
          </p:cNvSpPr>
          <p:nvPr/>
        </p:nvSpPr>
        <p:spPr bwMode="auto">
          <a:xfrm flipH="1">
            <a:off x="4673600" y="3460750"/>
            <a:ext cx="0" cy="830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5" name="Line 22"/>
          <p:cNvSpPr>
            <a:spLocks noChangeShapeType="1"/>
          </p:cNvSpPr>
          <p:nvPr/>
        </p:nvSpPr>
        <p:spPr bwMode="auto">
          <a:xfrm>
            <a:off x="4676775" y="4068763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6" name="Line 23"/>
          <p:cNvSpPr>
            <a:spLocks noChangeShapeType="1"/>
          </p:cNvSpPr>
          <p:nvPr/>
        </p:nvSpPr>
        <p:spPr bwMode="auto">
          <a:xfrm flipH="1">
            <a:off x="3649663" y="3876675"/>
            <a:ext cx="101282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7" name="Freeform 24"/>
          <p:cNvSpPr>
            <a:spLocks/>
          </p:cNvSpPr>
          <p:nvPr/>
        </p:nvSpPr>
        <p:spPr bwMode="auto">
          <a:xfrm>
            <a:off x="4765675" y="4149725"/>
            <a:ext cx="239713" cy="249238"/>
          </a:xfrm>
          <a:custGeom>
            <a:avLst/>
            <a:gdLst>
              <a:gd name="T0" fmla="*/ 2147483646 w 151"/>
              <a:gd name="T1" fmla="*/ 2147483646 h 157"/>
              <a:gd name="T2" fmla="*/ 2147483646 w 151"/>
              <a:gd name="T3" fmla="*/ 0 h 157"/>
              <a:gd name="T4" fmla="*/ 0 w 151"/>
              <a:gd name="T5" fmla="*/ 2147483646 h 157"/>
              <a:gd name="T6" fmla="*/ 2147483646 w 151"/>
              <a:gd name="T7" fmla="*/ 2147483646 h 1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1" h="157">
                <a:moveTo>
                  <a:pt x="151" y="157"/>
                </a:moveTo>
                <a:lnTo>
                  <a:pt x="96" y="0"/>
                </a:lnTo>
                <a:lnTo>
                  <a:pt x="0" y="97"/>
                </a:lnTo>
                <a:lnTo>
                  <a:pt x="151" y="157"/>
                </a:lnTo>
                <a:close/>
              </a:path>
            </a:pathLst>
          </a:cu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48" name="Oval 25"/>
          <p:cNvSpPr>
            <a:spLocks noChangeArrowheads="1"/>
          </p:cNvSpPr>
          <p:nvPr/>
        </p:nvSpPr>
        <p:spPr bwMode="auto">
          <a:xfrm>
            <a:off x="4244975" y="3265488"/>
            <a:ext cx="1219200" cy="12192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sp>
        <p:nvSpPr>
          <p:cNvPr id="91149" name="Line 26"/>
          <p:cNvSpPr>
            <a:spLocks noChangeShapeType="1"/>
          </p:cNvSpPr>
          <p:nvPr/>
        </p:nvSpPr>
        <p:spPr bwMode="auto">
          <a:xfrm flipV="1">
            <a:off x="4676775" y="3297238"/>
            <a:ext cx="381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0" name="Line 27"/>
          <p:cNvSpPr>
            <a:spLocks noChangeShapeType="1"/>
          </p:cNvSpPr>
          <p:nvPr/>
        </p:nvSpPr>
        <p:spPr bwMode="auto">
          <a:xfrm flipV="1">
            <a:off x="5060950" y="2959100"/>
            <a:ext cx="0" cy="3603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1" name="Line 28"/>
          <p:cNvSpPr>
            <a:spLocks noChangeShapeType="1"/>
          </p:cNvSpPr>
          <p:nvPr/>
        </p:nvSpPr>
        <p:spPr bwMode="auto">
          <a:xfrm flipV="1">
            <a:off x="5060950" y="4433888"/>
            <a:ext cx="0" cy="3492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2" name="Line 29"/>
          <p:cNvSpPr>
            <a:spLocks noChangeShapeType="1"/>
          </p:cNvSpPr>
          <p:nvPr/>
        </p:nvSpPr>
        <p:spPr bwMode="auto">
          <a:xfrm>
            <a:off x="5076825" y="5734050"/>
            <a:ext cx="0" cy="3651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1153" name="Group 30"/>
          <p:cNvGrpSpPr>
            <a:grpSpLocks/>
          </p:cNvGrpSpPr>
          <p:nvPr/>
        </p:nvGrpSpPr>
        <p:grpSpPr bwMode="auto">
          <a:xfrm>
            <a:off x="4708525" y="6096000"/>
            <a:ext cx="762000" cy="304800"/>
            <a:chOff x="1261" y="2969"/>
            <a:chExt cx="480" cy="192"/>
          </a:xfrm>
        </p:grpSpPr>
        <p:sp>
          <p:nvSpPr>
            <p:cNvPr id="91288" name="Line 31"/>
            <p:cNvSpPr>
              <a:spLocks noChangeShapeType="1"/>
            </p:cNvSpPr>
            <p:nvPr/>
          </p:nvSpPr>
          <p:spPr bwMode="auto">
            <a:xfrm>
              <a:off x="1261" y="2969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89" name="Line 32"/>
            <p:cNvSpPr>
              <a:spLocks noChangeShapeType="1"/>
            </p:cNvSpPr>
            <p:nvPr/>
          </p:nvSpPr>
          <p:spPr bwMode="auto">
            <a:xfrm>
              <a:off x="1357" y="3065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90" name="Line 33"/>
            <p:cNvSpPr>
              <a:spLocks noChangeShapeType="1"/>
            </p:cNvSpPr>
            <p:nvPr/>
          </p:nvSpPr>
          <p:spPr bwMode="auto">
            <a:xfrm>
              <a:off x="1453" y="3161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1154" name="Group 34"/>
          <p:cNvGrpSpPr>
            <a:grpSpLocks/>
          </p:cNvGrpSpPr>
          <p:nvPr/>
        </p:nvGrpSpPr>
        <p:grpSpPr bwMode="auto">
          <a:xfrm rot="10800000">
            <a:off x="3479800" y="2292350"/>
            <a:ext cx="330200" cy="984250"/>
            <a:chOff x="2000" y="1771"/>
            <a:chExt cx="208" cy="620"/>
          </a:xfrm>
        </p:grpSpPr>
        <p:sp>
          <p:nvSpPr>
            <p:cNvPr id="91281" name="Line 35"/>
            <p:cNvSpPr>
              <a:spLocks noChangeShapeType="1"/>
            </p:cNvSpPr>
            <p:nvPr/>
          </p:nvSpPr>
          <p:spPr bwMode="auto">
            <a:xfrm flipV="1">
              <a:off x="2001" y="1925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82" name="Line 36"/>
            <p:cNvSpPr>
              <a:spLocks noChangeShapeType="1"/>
            </p:cNvSpPr>
            <p:nvPr/>
          </p:nvSpPr>
          <p:spPr bwMode="auto">
            <a:xfrm flipV="1">
              <a:off x="2001" y="2131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83" name="Line 37"/>
            <p:cNvSpPr>
              <a:spLocks noChangeShapeType="1"/>
            </p:cNvSpPr>
            <p:nvPr/>
          </p:nvSpPr>
          <p:spPr bwMode="auto">
            <a:xfrm flipH="1" flipV="1">
              <a:off x="2001" y="2028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84" name="Line 38"/>
            <p:cNvSpPr>
              <a:spLocks noChangeShapeType="1"/>
            </p:cNvSpPr>
            <p:nvPr/>
          </p:nvSpPr>
          <p:spPr bwMode="auto">
            <a:xfrm flipH="1" flipV="1">
              <a:off x="2001" y="2232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85" name="Line 39"/>
            <p:cNvSpPr>
              <a:spLocks noChangeShapeType="1"/>
            </p:cNvSpPr>
            <p:nvPr/>
          </p:nvSpPr>
          <p:spPr bwMode="auto">
            <a:xfrm flipH="1" flipV="1">
              <a:off x="2001" y="1821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86" name="Freeform 40"/>
            <p:cNvSpPr>
              <a:spLocks/>
            </p:cNvSpPr>
            <p:nvPr/>
          </p:nvSpPr>
          <p:spPr bwMode="auto">
            <a:xfrm flipH="1">
              <a:off x="2101" y="2336"/>
              <a:ext cx="107" cy="55"/>
            </a:xfrm>
            <a:custGeom>
              <a:avLst/>
              <a:gdLst>
                <a:gd name="T0" fmla="*/ 25 w 131"/>
                <a:gd name="T1" fmla="*/ 12 h 68"/>
                <a:gd name="T2" fmla="*/ 0 w 131"/>
                <a:gd name="T3" fmla="*/ 0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87" name="Freeform 41"/>
            <p:cNvSpPr>
              <a:spLocks/>
            </p:cNvSpPr>
            <p:nvPr/>
          </p:nvSpPr>
          <p:spPr bwMode="auto">
            <a:xfrm flipH="1">
              <a:off x="2000" y="1771"/>
              <a:ext cx="100" cy="50"/>
            </a:xfrm>
            <a:custGeom>
              <a:avLst/>
              <a:gdLst>
                <a:gd name="T0" fmla="*/ 15 w 131"/>
                <a:gd name="T1" fmla="*/ 6 h 68"/>
                <a:gd name="T2" fmla="*/ 0 w 131"/>
                <a:gd name="T3" fmla="*/ 0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1155" name="Group 42"/>
          <p:cNvGrpSpPr>
            <a:grpSpLocks/>
          </p:cNvGrpSpPr>
          <p:nvPr/>
        </p:nvGrpSpPr>
        <p:grpSpPr bwMode="auto">
          <a:xfrm rot="10800000">
            <a:off x="3479800" y="4724400"/>
            <a:ext cx="330200" cy="984250"/>
            <a:chOff x="2000" y="1771"/>
            <a:chExt cx="208" cy="620"/>
          </a:xfrm>
        </p:grpSpPr>
        <p:sp>
          <p:nvSpPr>
            <p:cNvPr id="91274" name="Line 43"/>
            <p:cNvSpPr>
              <a:spLocks noChangeShapeType="1"/>
            </p:cNvSpPr>
            <p:nvPr/>
          </p:nvSpPr>
          <p:spPr bwMode="auto">
            <a:xfrm flipV="1">
              <a:off x="2001" y="1925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75" name="Line 44"/>
            <p:cNvSpPr>
              <a:spLocks noChangeShapeType="1"/>
            </p:cNvSpPr>
            <p:nvPr/>
          </p:nvSpPr>
          <p:spPr bwMode="auto">
            <a:xfrm flipV="1">
              <a:off x="2001" y="2131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76" name="Line 45"/>
            <p:cNvSpPr>
              <a:spLocks noChangeShapeType="1"/>
            </p:cNvSpPr>
            <p:nvPr/>
          </p:nvSpPr>
          <p:spPr bwMode="auto">
            <a:xfrm flipH="1" flipV="1">
              <a:off x="2001" y="2028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77" name="Line 46"/>
            <p:cNvSpPr>
              <a:spLocks noChangeShapeType="1"/>
            </p:cNvSpPr>
            <p:nvPr/>
          </p:nvSpPr>
          <p:spPr bwMode="auto">
            <a:xfrm flipH="1" flipV="1">
              <a:off x="2001" y="2232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78" name="Line 47"/>
            <p:cNvSpPr>
              <a:spLocks noChangeShapeType="1"/>
            </p:cNvSpPr>
            <p:nvPr/>
          </p:nvSpPr>
          <p:spPr bwMode="auto">
            <a:xfrm flipH="1" flipV="1">
              <a:off x="2001" y="1821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79" name="Freeform 48"/>
            <p:cNvSpPr>
              <a:spLocks/>
            </p:cNvSpPr>
            <p:nvPr/>
          </p:nvSpPr>
          <p:spPr bwMode="auto">
            <a:xfrm flipH="1">
              <a:off x="2101" y="2336"/>
              <a:ext cx="107" cy="55"/>
            </a:xfrm>
            <a:custGeom>
              <a:avLst/>
              <a:gdLst>
                <a:gd name="T0" fmla="*/ 25 w 131"/>
                <a:gd name="T1" fmla="*/ 12 h 68"/>
                <a:gd name="T2" fmla="*/ 0 w 131"/>
                <a:gd name="T3" fmla="*/ 0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80" name="Freeform 49"/>
            <p:cNvSpPr>
              <a:spLocks/>
            </p:cNvSpPr>
            <p:nvPr/>
          </p:nvSpPr>
          <p:spPr bwMode="auto">
            <a:xfrm flipH="1">
              <a:off x="2000" y="1771"/>
              <a:ext cx="100" cy="50"/>
            </a:xfrm>
            <a:custGeom>
              <a:avLst/>
              <a:gdLst>
                <a:gd name="T0" fmla="*/ 15 w 131"/>
                <a:gd name="T1" fmla="*/ 6 h 68"/>
                <a:gd name="T2" fmla="*/ 0 w 131"/>
                <a:gd name="T3" fmla="*/ 0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1156" name="Line 52"/>
          <p:cNvSpPr>
            <a:spLocks noChangeShapeType="1"/>
          </p:cNvSpPr>
          <p:nvPr/>
        </p:nvSpPr>
        <p:spPr bwMode="auto">
          <a:xfrm flipV="1">
            <a:off x="3657600" y="3276600"/>
            <a:ext cx="0" cy="1447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1157" name="Group 53"/>
          <p:cNvGrpSpPr>
            <a:grpSpLocks/>
          </p:cNvGrpSpPr>
          <p:nvPr/>
        </p:nvGrpSpPr>
        <p:grpSpPr bwMode="auto">
          <a:xfrm>
            <a:off x="3276600" y="6096000"/>
            <a:ext cx="762000" cy="304800"/>
            <a:chOff x="1261" y="2969"/>
            <a:chExt cx="480" cy="192"/>
          </a:xfrm>
        </p:grpSpPr>
        <p:sp>
          <p:nvSpPr>
            <p:cNvPr id="91271" name="Line 54"/>
            <p:cNvSpPr>
              <a:spLocks noChangeShapeType="1"/>
            </p:cNvSpPr>
            <p:nvPr/>
          </p:nvSpPr>
          <p:spPr bwMode="auto">
            <a:xfrm>
              <a:off x="1261" y="2969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72" name="Line 55"/>
            <p:cNvSpPr>
              <a:spLocks noChangeShapeType="1"/>
            </p:cNvSpPr>
            <p:nvPr/>
          </p:nvSpPr>
          <p:spPr bwMode="auto">
            <a:xfrm>
              <a:off x="1357" y="3065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73" name="Line 56"/>
            <p:cNvSpPr>
              <a:spLocks noChangeShapeType="1"/>
            </p:cNvSpPr>
            <p:nvPr/>
          </p:nvSpPr>
          <p:spPr bwMode="auto">
            <a:xfrm>
              <a:off x="1453" y="3161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1158" name="Line 57"/>
          <p:cNvSpPr>
            <a:spLocks noChangeShapeType="1"/>
          </p:cNvSpPr>
          <p:nvPr/>
        </p:nvSpPr>
        <p:spPr bwMode="auto">
          <a:xfrm>
            <a:off x="3657600" y="57150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59" name="Line 58"/>
          <p:cNvSpPr>
            <a:spLocks noChangeShapeType="1"/>
          </p:cNvSpPr>
          <p:nvPr/>
        </p:nvSpPr>
        <p:spPr bwMode="auto">
          <a:xfrm flipV="1">
            <a:off x="5029200" y="1524000"/>
            <a:ext cx="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0" name="Line 59"/>
          <p:cNvSpPr>
            <a:spLocks noChangeShapeType="1"/>
          </p:cNvSpPr>
          <p:nvPr/>
        </p:nvSpPr>
        <p:spPr bwMode="auto">
          <a:xfrm flipH="1">
            <a:off x="3657600" y="1768475"/>
            <a:ext cx="1371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1" name="Line 60"/>
          <p:cNvSpPr>
            <a:spLocks noChangeShapeType="1"/>
          </p:cNvSpPr>
          <p:nvPr/>
        </p:nvSpPr>
        <p:spPr bwMode="auto">
          <a:xfrm flipV="1">
            <a:off x="3657600" y="1768475"/>
            <a:ext cx="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2" name="Oval 61"/>
          <p:cNvSpPr>
            <a:spLocks noChangeArrowheads="1"/>
          </p:cNvSpPr>
          <p:nvPr/>
        </p:nvSpPr>
        <p:spPr bwMode="auto">
          <a:xfrm>
            <a:off x="4953000" y="1371600"/>
            <a:ext cx="152400" cy="152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solidFill>
                <a:srgbClr val="000000"/>
              </a:solidFill>
            </a:endParaRPr>
          </a:p>
        </p:txBody>
      </p:sp>
      <p:grpSp>
        <p:nvGrpSpPr>
          <p:cNvPr id="9278" name="Group 62"/>
          <p:cNvGrpSpPr>
            <a:grpSpLocks/>
          </p:cNvGrpSpPr>
          <p:nvPr/>
        </p:nvGrpSpPr>
        <p:grpSpPr bwMode="auto">
          <a:xfrm rot="5400000">
            <a:off x="6374606" y="5079207"/>
            <a:ext cx="174625" cy="484188"/>
            <a:chOff x="4176" y="1296"/>
            <a:chExt cx="110" cy="305"/>
          </a:xfrm>
        </p:grpSpPr>
        <p:sp>
          <p:nvSpPr>
            <p:cNvPr id="91269" name="Line 63"/>
            <p:cNvSpPr>
              <a:spLocks noChangeShapeType="1"/>
            </p:cNvSpPr>
            <p:nvPr/>
          </p:nvSpPr>
          <p:spPr bwMode="auto">
            <a:xfrm flipH="1">
              <a:off x="4176" y="1296"/>
              <a:ext cx="0" cy="3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70" name="Freeform 64"/>
            <p:cNvSpPr>
              <a:spLocks/>
            </p:cNvSpPr>
            <p:nvPr/>
          </p:nvSpPr>
          <p:spPr bwMode="auto">
            <a:xfrm flipH="1">
              <a:off x="4231" y="1300"/>
              <a:ext cx="55" cy="295"/>
            </a:xfrm>
            <a:custGeom>
              <a:avLst/>
              <a:gdLst>
                <a:gd name="T0" fmla="*/ 0 w 97"/>
                <a:gd name="T1" fmla="*/ 0 h 455"/>
                <a:gd name="T2" fmla="*/ 1 w 97"/>
                <a:gd name="T3" fmla="*/ 4 h 455"/>
                <a:gd name="T4" fmla="*/ 1 w 97"/>
                <a:gd name="T5" fmla="*/ 10 h 455"/>
                <a:gd name="T6" fmla="*/ 1 w 97"/>
                <a:gd name="T7" fmla="*/ 14 h 4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7" h="455">
                  <a:moveTo>
                    <a:pt x="0" y="0"/>
                  </a:moveTo>
                  <a:cubicBezTo>
                    <a:pt x="14" y="21"/>
                    <a:pt x="69" y="79"/>
                    <a:pt x="83" y="134"/>
                  </a:cubicBezTo>
                  <a:cubicBezTo>
                    <a:pt x="97" y="189"/>
                    <a:pt x="95" y="278"/>
                    <a:pt x="83" y="331"/>
                  </a:cubicBezTo>
                  <a:cubicBezTo>
                    <a:pt x="71" y="384"/>
                    <a:pt x="26" y="429"/>
                    <a:pt x="11" y="455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81" name="Line 65"/>
          <p:cNvSpPr>
            <a:spLocks noChangeShapeType="1"/>
          </p:cNvSpPr>
          <p:nvPr/>
        </p:nvSpPr>
        <p:spPr bwMode="auto">
          <a:xfrm>
            <a:off x="6454775" y="5334000"/>
            <a:ext cx="0" cy="742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82" name="Group 66"/>
          <p:cNvGrpSpPr>
            <a:grpSpLocks/>
          </p:cNvGrpSpPr>
          <p:nvPr/>
        </p:nvGrpSpPr>
        <p:grpSpPr bwMode="auto">
          <a:xfrm>
            <a:off x="6048375" y="6076950"/>
            <a:ext cx="762000" cy="304800"/>
            <a:chOff x="1261" y="2969"/>
            <a:chExt cx="480" cy="192"/>
          </a:xfrm>
        </p:grpSpPr>
        <p:sp>
          <p:nvSpPr>
            <p:cNvPr id="91266" name="Line 67"/>
            <p:cNvSpPr>
              <a:spLocks noChangeShapeType="1"/>
            </p:cNvSpPr>
            <p:nvPr/>
          </p:nvSpPr>
          <p:spPr bwMode="auto">
            <a:xfrm>
              <a:off x="1261" y="2969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67" name="Line 68"/>
            <p:cNvSpPr>
              <a:spLocks noChangeShapeType="1"/>
            </p:cNvSpPr>
            <p:nvPr/>
          </p:nvSpPr>
          <p:spPr bwMode="auto">
            <a:xfrm>
              <a:off x="1357" y="3065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68" name="Line 69"/>
            <p:cNvSpPr>
              <a:spLocks noChangeShapeType="1"/>
            </p:cNvSpPr>
            <p:nvPr/>
          </p:nvSpPr>
          <p:spPr bwMode="auto">
            <a:xfrm>
              <a:off x="1453" y="3161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286" name="Line 70"/>
          <p:cNvSpPr>
            <a:spLocks noChangeShapeType="1"/>
          </p:cNvSpPr>
          <p:nvPr/>
        </p:nvSpPr>
        <p:spPr bwMode="auto">
          <a:xfrm flipV="1">
            <a:off x="6461125" y="4572000"/>
            <a:ext cx="0" cy="676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167" name="Text Box 71"/>
          <p:cNvSpPr txBox="1">
            <a:spLocks noChangeArrowheads="1"/>
          </p:cNvSpPr>
          <p:nvPr/>
        </p:nvSpPr>
        <p:spPr bwMode="auto">
          <a:xfrm>
            <a:off x="2405063" y="2514600"/>
            <a:ext cx="11001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</a:rPr>
              <a:t>10 k</a:t>
            </a:r>
            <a:r>
              <a:rPr lang="en-US" altLang="en-US" sz="2800" b="1">
                <a:solidFill>
                  <a:srgbClr val="FF0000"/>
                </a:solidFill>
                <a:latin typeface="Symbol" panose="05050102010706020507" pitchFamily="18" charset="2"/>
              </a:rPr>
              <a:t>W</a:t>
            </a:r>
            <a:endParaRPr lang="en-US" altLang="en-US" sz="2800" b="1">
              <a:solidFill>
                <a:srgbClr val="FF0000"/>
              </a:solidFill>
            </a:endParaRPr>
          </a:p>
        </p:txBody>
      </p:sp>
      <p:sp>
        <p:nvSpPr>
          <p:cNvPr id="91168" name="Text Box 72"/>
          <p:cNvSpPr txBox="1">
            <a:spLocks noChangeArrowheads="1"/>
          </p:cNvSpPr>
          <p:nvPr/>
        </p:nvSpPr>
        <p:spPr bwMode="auto">
          <a:xfrm>
            <a:off x="2286000" y="4953000"/>
            <a:ext cx="118903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</a:rPr>
              <a:t>2.2 k</a:t>
            </a:r>
            <a:r>
              <a:rPr lang="en-US" altLang="en-US" sz="2800" b="1">
                <a:solidFill>
                  <a:srgbClr val="FF0000"/>
                </a:solidFill>
                <a:latin typeface="Symbol" panose="05050102010706020507" pitchFamily="18" charset="2"/>
              </a:rPr>
              <a:t>W</a:t>
            </a:r>
            <a:endParaRPr lang="en-US" altLang="en-US" sz="2800" b="1">
              <a:solidFill>
                <a:srgbClr val="FF0000"/>
              </a:solidFill>
            </a:endParaRPr>
          </a:p>
        </p:txBody>
      </p:sp>
      <p:sp>
        <p:nvSpPr>
          <p:cNvPr id="91169" name="Text Box 73"/>
          <p:cNvSpPr txBox="1">
            <a:spLocks noChangeArrowheads="1"/>
          </p:cNvSpPr>
          <p:nvPr/>
        </p:nvSpPr>
        <p:spPr bwMode="auto">
          <a:xfrm>
            <a:off x="3732213" y="2057400"/>
            <a:ext cx="11890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</a:rPr>
              <a:t>3.6 k</a:t>
            </a:r>
            <a:r>
              <a:rPr lang="en-US" altLang="en-US" sz="2800" b="1">
                <a:solidFill>
                  <a:srgbClr val="FF0000"/>
                </a:solidFill>
                <a:latin typeface="Symbol" panose="05050102010706020507" pitchFamily="18" charset="2"/>
              </a:rPr>
              <a:t>W</a:t>
            </a:r>
            <a:endParaRPr lang="en-US" altLang="en-US" sz="2800" b="1">
              <a:solidFill>
                <a:srgbClr val="FF0000"/>
              </a:solidFill>
            </a:endParaRPr>
          </a:p>
        </p:txBody>
      </p:sp>
      <p:sp>
        <p:nvSpPr>
          <p:cNvPr id="9290" name="Line 74"/>
          <p:cNvSpPr>
            <a:spLocks noChangeShapeType="1"/>
          </p:cNvSpPr>
          <p:nvPr/>
        </p:nvSpPr>
        <p:spPr bwMode="auto">
          <a:xfrm>
            <a:off x="5045075" y="4572000"/>
            <a:ext cx="14176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91" name="Group 75"/>
          <p:cNvGrpSpPr>
            <a:grpSpLocks/>
          </p:cNvGrpSpPr>
          <p:nvPr/>
        </p:nvGrpSpPr>
        <p:grpSpPr bwMode="auto">
          <a:xfrm>
            <a:off x="2552700" y="3630613"/>
            <a:ext cx="174625" cy="484187"/>
            <a:chOff x="4176" y="1296"/>
            <a:chExt cx="110" cy="305"/>
          </a:xfrm>
        </p:grpSpPr>
        <p:sp>
          <p:nvSpPr>
            <p:cNvPr id="91264" name="Line 76"/>
            <p:cNvSpPr>
              <a:spLocks noChangeShapeType="1"/>
            </p:cNvSpPr>
            <p:nvPr/>
          </p:nvSpPr>
          <p:spPr bwMode="auto">
            <a:xfrm flipH="1">
              <a:off x="4176" y="1296"/>
              <a:ext cx="0" cy="3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65" name="Freeform 77"/>
            <p:cNvSpPr>
              <a:spLocks/>
            </p:cNvSpPr>
            <p:nvPr/>
          </p:nvSpPr>
          <p:spPr bwMode="auto">
            <a:xfrm flipH="1">
              <a:off x="4231" y="1300"/>
              <a:ext cx="55" cy="295"/>
            </a:xfrm>
            <a:custGeom>
              <a:avLst/>
              <a:gdLst>
                <a:gd name="T0" fmla="*/ 0 w 97"/>
                <a:gd name="T1" fmla="*/ 0 h 455"/>
                <a:gd name="T2" fmla="*/ 1 w 97"/>
                <a:gd name="T3" fmla="*/ 4 h 455"/>
                <a:gd name="T4" fmla="*/ 1 w 97"/>
                <a:gd name="T5" fmla="*/ 10 h 455"/>
                <a:gd name="T6" fmla="*/ 1 w 97"/>
                <a:gd name="T7" fmla="*/ 14 h 4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7" h="455">
                  <a:moveTo>
                    <a:pt x="0" y="0"/>
                  </a:moveTo>
                  <a:cubicBezTo>
                    <a:pt x="14" y="21"/>
                    <a:pt x="69" y="79"/>
                    <a:pt x="83" y="134"/>
                  </a:cubicBezTo>
                  <a:cubicBezTo>
                    <a:pt x="97" y="189"/>
                    <a:pt x="95" y="278"/>
                    <a:pt x="83" y="331"/>
                  </a:cubicBezTo>
                  <a:cubicBezTo>
                    <a:pt x="71" y="384"/>
                    <a:pt x="26" y="429"/>
                    <a:pt x="11" y="455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94" name="Group 78"/>
          <p:cNvGrpSpPr>
            <a:grpSpLocks/>
          </p:cNvGrpSpPr>
          <p:nvPr/>
        </p:nvGrpSpPr>
        <p:grpSpPr bwMode="auto">
          <a:xfrm>
            <a:off x="1468438" y="4479925"/>
            <a:ext cx="738187" cy="738188"/>
            <a:chOff x="2064" y="576"/>
            <a:chExt cx="465" cy="465"/>
          </a:xfrm>
        </p:grpSpPr>
        <p:sp>
          <p:nvSpPr>
            <p:cNvPr id="91261" name="Oval 79"/>
            <p:cNvSpPr>
              <a:spLocks noChangeArrowheads="1"/>
            </p:cNvSpPr>
            <p:nvPr/>
          </p:nvSpPr>
          <p:spPr bwMode="auto">
            <a:xfrm>
              <a:off x="2064" y="576"/>
              <a:ext cx="465" cy="465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</a:endParaRPr>
            </a:p>
          </p:txBody>
        </p:sp>
        <p:sp>
          <p:nvSpPr>
            <p:cNvPr id="91262" name="Freeform 80"/>
            <p:cNvSpPr>
              <a:spLocks/>
            </p:cNvSpPr>
            <p:nvPr/>
          </p:nvSpPr>
          <p:spPr bwMode="auto">
            <a:xfrm>
              <a:off x="2178" y="696"/>
              <a:ext cx="109" cy="114"/>
            </a:xfrm>
            <a:custGeom>
              <a:avLst/>
              <a:gdLst>
                <a:gd name="T0" fmla="*/ 0 w 1066"/>
                <a:gd name="T1" fmla="*/ 0 h 1065"/>
                <a:gd name="T2" fmla="*/ 0 w 1066"/>
                <a:gd name="T3" fmla="*/ 0 h 1065"/>
                <a:gd name="T4" fmla="*/ 0 w 1066"/>
                <a:gd name="T5" fmla="*/ 0 h 1065"/>
                <a:gd name="T6" fmla="*/ 0 w 1066"/>
                <a:gd name="T7" fmla="*/ 0 h 1065"/>
                <a:gd name="T8" fmla="*/ 0 w 1066"/>
                <a:gd name="T9" fmla="*/ 0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63" name="Freeform 81"/>
            <p:cNvSpPr>
              <a:spLocks/>
            </p:cNvSpPr>
            <p:nvPr/>
          </p:nvSpPr>
          <p:spPr bwMode="auto">
            <a:xfrm flipV="1">
              <a:off x="2287" y="805"/>
              <a:ext cx="109" cy="114"/>
            </a:xfrm>
            <a:custGeom>
              <a:avLst/>
              <a:gdLst>
                <a:gd name="T0" fmla="*/ 0 w 1066"/>
                <a:gd name="T1" fmla="*/ 0 h 1065"/>
                <a:gd name="T2" fmla="*/ 0 w 1066"/>
                <a:gd name="T3" fmla="*/ 0 h 1065"/>
                <a:gd name="T4" fmla="*/ 0 w 1066"/>
                <a:gd name="T5" fmla="*/ 0 h 1065"/>
                <a:gd name="T6" fmla="*/ 0 w 1066"/>
                <a:gd name="T7" fmla="*/ 0 h 1065"/>
                <a:gd name="T8" fmla="*/ 0 w 1066"/>
                <a:gd name="T9" fmla="*/ 0 h 10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66" h="1065">
                  <a:moveTo>
                    <a:pt x="1066" y="1065"/>
                  </a:moveTo>
                  <a:cubicBezTo>
                    <a:pt x="1016" y="934"/>
                    <a:pt x="854" y="455"/>
                    <a:pt x="766" y="279"/>
                  </a:cubicBezTo>
                  <a:cubicBezTo>
                    <a:pt x="678" y="103"/>
                    <a:pt x="612" y="20"/>
                    <a:pt x="538" y="10"/>
                  </a:cubicBezTo>
                  <a:cubicBezTo>
                    <a:pt x="464" y="0"/>
                    <a:pt x="411" y="41"/>
                    <a:pt x="321" y="217"/>
                  </a:cubicBezTo>
                  <a:cubicBezTo>
                    <a:pt x="231" y="393"/>
                    <a:pt x="67" y="888"/>
                    <a:pt x="0" y="1065"/>
                  </a:cubicBez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98" name="Group 82"/>
          <p:cNvGrpSpPr>
            <a:grpSpLocks/>
          </p:cNvGrpSpPr>
          <p:nvPr/>
        </p:nvGrpSpPr>
        <p:grpSpPr bwMode="auto">
          <a:xfrm>
            <a:off x="1447800" y="5622925"/>
            <a:ext cx="762000" cy="304800"/>
            <a:chOff x="1261" y="2969"/>
            <a:chExt cx="480" cy="192"/>
          </a:xfrm>
        </p:grpSpPr>
        <p:sp>
          <p:nvSpPr>
            <p:cNvPr id="91258" name="Line 83"/>
            <p:cNvSpPr>
              <a:spLocks noChangeShapeType="1"/>
            </p:cNvSpPr>
            <p:nvPr/>
          </p:nvSpPr>
          <p:spPr bwMode="auto">
            <a:xfrm>
              <a:off x="1261" y="2969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59" name="Line 84"/>
            <p:cNvSpPr>
              <a:spLocks noChangeShapeType="1"/>
            </p:cNvSpPr>
            <p:nvPr/>
          </p:nvSpPr>
          <p:spPr bwMode="auto">
            <a:xfrm>
              <a:off x="1357" y="3065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60" name="Line 85"/>
            <p:cNvSpPr>
              <a:spLocks noChangeShapeType="1"/>
            </p:cNvSpPr>
            <p:nvPr/>
          </p:nvSpPr>
          <p:spPr bwMode="auto">
            <a:xfrm>
              <a:off x="1453" y="3161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302" name="Line 86"/>
          <p:cNvSpPr>
            <a:spLocks noChangeShapeType="1"/>
          </p:cNvSpPr>
          <p:nvPr/>
        </p:nvSpPr>
        <p:spPr bwMode="auto">
          <a:xfrm flipH="1">
            <a:off x="1860550" y="3886200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03" name="Line 87"/>
          <p:cNvSpPr>
            <a:spLocks noChangeShapeType="1"/>
          </p:cNvSpPr>
          <p:nvPr/>
        </p:nvSpPr>
        <p:spPr bwMode="auto">
          <a:xfrm>
            <a:off x="1844675" y="3870325"/>
            <a:ext cx="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04" name="Line 88"/>
          <p:cNvSpPr>
            <a:spLocks noChangeShapeType="1"/>
          </p:cNvSpPr>
          <p:nvPr/>
        </p:nvSpPr>
        <p:spPr bwMode="auto">
          <a:xfrm>
            <a:off x="1828800" y="5241925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305" name="Group 89"/>
          <p:cNvGrpSpPr>
            <a:grpSpLocks/>
          </p:cNvGrpSpPr>
          <p:nvPr/>
        </p:nvGrpSpPr>
        <p:grpSpPr bwMode="auto">
          <a:xfrm>
            <a:off x="6562725" y="2868613"/>
            <a:ext cx="174625" cy="484187"/>
            <a:chOff x="4176" y="1296"/>
            <a:chExt cx="110" cy="305"/>
          </a:xfrm>
        </p:grpSpPr>
        <p:sp>
          <p:nvSpPr>
            <p:cNvPr id="91256" name="Line 90"/>
            <p:cNvSpPr>
              <a:spLocks noChangeShapeType="1"/>
            </p:cNvSpPr>
            <p:nvPr/>
          </p:nvSpPr>
          <p:spPr bwMode="auto">
            <a:xfrm flipH="1">
              <a:off x="4176" y="1296"/>
              <a:ext cx="0" cy="3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57" name="Freeform 91"/>
            <p:cNvSpPr>
              <a:spLocks/>
            </p:cNvSpPr>
            <p:nvPr/>
          </p:nvSpPr>
          <p:spPr bwMode="auto">
            <a:xfrm flipH="1">
              <a:off x="4231" y="1300"/>
              <a:ext cx="55" cy="295"/>
            </a:xfrm>
            <a:custGeom>
              <a:avLst/>
              <a:gdLst>
                <a:gd name="T0" fmla="*/ 0 w 97"/>
                <a:gd name="T1" fmla="*/ 0 h 455"/>
                <a:gd name="T2" fmla="*/ 1 w 97"/>
                <a:gd name="T3" fmla="*/ 4 h 455"/>
                <a:gd name="T4" fmla="*/ 1 w 97"/>
                <a:gd name="T5" fmla="*/ 10 h 455"/>
                <a:gd name="T6" fmla="*/ 1 w 97"/>
                <a:gd name="T7" fmla="*/ 14 h 45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97" h="455">
                  <a:moveTo>
                    <a:pt x="0" y="0"/>
                  </a:moveTo>
                  <a:cubicBezTo>
                    <a:pt x="14" y="21"/>
                    <a:pt x="69" y="79"/>
                    <a:pt x="83" y="134"/>
                  </a:cubicBezTo>
                  <a:cubicBezTo>
                    <a:pt x="97" y="189"/>
                    <a:pt x="95" y="278"/>
                    <a:pt x="83" y="331"/>
                  </a:cubicBezTo>
                  <a:cubicBezTo>
                    <a:pt x="71" y="384"/>
                    <a:pt x="26" y="429"/>
                    <a:pt x="11" y="455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308" name="Group 92"/>
          <p:cNvGrpSpPr>
            <a:grpSpLocks/>
          </p:cNvGrpSpPr>
          <p:nvPr/>
        </p:nvGrpSpPr>
        <p:grpSpPr bwMode="auto">
          <a:xfrm rot="10800000">
            <a:off x="7162800" y="3505200"/>
            <a:ext cx="330200" cy="984250"/>
            <a:chOff x="2000" y="1771"/>
            <a:chExt cx="208" cy="620"/>
          </a:xfrm>
        </p:grpSpPr>
        <p:sp>
          <p:nvSpPr>
            <p:cNvPr id="91249" name="Line 93"/>
            <p:cNvSpPr>
              <a:spLocks noChangeShapeType="1"/>
            </p:cNvSpPr>
            <p:nvPr/>
          </p:nvSpPr>
          <p:spPr bwMode="auto">
            <a:xfrm flipV="1">
              <a:off x="2001" y="1925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50" name="Line 94"/>
            <p:cNvSpPr>
              <a:spLocks noChangeShapeType="1"/>
            </p:cNvSpPr>
            <p:nvPr/>
          </p:nvSpPr>
          <p:spPr bwMode="auto">
            <a:xfrm flipV="1">
              <a:off x="2001" y="2131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51" name="Line 95"/>
            <p:cNvSpPr>
              <a:spLocks noChangeShapeType="1"/>
            </p:cNvSpPr>
            <p:nvPr/>
          </p:nvSpPr>
          <p:spPr bwMode="auto">
            <a:xfrm flipH="1" flipV="1">
              <a:off x="2001" y="2028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52" name="Line 96"/>
            <p:cNvSpPr>
              <a:spLocks noChangeShapeType="1"/>
            </p:cNvSpPr>
            <p:nvPr/>
          </p:nvSpPr>
          <p:spPr bwMode="auto">
            <a:xfrm flipH="1" flipV="1">
              <a:off x="2001" y="2232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53" name="Line 97"/>
            <p:cNvSpPr>
              <a:spLocks noChangeShapeType="1"/>
            </p:cNvSpPr>
            <p:nvPr/>
          </p:nvSpPr>
          <p:spPr bwMode="auto">
            <a:xfrm flipH="1" flipV="1">
              <a:off x="2001" y="1821"/>
              <a:ext cx="207" cy="10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54" name="Freeform 98"/>
            <p:cNvSpPr>
              <a:spLocks/>
            </p:cNvSpPr>
            <p:nvPr/>
          </p:nvSpPr>
          <p:spPr bwMode="auto">
            <a:xfrm flipH="1">
              <a:off x="2101" y="2336"/>
              <a:ext cx="107" cy="55"/>
            </a:xfrm>
            <a:custGeom>
              <a:avLst/>
              <a:gdLst>
                <a:gd name="T0" fmla="*/ 25 w 131"/>
                <a:gd name="T1" fmla="*/ 12 h 68"/>
                <a:gd name="T2" fmla="*/ 0 w 131"/>
                <a:gd name="T3" fmla="*/ 0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55" name="Freeform 99"/>
            <p:cNvSpPr>
              <a:spLocks/>
            </p:cNvSpPr>
            <p:nvPr/>
          </p:nvSpPr>
          <p:spPr bwMode="auto">
            <a:xfrm flipH="1">
              <a:off x="2000" y="1771"/>
              <a:ext cx="100" cy="50"/>
            </a:xfrm>
            <a:custGeom>
              <a:avLst/>
              <a:gdLst>
                <a:gd name="T0" fmla="*/ 15 w 131"/>
                <a:gd name="T1" fmla="*/ 6 h 68"/>
                <a:gd name="T2" fmla="*/ 0 w 131"/>
                <a:gd name="T3" fmla="*/ 0 h 68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131" h="68">
                  <a:moveTo>
                    <a:pt x="131" y="68"/>
                  </a:moveTo>
                  <a:lnTo>
                    <a:pt x="0" y="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316" name="Line 100"/>
          <p:cNvSpPr>
            <a:spLocks noChangeShapeType="1"/>
          </p:cNvSpPr>
          <p:nvPr/>
        </p:nvSpPr>
        <p:spPr bwMode="auto">
          <a:xfrm>
            <a:off x="7340600" y="44958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317" name="Group 101"/>
          <p:cNvGrpSpPr>
            <a:grpSpLocks/>
          </p:cNvGrpSpPr>
          <p:nvPr/>
        </p:nvGrpSpPr>
        <p:grpSpPr bwMode="auto">
          <a:xfrm>
            <a:off x="6934200" y="4876800"/>
            <a:ext cx="762000" cy="304800"/>
            <a:chOff x="1261" y="2969"/>
            <a:chExt cx="480" cy="192"/>
          </a:xfrm>
        </p:grpSpPr>
        <p:sp>
          <p:nvSpPr>
            <p:cNvPr id="91246" name="Line 102"/>
            <p:cNvSpPr>
              <a:spLocks noChangeShapeType="1"/>
            </p:cNvSpPr>
            <p:nvPr/>
          </p:nvSpPr>
          <p:spPr bwMode="auto">
            <a:xfrm>
              <a:off x="1261" y="2969"/>
              <a:ext cx="48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47" name="Line 103"/>
            <p:cNvSpPr>
              <a:spLocks noChangeShapeType="1"/>
            </p:cNvSpPr>
            <p:nvPr/>
          </p:nvSpPr>
          <p:spPr bwMode="auto">
            <a:xfrm>
              <a:off x="1357" y="3065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48" name="Line 104"/>
            <p:cNvSpPr>
              <a:spLocks noChangeShapeType="1"/>
            </p:cNvSpPr>
            <p:nvPr/>
          </p:nvSpPr>
          <p:spPr bwMode="auto">
            <a:xfrm>
              <a:off x="1453" y="3161"/>
              <a:ext cx="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321" name="Line 105"/>
          <p:cNvSpPr>
            <a:spLocks noChangeShapeType="1"/>
          </p:cNvSpPr>
          <p:nvPr/>
        </p:nvSpPr>
        <p:spPr bwMode="auto">
          <a:xfrm flipH="1">
            <a:off x="5045075" y="3140075"/>
            <a:ext cx="15113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2" name="Line 106"/>
          <p:cNvSpPr>
            <a:spLocks noChangeShapeType="1"/>
          </p:cNvSpPr>
          <p:nvPr/>
        </p:nvSpPr>
        <p:spPr bwMode="auto">
          <a:xfrm flipH="1">
            <a:off x="6661150" y="3140075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3" name="Line 107"/>
          <p:cNvSpPr>
            <a:spLocks noChangeShapeType="1"/>
          </p:cNvSpPr>
          <p:nvPr/>
        </p:nvSpPr>
        <p:spPr bwMode="auto">
          <a:xfrm flipV="1">
            <a:off x="7331075" y="3124200"/>
            <a:ext cx="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4" name="Text Box 108"/>
          <p:cNvSpPr txBox="1">
            <a:spLocks noChangeArrowheads="1"/>
          </p:cNvSpPr>
          <p:nvPr/>
        </p:nvSpPr>
        <p:spPr bwMode="auto">
          <a:xfrm>
            <a:off x="7485063" y="3748088"/>
            <a:ext cx="1277937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</a:rPr>
              <a:t>100 k</a:t>
            </a:r>
            <a:r>
              <a:rPr lang="en-US" altLang="en-US" sz="2800" b="1">
                <a:solidFill>
                  <a:srgbClr val="FF0000"/>
                </a:solidFill>
                <a:latin typeface="Symbol" panose="05050102010706020507" pitchFamily="18" charset="2"/>
              </a:rPr>
              <a:t>W</a:t>
            </a:r>
            <a:endParaRPr lang="en-US" altLang="en-US" sz="2800" b="1">
              <a:solidFill>
                <a:srgbClr val="FF0000"/>
              </a:solidFill>
            </a:endParaRPr>
          </a:p>
        </p:txBody>
      </p:sp>
      <p:sp>
        <p:nvSpPr>
          <p:cNvPr id="9325" name="Text Box 109"/>
          <p:cNvSpPr txBox="1">
            <a:spLocks noChangeArrowheads="1"/>
          </p:cNvSpPr>
          <p:nvPr/>
        </p:nvSpPr>
        <p:spPr bwMode="auto">
          <a:xfrm>
            <a:off x="304800" y="5119688"/>
            <a:ext cx="135731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b="1">
                <a:solidFill>
                  <a:srgbClr val="FF0000"/>
                </a:solidFill>
              </a:rPr>
              <a:t>100  </a:t>
            </a:r>
            <a:r>
              <a:rPr lang="en-US" altLang="en-US" sz="2800" b="1">
                <a:solidFill>
                  <a:srgbClr val="FF0000"/>
                </a:solidFill>
                <a:latin typeface="Symbol" panose="05050102010706020507" pitchFamily="18" charset="2"/>
              </a:rPr>
              <a:t>m</a:t>
            </a:r>
            <a:r>
              <a:rPr lang="en-US" altLang="en-US" sz="2800" b="1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9327" name="Text Box 111"/>
          <p:cNvSpPr txBox="1">
            <a:spLocks noChangeArrowheads="1"/>
          </p:cNvSpPr>
          <p:nvPr/>
        </p:nvSpPr>
        <p:spPr bwMode="auto">
          <a:xfrm>
            <a:off x="5287963" y="2260600"/>
            <a:ext cx="11858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+6.04 V</a:t>
            </a:r>
          </a:p>
        </p:txBody>
      </p:sp>
      <p:grpSp>
        <p:nvGrpSpPr>
          <p:cNvPr id="9328" name="Group 112"/>
          <p:cNvGrpSpPr>
            <a:grpSpLocks/>
          </p:cNvGrpSpPr>
          <p:nvPr/>
        </p:nvGrpSpPr>
        <p:grpSpPr bwMode="auto">
          <a:xfrm>
            <a:off x="6140450" y="2057400"/>
            <a:ext cx="914400" cy="762000"/>
            <a:chOff x="3408" y="960"/>
            <a:chExt cx="576" cy="480"/>
          </a:xfrm>
        </p:grpSpPr>
        <p:grpSp>
          <p:nvGrpSpPr>
            <p:cNvPr id="91235" name="Group 113"/>
            <p:cNvGrpSpPr>
              <a:grpSpLocks/>
            </p:cNvGrpSpPr>
            <p:nvPr/>
          </p:nvGrpSpPr>
          <p:grpSpPr bwMode="auto">
            <a:xfrm flipV="1">
              <a:off x="3456" y="960"/>
              <a:ext cx="480" cy="480"/>
              <a:chOff x="782" y="499"/>
              <a:chExt cx="2085" cy="926"/>
            </a:xfrm>
          </p:grpSpPr>
          <p:grpSp>
            <p:nvGrpSpPr>
              <p:cNvPr id="91237" name="Group 114"/>
              <p:cNvGrpSpPr>
                <a:grpSpLocks/>
              </p:cNvGrpSpPr>
              <p:nvPr/>
            </p:nvGrpSpPr>
            <p:grpSpPr bwMode="auto">
              <a:xfrm>
                <a:off x="782" y="506"/>
                <a:ext cx="700" cy="919"/>
                <a:chOff x="782" y="506"/>
                <a:chExt cx="700" cy="919"/>
              </a:xfrm>
            </p:grpSpPr>
            <p:sp>
              <p:nvSpPr>
                <p:cNvPr id="91244" name="Freeform 115"/>
                <p:cNvSpPr>
                  <a:spLocks/>
                </p:cNvSpPr>
                <p:nvPr/>
              </p:nvSpPr>
              <p:spPr bwMode="auto">
                <a:xfrm>
                  <a:off x="782" y="506"/>
                  <a:ext cx="353" cy="471"/>
                </a:xfrm>
                <a:custGeom>
                  <a:avLst/>
                  <a:gdLst>
                    <a:gd name="T0" fmla="*/ 0 w 1066"/>
                    <a:gd name="T1" fmla="*/ 2 h 1065"/>
                    <a:gd name="T2" fmla="*/ 0 w 1066"/>
                    <a:gd name="T3" fmla="*/ 0 h 1065"/>
                    <a:gd name="T4" fmla="*/ 0 w 1066"/>
                    <a:gd name="T5" fmla="*/ 0 h 1065"/>
                    <a:gd name="T6" fmla="*/ 0 w 1066"/>
                    <a:gd name="T7" fmla="*/ 0 h 1065"/>
                    <a:gd name="T8" fmla="*/ 0 w 1066"/>
                    <a:gd name="T9" fmla="*/ 2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245" name="Freeform 116"/>
                <p:cNvSpPr>
                  <a:spLocks/>
                </p:cNvSpPr>
                <p:nvPr/>
              </p:nvSpPr>
              <p:spPr bwMode="auto">
                <a:xfrm flipV="1">
                  <a:off x="1129" y="954"/>
                  <a:ext cx="353" cy="471"/>
                </a:xfrm>
                <a:custGeom>
                  <a:avLst/>
                  <a:gdLst>
                    <a:gd name="T0" fmla="*/ 0 w 1066"/>
                    <a:gd name="T1" fmla="*/ 2 h 1065"/>
                    <a:gd name="T2" fmla="*/ 0 w 1066"/>
                    <a:gd name="T3" fmla="*/ 0 h 1065"/>
                    <a:gd name="T4" fmla="*/ 0 w 1066"/>
                    <a:gd name="T5" fmla="*/ 0 h 1065"/>
                    <a:gd name="T6" fmla="*/ 0 w 1066"/>
                    <a:gd name="T7" fmla="*/ 0 h 1065"/>
                    <a:gd name="T8" fmla="*/ 0 w 1066"/>
                    <a:gd name="T9" fmla="*/ 2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1238" name="Group 117"/>
              <p:cNvGrpSpPr>
                <a:grpSpLocks/>
              </p:cNvGrpSpPr>
              <p:nvPr/>
            </p:nvGrpSpPr>
            <p:grpSpPr bwMode="auto">
              <a:xfrm>
                <a:off x="1477" y="499"/>
                <a:ext cx="700" cy="919"/>
                <a:chOff x="782" y="506"/>
                <a:chExt cx="700" cy="919"/>
              </a:xfrm>
            </p:grpSpPr>
            <p:sp>
              <p:nvSpPr>
                <p:cNvPr id="91242" name="Freeform 118"/>
                <p:cNvSpPr>
                  <a:spLocks/>
                </p:cNvSpPr>
                <p:nvPr/>
              </p:nvSpPr>
              <p:spPr bwMode="auto">
                <a:xfrm>
                  <a:off x="782" y="506"/>
                  <a:ext cx="353" cy="471"/>
                </a:xfrm>
                <a:custGeom>
                  <a:avLst/>
                  <a:gdLst>
                    <a:gd name="T0" fmla="*/ 0 w 1066"/>
                    <a:gd name="T1" fmla="*/ 2 h 1065"/>
                    <a:gd name="T2" fmla="*/ 0 w 1066"/>
                    <a:gd name="T3" fmla="*/ 0 h 1065"/>
                    <a:gd name="T4" fmla="*/ 0 w 1066"/>
                    <a:gd name="T5" fmla="*/ 0 h 1065"/>
                    <a:gd name="T6" fmla="*/ 0 w 1066"/>
                    <a:gd name="T7" fmla="*/ 0 h 1065"/>
                    <a:gd name="T8" fmla="*/ 0 w 1066"/>
                    <a:gd name="T9" fmla="*/ 2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243" name="Freeform 119"/>
                <p:cNvSpPr>
                  <a:spLocks/>
                </p:cNvSpPr>
                <p:nvPr/>
              </p:nvSpPr>
              <p:spPr bwMode="auto">
                <a:xfrm flipV="1">
                  <a:off x="1129" y="954"/>
                  <a:ext cx="353" cy="471"/>
                </a:xfrm>
                <a:custGeom>
                  <a:avLst/>
                  <a:gdLst>
                    <a:gd name="T0" fmla="*/ 0 w 1066"/>
                    <a:gd name="T1" fmla="*/ 2 h 1065"/>
                    <a:gd name="T2" fmla="*/ 0 w 1066"/>
                    <a:gd name="T3" fmla="*/ 0 h 1065"/>
                    <a:gd name="T4" fmla="*/ 0 w 1066"/>
                    <a:gd name="T5" fmla="*/ 0 h 1065"/>
                    <a:gd name="T6" fmla="*/ 0 w 1066"/>
                    <a:gd name="T7" fmla="*/ 0 h 1065"/>
                    <a:gd name="T8" fmla="*/ 0 w 1066"/>
                    <a:gd name="T9" fmla="*/ 2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1239" name="Group 120"/>
              <p:cNvGrpSpPr>
                <a:grpSpLocks/>
              </p:cNvGrpSpPr>
              <p:nvPr/>
            </p:nvGrpSpPr>
            <p:grpSpPr bwMode="auto">
              <a:xfrm>
                <a:off x="2167" y="505"/>
                <a:ext cx="700" cy="919"/>
                <a:chOff x="782" y="506"/>
                <a:chExt cx="700" cy="919"/>
              </a:xfrm>
            </p:grpSpPr>
            <p:sp>
              <p:nvSpPr>
                <p:cNvPr id="91240" name="Freeform 121"/>
                <p:cNvSpPr>
                  <a:spLocks/>
                </p:cNvSpPr>
                <p:nvPr/>
              </p:nvSpPr>
              <p:spPr bwMode="auto">
                <a:xfrm>
                  <a:off x="782" y="506"/>
                  <a:ext cx="353" cy="471"/>
                </a:xfrm>
                <a:custGeom>
                  <a:avLst/>
                  <a:gdLst>
                    <a:gd name="T0" fmla="*/ 0 w 1066"/>
                    <a:gd name="T1" fmla="*/ 2 h 1065"/>
                    <a:gd name="T2" fmla="*/ 0 w 1066"/>
                    <a:gd name="T3" fmla="*/ 0 h 1065"/>
                    <a:gd name="T4" fmla="*/ 0 w 1066"/>
                    <a:gd name="T5" fmla="*/ 0 h 1065"/>
                    <a:gd name="T6" fmla="*/ 0 w 1066"/>
                    <a:gd name="T7" fmla="*/ 0 h 1065"/>
                    <a:gd name="T8" fmla="*/ 0 w 1066"/>
                    <a:gd name="T9" fmla="*/ 2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241" name="Freeform 122"/>
                <p:cNvSpPr>
                  <a:spLocks/>
                </p:cNvSpPr>
                <p:nvPr/>
              </p:nvSpPr>
              <p:spPr bwMode="auto">
                <a:xfrm flipV="1">
                  <a:off x="1129" y="954"/>
                  <a:ext cx="353" cy="471"/>
                </a:xfrm>
                <a:custGeom>
                  <a:avLst/>
                  <a:gdLst>
                    <a:gd name="T0" fmla="*/ 0 w 1066"/>
                    <a:gd name="T1" fmla="*/ 2 h 1065"/>
                    <a:gd name="T2" fmla="*/ 0 w 1066"/>
                    <a:gd name="T3" fmla="*/ 0 h 1065"/>
                    <a:gd name="T4" fmla="*/ 0 w 1066"/>
                    <a:gd name="T5" fmla="*/ 0 h 1065"/>
                    <a:gd name="T6" fmla="*/ 0 w 1066"/>
                    <a:gd name="T7" fmla="*/ 0 h 1065"/>
                    <a:gd name="T8" fmla="*/ 0 w 1066"/>
                    <a:gd name="T9" fmla="*/ 2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91236" name="Line 123"/>
            <p:cNvSpPr>
              <a:spLocks noChangeShapeType="1"/>
            </p:cNvSpPr>
            <p:nvPr/>
          </p:nvSpPr>
          <p:spPr bwMode="auto">
            <a:xfrm>
              <a:off x="3408" y="1200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340" name="Group 124"/>
          <p:cNvGrpSpPr>
            <a:grpSpLocks/>
          </p:cNvGrpSpPr>
          <p:nvPr/>
        </p:nvGrpSpPr>
        <p:grpSpPr bwMode="auto">
          <a:xfrm>
            <a:off x="7240588" y="2743200"/>
            <a:ext cx="1370012" cy="762000"/>
            <a:chOff x="4108" y="3360"/>
            <a:chExt cx="863" cy="480"/>
          </a:xfrm>
        </p:grpSpPr>
        <p:sp>
          <p:nvSpPr>
            <p:cNvPr id="91222" name="Text Box 125"/>
            <p:cNvSpPr txBox="1">
              <a:spLocks noChangeArrowheads="1"/>
            </p:cNvSpPr>
            <p:nvPr/>
          </p:nvSpPr>
          <p:spPr bwMode="auto">
            <a:xfrm>
              <a:off x="4108" y="3456"/>
              <a:ext cx="2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 0</a:t>
              </a:r>
            </a:p>
          </p:txBody>
        </p:sp>
        <p:grpSp>
          <p:nvGrpSpPr>
            <p:cNvPr id="91223" name="Group 126"/>
            <p:cNvGrpSpPr>
              <a:grpSpLocks/>
            </p:cNvGrpSpPr>
            <p:nvPr/>
          </p:nvGrpSpPr>
          <p:grpSpPr bwMode="auto">
            <a:xfrm>
              <a:off x="4395" y="3360"/>
              <a:ext cx="576" cy="480"/>
              <a:chOff x="3408" y="960"/>
              <a:chExt cx="576" cy="480"/>
            </a:xfrm>
          </p:grpSpPr>
          <p:grpSp>
            <p:nvGrpSpPr>
              <p:cNvPr id="91224" name="Group 127"/>
              <p:cNvGrpSpPr>
                <a:grpSpLocks/>
              </p:cNvGrpSpPr>
              <p:nvPr/>
            </p:nvGrpSpPr>
            <p:grpSpPr bwMode="auto">
              <a:xfrm flipV="1">
                <a:off x="3456" y="960"/>
                <a:ext cx="480" cy="480"/>
                <a:chOff x="782" y="499"/>
                <a:chExt cx="2085" cy="926"/>
              </a:xfrm>
            </p:grpSpPr>
            <p:grpSp>
              <p:nvGrpSpPr>
                <p:cNvPr id="91226" name="Group 128"/>
                <p:cNvGrpSpPr>
                  <a:grpSpLocks/>
                </p:cNvGrpSpPr>
                <p:nvPr/>
              </p:nvGrpSpPr>
              <p:grpSpPr bwMode="auto">
                <a:xfrm>
                  <a:off x="782" y="506"/>
                  <a:ext cx="700" cy="919"/>
                  <a:chOff x="782" y="506"/>
                  <a:chExt cx="700" cy="919"/>
                </a:xfrm>
              </p:grpSpPr>
              <p:sp>
                <p:nvSpPr>
                  <p:cNvPr id="91233" name="Freeform 129"/>
                  <p:cNvSpPr>
                    <a:spLocks/>
                  </p:cNvSpPr>
                  <p:nvPr/>
                </p:nvSpPr>
                <p:spPr bwMode="auto">
                  <a:xfrm>
                    <a:off x="782" y="506"/>
                    <a:ext cx="353" cy="471"/>
                  </a:xfrm>
                  <a:custGeom>
                    <a:avLst/>
                    <a:gdLst>
                      <a:gd name="T0" fmla="*/ 0 w 1066"/>
                      <a:gd name="T1" fmla="*/ 2 h 1065"/>
                      <a:gd name="T2" fmla="*/ 0 w 1066"/>
                      <a:gd name="T3" fmla="*/ 0 h 1065"/>
                      <a:gd name="T4" fmla="*/ 0 w 1066"/>
                      <a:gd name="T5" fmla="*/ 0 h 1065"/>
                      <a:gd name="T6" fmla="*/ 0 w 1066"/>
                      <a:gd name="T7" fmla="*/ 0 h 1065"/>
                      <a:gd name="T8" fmla="*/ 0 w 1066"/>
                      <a:gd name="T9" fmla="*/ 2 h 10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066" h="1065">
                        <a:moveTo>
                          <a:pt x="1066" y="1065"/>
                        </a:moveTo>
                        <a:cubicBezTo>
                          <a:pt x="1016" y="934"/>
                          <a:pt x="854" y="455"/>
                          <a:pt x="766" y="279"/>
                        </a:cubicBezTo>
                        <a:cubicBezTo>
                          <a:pt x="678" y="103"/>
                          <a:pt x="612" y="20"/>
                          <a:pt x="538" y="10"/>
                        </a:cubicBezTo>
                        <a:cubicBezTo>
                          <a:pt x="464" y="0"/>
                          <a:pt x="411" y="41"/>
                          <a:pt x="321" y="217"/>
                        </a:cubicBezTo>
                        <a:cubicBezTo>
                          <a:pt x="231" y="393"/>
                          <a:pt x="67" y="888"/>
                          <a:pt x="0" y="1065"/>
                        </a:cubicBezTo>
                      </a:path>
                    </a:pathLst>
                  </a:custGeom>
                  <a:noFill/>
                  <a:ln w="38100" cmpd="sng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1234" name="Freeform 130"/>
                  <p:cNvSpPr>
                    <a:spLocks/>
                  </p:cNvSpPr>
                  <p:nvPr/>
                </p:nvSpPr>
                <p:spPr bwMode="auto">
                  <a:xfrm flipV="1">
                    <a:off x="1129" y="954"/>
                    <a:ext cx="353" cy="471"/>
                  </a:xfrm>
                  <a:custGeom>
                    <a:avLst/>
                    <a:gdLst>
                      <a:gd name="T0" fmla="*/ 0 w 1066"/>
                      <a:gd name="T1" fmla="*/ 2 h 1065"/>
                      <a:gd name="T2" fmla="*/ 0 w 1066"/>
                      <a:gd name="T3" fmla="*/ 0 h 1065"/>
                      <a:gd name="T4" fmla="*/ 0 w 1066"/>
                      <a:gd name="T5" fmla="*/ 0 h 1065"/>
                      <a:gd name="T6" fmla="*/ 0 w 1066"/>
                      <a:gd name="T7" fmla="*/ 0 h 1065"/>
                      <a:gd name="T8" fmla="*/ 0 w 1066"/>
                      <a:gd name="T9" fmla="*/ 2 h 10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066" h="1065">
                        <a:moveTo>
                          <a:pt x="1066" y="1065"/>
                        </a:moveTo>
                        <a:cubicBezTo>
                          <a:pt x="1016" y="934"/>
                          <a:pt x="854" y="455"/>
                          <a:pt x="766" y="279"/>
                        </a:cubicBezTo>
                        <a:cubicBezTo>
                          <a:pt x="678" y="103"/>
                          <a:pt x="612" y="20"/>
                          <a:pt x="538" y="10"/>
                        </a:cubicBezTo>
                        <a:cubicBezTo>
                          <a:pt x="464" y="0"/>
                          <a:pt x="411" y="41"/>
                          <a:pt x="321" y="217"/>
                        </a:cubicBezTo>
                        <a:cubicBezTo>
                          <a:pt x="231" y="393"/>
                          <a:pt x="67" y="888"/>
                          <a:pt x="0" y="1065"/>
                        </a:cubicBezTo>
                      </a:path>
                    </a:pathLst>
                  </a:custGeom>
                  <a:noFill/>
                  <a:ln w="38100" cmpd="sng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1227" name="Group 131"/>
                <p:cNvGrpSpPr>
                  <a:grpSpLocks/>
                </p:cNvGrpSpPr>
                <p:nvPr/>
              </p:nvGrpSpPr>
              <p:grpSpPr bwMode="auto">
                <a:xfrm>
                  <a:off x="1477" y="499"/>
                  <a:ext cx="700" cy="919"/>
                  <a:chOff x="782" y="506"/>
                  <a:chExt cx="700" cy="919"/>
                </a:xfrm>
              </p:grpSpPr>
              <p:sp>
                <p:nvSpPr>
                  <p:cNvPr id="91231" name="Freeform 132"/>
                  <p:cNvSpPr>
                    <a:spLocks/>
                  </p:cNvSpPr>
                  <p:nvPr/>
                </p:nvSpPr>
                <p:spPr bwMode="auto">
                  <a:xfrm>
                    <a:off x="782" y="506"/>
                    <a:ext cx="353" cy="471"/>
                  </a:xfrm>
                  <a:custGeom>
                    <a:avLst/>
                    <a:gdLst>
                      <a:gd name="T0" fmla="*/ 0 w 1066"/>
                      <a:gd name="T1" fmla="*/ 2 h 1065"/>
                      <a:gd name="T2" fmla="*/ 0 w 1066"/>
                      <a:gd name="T3" fmla="*/ 0 h 1065"/>
                      <a:gd name="T4" fmla="*/ 0 w 1066"/>
                      <a:gd name="T5" fmla="*/ 0 h 1065"/>
                      <a:gd name="T6" fmla="*/ 0 w 1066"/>
                      <a:gd name="T7" fmla="*/ 0 h 1065"/>
                      <a:gd name="T8" fmla="*/ 0 w 1066"/>
                      <a:gd name="T9" fmla="*/ 2 h 10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066" h="1065">
                        <a:moveTo>
                          <a:pt x="1066" y="1065"/>
                        </a:moveTo>
                        <a:cubicBezTo>
                          <a:pt x="1016" y="934"/>
                          <a:pt x="854" y="455"/>
                          <a:pt x="766" y="279"/>
                        </a:cubicBezTo>
                        <a:cubicBezTo>
                          <a:pt x="678" y="103"/>
                          <a:pt x="612" y="20"/>
                          <a:pt x="538" y="10"/>
                        </a:cubicBezTo>
                        <a:cubicBezTo>
                          <a:pt x="464" y="0"/>
                          <a:pt x="411" y="41"/>
                          <a:pt x="321" y="217"/>
                        </a:cubicBezTo>
                        <a:cubicBezTo>
                          <a:pt x="231" y="393"/>
                          <a:pt x="67" y="888"/>
                          <a:pt x="0" y="1065"/>
                        </a:cubicBezTo>
                      </a:path>
                    </a:pathLst>
                  </a:custGeom>
                  <a:noFill/>
                  <a:ln w="38100" cmpd="sng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1232" name="Freeform 133"/>
                  <p:cNvSpPr>
                    <a:spLocks/>
                  </p:cNvSpPr>
                  <p:nvPr/>
                </p:nvSpPr>
                <p:spPr bwMode="auto">
                  <a:xfrm flipV="1">
                    <a:off x="1129" y="954"/>
                    <a:ext cx="353" cy="471"/>
                  </a:xfrm>
                  <a:custGeom>
                    <a:avLst/>
                    <a:gdLst>
                      <a:gd name="T0" fmla="*/ 0 w 1066"/>
                      <a:gd name="T1" fmla="*/ 2 h 1065"/>
                      <a:gd name="T2" fmla="*/ 0 w 1066"/>
                      <a:gd name="T3" fmla="*/ 0 h 1065"/>
                      <a:gd name="T4" fmla="*/ 0 w 1066"/>
                      <a:gd name="T5" fmla="*/ 0 h 1065"/>
                      <a:gd name="T6" fmla="*/ 0 w 1066"/>
                      <a:gd name="T7" fmla="*/ 0 h 1065"/>
                      <a:gd name="T8" fmla="*/ 0 w 1066"/>
                      <a:gd name="T9" fmla="*/ 2 h 10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066" h="1065">
                        <a:moveTo>
                          <a:pt x="1066" y="1065"/>
                        </a:moveTo>
                        <a:cubicBezTo>
                          <a:pt x="1016" y="934"/>
                          <a:pt x="854" y="455"/>
                          <a:pt x="766" y="279"/>
                        </a:cubicBezTo>
                        <a:cubicBezTo>
                          <a:pt x="678" y="103"/>
                          <a:pt x="612" y="20"/>
                          <a:pt x="538" y="10"/>
                        </a:cubicBezTo>
                        <a:cubicBezTo>
                          <a:pt x="464" y="0"/>
                          <a:pt x="411" y="41"/>
                          <a:pt x="321" y="217"/>
                        </a:cubicBezTo>
                        <a:cubicBezTo>
                          <a:pt x="231" y="393"/>
                          <a:pt x="67" y="888"/>
                          <a:pt x="0" y="1065"/>
                        </a:cubicBezTo>
                      </a:path>
                    </a:pathLst>
                  </a:custGeom>
                  <a:noFill/>
                  <a:ln w="38100" cmpd="sng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1228" name="Group 134"/>
                <p:cNvGrpSpPr>
                  <a:grpSpLocks/>
                </p:cNvGrpSpPr>
                <p:nvPr/>
              </p:nvGrpSpPr>
              <p:grpSpPr bwMode="auto">
                <a:xfrm>
                  <a:off x="2167" y="505"/>
                  <a:ext cx="700" cy="919"/>
                  <a:chOff x="782" y="506"/>
                  <a:chExt cx="700" cy="919"/>
                </a:xfrm>
              </p:grpSpPr>
              <p:sp>
                <p:nvSpPr>
                  <p:cNvPr id="91229" name="Freeform 135"/>
                  <p:cNvSpPr>
                    <a:spLocks/>
                  </p:cNvSpPr>
                  <p:nvPr/>
                </p:nvSpPr>
                <p:spPr bwMode="auto">
                  <a:xfrm>
                    <a:off x="782" y="506"/>
                    <a:ext cx="353" cy="471"/>
                  </a:xfrm>
                  <a:custGeom>
                    <a:avLst/>
                    <a:gdLst>
                      <a:gd name="T0" fmla="*/ 0 w 1066"/>
                      <a:gd name="T1" fmla="*/ 2 h 1065"/>
                      <a:gd name="T2" fmla="*/ 0 w 1066"/>
                      <a:gd name="T3" fmla="*/ 0 h 1065"/>
                      <a:gd name="T4" fmla="*/ 0 w 1066"/>
                      <a:gd name="T5" fmla="*/ 0 h 1065"/>
                      <a:gd name="T6" fmla="*/ 0 w 1066"/>
                      <a:gd name="T7" fmla="*/ 0 h 1065"/>
                      <a:gd name="T8" fmla="*/ 0 w 1066"/>
                      <a:gd name="T9" fmla="*/ 2 h 10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066" h="1065">
                        <a:moveTo>
                          <a:pt x="1066" y="1065"/>
                        </a:moveTo>
                        <a:cubicBezTo>
                          <a:pt x="1016" y="934"/>
                          <a:pt x="854" y="455"/>
                          <a:pt x="766" y="279"/>
                        </a:cubicBezTo>
                        <a:cubicBezTo>
                          <a:pt x="678" y="103"/>
                          <a:pt x="612" y="20"/>
                          <a:pt x="538" y="10"/>
                        </a:cubicBezTo>
                        <a:cubicBezTo>
                          <a:pt x="464" y="0"/>
                          <a:pt x="411" y="41"/>
                          <a:pt x="321" y="217"/>
                        </a:cubicBezTo>
                        <a:cubicBezTo>
                          <a:pt x="231" y="393"/>
                          <a:pt x="67" y="888"/>
                          <a:pt x="0" y="1065"/>
                        </a:cubicBezTo>
                      </a:path>
                    </a:pathLst>
                  </a:custGeom>
                  <a:noFill/>
                  <a:ln w="38100" cmpd="sng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1230" name="Freeform 136"/>
                  <p:cNvSpPr>
                    <a:spLocks/>
                  </p:cNvSpPr>
                  <p:nvPr/>
                </p:nvSpPr>
                <p:spPr bwMode="auto">
                  <a:xfrm flipV="1">
                    <a:off x="1129" y="954"/>
                    <a:ext cx="353" cy="471"/>
                  </a:xfrm>
                  <a:custGeom>
                    <a:avLst/>
                    <a:gdLst>
                      <a:gd name="T0" fmla="*/ 0 w 1066"/>
                      <a:gd name="T1" fmla="*/ 2 h 1065"/>
                      <a:gd name="T2" fmla="*/ 0 w 1066"/>
                      <a:gd name="T3" fmla="*/ 0 h 1065"/>
                      <a:gd name="T4" fmla="*/ 0 w 1066"/>
                      <a:gd name="T5" fmla="*/ 0 h 1065"/>
                      <a:gd name="T6" fmla="*/ 0 w 1066"/>
                      <a:gd name="T7" fmla="*/ 0 h 1065"/>
                      <a:gd name="T8" fmla="*/ 0 w 1066"/>
                      <a:gd name="T9" fmla="*/ 2 h 10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0" t="0" r="r" b="b"/>
                    <a:pathLst>
                      <a:path w="1066" h="1065">
                        <a:moveTo>
                          <a:pt x="1066" y="1065"/>
                        </a:moveTo>
                        <a:cubicBezTo>
                          <a:pt x="1016" y="934"/>
                          <a:pt x="854" y="455"/>
                          <a:pt x="766" y="279"/>
                        </a:cubicBezTo>
                        <a:cubicBezTo>
                          <a:pt x="678" y="103"/>
                          <a:pt x="612" y="20"/>
                          <a:pt x="538" y="10"/>
                        </a:cubicBezTo>
                        <a:cubicBezTo>
                          <a:pt x="464" y="0"/>
                          <a:pt x="411" y="41"/>
                          <a:pt x="321" y="217"/>
                        </a:cubicBezTo>
                        <a:cubicBezTo>
                          <a:pt x="231" y="393"/>
                          <a:pt x="67" y="888"/>
                          <a:pt x="0" y="1065"/>
                        </a:cubicBezTo>
                      </a:path>
                    </a:pathLst>
                  </a:custGeom>
                  <a:noFill/>
                  <a:ln w="38100" cmpd="sng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91225" name="Line 137"/>
              <p:cNvSpPr>
                <a:spLocks noChangeShapeType="1"/>
              </p:cNvSpPr>
              <p:nvPr/>
            </p:nvSpPr>
            <p:spPr bwMode="auto">
              <a:xfrm>
                <a:off x="3408" y="1200"/>
                <a:ext cx="57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354" name="Group 138"/>
          <p:cNvGrpSpPr>
            <a:grpSpLocks/>
          </p:cNvGrpSpPr>
          <p:nvPr/>
        </p:nvGrpSpPr>
        <p:grpSpPr bwMode="auto">
          <a:xfrm>
            <a:off x="558800" y="3733800"/>
            <a:ext cx="1162050" cy="533400"/>
            <a:chOff x="468" y="1920"/>
            <a:chExt cx="732" cy="336"/>
          </a:xfrm>
        </p:grpSpPr>
        <p:grpSp>
          <p:nvGrpSpPr>
            <p:cNvPr id="91210" name="Group 139"/>
            <p:cNvGrpSpPr>
              <a:grpSpLocks/>
            </p:cNvGrpSpPr>
            <p:nvPr/>
          </p:nvGrpSpPr>
          <p:grpSpPr bwMode="auto">
            <a:xfrm>
              <a:off x="672" y="1920"/>
              <a:ext cx="480" cy="336"/>
              <a:chOff x="782" y="499"/>
              <a:chExt cx="2085" cy="926"/>
            </a:xfrm>
          </p:grpSpPr>
          <p:grpSp>
            <p:nvGrpSpPr>
              <p:cNvPr id="91213" name="Group 140"/>
              <p:cNvGrpSpPr>
                <a:grpSpLocks/>
              </p:cNvGrpSpPr>
              <p:nvPr/>
            </p:nvGrpSpPr>
            <p:grpSpPr bwMode="auto">
              <a:xfrm>
                <a:off x="782" y="506"/>
                <a:ext cx="700" cy="919"/>
                <a:chOff x="782" y="506"/>
                <a:chExt cx="700" cy="919"/>
              </a:xfrm>
            </p:grpSpPr>
            <p:sp>
              <p:nvSpPr>
                <p:cNvPr id="91220" name="Freeform 141"/>
                <p:cNvSpPr>
                  <a:spLocks/>
                </p:cNvSpPr>
                <p:nvPr/>
              </p:nvSpPr>
              <p:spPr bwMode="auto">
                <a:xfrm>
                  <a:off x="782" y="506"/>
                  <a:ext cx="353" cy="471"/>
                </a:xfrm>
                <a:custGeom>
                  <a:avLst/>
                  <a:gdLst>
                    <a:gd name="T0" fmla="*/ 0 w 1066"/>
                    <a:gd name="T1" fmla="*/ 2 h 1065"/>
                    <a:gd name="T2" fmla="*/ 0 w 1066"/>
                    <a:gd name="T3" fmla="*/ 0 h 1065"/>
                    <a:gd name="T4" fmla="*/ 0 w 1066"/>
                    <a:gd name="T5" fmla="*/ 0 h 1065"/>
                    <a:gd name="T6" fmla="*/ 0 w 1066"/>
                    <a:gd name="T7" fmla="*/ 0 h 1065"/>
                    <a:gd name="T8" fmla="*/ 0 w 1066"/>
                    <a:gd name="T9" fmla="*/ 2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221" name="Freeform 142"/>
                <p:cNvSpPr>
                  <a:spLocks/>
                </p:cNvSpPr>
                <p:nvPr/>
              </p:nvSpPr>
              <p:spPr bwMode="auto">
                <a:xfrm flipV="1">
                  <a:off x="1129" y="954"/>
                  <a:ext cx="353" cy="471"/>
                </a:xfrm>
                <a:custGeom>
                  <a:avLst/>
                  <a:gdLst>
                    <a:gd name="T0" fmla="*/ 0 w 1066"/>
                    <a:gd name="T1" fmla="*/ 2 h 1065"/>
                    <a:gd name="T2" fmla="*/ 0 w 1066"/>
                    <a:gd name="T3" fmla="*/ 0 h 1065"/>
                    <a:gd name="T4" fmla="*/ 0 w 1066"/>
                    <a:gd name="T5" fmla="*/ 0 h 1065"/>
                    <a:gd name="T6" fmla="*/ 0 w 1066"/>
                    <a:gd name="T7" fmla="*/ 0 h 1065"/>
                    <a:gd name="T8" fmla="*/ 0 w 1066"/>
                    <a:gd name="T9" fmla="*/ 2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1214" name="Group 143"/>
              <p:cNvGrpSpPr>
                <a:grpSpLocks/>
              </p:cNvGrpSpPr>
              <p:nvPr/>
            </p:nvGrpSpPr>
            <p:grpSpPr bwMode="auto">
              <a:xfrm>
                <a:off x="1477" y="499"/>
                <a:ext cx="700" cy="919"/>
                <a:chOff x="782" y="506"/>
                <a:chExt cx="700" cy="919"/>
              </a:xfrm>
            </p:grpSpPr>
            <p:sp>
              <p:nvSpPr>
                <p:cNvPr id="91218" name="Freeform 144"/>
                <p:cNvSpPr>
                  <a:spLocks/>
                </p:cNvSpPr>
                <p:nvPr/>
              </p:nvSpPr>
              <p:spPr bwMode="auto">
                <a:xfrm>
                  <a:off x="782" y="506"/>
                  <a:ext cx="353" cy="471"/>
                </a:xfrm>
                <a:custGeom>
                  <a:avLst/>
                  <a:gdLst>
                    <a:gd name="T0" fmla="*/ 0 w 1066"/>
                    <a:gd name="T1" fmla="*/ 2 h 1065"/>
                    <a:gd name="T2" fmla="*/ 0 w 1066"/>
                    <a:gd name="T3" fmla="*/ 0 h 1065"/>
                    <a:gd name="T4" fmla="*/ 0 w 1066"/>
                    <a:gd name="T5" fmla="*/ 0 h 1065"/>
                    <a:gd name="T6" fmla="*/ 0 w 1066"/>
                    <a:gd name="T7" fmla="*/ 0 h 1065"/>
                    <a:gd name="T8" fmla="*/ 0 w 1066"/>
                    <a:gd name="T9" fmla="*/ 2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219" name="Freeform 145"/>
                <p:cNvSpPr>
                  <a:spLocks/>
                </p:cNvSpPr>
                <p:nvPr/>
              </p:nvSpPr>
              <p:spPr bwMode="auto">
                <a:xfrm flipV="1">
                  <a:off x="1129" y="954"/>
                  <a:ext cx="353" cy="471"/>
                </a:xfrm>
                <a:custGeom>
                  <a:avLst/>
                  <a:gdLst>
                    <a:gd name="T0" fmla="*/ 0 w 1066"/>
                    <a:gd name="T1" fmla="*/ 2 h 1065"/>
                    <a:gd name="T2" fmla="*/ 0 w 1066"/>
                    <a:gd name="T3" fmla="*/ 0 h 1065"/>
                    <a:gd name="T4" fmla="*/ 0 w 1066"/>
                    <a:gd name="T5" fmla="*/ 0 h 1065"/>
                    <a:gd name="T6" fmla="*/ 0 w 1066"/>
                    <a:gd name="T7" fmla="*/ 0 h 1065"/>
                    <a:gd name="T8" fmla="*/ 0 w 1066"/>
                    <a:gd name="T9" fmla="*/ 2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1215" name="Group 146"/>
              <p:cNvGrpSpPr>
                <a:grpSpLocks/>
              </p:cNvGrpSpPr>
              <p:nvPr/>
            </p:nvGrpSpPr>
            <p:grpSpPr bwMode="auto">
              <a:xfrm>
                <a:off x="2167" y="505"/>
                <a:ext cx="700" cy="919"/>
                <a:chOff x="782" y="506"/>
                <a:chExt cx="700" cy="919"/>
              </a:xfrm>
            </p:grpSpPr>
            <p:sp>
              <p:nvSpPr>
                <p:cNvPr id="91216" name="Freeform 147"/>
                <p:cNvSpPr>
                  <a:spLocks/>
                </p:cNvSpPr>
                <p:nvPr/>
              </p:nvSpPr>
              <p:spPr bwMode="auto">
                <a:xfrm>
                  <a:off x="782" y="506"/>
                  <a:ext cx="353" cy="471"/>
                </a:xfrm>
                <a:custGeom>
                  <a:avLst/>
                  <a:gdLst>
                    <a:gd name="T0" fmla="*/ 0 w 1066"/>
                    <a:gd name="T1" fmla="*/ 2 h 1065"/>
                    <a:gd name="T2" fmla="*/ 0 w 1066"/>
                    <a:gd name="T3" fmla="*/ 0 h 1065"/>
                    <a:gd name="T4" fmla="*/ 0 w 1066"/>
                    <a:gd name="T5" fmla="*/ 0 h 1065"/>
                    <a:gd name="T6" fmla="*/ 0 w 1066"/>
                    <a:gd name="T7" fmla="*/ 0 h 1065"/>
                    <a:gd name="T8" fmla="*/ 0 w 1066"/>
                    <a:gd name="T9" fmla="*/ 2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91217" name="Freeform 148"/>
                <p:cNvSpPr>
                  <a:spLocks/>
                </p:cNvSpPr>
                <p:nvPr/>
              </p:nvSpPr>
              <p:spPr bwMode="auto">
                <a:xfrm flipV="1">
                  <a:off x="1129" y="954"/>
                  <a:ext cx="353" cy="471"/>
                </a:xfrm>
                <a:custGeom>
                  <a:avLst/>
                  <a:gdLst>
                    <a:gd name="T0" fmla="*/ 0 w 1066"/>
                    <a:gd name="T1" fmla="*/ 2 h 1065"/>
                    <a:gd name="T2" fmla="*/ 0 w 1066"/>
                    <a:gd name="T3" fmla="*/ 0 h 1065"/>
                    <a:gd name="T4" fmla="*/ 0 w 1066"/>
                    <a:gd name="T5" fmla="*/ 0 h 1065"/>
                    <a:gd name="T6" fmla="*/ 0 w 1066"/>
                    <a:gd name="T7" fmla="*/ 0 h 1065"/>
                    <a:gd name="T8" fmla="*/ 0 w 1066"/>
                    <a:gd name="T9" fmla="*/ 2 h 10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066" h="1065">
                      <a:moveTo>
                        <a:pt x="1066" y="1065"/>
                      </a:moveTo>
                      <a:cubicBezTo>
                        <a:pt x="1016" y="934"/>
                        <a:pt x="854" y="455"/>
                        <a:pt x="766" y="279"/>
                      </a:cubicBezTo>
                      <a:cubicBezTo>
                        <a:pt x="678" y="103"/>
                        <a:pt x="612" y="20"/>
                        <a:pt x="538" y="10"/>
                      </a:cubicBezTo>
                      <a:cubicBezTo>
                        <a:pt x="464" y="0"/>
                        <a:pt x="411" y="41"/>
                        <a:pt x="321" y="217"/>
                      </a:cubicBezTo>
                      <a:cubicBezTo>
                        <a:pt x="231" y="393"/>
                        <a:pt x="67" y="888"/>
                        <a:pt x="0" y="1065"/>
                      </a:cubicBezTo>
                    </a:path>
                  </a:pathLst>
                </a:custGeom>
                <a:noFill/>
                <a:ln w="38100" cmpd="sng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91211" name="Line 149"/>
            <p:cNvSpPr>
              <a:spLocks noChangeShapeType="1"/>
            </p:cNvSpPr>
            <p:nvPr/>
          </p:nvSpPr>
          <p:spPr bwMode="auto">
            <a:xfrm>
              <a:off x="624" y="2074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212" name="Text Box 150"/>
            <p:cNvSpPr txBox="1">
              <a:spLocks noChangeArrowheads="1"/>
            </p:cNvSpPr>
            <p:nvPr/>
          </p:nvSpPr>
          <p:spPr bwMode="auto">
            <a:xfrm>
              <a:off x="468" y="1963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</a:rPr>
                <a:t>0</a:t>
              </a:r>
            </a:p>
          </p:txBody>
        </p:sp>
      </p:grpSp>
      <p:grpSp>
        <p:nvGrpSpPr>
          <p:cNvPr id="9368" name="Group 152"/>
          <p:cNvGrpSpPr>
            <a:grpSpLocks/>
          </p:cNvGrpSpPr>
          <p:nvPr/>
        </p:nvGrpSpPr>
        <p:grpSpPr bwMode="auto">
          <a:xfrm>
            <a:off x="2786063" y="3124200"/>
            <a:ext cx="762000" cy="533400"/>
            <a:chOff x="782" y="499"/>
            <a:chExt cx="2085" cy="926"/>
          </a:xfrm>
        </p:grpSpPr>
        <p:grpSp>
          <p:nvGrpSpPr>
            <p:cNvPr id="91201" name="Group 153"/>
            <p:cNvGrpSpPr>
              <a:grpSpLocks/>
            </p:cNvGrpSpPr>
            <p:nvPr/>
          </p:nvGrpSpPr>
          <p:grpSpPr bwMode="auto">
            <a:xfrm>
              <a:off x="782" y="506"/>
              <a:ext cx="700" cy="919"/>
              <a:chOff x="782" y="506"/>
              <a:chExt cx="700" cy="919"/>
            </a:xfrm>
          </p:grpSpPr>
          <p:sp>
            <p:nvSpPr>
              <p:cNvPr id="91208" name="Freeform 154"/>
              <p:cNvSpPr>
                <a:spLocks/>
              </p:cNvSpPr>
              <p:nvPr/>
            </p:nvSpPr>
            <p:spPr bwMode="auto">
              <a:xfrm>
                <a:off x="782" y="506"/>
                <a:ext cx="353" cy="471"/>
              </a:xfrm>
              <a:custGeom>
                <a:avLst/>
                <a:gdLst>
                  <a:gd name="T0" fmla="*/ 0 w 1066"/>
                  <a:gd name="T1" fmla="*/ 2 h 1065"/>
                  <a:gd name="T2" fmla="*/ 0 w 1066"/>
                  <a:gd name="T3" fmla="*/ 0 h 1065"/>
                  <a:gd name="T4" fmla="*/ 0 w 1066"/>
                  <a:gd name="T5" fmla="*/ 0 h 1065"/>
                  <a:gd name="T6" fmla="*/ 0 w 1066"/>
                  <a:gd name="T7" fmla="*/ 0 h 1065"/>
                  <a:gd name="T8" fmla="*/ 0 w 1066"/>
                  <a:gd name="T9" fmla="*/ 2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09" name="Freeform 155"/>
              <p:cNvSpPr>
                <a:spLocks/>
              </p:cNvSpPr>
              <p:nvPr/>
            </p:nvSpPr>
            <p:spPr bwMode="auto">
              <a:xfrm flipV="1">
                <a:off x="1129" y="954"/>
                <a:ext cx="353" cy="471"/>
              </a:xfrm>
              <a:custGeom>
                <a:avLst/>
                <a:gdLst>
                  <a:gd name="T0" fmla="*/ 0 w 1066"/>
                  <a:gd name="T1" fmla="*/ 2 h 1065"/>
                  <a:gd name="T2" fmla="*/ 0 w 1066"/>
                  <a:gd name="T3" fmla="*/ 0 h 1065"/>
                  <a:gd name="T4" fmla="*/ 0 w 1066"/>
                  <a:gd name="T5" fmla="*/ 0 h 1065"/>
                  <a:gd name="T6" fmla="*/ 0 w 1066"/>
                  <a:gd name="T7" fmla="*/ 0 h 1065"/>
                  <a:gd name="T8" fmla="*/ 0 w 1066"/>
                  <a:gd name="T9" fmla="*/ 2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1202" name="Group 156"/>
            <p:cNvGrpSpPr>
              <a:grpSpLocks/>
            </p:cNvGrpSpPr>
            <p:nvPr/>
          </p:nvGrpSpPr>
          <p:grpSpPr bwMode="auto">
            <a:xfrm>
              <a:off x="1477" y="499"/>
              <a:ext cx="700" cy="919"/>
              <a:chOff x="782" y="506"/>
              <a:chExt cx="700" cy="919"/>
            </a:xfrm>
          </p:grpSpPr>
          <p:sp>
            <p:nvSpPr>
              <p:cNvPr id="91206" name="Freeform 157"/>
              <p:cNvSpPr>
                <a:spLocks/>
              </p:cNvSpPr>
              <p:nvPr/>
            </p:nvSpPr>
            <p:spPr bwMode="auto">
              <a:xfrm>
                <a:off x="782" y="506"/>
                <a:ext cx="353" cy="471"/>
              </a:xfrm>
              <a:custGeom>
                <a:avLst/>
                <a:gdLst>
                  <a:gd name="T0" fmla="*/ 0 w 1066"/>
                  <a:gd name="T1" fmla="*/ 2 h 1065"/>
                  <a:gd name="T2" fmla="*/ 0 w 1066"/>
                  <a:gd name="T3" fmla="*/ 0 h 1065"/>
                  <a:gd name="T4" fmla="*/ 0 w 1066"/>
                  <a:gd name="T5" fmla="*/ 0 h 1065"/>
                  <a:gd name="T6" fmla="*/ 0 w 1066"/>
                  <a:gd name="T7" fmla="*/ 0 h 1065"/>
                  <a:gd name="T8" fmla="*/ 0 w 1066"/>
                  <a:gd name="T9" fmla="*/ 2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07" name="Freeform 158"/>
              <p:cNvSpPr>
                <a:spLocks/>
              </p:cNvSpPr>
              <p:nvPr/>
            </p:nvSpPr>
            <p:spPr bwMode="auto">
              <a:xfrm flipV="1">
                <a:off x="1129" y="954"/>
                <a:ext cx="353" cy="471"/>
              </a:xfrm>
              <a:custGeom>
                <a:avLst/>
                <a:gdLst>
                  <a:gd name="T0" fmla="*/ 0 w 1066"/>
                  <a:gd name="T1" fmla="*/ 2 h 1065"/>
                  <a:gd name="T2" fmla="*/ 0 w 1066"/>
                  <a:gd name="T3" fmla="*/ 0 h 1065"/>
                  <a:gd name="T4" fmla="*/ 0 w 1066"/>
                  <a:gd name="T5" fmla="*/ 0 h 1065"/>
                  <a:gd name="T6" fmla="*/ 0 w 1066"/>
                  <a:gd name="T7" fmla="*/ 0 h 1065"/>
                  <a:gd name="T8" fmla="*/ 0 w 1066"/>
                  <a:gd name="T9" fmla="*/ 2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1203" name="Group 159"/>
            <p:cNvGrpSpPr>
              <a:grpSpLocks/>
            </p:cNvGrpSpPr>
            <p:nvPr/>
          </p:nvGrpSpPr>
          <p:grpSpPr bwMode="auto">
            <a:xfrm>
              <a:off x="2167" y="505"/>
              <a:ext cx="700" cy="919"/>
              <a:chOff x="782" y="506"/>
              <a:chExt cx="700" cy="919"/>
            </a:xfrm>
          </p:grpSpPr>
          <p:sp>
            <p:nvSpPr>
              <p:cNvPr id="91204" name="Freeform 160"/>
              <p:cNvSpPr>
                <a:spLocks/>
              </p:cNvSpPr>
              <p:nvPr/>
            </p:nvSpPr>
            <p:spPr bwMode="auto">
              <a:xfrm>
                <a:off x="782" y="506"/>
                <a:ext cx="353" cy="471"/>
              </a:xfrm>
              <a:custGeom>
                <a:avLst/>
                <a:gdLst>
                  <a:gd name="T0" fmla="*/ 0 w 1066"/>
                  <a:gd name="T1" fmla="*/ 2 h 1065"/>
                  <a:gd name="T2" fmla="*/ 0 w 1066"/>
                  <a:gd name="T3" fmla="*/ 0 h 1065"/>
                  <a:gd name="T4" fmla="*/ 0 w 1066"/>
                  <a:gd name="T5" fmla="*/ 0 h 1065"/>
                  <a:gd name="T6" fmla="*/ 0 w 1066"/>
                  <a:gd name="T7" fmla="*/ 0 h 1065"/>
                  <a:gd name="T8" fmla="*/ 0 w 1066"/>
                  <a:gd name="T9" fmla="*/ 2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205" name="Freeform 161"/>
              <p:cNvSpPr>
                <a:spLocks/>
              </p:cNvSpPr>
              <p:nvPr/>
            </p:nvSpPr>
            <p:spPr bwMode="auto">
              <a:xfrm flipV="1">
                <a:off x="1129" y="954"/>
                <a:ext cx="353" cy="471"/>
              </a:xfrm>
              <a:custGeom>
                <a:avLst/>
                <a:gdLst>
                  <a:gd name="T0" fmla="*/ 0 w 1066"/>
                  <a:gd name="T1" fmla="*/ 2 h 1065"/>
                  <a:gd name="T2" fmla="*/ 0 w 1066"/>
                  <a:gd name="T3" fmla="*/ 0 h 1065"/>
                  <a:gd name="T4" fmla="*/ 0 w 1066"/>
                  <a:gd name="T5" fmla="*/ 0 h 1065"/>
                  <a:gd name="T6" fmla="*/ 0 w 1066"/>
                  <a:gd name="T7" fmla="*/ 0 h 1065"/>
                  <a:gd name="T8" fmla="*/ 0 w 1066"/>
                  <a:gd name="T9" fmla="*/ 2 h 10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066" h="1065">
                    <a:moveTo>
                      <a:pt x="1066" y="1065"/>
                    </a:moveTo>
                    <a:cubicBezTo>
                      <a:pt x="1016" y="934"/>
                      <a:pt x="854" y="455"/>
                      <a:pt x="766" y="279"/>
                    </a:cubicBezTo>
                    <a:cubicBezTo>
                      <a:pt x="678" y="103"/>
                      <a:pt x="612" y="20"/>
                      <a:pt x="538" y="10"/>
                    </a:cubicBezTo>
                    <a:cubicBezTo>
                      <a:pt x="464" y="0"/>
                      <a:pt x="411" y="41"/>
                      <a:pt x="321" y="217"/>
                    </a:cubicBezTo>
                    <a:cubicBezTo>
                      <a:pt x="231" y="393"/>
                      <a:pt x="67" y="888"/>
                      <a:pt x="0" y="1065"/>
                    </a:cubicBezTo>
                  </a:path>
                </a:pathLst>
              </a:custGeom>
              <a:noFill/>
              <a:ln w="38100" cmpd="sng">
                <a:solidFill>
                  <a:schemeClr val="accent2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378" name="Line 162"/>
          <p:cNvSpPr>
            <a:spLocks noChangeShapeType="1"/>
          </p:cNvSpPr>
          <p:nvPr/>
        </p:nvSpPr>
        <p:spPr bwMode="auto">
          <a:xfrm>
            <a:off x="2709863" y="33972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79" name="Text Box 163"/>
          <p:cNvSpPr txBox="1">
            <a:spLocks noChangeArrowheads="1"/>
          </p:cNvSpPr>
          <p:nvPr/>
        </p:nvSpPr>
        <p:spPr bwMode="auto">
          <a:xfrm>
            <a:off x="3609975" y="3221038"/>
            <a:ext cx="10334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+1.8 V</a:t>
            </a:r>
          </a:p>
        </p:txBody>
      </p:sp>
      <p:sp>
        <p:nvSpPr>
          <p:cNvPr id="91193" name="Text Box 181"/>
          <p:cNvSpPr txBox="1">
            <a:spLocks noChangeArrowheads="1"/>
          </p:cNvSpPr>
          <p:nvPr/>
        </p:nvSpPr>
        <p:spPr bwMode="auto">
          <a:xfrm>
            <a:off x="558800" y="165100"/>
            <a:ext cx="7975600" cy="70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4000" b="1">
                <a:solidFill>
                  <a:srgbClr val="FF0000"/>
                </a:solidFill>
              </a:rPr>
              <a:t>VDB Amplifier</a:t>
            </a:r>
          </a:p>
        </p:txBody>
      </p:sp>
      <p:sp>
        <p:nvSpPr>
          <p:cNvPr id="169" name="Line 23"/>
          <p:cNvSpPr>
            <a:spLocks noChangeShapeType="1"/>
          </p:cNvSpPr>
          <p:nvPr/>
        </p:nvSpPr>
        <p:spPr bwMode="auto">
          <a:xfrm flipH="1">
            <a:off x="2622550" y="3892550"/>
            <a:ext cx="1012825" cy="9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5181600" y="2606675"/>
            <a:ext cx="658813" cy="42545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737350" y="1092200"/>
            <a:ext cx="2289175" cy="40005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prstClr val="black"/>
                </a:solidFill>
                <a:latin typeface="Calibri"/>
              </a:rPr>
              <a:t>Coupling Capacitors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6815138" y="5561013"/>
            <a:ext cx="1987550" cy="400050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solidFill>
                  <a:prstClr val="black"/>
                </a:solidFill>
                <a:latin typeface="Calibri"/>
              </a:rPr>
              <a:t>Bypass Capacitor</a:t>
            </a: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6850063" y="1492250"/>
            <a:ext cx="1031875" cy="14589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2"/>
          </p:cNvCxnSpPr>
          <p:nvPr/>
        </p:nvCxnSpPr>
        <p:spPr>
          <a:xfrm flipH="1">
            <a:off x="2786063" y="1492250"/>
            <a:ext cx="5095875" cy="2262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74" idx="0"/>
          </p:cNvCxnSpPr>
          <p:nvPr/>
        </p:nvCxnSpPr>
        <p:spPr>
          <a:xfrm flipH="1" flipV="1">
            <a:off x="6737350" y="5332413"/>
            <a:ext cx="1071563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3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3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3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3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3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2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2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2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2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9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9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9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9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9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93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9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2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2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9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9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9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9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9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9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9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9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93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9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93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93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93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93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0"/>
                                        <p:tgtEl>
                                          <p:spTgt spid="93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9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9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 nodeType="clickPar">
                      <p:stCondLst>
                        <p:cond delay="indefinite"/>
                      </p:stCondLst>
                      <p:childTnLst>
                        <p:par>
                          <p:cTn id="1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93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93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93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 nodeType="clickPar">
                      <p:stCondLst>
                        <p:cond delay="indefinite"/>
                      </p:stCondLst>
                      <p:childTnLst>
                        <p:par>
                          <p:cTn id="1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93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93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9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 nodeType="clickPar">
                      <p:stCondLst>
                        <p:cond delay="indefinite"/>
                      </p:stCondLst>
                      <p:childTnLst>
                        <p:par>
                          <p:cTn id="1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93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9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9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83" grpId="0"/>
      <p:bldP spid="9395" grpId="0" animBg="1"/>
      <p:bldP spid="9281" grpId="0" animBg="1"/>
      <p:bldP spid="9286" grpId="0" animBg="1"/>
      <p:bldP spid="9290" grpId="0" animBg="1"/>
      <p:bldP spid="9302" grpId="0" animBg="1"/>
      <p:bldP spid="9303" grpId="0" animBg="1"/>
      <p:bldP spid="9304" grpId="0" animBg="1"/>
      <p:bldP spid="9316" grpId="0" animBg="1"/>
      <p:bldP spid="9321" grpId="0" animBg="1"/>
      <p:bldP spid="9322" grpId="0" animBg="1"/>
      <p:bldP spid="9323" grpId="0" animBg="1"/>
      <p:bldP spid="9324" grpId="0"/>
      <p:bldP spid="9325" grpId="0"/>
      <p:bldP spid="9327" grpId="0"/>
      <p:bldP spid="9378" grpId="0" animBg="1"/>
      <p:bldP spid="9379" grpId="0"/>
      <p:bldP spid="169" grpId="0" animBg="1"/>
      <p:bldP spid="8" grpId="0" animBg="1"/>
      <p:bldP spid="174" grpId="0" animBg="1"/>
    </p:bldLst>
  </p:timing>
</p:sld>
</file>

<file path=ppt/theme/theme1.xml><?xml version="1.0" encoding="utf-8"?>
<a:theme xmlns:a="http://schemas.openxmlformats.org/drawingml/2006/main" name="ppt_template_blue">
  <a:themeElements>
    <a:clrScheme name="ppt_template_blu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pt_template_blu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t_template_blu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blu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blu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blu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blu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blu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blu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blu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blu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blu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blu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blu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3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ppt_template_blue</Template>
  <TotalTime>4378</TotalTime>
  <Words>1186</Words>
  <Application>Microsoft Office PowerPoint</Application>
  <PresentationFormat>On-screen Show (4:3)</PresentationFormat>
  <Paragraphs>226</Paragraphs>
  <Slides>31</Slides>
  <Notes>3</Notes>
  <HiddenSlides>2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Arial</vt:lpstr>
      <vt:lpstr>Calibri</vt:lpstr>
      <vt:lpstr>Cambria Math</vt:lpstr>
      <vt:lpstr>Symbol</vt:lpstr>
      <vt:lpstr>Tahoma</vt:lpstr>
      <vt:lpstr>Times New Roman</vt:lpstr>
      <vt:lpstr>ppt_template_blue</vt:lpstr>
      <vt:lpstr>1_Office Theme</vt:lpstr>
      <vt:lpstr>Blank Presentation</vt:lpstr>
      <vt:lpstr>1_Blank Presentation</vt:lpstr>
      <vt:lpstr>2_Blank Presentation</vt:lpstr>
      <vt:lpstr>3_Blank Presentation</vt:lpstr>
      <vt:lpstr>Equation</vt:lpstr>
      <vt:lpstr>Microsoft Equation 3.0</vt:lpstr>
      <vt:lpstr>BJT AC Analysis</vt:lpstr>
      <vt:lpstr>5.2 AC Amplification</vt:lpstr>
      <vt:lpstr>PowerPoint Presentation</vt:lpstr>
      <vt:lpstr>Base-biased amplifier</vt:lpstr>
      <vt:lpstr>PowerPoint Presentation</vt:lpstr>
      <vt:lpstr>PowerPoint Presentation</vt:lpstr>
      <vt:lpstr>PowerPoint Presentation</vt:lpstr>
      <vt:lpstr>BJT Amplifier Analysis</vt:lpstr>
      <vt:lpstr>PowerPoint Presentation</vt:lpstr>
      <vt:lpstr>PowerPoint Presentation</vt:lpstr>
      <vt:lpstr>PowerPoint Presentation</vt:lpstr>
      <vt:lpstr> 5.3 BJT TRANSISTOR MODELING</vt:lpstr>
      <vt:lpstr>Transistor AC models</vt:lpstr>
      <vt:lpstr> 5.4 The re Transistor Model (The Input Equivalent Circuit)</vt:lpstr>
      <vt:lpstr> The re Transistor Model (The BJT Equivalent Circuit – T Model)</vt:lpstr>
      <vt:lpstr>PowerPoint Presentation</vt:lpstr>
      <vt:lpstr>PowerPoint Presentation</vt:lpstr>
      <vt:lpstr> Overview of re Transistor Models (T and p Model)</vt:lpstr>
      <vt:lpstr> re model including effects of ro </vt:lpstr>
      <vt:lpstr>BJT Amplifier AC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Title</dc:title>
  <dc:creator>Robert Paynter</dc:creator>
  <cp:lastModifiedBy>Riasat Khan</cp:lastModifiedBy>
  <cp:revision>238</cp:revision>
  <dcterms:created xsi:type="dcterms:W3CDTF">2011-07-14T15:53:54Z</dcterms:created>
  <dcterms:modified xsi:type="dcterms:W3CDTF">2021-08-15T18:07:34Z</dcterms:modified>
</cp:coreProperties>
</file>