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2" r:id="rId6"/>
    <p:sldId id="260" r:id="rId7"/>
    <p:sldId id="263" r:id="rId8"/>
    <p:sldId id="265" r:id="rId9"/>
    <p:sldId id="264"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42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A53D7A-920A-42AC-8486-2E8FEBC88266}" type="datetimeFigureOut">
              <a:rPr lang="en-US" smtClean="0"/>
              <a:t>4/11/2013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9030C0-6791-4AEF-8A64-61E5E709E0C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22532" name="Slide Number Placeholder 3"/>
          <p:cNvSpPr>
            <a:spLocks noGrp="1"/>
          </p:cNvSpPr>
          <p:nvPr>
            <p:ph type="sldNum" sz="quarter" idx="5"/>
          </p:nvPr>
        </p:nvSpPr>
        <p:spPr bwMode="auto">
          <a:noFill/>
          <a:ln>
            <a:miter lim="800000"/>
            <a:headEnd/>
            <a:tailEnd/>
          </a:ln>
        </p:spPr>
        <p:txBody>
          <a:bodyPr/>
          <a:lstStyle/>
          <a:p>
            <a:fld id="{DED66402-C00D-3F4B-8F98-560560104FD0}" type="slidenum">
              <a:rPr lang="en-US"/>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7412" name="Slide Number Placeholder 3"/>
          <p:cNvSpPr>
            <a:spLocks noGrp="1"/>
          </p:cNvSpPr>
          <p:nvPr>
            <p:ph type="sldNum" sz="quarter" idx="5"/>
          </p:nvPr>
        </p:nvSpPr>
        <p:spPr bwMode="auto">
          <a:noFill/>
          <a:ln>
            <a:miter lim="800000"/>
            <a:headEnd/>
            <a:tailEnd/>
          </a:ln>
        </p:spPr>
        <p:txBody>
          <a:bodyPr/>
          <a:lstStyle/>
          <a:p>
            <a:fld id="{81789677-0A52-4B49-827F-54F910C7875F}" type="slidenum">
              <a:rPr lang="en-US"/>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3A986F6-25F6-4D52-B24D-D27335FA0577}" type="datetimeFigureOut">
              <a:rPr lang="en-US" smtClean="0"/>
              <a:pPr/>
              <a:t>4/11/2013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32E4E14-84EC-4DE7-B27F-E992D0F9F2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A986F6-25F6-4D52-B24D-D27335FA0577}" type="datetimeFigureOut">
              <a:rPr lang="en-US" smtClean="0"/>
              <a:pPr/>
              <a:t>4/11/2013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E4E14-84EC-4DE7-B27F-E992D0F9F2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A986F6-25F6-4D52-B24D-D27335FA0577}" type="datetimeFigureOut">
              <a:rPr lang="en-US" smtClean="0"/>
              <a:pPr/>
              <a:t>4/11/2013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E4E14-84EC-4DE7-B27F-E992D0F9F2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3A986F6-25F6-4D52-B24D-D27335FA0577}" type="datetimeFigureOut">
              <a:rPr lang="en-US" smtClean="0"/>
              <a:pPr/>
              <a:t>4/11/2013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E4E14-84EC-4DE7-B27F-E992D0F9F2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3A986F6-25F6-4D52-B24D-D27335FA0577}" type="datetimeFigureOut">
              <a:rPr lang="en-US" smtClean="0"/>
              <a:pPr/>
              <a:t>4/11/2013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E4E14-84EC-4DE7-B27F-E992D0F9F2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3A986F6-25F6-4D52-B24D-D27335FA0577}" type="datetimeFigureOut">
              <a:rPr lang="en-US" smtClean="0"/>
              <a:pPr/>
              <a:t>4/11/2013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E4E14-84EC-4DE7-B27F-E992D0F9F2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3A986F6-25F6-4D52-B24D-D27335FA0577}" type="datetimeFigureOut">
              <a:rPr lang="en-US" smtClean="0"/>
              <a:pPr/>
              <a:t>4/11/2013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2E4E14-84EC-4DE7-B27F-E992D0F9F2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3A986F6-25F6-4D52-B24D-D27335FA0577}" type="datetimeFigureOut">
              <a:rPr lang="en-US" smtClean="0"/>
              <a:pPr/>
              <a:t>4/11/2013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2E4E14-84EC-4DE7-B27F-E992D0F9F2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986F6-25F6-4D52-B24D-D27335FA0577}" type="datetimeFigureOut">
              <a:rPr lang="en-US" smtClean="0"/>
              <a:pPr/>
              <a:t>4/11/2013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2E4E14-84EC-4DE7-B27F-E992D0F9F2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3A986F6-25F6-4D52-B24D-D27335FA0577}" type="datetimeFigureOut">
              <a:rPr lang="en-US" smtClean="0"/>
              <a:pPr/>
              <a:t>4/11/2013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E4E14-84EC-4DE7-B27F-E992D0F9F2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3A986F6-25F6-4D52-B24D-D27335FA0577}" type="datetimeFigureOut">
              <a:rPr lang="en-US" smtClean="0"/>
              <a:pPr/>
              <a:t>4/11/2013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32E4E14-84EC-4DE7-B27F-E992D0F9F2A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A986F6-25F6-4D52-B24D-D27335FA0577}" type="datetimeFigureOut">
              <a:rPr lang="en-US" smtClean="0"/>
              <a:pPr/>
              <a:t>4/11/2013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32E4E14-84EC-4DE7-B27F-E992D0F9F2A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Editing (Part II)</a:t>
            </a:r>
            <a:endParaRPr lang="en-US" dirty="0"/>
          </a:p>
        </p:txBody>
      </p:sp>
      <p:sp>
        <p:nvSpPr>
          <p:cNvPr id="3" name="Subtitle 2"/>
          <p:cNvSpPr>
            <a:spLocks noGrp="1"/>
          </p:cNvSpPr>
          <p:nvPr>
            <p:ph type="subTitle" idx="1"/>
          </p:nvPr>
        </p:nvSpPr>
        <p:spPr/>
        <p:txBody>
          <a:bodyPr/>
          <a:lstStyle/>
          <a:p>
            <a:r>
              <a:rPr lang="en-US" dirty="0" smtClean="0"/>
              <a:t>Active &amp; Passive Voice</a:t>
            </a:r>
          </a:p>
          <a:p>
            <a:r>
              <a:rPr lang="en-US" dirty="0" smtClean="0"/>
              <a:t>Parallelism</a:t>
            </a:r>
          </a:p>
          <a:p>
            <a:r>
              <a:rPr lang="en-US" dirty="0" smtClean="0"/>
              <a:t>Dangling &amp; Misplaced Modifiers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Dangling participle modifiers </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486400"/>
          </a:xfrm>
        </p:spPr>
        <p:txBody>
          <a:bodyPr>
            <a:normAutofit fontScale="70000" lnSpcReduction="20000"/>
          </a:bodyPr>
          <a:lstStyle/>
          <a:p>
            <a:r>
              <a:rPr lang="en-US" dirty="0" smtClean="0"/>
              <a:t>Participle phrases are ones that being with [verb + </a:t>
            </a:r>
            <a:r>
              <a:rPr lang="en-US" dirty="0" err="1" smtClean="0"/>
              <a:t>ing</a:t>
            </a:r>
            <a:r>
              <a:rPr lang="en-US" dirty="0" smtClean="0"/>
              <a:t>] or [verb +</a:t>
            </a:r>
            <a:r>
              <a:rPr lang="en-US" dirty="0" err="1" smtClean="0"/>
              <a:t>ed</a:t>
            </a:r>
            <a:r>
              <a:rPr lang="en-US" dirty="0" smtClean="0"/>
              <a:t>] and are not used as subjects. When a participial phrase does not modify the noun or pronoun that usually follows it, it is said to be dangling or just hanging there in the sentence and not modifying the subject of the main clause. The subject of the main clause must be responsible for the two actions, the one in the participle and the one in the main verb. </a:t>
            </a:r>
          </a:p>
          <a:p>
            <a:r>
              <a:rPr lang="en-US" b="1" dirty="0" smtClean="0"/>
              <a:t>Incorrect</a:t>
            </a:r>
            <a:r>
              <a:rPr lang="en-US" i="1" dirty="0" smtClean="0"/>
              <a:t>: Running down the street</a:t>
            </a:r>
            <a:r>
              <a:rPr lang="en-US" dirty="0" smtClean="0"/>
              <a:t>, the taxi passed right by the man. </a:t>
            </a:r>
          </a:p>
          <a:p>
            <a:r>
              <a:rPr lang="en-US" i="1" dirty="0" smtClean="0"/>
              <a:t>Running down the street</a:t>
            </a:r>
            <a:r>
              <a:rPr lang="en-US" dirty="0" smtClean="0"/>
              <a:t> is the participial phrase, but it does not modify the subject, taxi, the word immediately following the phrase. Ask the question: “Was the taxi running down the street?” No, it was the man. Correct the sentence as follows</a:t>
            </a:r>
            <a:r>
              <a:rPr lang="en-US" dirty="0" smtClean="0"/>
              <a:t>:</a:t>
            </a:r>
            <a:endParaRPr lang="en-US" dirty="0" smtClean="0"/>
          </a:p>
          <a:p>
            <a:r>
              <a:rPr lang="en-US" b="1" dirty="0" smtClean="0"/>
              <a:t>Correct:</a:t>
            </a:r>
            <a:r>
              <a:rPr lang="en-US" dirty="0" smtClean="0"/>
              <a:t> Running down the street, the man missed the taxi. </a:t>
            </a:r>
          </a:p>
          <a:p>
            <a:r>
              <a:rPr lang="en-US" dirty="0" smtClean="0"/>
              <a:t>(He was running down the street, and he missed the taxi</a:t>
            </a:r>
            <a:r>
              <a:rPr lang="en-US" dirty="0" smtClean="0"/>
              <a:t>).</a:t>
            </a:r>
          </a:p>
          <a:p>
            <a:pPr>
              <a:buNone/>
            </a:pPr>
            <a:endParaRPr lang="en-US" dirty="0" smtClean="0"/>
          </a:p>
          <a:p>
            <a:r>
              <a:rPr lang="en-US" dirty="0" smtClean="0"/>
              <a:t>A modifier describes or limits other words in a sentence.  A modifier “dangles” because it cannot logically describe any word or word group in the sentence.  Often a dangling modifier comes at the beginning of a sentence and appears to modify the noun or pronoun that follows it</a:t>
            </a:r>
            <a:r>
              <a:rPr lang="en-US" dirty="0" smtClean="0"/>
              <a:t>.</a:t>
            </a:r>
          </a:p>
          <a:p>
            <a:pPr lvl="0"/>
            <a:r>
              <a:rPr lang="en-PH" b="1" dirty="0" smtClean="0"/>
              <a:t>A dangling modifier appears to modify either the wrong word or no </a:t>
            </a:r>
            <a:r>
              <a:rPr lang="en-PH" b="1" dirty="0" smtClean="0"/>
              <a:t>word </a:t>
            </a:r>
            <a:r>
              <a:rPr lang="en-US" b="1" dirty="0" smtClean="0"/>
              <a:t>at all because the word it should logically modify is missing from the sentence. To correct a dangling modifier, add the missing word and rewrite the rest of the sentence as necessary</a:t>
            </a:r>
            <a:r>
              <a:rPr lang="en-US" b="1" dirty="0" smtClean="0"/>
              <a:t>.</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r>
              <a:rPr lang="en-US" u="sng" dirty="0" smtClean="0"/>
              <a:t>Using my computer</a:t>
            </a:r>
            <a:r>
              <a:rPr lang="en-US" dirty="0" smtClean="0"/>
              <a:t>, the report was finished in two days.</a:t>
            </a:r>
          </a:p>
          <a:p>
            <a:r>
              <a:rPr lang="en-US" dirty="0" smtClean="0"/>
              <a:t>How can the report use a computer?</a:t>
            </a:r>
          </a:p>
          <a:p>
            <a:r>
              <a:rPr lang="en-US" dirty="0" smtClean="0"/>
              <a:t>The word to which the modifier should logically refer is not included in the sentence.  To correct this sentence, you need to supply the missing word</a:t>
            </a:r>
            <a:r>
              <a:rPr lang="en-US" dirty="0" smtClean="0"/>
              <a:t>.</a:t>
            </a:r>
          </a:p>
          <a:p>
            <a:r>
              <a:rPr lang="en-US" u="sng" dirty="0" smtClean="0"/>
              <a:t>Using my computer</a:t>
            </a:r>
            <a:r>
              <a:rPr lang="en-US" dirty="0" smtClean="0"/>
              <a:t>, the report was finished in two days</a:t>
            </a:r>
            <a:r>
              <a:rPr lang="en-US" dirty="0" smtClean="0"/>
              <a:t>.</a:t>
            </a:r>
            <a:endParaRPr lang="en-US" dirty="0" smtClean="0"/>
          </a:p>
          <a:p>
            <a:r>
              <a:rPr lang="en-US" u="sng" dirty="0" smtClean="0"/>
              <a:t>Using my computer</a:t>
            </a:r>
            <a:r>
              <a:rPr lang="en-US" dirty="0" smtClean="0"/>
              <a:t>, I finished the report in two days.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latin typeface="Impact" charset="0"/>
              </a:rPr>
              <a:t>Dangling Modifiers</a:t>
            </a:r>
          </a:p>
        </p:txBody>
      </p:sp>
      <p:sp>
        <p:nvSpPr>
          <p:cNvPr id="9219" name="Rectangle 3"/>
          <p:cNvSpPr>
            <a:spLocks noGrp="1" noChangeArrowheads="1"/>
          </p:cNvSpPr>
          <p:nvPr>
            <p:ph idx="1"/>
          </p:nvPr>
        </p:nvSpPr>
        <p:spPr>
          <a:xfrm>
            <a:off x="685800" y="1981200"/>
            <a:ext cx="8077200" cy="609600"/>
          </a:xfrm>
          <a:solidFill>
            <a:srgbClr val="FFFF00"/>
          </a:solidFill>
        </p:spPr>
        <p:txBody>
          <a:bodyPr/>
          <a:lstStyle/>
          <a:p>
            <a:pPr eaLnBrk="1" hangingPunct="1"/>
            <a:r>
              <a:rPr lang="en-US" b="1" i="1">
                <a:latin typeface="Book Antiqua" charset="0"/>
              </a:rPr>
              <a:t>Dangling modifier:</a:t>
            </a:r>
          </a:p>
        </p:txBody>
      </p:sp>
      <p:sp>
        <p:nvSpPr>
          <p:cNvPr id="9220" name="Text Box 4"/>
          <p:cNvSpPr txBox="1">
            <a:spLocks noChangeArrowheads="1"/>
          </p:cNvSpPr>
          <p:nvPr/>
        </p:nvSpPr>
        <p:spPr bwMode="auto">
          <a:xfrm>
            <a:off x="1828800" y="2743200"/>
            <a:ext cx="4993675" cy="701731"/>
          </a:xfrm>
          <a:prstGeom prst="rect">
            <a:avLst/>
          </a:prstGeom>
          <a:noFill/>
          <a:ln w="9525">
            <a:noFill/>
            <a:miter lim="800000"/>
            <a:headEnd/>
            <a:tailEnd/>
          </a:ln>
        </p:spPr>
        <p:txBody>
          <a:bodyPr wrap="none">
            <a:prstTxWarp prst="textNoShape">
              <a:avLst/>
            </a:prstTxWarp>
            <a:spAutoFit/>
          </a:bodyPr>
          <a:lstStyle/>
          <a:p>
            <a:pPr>
              <a:spcBef>
                <a:spcPct val="20000"/>
              </a:spcBef>
            </a:pPr>
            <a:r>
              <a:rPr lang="en-US" b="1" dirty="0">
                <a:solidFill>
                  <a:srgbClr val="FF0000"/>
                </a:solidFill>
                <a:latin typeface="Book Antiqua" charset="0"/>
              </a:rPr>
              <a:t>Sitting in the dentist’s chair</a:t>
            </a:r>
            <a:r>
              <a:rPr lang="en-US" b="1" dirty="0">
                <a:latin typeface="Book Antiqua" charset="0"/>
              </a:rPr>
              <a:t>, the sound of the </a:t>
            </a:r>
          </a:p>
          <a:p>
            <a:pPr>
              <a:spcBef>
                <a:spcPct val="20000"/>
              </a:spcBef>
            </a:pPr>
            <a:r>
              <a:rPr lang="en-US" b="1" dirty="0">
                <a:latin typeface="Book Antiqua" charset="0"/>
              </a:rPr>
              <a:t>drill made Larry sweat.</a:t>
            </a:r>
            <a:endParaRPr lang="en-US" dirty="0"/>
          </a:p>
        </p:txBody>
      </p:sp>
      <p:sp>
        <p:nvSpPr>
          <p:cNvPr id="9221" name="Rectangle 5"/>
          <p:cNvSpPr>
            <a:spLocks noChangeArrowheads="1"/>
          </p:cNvSpPr>
          <p:nvPr/>
        </p:nvSpPr>
        <p:spPr bwMode="auto">
          <a:xfrm>
            <a:off x="685800" y="3810000"/>
            <a:ext cx="8077200" cy="609600"/>
          </a:xfrm>
          <a:prstGeom prst="rect">
            <a:avLst/>
          </a:prstGeom>
          <a:solidFill>
            <a:srgbClr val="FFFF00"/>
          </a:solidFill>
          <a:ln w="9525">
            <a:noFill/>
            <a:miter lim="800000"/>
            <a:headEnd/>
            <a:tailEnd/>
          </a:ln>
        </p:spPr>
        <p:txBody>
          <a:bodyPr>
            <a:prstTxWarp prst="textNoShape">
              <a:avLst/>
            </a:prstTxWarp>
          </a:bodyPr>
          <a:lstStyle/>
          <a:p>
            <a:pPr marL="342900" indent="-342900">
              <a:spcBef>
                <a:spcPct val="20000"/>
              </a:spcBef>
              <a:buFontTx/>
              <a:buChar char="•"/>
            </a:pPr>
            <a:r>
              <a:rPr lang="en-US" sz="3200" b="1" i="1">
                <a:latin typeface="Book Antiqua" charset="0"/>
              </a:rPr>
              <a:t>Corrected version:</a:t>
            </a:r>
          </a:p>
        </p:txBody>
      </p:sp>
      <p:sp>
        <p:nvSpPr>
          <p:cNvPr id="9222" name="Text Box 6"/>
          <p:cNvSpPr txBox="1">
            <a:spLocks noChangeArrowheads="1"/>
          </p:cNvSpPr>
          <p:nvPr/>
        </p:nvSpPr>
        <p:spPr bwMode="auto">
          <a:xfrm>
            <a:off x="1676400" y="4572000"/>
            <a:ext cx="6058069" cy="701731"/>
          </a:xfrm>
          <a:prstGeom prst="rect">
            <a:avLst/>
          </a:prstGeom>
          <a:noFill/>
          <a:ln w="9525">
            <a:noFill/>
            <a:miter lim="800000"/>
            <a:headEnd/>
            <a:tailEnd/>
          </a:ln>
        </p:spPr>
        <p:txBody>
          <a:bodyPr wrap="none">
            <a:prstTxWarp prst="textNoShape">
              <a:avLst/>
            </a:prstTxWarp>
            <a:spAutoFit/>
          </a:bodyPr>
          <a:lstStyle/>
          <a:p>
            <a:pPr>
              <a:spcBef>
                <a:spcPct val="20000"/>
              </a:spcBef>
            </a:pPr>
            <a:r>
              <a:rPr lang="en-US" b="1" dirty="0">
                <a:solidFill>
                  <a:srgbClr val="FF0000"/>
                </a:solidFill>
                <a:latin typeface="Book Antiqua" charset="0"/>
              </a:rPr>
              <a:t>Sitting in the dentist’s chair</a:t>
            </a:r>
            <a:r>
              <a:rPr lang="en-US" b="1" dirty="0">
                <a:latin typeface="Book Antiqua" charset="0"/>
              </a:rPr>
              <a:t>, Larry sweated at the sound</a:t>
            </a:r>
          </a:p>
          <a:p>
            <a:pPr>
              <a:spcBef>
                <a:spcPct val="20000"/>
              </a:spcBef>
            </a:pPr>
            <a:r>
              <a:rPr lang="en-US" b="1" dirty="0">
                <a:latin typeface="Book Antiqua" charset="0"/>
              </a:rPr>
              <a:t>of the drill.</a:t>
            </a:r>
            <a:endParaRPr lang="en-US" dirty="0"/>
          </a:p>
        </p:txBody>
      </p:sp>
      <p:sp>
        <p:nvSpPr>
          <p:cNvPr id="9223" name="Freeform 7"/>
          <p:cNvSpPr>
            <a:spLocks/>
          </p:cNvSpPr>
          <p:nvPr/>
        </p:nvSpPr>
        <p:spPr bwMode="auto">
          <a:xfrm>
            <a:off x="3048000" y="2590800"/>
            <a:ext cx="2514600" cy="152400"/>
          </a:xfrm>
          <a:custGeom>
            <a:avLst/>
            <a:gdLst>
              <a:gd name="T0" fmla="*/ 2514600 w 540"/>
              <a:gd name="T1" fmla="*/ 101600 h 162"/>
              <a:gd name="T2" fmla="*/ 2011680 w 540"/>
              <a:gd name="T3" fmla="*/ 42333 h 162"/>
              <a:gd name="T4" fmla="*/ 1634490 w 540"/>
              <a:gd name="T5" fmla="*/ 0 h 162"/>
              <a:gd name="T6" fmla="*/ 880110 w 540"/>
              <a:gd name="T7" fmla="*/ 16933 h 162"/>
              <a:gd name="T8" fmla="*/ 502920 w 540"/>
              <a:gd name="T9" fmla="*/ 42333 h 162"/>
              <a:gd name="T10" fmla="*/ 377190 w 540"/>
              <a:gd name="T11" fmla="*/ 50800 h 162"/>
              <a:gd name="T12" fmla="*/ 0 w 540"/>
              <a:gd name="T13" fmla="*/ 152400 h 162"/>
              <a:gd name="T14" fmla="*/ 0 60000 65536"/>
              <a:gd name="T15" fmla="*/ 0 60000 65536"/>
              <a:gd name="T16" fmla="*/ 0 60000 65536"/>
              <a:gd name="T17" fmla="*/ 0 60000 65536"/>
              <a:gd name="T18" fmla="*/ 0 60000 65536"/>
              <a:gd name="T19" fmla="*/ 0 60000 65536"/>
              <a:gd name="T20" fmla="*/ 0 60000 65536"/>
              <a:gd name="T21" fmla="*/ 0 w 540"/>
              <a:gd name="T22" fmla="*/ 0 h 162"/>
              <a:gd name="T23" fmla="*/ 540 w 54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0" h="162">
                <a:moveTo>
                  <a:pt x="540" y="108"/>
                </a:moveTo>
                <a:cubicBezTo>
                  <a:pt x="511" y="65"/>
                  <a:pt x="481" y="57"/>
                  <a:pt x="432" y="45"/>
                </a:cubicBezTo>
                <a:cubicBezTo>
                  <a:pt x="370" y="4"/>
                  <a:pt x="399" y="16"/>
                  <a:pt x="351" y="0"/>
                </a:cubicBezTo>
                <a:cubicBezTo>
                  <a:pt x="298" y="4"/>
                  <a:pt x="241" y="4"/>
                  <a:pt x="189" y="18"/>
                </a:cubicBezTo>
                <a:cubicBezTo>
                  <a:pt x="162" y="25"/>
                  <a:pt x="135" y="36"/>
                  <a:pt x="108" y="45"/>
                </a:cubicBezTo>
                <a:cubicBezTo>
                  <a:pt x="99" y="48"/>
                  <a:pt x="81" y="54"/>
                  <a:pt x="81" y="54"/>
                </a:cubicBezTo>
                <a:cubicBezTo>
                  <a:pt x="49" y="86"/>
                  <a:pt x="0" y="109"/>
                  <a:pt x="0" y="162"/>
                </a:cubicBezTo>
              </a:path>
            </a:pathLst>
          </a:custGeom>
          <a:noFill/>
          <a:ln w="41275">
            <a:solidFill>
              <a:srgbClr val="FF0000"/>
            </a:solidFill>
            <a:round/>
            <a:headEnd type="triangle" w="med" len="med"/>
            <a:tailEnd type="triangle" w="med" len="med"/>
          </a:ln>
        </p:spPr>
        <p:txBody>
          <a:bodyPr>
            <a:prstTxWarp prst="textNoShape">
              <a:avLst/>
            </a:prstTxWarp>
          </a:bodyPr>
          <a:lstStyle/>
          <a:p>
            <a:endParaRPr lang="en-US"/>
          </a:p>
        </p:txBody>
      </p:sp>
      <p:sp>
        <p:nvSpPr>
          <p:cNvPr id="9224" name="Freeform 8"/>
          <p:cNvSpPr>
            <a:spLocks/>
          </p:cNvSpPr>
          <p:nvPr/>
        </p:nvSpPr>
        <p:spPr bwMode="auto">
          <a:xfrm>
            <a:off x="3657600" y="4419600"/>
            <a:ext cx="1524000" cy="257175"/>
          </a:xfrm>
          <a:custGeom>
            <a:avLst/>
            <a:gdLst>
              <a:gd name="T0" fmla="*/ 1524000 w 540"/>
              <a:gd name="T1" fmla="*/ 171450 h 162"/>
              <a:gd name="T2" fmla="*/ 1219200 w 540"/>
              <a:gd name="T3" fmla="*/ 71437 h 162"/>
              <a:gd name="T4" fmla="*/ 990600 w 540"/>
              <a:gd name="T5" fmla="*/ 0 h 162"/>
              <a:gd name="T6" fmla="*/ 533400 w 540"/>
              <a:gd name="T7" fmla="*/ 28575 h 162"/>
              <a:gd name="T8" fmla="*/ 304800 w 540"/>
              <a:gd name="T9" fmla="*/ 71437 h 162"/>
              <a:gd name="T10" fmla="*/ 228600 w 540"/>
              <a:gd name="T11" fmla="*/ 85725 h 162"/>
              <a:gd name="T12" fmla="*/ 0 w 540"/>
              <a:gd name="T13" fmla="*/ 257175 h 162"/>
              <a:gd name="T14" fmla="*/ 0 60000 65536"/>
              <a:gd name="T15" fmla="*/ 0 60000 65536"/>
              <a:gd name="T16" fmla="*/ 0 60000 65536"/>
              <a:gd name="T17" fmla="*/ 0 60000 65536"/>
              <a:gd name="T18" fmla="*/ 0 60000 65536"/>
              <a:gd name="T19" fmla="*/ 0 60000 65536"/>
              <a:gd name="T20" fmla="*/ 0 60000 65536"/>
              <a:gd name="T21" fmla="*/ 0 w 540"/>
              <a:gd name="T22" fmla="*/ 0 h 162"/>
              <a:gd name="T23" fmla="*/ 540 w 54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0" h="162">
                <a:moveTo>
                  <a:pt x="540" y="108"/>
                </a:moveTo>
                <a:cubicBezTo>
                  <a:pt x="511" y="65"/>
                  <a:pt x="481" y="57"/>
                  <a:pt x="432" y="45"/>
                </a:cubicBezTo>
                <a:cubicBezTo>
                  <a:pt x="370" y="4"/>
                  <a:pt x="399" y="16"/>
                  <a:pt x="351" y="0"/>
                </a:cubicBezTo>
                <a:cubicBezTo>
                  <a:pt x="298" y="4"/>
                  <a:pt x="241" y="4"/>
                  <a:pt x="189" y="18"/>
                </a:cubicBezTo>
                <a:cubicBezTo>
                  <a:pt x="162" y="25"/>
                  <a:pt x="135" y="36"/>
                  <a:pt x="108" y="45"/>
                </a:cubicBezTo>
                <a:cubicBezTo>
                  <a:pt x="99" y="48"/>
                  <a:pt x="81" y="54"/>
                  <a:pt x="81" y="54"/>
                </a:cubicBezTo>
                <a:cubicBezTo>
                  <a:pt x="49" y="86"/>
                  <a:pt x="0" y="109"/>
                  <a:pt x="0" y="162"/>
                </a:cubicBezTo>
              </a:path>
            </a:pathLst>
          </a:custGeom>
          <a:noFill/>
          <a:ln w="41275">
            <a:solidFill>
              <a:srgbClr val="FF0000"/>
            </a:solidFill>
            <a:round/>
            <a:headEnd type="triangle" w="med" len="med"/>
            <a:tailEnd type="triangle" w="med" len="med"/>
          </a:ln>
        </p:spPr>
        <p:txBody>
          <a:bodyPr>
            <a:prstTxWarp prst="textNoShape">
              <a:avLst/>
            </a:prstTxWarp>
          </a:bodyPr>
          <a:lstStyle/>
          <a:p>
            <a:endParaRPr lang="en-US"/>
          </a:p>
        </p:txBody>
      </p:sp>
      <p:pic>
        <p:nvPicPr>
          <p:cNvPr id="9225" name="Picture 9" descr="larry"/>
          <p:cNvPicPr>
            <a:picLocks noChangeAspect="1" noChangeArrowheads="1"/>
          </p:cNvPicPr>
          <p:nvPr/>
        </p:nvPicPr>
        <p:blipFill>
          <a:blip r:embed="rId3"/>
          <a:srcRect/>
          <a:stretch>
            <a:fillRect/>
          </a:stretch>
        </p:blipFill>
        <p:spPr bwMode="auto">
          <a:xfrm>
            <a:off x="7108825" y="685800"/>
            <a:ext cx="1730375"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Misplaced modifiers </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638800"/>
          </a:xfrm>
        </p:spPr>
        <p:txBody>
          <a:bodyPr>
            <a:normAutofit fontScale="62500" lnSpcReduction="20000"/>
          </a:bodyPr>
          <a:lstStyle/>
          <a:p>
            <a:r>
              <a:rPr lang="en-US" dirty="0" smtClean="0"/>
              <a:t>A misplaced modifier is in the wrong place in a sentence, so the reader thinks it modifies the wrong word or cannot figure out what it is modifying. </a:t>
            </a:r>
          </a:p>
          <a:p>
            <a:r>
              <a:rPr lang="en-PH" b="1" i="1" dirty="0" smtClean="0"/>
              <a:t>A misplaced modifier appears to modify the wrong word in a sentence</a:t>
            </a:r>
            <a:r>
              <a:rPr lang="en-PH" b="1" i="1" dirty="0" smtClean="0"/>
              <a:t>.</a:t>
            </a:r>
            <a:r>
              <a:rPr lang="en-PH" dirty="0" smtClean="0"/>
              <a:t>	</a:t>
            </a:r>
            <a:endParaRPr lang="en-PH" dirty="0" smtClean="0"/>
          </a:p>
          <a:p>
            <a:r>
              <a:rPr lang="en-US" dirty="0" smtClean="0"/>
              <a:t>A </a:t>
            </a:r>
            <a:r>
              <a:rPr lang="en-US" b="1" dirty="0" smtClean="0"/>
              <a:t>misplaced modifier </a:t>
            </a:r>
            <a:r>
              <a:rPr lang="en-US" dirty="0" smtClean="0"/>
              <a:t>means that there is a separation of space between the word, phrase, or clause and the modifier. </a:t>
            </a:r>
          </a:p>
          <a:p>
            <a:r>
              <a:rPr lang="en-US" dirty="0" smtClean="0"/>
              <a:t>When a modifier is misplaced, your meaning gets really fuzzy. </a:t>
            </a:r>
            <a:endParaRPr lang="en-PH" dirty="0" smtClean="0"/>
          </a:p>
          <a:p>
            <a:r>
              <a:rPr lang="en-PH" dirty="0" smtClean="0"/>
              <a:t>They </a:t>
            </a:r>
            <a:r>
              <a:rPr lang="en-PH" dirty="0" smtClean="0"/>
              <a:t>often distort the meaning of the sentence or make it impossible for the reader to understand the meaning. </a:t>
            </a:r>
            <a:endParaRPr lang="en-PH" dirty="0" smtClean="0"/>
          </a:p>
          <a:p>
            <a:r>
              <a:rPr lang="en-US" dirty="0" smtClean="0"/>
              <a:t>Misplaced </a:t>
            </a:r>
            <a:r>
              <a:rPr lang="en-US" dirty="0" smtClean="0"/>
              <a:t>modifiers seem to describe words that the author did not intend them to describe. </a:t>
            </a:r>
          </a:p>
          <a:p>
            <a:r>
              <a:rPr lang="en-US" dirty="0" smtClean="0"/>
              <a:t>Generally</a:t>
            </a:r>
            <a:r>
              <a:rPr lang="en-US" dirty="0" smtClean="0"/>
              <a:t>, the solution is to place the modifier as close as possible to the word or words it describes</a:t>
            </a:r>
            <a:r>
              <a:rPr lang="en-US" dirty="0" smtClean="0"/>
              <a:t>.</a:t>
            </a:r>
            <a:endParaRPr lang="en-PH" dirty="0" smtClean="0"/>
          </a:p>
          <a:p>
            <a:r>
              <a:rPr lang="en-US" b="1" dirty="0" smtClean="0"/>
              <a:t>Example</a:t>
            </a:r>
            <a:r>
              <a:rPr lang="en-US" dirty="0" smtClean="0"/>
              <a:t>: I was chased by a dog wearing my pajamas. </a:t>
            </a:r>
          </a:p>
          <a:p>
            <a:r>
              <a:rPr lang="en-US" dirty="0" smtClean="0"/>
              <a:t>The modifier </a:t>
            </a:r>
            <a:r>
              <a:rPr lang="en-US" i="1" dirty="0" smtClean="0"/>
              <a:t>wearing my pajamas</a:t>
            </a:r>
            <a:r>
              <a:rPr lang="en-US" dirty="0" smtClean="0"/>
              <a:t> is in the wrong spot: it is closer to </a:t>
            </a:r>
            <a:r>
              <a:rPr lang="en-US" i="1" dirty="0" smtClean="0"/>
              <a:t>dog</a:t>
            </a:r>
            <a:r>
              <a:rPr lang="en-US" dirty="0" smtClean="0"/>
              <a:t> than to </a:t>
            </a:r>
            <a:r>
              <a:rPr lang="en-US" i="1" dirty="0" smtClean="0"/>
              <a:t>I</a:t>
            </a:r>
            <a:r>
              <a:rPr lang="en-US" dirty="0" smtClean="0"/>
              <a:t>.  </a:t>
            </a:r>
          </a:p>
          <a:p>
            <a:r>
              <a:rPr lang="en-US" b="1" dirty="0" smtClean="0"/>
              <a:t>Revised:</a:t>
            </a:r>
            <a:r>
              <a:rPr lang="en-US" dirty="0" smtClean="0"/>
              <a:t> Wearing my pajamas, I was chased by a dog. </a:t>
            </a:r>
          </a:p>
          <a:p>
            <a:pPr>
              <a:buNone/>
            </a:pPr>
            <a:endParaRPr lang="en-US" dirty="0" smtClean="0"/>
          </a:p>
          <a:p>
            <a:r>
              <a:rPr lang="en-US" dirty="0" smtClean="0"/>
              <a:t>Single-word modifiers, such as </a:t>
            </a:r>
            <a:r>
              <a:rPr lang="en-US" i="1" dirty="0" smtClean="0"/>
              <a:t>often</a:t>
            </a:r>
            <a:r>
              <a:rPr lang="en-US" dirty="0" smtClean="0"/>
              <a:t> and </a:t>
            </a:r>
            <a:r>
              <a:rPr lang="en-US" i="1" dirty="0" smtClean="0"/>
              <a:t>almost</a:t>
            </a:r>
            <a:r>
              <a:rPr lang="en-US" dirty="0" smtClean="0"/>
              <a:t> are often misplaced</a:t>
            </a:r>
            <a:r>
              <a:rPr lang="en-US" dirty="0" smtClean="0"/>
              <a:t>:</a:t>
            </a:r>
            <a:endParaRPr lang="en-US" dirty="0" smtClean="0"/>
          </a:p>
          <a:p>
            <a:r>
              <a:rPr lang="en-US" b="1" dirty="0" smtClean="0"/>
              <a:t>Example</a:t>
            </a:r>
            <a:r>
              <a:rPr lang="en-US" dirty="0" smtClean="0"/>
              <a:t>: I almost made $200 for the lawn-mowing job. </a:t>
            </a:r>
          </a:p>
          <a:p>
            <a:r>
              <a:rPr lang="en-US" dirty="0" smtClean="0"/>
              <a:t>So did the job not happen? If the writer means that he or she made almost $200 for the job, then the modifier needs to be placed immediately before the word (or words) being modified. </a:t>
            </a:r>
          </a:p>
          <a:p>
            <a:r>
              <a:rPr lang="en-US" b="1" dirty="0" smtClean="0"/>
              <a:t>Revised</a:t>
            </a:r>
            <a:r>
              <a:rPr lang="en-US" dirty="0" smtClean="0"/>
              <a:t>: I made almost $200 for the lawn-mowing job. </a:t>
            </a:r>
          </a:p>
          <a:p>
            <a:endParaRPr lang="en-PH"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latin typeface="Impact" charset="0"/>
              </a:rPr>
              <a:t>Misplaced Modifiers</a:t>
            </a:r>
          </a:p>
        </p:txBody>
      </p:sp>
      <p:sp>
        <p:nvSpPr>
          <p:cNvPr id="4099" name="Rectangle 3"/>
          <p:cNvSpPr>
            <a:spLocks noGrp="1" noChangeArrowheads="1"/>
          </p:cNvSpPr>
          <p:nvPr>
            <p:ph idx="1"/>
          </p:nvPr>
        </p:nvSpPr>
        <p:spPr>
          <a:xfrm>
            <a:off x="685800" y="1981200"/>
            <a:ext cx="8077200" cy="609600"/>
          </a:xfrm>
          <a:solidFill>
            <a:srgbClr val="FFFF00"/>
          </a:solidFill>
        </p:spPr>
        <p:txBody>
          <a:bodyPr/>
          <a:lstStyle/>
          <a:p>
            <a:pPr eaLnBrk="1" hangingPunct="1"/>
            <a:r>
              <a:rPr lang="en-US" b="1" i="1">
                <a:latin typeface="Book Antiqua" charset="0"/>
              </a:rPr>
              <a:t>Misplaced modifier:</a:t>
            </a:r>
          </a:p>
        </p:txBody>
      </p:sp>
      <p:sp>
        <p:nvSpPr>
          <p:cNvPr id="4100" name="Text Box 4"/>
          <p:cNvSpPr txBox="1">
            <a:spLocks noChangeArrowheads="1"/>
          </p:cNvSpPr>
          <p:nvPr/>
        </p:nvSpPr>
        <p:spPr bwMode="auto">
          <a:xfrm>
            <a:off x="762000" y="2819400"/>
            <a:ext cx="5173211" cy="978729"/>
          </a:xfrm>
          <a:prstGeom prst="rect">
            <a:avLst/>
          </a:prstGeom>
          <a:noFill/>
          <a:ln w="9525">
            <a:noFill/>
            <a:miter lim="800000"/>
            <a:headEnd/>
            <a:tailEnd/>
          </a:ln>
        </p:spPr>
        <p:txBody>
          <a:bodyPr wrap="none">
            <a:prstTxWarp prst="textNoShape">
              <a:avLst/>
            </a:prstTxWarp>
            <a:spAutoFit/>
          </a:bodyPr>
          <a:lstStyle/>
          <a:p>
            <a:pPr>
              <a:spcBef>
                <a:spcPct val="20000"/>
              </a:spcBef>
            </a:pPr>
            <a:r>
              <a:rPr lang="en-US" b="1" dirty="0">
                <a:latin typeface="Book Antiqua" charset="0"/>
              </a:rPr>
              <a:t>Sam bought a used car from a local dealer </a:t>
            </a:r>
            <a:r>
              <a:rPr lang="en-US" b="1" dirty="0">
                <a:solidFill>
                  <a:srgbClr val="FF0000"/>
                </a:solidFill>
                <a:latin typeface="Book Antiqua" charset="0"/>
              </a:rPr>
              <a:t>with </a:t>
            </a:r>
          </a:p>
          <a:p>
            <a:pPr>
              <a:spcBef>
                <a:spcPct val="20000"/>
              </a:spcBef>
            </a:pPr>
            <a:r>
              <a:rPr lang="en-US" b="1" dirty="0">
                <a:solidFill>
                  <a:srgbClr val="FF0000"/>
                </a:solidFill>
                <a:latin typeface="Book Antiqua" charset="0"/>
              </a:rPr>
              <a:t>a smoky tailpipe.</a:t>
            </a:r>
          </a:p>
          <a:p>
            <a:endParaRPr lang="en-US" b="1" dirty="0">
              <a:solidFill>
                <a:srgbClr val="0000FF"/>
              </a:solidFill>
              <a:latin typeface="Book Antiqua" charset="0"/>
            </a:endParaRPr>
          </a:p>
        </p:txBody>
      </p:sp>
      <p:sp>
        <p:nvSpPr>
          <p:cNvPr id="4101" name="Rectangle 5"/>
          <p:cNvSpPr>
            <a:spLocks noChangeArrowheads="1"/>
          </p:cNvSpPr>
          <p:nvPr/>
        </p:nvSpPr>
        <p:spPr bwMode="auto">
          <a:xfrm>
            <a:off x="685800" y="3810000"/>
            <a:ext cx="8077200" cy="609600"/>
          </a:xfrm>
          <a:prstGeom prst="rect">
            <a:avLst/>
          </a:prstGeom>
          <a:solidFill>
            <a:srgbClr val="FFFF00"/>
          </a:solidFill>
          <a:ln w="9525">
            <a:noFill/>
            <a:miter lim="800000"/>
            <a:headEnd/>
            <a:tailEnd/>
          </a:ln>
        </p:spPr>
        <p:txBody>
          <a:bodyPr>
            <a:prstTxWarp prst="textNoShape">
              <a:avLst/>
            </a:prstTxWarp>
          </a:bodyPr>
          <a:lstStyle/>
          <a:p>
            <a:pPr marL="342900" indent="-342900">
              <a:spcBef>
                <a:spcPct val="20000"/>
              </a:spcBef>
              <a:buFontTx/>
              <a:buChar char="•"/>
            </a:pPr>
            <a:r>
              <a:rPr lang="en-US" sz="3200" b="1" i="1">
                <a:latin typeface="Book Antiqua" charset="0"/>
              </a:rPr>
              <a:t>Corrected version:</a:t>
            </a:r>
          </a:p>
        </p:txBody>
      </p:sp>
      <p:sp>
        <p:nvSpPr>
          <p:cNvPr id="4102" name="Text Box 6"/>
          <p:cNvSpPr txBox="1">
            <a:spLocks noChangeArrowheads="1"/>
          </p:cNvSpPr>
          <p:nvPr/>
        </p:nvSpPr>
        <p:spPr bwMode="auto">
          <a:xfrm>
            <a:off x="685800" y="4572000"/>
            <a:ext cx="5545108" cy="978729"/>
          </a:xfrm>
          <a:prstGeom prst="rect">
            <a:avLst/>
          </a:prstGeom>
          <a:noFill/>
          <a:ln w="9525">
            <a:noFill/>
            <a:miter lim="800000"/>
            <a:headEnd/>
            <a:tailEnd/>
          </a:ln>
        </p:spPr>
        <p:txBody>
          <a:bodyPr wrap="none">
            <a:prstTxWarp prst="textNoShape">
              <a:avLst/>
            </a:prstTxWarp>
            <a:spAutoFit/>
          </a:bodyPr>
          <a:lstStyle/>
          <a:p>
            <a:pPr>
              <a:spcBef>
                <a:spcPct val="20000"/>
              </a:spcBef>
            </a:pPr>
            <a:r>
              <a:rPr lang="en-US" b="1" dirty="0">
                <a:latin typeface="Book Antiqua" charset="0"/>
              </a:rPr>
              <a:t>Sam bought a used car </a:t>
            </a:r>
            <a:r>
              <a:rPr lang="en-US" b="1" dirty="0">
                <a:solidFill>
                  <a:srgbClr val="FF0000"/>
                </a:solidFill>
                <a:latin typeface="Book Antiqua" charset="0"/>
              </a:rPr>
              <a:t>with a smoky tailpipe</a:t>
            </a:r>
            <a:r>
              <a:rPr lang="en-US" b="1" dirty="0">
                <a:latin typeface="Book Antiqua" charset="0"/>
              </a:rPr>
              <a:t> from </a:t>
            </a:r>
          </a:p>
          <a:p>
            <a:pPr>
              <a:spcBef>
                <a:spcPct val="20000"/>
              </a:spcBef>
            </a:pPr>
            <a:r>
              <a:rPr lang="en-US" b="1" dirty="0">
                <a:latin typeface="Book Antiqua" charset="0"/>
              </a:rPr>
              <a:t>a local dealer.</a:t>
            </a:r>
          </a:p>
          <a:p>
            <a:endParaRPr lang="en-US" dirty="0"/>
          </a:p>
        </p:txBody>
      </p:sp>
      <p:sp>
        <p:nvSpPr>
          <p:cNvPr id="4103" name="Freeform 7"/>
          <p:cNvSpPr>
            <a:spLocks/>
          </p:cNvSpPr>
          <p:nvPr/>
        </p:nvSpPr>
        <p:spPr bwMode="auto">
          <a:xfrm>
            <a:off x="4648200" y="2667000"/>
            <a:ext cx="857250" cy="266700"/>
          </a:xfrm>
          <a:custGeom>
            <a:avLst/>
            <a:gdLst>
              <a:gd name="T0" fmla="*/ 857250 w 540"/>
              <a:gd name="T1" fmla="*/ 171450 h 162"/>
              <a:gd name="T2" fmla="*/ 685800 w 540"/>
              <a:gd name="T3" fmla="*/ 71437 h 162"/>
              <a:gd name="T4" fmla="*/ 557212 w 540"/>
              <a:gd name="T5" fmla="*/ 0 h 162"/>
              <a:gd name="T6" fmla="*/ 300037 w 540"/>
              <a:gd name="T7" fmla="*/ 28575 h 162"/>
              <a:gd name="T8" fmla="*/ 171450 w 540"/>
              <a:gd name="T9" fmla="*/ 71437 h 162"/>
              <a:gd name="T10" fmla="*/ 128587 w 540"/>
              <a:gd name="T11" fmla="*/ 85725 h 162"/>
              <a:gd name="T12" fmla="*/ 0 w 540"/>
              <a:gd name="T13" fmla="*/ 257175 h 162"/>
              <a:gd name="T14" fmla="*/ 0 60000 65536"/>
              <a:gd name="T15" fmla="*/ 0 60000 65536"/>
              <a:gd name="T16" fmla="*/ 0 60000 65536"/>
              <a:gd name="T17" fmla="*/ 0 60000 65536"/>
              <a:gd name="T18" fmla="*/ 0 60000 65536"/>
              <a:gd name="T19" fmla="*/ 0 60000 65536"/>
              <a:gd name="T20" fmla="*/ 0 60000 65536"/>
              <a:gd name="T21" fmla="*/ 0 w 540"/>
              <a:gd name="T22" fmla="*/ 0 h 162"/>
              <a:gd name="T23" fmla="*/ 540 w 54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0" h="162">
                <a:moveTo>
                  <a:pt x="540" y="108"/>
                </a:moveTo>
                <a:cubicBezTo>
                  <a:pt x="511" y="65"/>
                  <a:pt x="481" y="57"/>
                  <a:pt x="432" y="45"/>
                </a:cubicBezTo>
                <a:cubicBezTo>
                  <a:pt x="370" y="4"/>
                  <a:pt x="399" y="16"/>
                  <a:pt x="351" y="0"/>
                </a:cubicBezTo>
                <a:cubicBezTo>
                  <a:pt x="298" y="4"/>
                  <a:pt x="241" y="4"/>
                  <a:pt x="189" y="18"/>
                </a:cubicBezTo>
                <a:cubicBezTo>
                  <a:pt x="162" y="25"/>
                  <a:pt x="135" y="36"/>
                  <a:pt x="108" y="45"/>
                </a:cubicBezTo>
                <a:cubicBezTo>
                  <a:pt x="99" y="48"/>
                  <a:pt x="81" y="54"/>
                  <a:pt x="81" y="54"/>
                </a:cubicBezTo>
                <a:cubicBezTo>
                  <a:pt x="49" y="86"/>
                  <a:pt x="0" y="109"/>
                  <a:pt x="0" y="162"/>
                </a:cubicBezTo>
              </a:path>
            </a:pathLst>
          </a:custGeom>
          <a:noFill/>
          <a:ln w="41275">
            <a:solidFill>
              <a:srgbClr val="FF0000"/>
            </a:solidFill>
            <a:round/>
            <a:headEnd type="triangle" w="med" len="med"/>
            <a:tailEnd type="triangle" w="med" len="med"/>
          </a:ln>
        </p:spPr>
        <p:txBody>
          <a:bodyPr>
            <a:prstTxWarp prst="textNoShape">
              <a:avLst/>
            </a:prstTxWarp>
          </a:bodyPr>
          <a:lstStyle/>
          <a:p>
            <a:endParaRPr lang="en-US"/>
          </a:p>
        </p:txBody>
      </p:sp>
      <p:sp>
        <p:nvSpPr>
          <p:cNvPr id="4104" name="Freeform 8"/>
          <p:cNvSpPr>
            <a:spLocks/>
          </p:cNvSpPr>
          <p:nvPr/>
        </p:nvSpPr>
        <p:spPr bwMode="auto">
          <a:xfrm>
            <a:off x="3048000" y="4419600"/>
            <a:ext cx="857250" cy="257175"/>
          </a:xfrm>
          <a:custGeom>
            <a:avLst/>
            <a:gdLst>
              <a:gd name="T0" fmla="*/ 857250 w 540"/>
              <a:gd name="T1" fmla="*/ 171450 h 162"/>
              <a:gd name="T2" fmla="*/ 685800 w 540"/>
              <a:gd name="T3" fmla="*/ 71437 h 162"/>
              <a:gd name="T4" fmla="*/ 557212 w 540"/>
              <a:gd name="T5" fmla="*/ 0 h 162"/>
              <a:gd name="T6" fmla="*/ 300037 w 540"/>
              <a:gd name="T7" fmla="*/ 28575 h 162"/>
              <a:gd name="T8" fmla="*/ 171450 w 540"/>
              <a:gd name="T9" fmla="*/ 71437 h 162"/>
              <a:gd name="T10" fmla="*/ 128587 w 540"/>
              <a:gd name="T11" fmla="*/ 85725 h 162"/>
              <a:gd name="T12" fmla="*/ 0 w 540"/>
              <a:gd name="T13" fmla="*/ 257175 h 162"/>
              <a:gd name="T14" fmla="*/ 0 60000 65536"/>
              <a:gd name="T15" fmla="*/ 0 60000 65536"/>
              <a:gd name="T16" fmla="*/ 0 60000 65536"/>
              <a:gd name="T17" fmla="*/ 0 60000 65536"/>
              <a:gd name="T18" fmla="*/ 0 60000 65536"/>
              <a:gd name="T19" fmla="*/ 0 60000 65536"/>
              <a:gd name="T20" fmla="*/ 0 60000 65536"/>
              <a:gd name="T21" fmla="*/ 0 w 540"/>
              <a:gd name="T22" fmla="*/ 0 h 162"/>
              <a:gd name="T23" fmla="*/ 540 w 54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0" h="162">
                <a:moveTo>
                  <a:pt x="540" y="108"/>
                </a:moveTo>
                <a:cubicBezTo>
                  <a:pt x="511" y="65"/>
                  <a:pt x="481" y="57"/>
                  <a:pt x="432" y="45"/>
                </a:cubicBezTo>
                <a:cubicBezTo>
                  <a:pt x="370" y="4"/>
                  <a:pt x="399" y="16"/>
                  <a:pt x="351" y="0"/>
                </a:cubicBezTo>
                <a:cubicBezTo>
                  <a:pt x="298" y="4"/>
                  <a:pt x="241" y="4"/>
                  <a:pt x="189" y="18"/>
                </a:cubicBezTo>
                <a:cubicBezTo>
                  <a:pt x="162" y="25"/>
                  <a:pt x="135" y="36"/>
                  <a:pt x="108" y="45"/>
                </a:cubicBezTo>
                <a:cubicBezTo>
                  <a:pt x="99" y="48"/>
                  <a:pt x="81" y="54"/>
                  <a:pt x="81" y="54"/>
                </a:cubicBezTo>
                <a:cubicBezTo>
                  <a:pt x="49" y="86"/>
                  <a:pt x="0" y="109"/>
                  <a:pt x="0" y="162"/>
                </a:cubicBezTo>
              </a:path>
            </a:pathLst>
          </a:custGeom>
          <a:noFill/>
          <a:ln w="41275">
            <a:solidFill>
              <a:srgbClr val="FF0000"/>
            </a:solidFill>
            <a:round/>
            <a:headEnd type="triangle" w="med" len="med"/>
            <a:tailEnd type="triangle" w="med" len="med"/>
          </a:ln>
        </p:spPr>
        <p:txBody>
          <a:bodyPr>
            <a:prstTxWarp prst="textNoShape">
              <a:avLst/>
            </a:prstTxWarp>
          </a:bodyPr>
          <a:lstStyle/>
          <a:p>
            <a:endParaRPr lang="en-US"/>
          </a:p>
        </p:txBody>
      </p:sp>
      <p:pic>
        <p:nvPicPr>
          <p:cNvPr id="4106" name="Picture 10" descr="tailpipe"/>
          <p:cNvPicPr>
            <a:picLocks noChangeAspect="1" noChangeArrowheads="1"/>
          </p:cNvPicPr>
          <p:nvPr/>
        </p:nvPicPr>
        <p:blipFill>
          <a:blip r:embed="rId3"/>
          <a:srcRect/>
          <a:stretch>
            <a:fillRect/>
          </a:stretch>
        </p:blipFill>
        <p:spPr bwMode="auto">
          <a:xfrm>
            <a:off x="6629400" y="3200400"/>
            <a:ext cx="1473200" cy="105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715962"/>
          </a:xfrm>
        </p:spPr>
        <p:txBody>
          <a:bodyPr>
            <a:normAutofit fontScale="90000"/>
          </a:bodyPr>
          <a:lstStyle/>
          <a:p>
            <a:r>
              <a:rPr lang="en-US" dirty="0" smtClean="0"/>
              <a:t>Cautions</a:t>
            </a:r>
            <a:endParaRPr lang="en-US" dirty="0"/>
          </a:p>
        </p:txBody>
      </p:sp>
      <p:sp>
        <p:nvSpPr>
          <p:cNvPr id="17411" name="Rectangle 3"/>
          <p:cNvSpPr>
            <a:spLocks noGrp="1" noChangeArrowheads="1"/>
          </p:cNvSpPr>
          <p:nvPr>
            <p:ph idx="1"/>
          </p:nvPr>
        </p:nvSpPr>
        <p:spPr>
          <a:xfrm>
            <a:off x="457200" y="1143000"/>
            <a:ext cx="8229600" cy="5486400"/>
          </a:xfrm>
        </p:spPr>
        <p:txBody>
          <a:bodyPr>
            <a:normAutofit fontScale="55000" lnSpcReduction="20000"/>
          </a:bodyPr>
          <a:lstStyle/>
          <a:p>
            <a:pPr>
              <a:lnSpc>
                <a:spcPct val="90000"/>
              </a:lnSpc>
            </a:pPr>
            <a:r>
              <a:rPr lang="en-US" sz="4400" dirty="0" smtClean="0">
                <a:solidFill>
                  <a:prstClr val="black"/>
                </a:solidFill>
                <a:ea typeface="+mj-ea"/>
                <a:cs typeface="+mj-cs"/>
              </a:rPr>
              <a:t>Watch Those Adverbs!</a:t>
            </a:r>
            <a:endParaRPr lang="en-US" sz="2800" dirty="0" smtClean="0"/>
          </a:p>
          <a:p>
            <a:pPr>
              <a:lnSpc>
                <a:spcPct val="90000"/>
              </a:lnSpc>
            </a:pPr>
            <a:r>
              <a:rPr lang="en-US" sz="2800" dirty="0" smtClean="0"/>
              <a:t>Placement </a:t>
            </a:r>
            <a:r>
              <a:rPr lang="en-US" sz="2800" dirty="0"/>
              <a:t>of adverbs (many words that end in –</a:t>
            </a:r>
            <a:r>
              <a:rPr lang="en-US" sz="2800" dirty="0" err="1"/>
              <a:t>ly</a:t>
            </a:r>
            <a:r>
              <a:rPr lang="en-US" sz="2800" dirty="0"/>
              <a:t> are adverbs) can change meanings to funny things. </a:t>
            </a:r>
          </a:p>
          <a:p>
            <a:pPr>
              <a:lnSpc>
                <a:spcPct val="90000"/>
              </a:lnSpc>
            </a:pPr>
            <a:r>
              <a:rPr lang="en-US" sz="2800" dirty="0"/>
              <a:t>We drove off in the car we had just bought quickly. </a:t>
            </a:r>
          </a:p>
          <a:p>
            <a:pPr lvl="1">
              <a:lnSpc>
                <a:spcPct val="90000"/>
              </a:lnSpc>
            </a:pPr>
            <a:r>
              <a:rPr lang="en-US" sz="2400" dirty="0"/>
              <a:t>Did we </a:t>
            </a:r>
            <a:r>
              <a:rPr lang="en-US" sz="2400" i="1" dirty="0"/>
              <a:t>buy</a:t>
            </a:r>
            <a:r>
              <a:rPr lang="en-US" sz="2400" dirty="0"/>
              <a:t> the car quickly, or did we </a:t>
            </a:r>
            <a:r>
              <a:rPr lang="en-US" sz="2400" i="1" dirty="0"/>
              <a:t>drive</a:t>
            </a:r>
            <a:r>
              <a:rPr lang="en-US" sz="2400" dirty="0"/>
              <a:t> the car quickly? </a:t>
            </a:r>
          </a:p>
          <a:p>
            <a:pPr>
              <a:lnSpc>
                <a:spcPct val="90000"/>
              </a:lnSpc>
            </a:pPr>
            <a:r>
              <a:rPr lang="en-US" sz="2800" dirty="0"/>
              <a:t>We quickly drove off in the car we had just bought. </a:t>
            </a:r>
          </a:p>
          <a:p>
            <a:pPr lvl="1">
              <a:lnSpc>
                <a:spcPct val="90000"/>
              </a:lnSpc>
            </a:pPr>
            <a:r>
              <a:rPr lang="en-US" sz="2400" dirty="0"/>
              <a:t>Okay! We must have made a great deal and were afraid the dealership would change its mind!</a:t>
            </a:r>
          </a:p>
          <a:p>
            <a:pPr>
              <a:lnSpc>
                <a:spcPct val="90000"/>
              </a:lnSpc>
            </a:pPr>
            <a:r>
              <a:rPr lang="en-US" sz="2800" dirty="0"/>
              <a:t>Other adverbs that don’t end in –</a:t>
            </a:r>
            <a:r>
              <a:rPr lang="en-US" sz="2800" dirty="0" err="1"/>
              <a:t>ly</a:t>
            </a:r>
            <a:r>
              <a:rPr lang="en-US" sz="2800" dirty="0"/>
              <a:t> to watch:</a:t>
            </a:r>
          </a:p>
          <a:p>
            <a:pPr lvl="1">
              <a:lnSpc>
                <a:spcPct val="90000"/>
              </a:lnSpc>
            </a:pPr>
            <a:r>
              <a:rPr lang="en-US" sz="2400" dirty="0"/>
              <a:t>Only, just, almost. </a:t>
            </a:r>
            <a:endParaRPr lang="en-US" sz="2400" dirty="0" smtClean="0"/>
          </a:p>
          <a:p>
            <a:pPr>
              <a:lnSpc>
                <a:spcPct val="90000"/>
              </a:lnSpc>
            </a:pPr>
            <a:r>
              <a:rPr lang="en-US" sz="4500" dirty="0" smtClean="0"/>
              <a:t>Troublesome </a:t>
            </a:r>
            <a:r>
              <a:rPr lang="en-US" sz="4500" dirty="0" smtClean="0"/>
              <a:t>Words That Indicate Number</a:t>
            </a:r>
            <a:r>
              <a:rPr lang="en-US" sz="4500" dirty="0" smtClean="0"/>
              <a:t>….</a:t>
            </a:r>
          </a:p>
          <a:p>
            <a:pPr>
              <a:lnSpc>
                <a:spcPct val="90000"/>
              </a:lnSpc>
            </a:pPr>
            <a:r>
              <a:rPr lang="en-US" sz="2800" dirty="0" smtClean="0"/>
              <a:t>Almost and nearly mean </a:t>
            </a:r>
            <a:r>
              <a:rPr lang="en-US" sz="2800" i="1" dirty="0" smtClean="0"/>
              <a:t>close to</a:t>
            </a:r>
            <a:r>
              <a:rPr lang="en-US" sz="2800" dirty="0" smtClean="0"/>
              <a:t> – nouns can be counted; verbs cannot be counted, so these words should be next to the </a:t>
            </a:r>
            <a:r>
              <a:rPr lang="en-US" sz="2800" b="1" dirty="0" smtClean="0"/>
              <a:t>noun. </a:t>
            </a:r>
            <a:endParaRPr lang="en-US" sz="2800" dirty="0" smtClean="0"/>
          </a:p>
          <a:p>
            <a:pPr>
              <a:lnSpc>
                <a:spcPct val="90000"/>
              </a:lnSpc>
            </a:pPr>
            <a:r>
              <a:rPr lang="en-US" sz="2800" dirty="0" smtClean="0"/>
              <a:t>He </a:t>
            </a:r>
            <a:r>
              <a:rPr lang="en-US" sz="2800" i="1" dirty="0" smtClean="0"/>
              <a:t>nearly swam</a:t>
            </a:r>
            <a:r>
              <a:rPr lang="en-US" sz="2800" dirty="0" smtClean="0"/>
              <a:t> for an hour. </a:t>
            </a:r>
          </a:p>
          <a:p>
            <a:pPr lvl="1">
              <a:lnSpc>
                <a:spcPct val="90000"/>
              </a:lnSpc>
            </a:pPr>
            <a:r>
              <a:rPr lang="en-US" sz="2400" dirty="0" smtClean="0"/>
              <a:t>How can somebody </a:t>
            </a:r>
            <a:r>
              <a:rPr lang="en-US" sz="2400" i="1" dirty="0" smtClean="0"/>
              <a:t>nearly swim</a:t>
            </a:r>
            <a:r>
              <a:rPr lang="en-US" sz="2400" dirty="0" smtClean="0"/>
              <a:t>? Is he in the water, or is he on dry land? </a:t>
            </a:r>
          </a:p>
          <a:p>
            <a:pPr>
              <a:lnSpc>
                <a:spcPct val="90000"/>
              </a:lnSpc>
            </a:pPr>
            <a:r>
              <a:rPr lang="en-US" sz="2800" dirty="0" smtClean="0"/>
              <a:t>He </a:t>
            </a:r>
            <a:r>
              <a:rPr lang="en-US" sz="2800" i="1" dirty="0" smtClean="0"/>
              <a:t>swam for </a:t>
            </a:r>
            <a:r>
              <a:rPr lang="en-US" sz="2800" i="1" u="sng" dirty="0" smtClean="0"/>
              <a:t>nearly </a:t>
            </a:r>
            <a:r>
              <a:rPr lang="en-US" sz="2800" dirty="0" smtClean="0"/>
              <a:t>an hour. </a:t>
            </a:r>
          </a:p>
          <a:p>
            <a:pPr>
              <a:lnSpc>
                <a:spcPct val="90000"/>
              </a:lnSpc>
            </a:pPr>
            <a:r>
              <a:rPr lang="en-US" sz="2800" dirty="0" smtClean="0"/>
              <a:t>It </a:t>
            </a:r>
            <a:r>
              <a:rPr lang="en-US" sz="2800" i="1" dirty="0" smtClean="0"/>
              <a:t>almost cost </a:t>
            </a:r>
            <a:r>
              <a:rPr lang="en-US" sz="2800" dirty="0" smtClean="0"/>
              <a:t>me $800 for my car insurance. </a:t>
            </a:r>
          </a:p>
          <a:p>
            <a:pPr lvl="1">
              <a:lnSpc>
                <a:spcPct val="90000"/>
              </a:lnSpc>
            </a:pPr>
            <a:r>
              <a:rPr lang="en-US" sz="2400" dirty="0" smtClean="0"/>
              <a:t>Do you have any car insurance? If it </a:t>
            </a:r>
            <a:r>
              <a:rPr lang="en-US" sz="2400" i="1" dirty="0" smtClean="0"/>
              <a:t>almost cost </a:t>
            </a:r>
            <a:r>
              <a:rPr lang="en-US" sz="2400" dirty="0" smtClean="0"/>
              <a:t>you, did you actually get the policy, or did you find a cheaper one someplace else? </a:t>
            </a:r>
          </a:p>
          <a:p>
            <a:pPr>
              <a:lnSpc>
                <a:spcPct val="90000"/>
              </a:lnSpc>
            </a:pPr>
            <a:r>
              <a:rPr lang="en-US" sz="2800" dirty="0" smtClean="0"/>
              <a:t>It </a:t>
            </a:r>
            <a:r>
              <a:rPr lang="en-US" sz="2800" i="1" dirty="0" smtClean="0"/>
              <a:t>cost me almost </a:t>
            </a:r>
            <a:r>
              <a:rPr lang="en-US" sz="2800" dirty="0" smtClean="0"/>
              <a:t>$800 for my car insurance. </a:t>
            </a:r>
            <a:endParaRPr lang="en-US" sz="2800" dirty="0" smtClean="0"/>
          </a:p>
          <a:p>
            <a:pPr>
              <a:lnSpc>
                <a:spcPct val="90000"/>
              </a:lnSpc>
            </a:pPr>
            <a:r>
              <a:rPr lang="en-US" sz="4400" kern="0" dirty="0" smtClean="0">
                <a:solidFill>
                  <a:srgbClr val="000000"/>
                </a:solidFill>
                <a:latin typeface="Times New Roman"/>
                <a:ea typeface="+mj-ea"/>
                <a:cs typeface="+mj-cs"/>
              </a:rPr>
              <a:t>Misplaced Prepositional </a:t>
            </a:r>
            <a:r>
              <a:rPr lang="en-US" sz="4400" kern="0" dirty="0" smtClean="0">
                <a:solidFill>
                  <a:srgbClr val="000000"/>
                </a:solidFill>
                <a:latin typeface="Times New Roman"/>
                <a:ea typeface="+mj-ea"/>
                <a:cs typeface="+mj-cs"/>
              </a:rPr>
              <a:t>Phrases</a:t>
            </a:r>
          </a:p>
          <a:p>
            <a:pPr>
              <a:lnSpc>
                <a:spcPct val="90000"/>
              </a:lnSpc>
            </a:pPr>
            <a:r>
              <a:rPr lang="en-US" dirty="0" smtClean="0"/>
              <a:t>When you place a prepositional phrase in the wrong place, all sorts of funny things can happen. Be careful!</a:t>
            </a:r>
          </a:p>
          <a:p>
            <a:pPr>
              <a:lnSpc>
                <a:spcPct val="90000"/>
              </a:lnSpc>
            </a:pPr>
            <a:r>
              <a:rPr lang="en-US" dirty="0" smtClean="0"/>
              <a:t>Christine made the brownies for her aunt </a:t>
            </a:r>
            <a:r>
              <a:rPr lang="en-US" i="1" dirty="0" smtClean="0"/>
              <a:t>with chocolate icing. </a:t>
            </a:r>
          </a:p>
          <a:p>
            <a:pPr lvl="1">
              <a:lnSpc>
                <a:spcPct val="90000"/>
              </a:lnSpc>
            </a:pPr>
            <a:r>
              <a:rPr lang="en-US" dirty="0" smtClean="0"/>
              <a:t>What is a woman doing running around covered in chocolate icing? </a:t>
            </a:r>
          </a:p>
          <a:p>
            <a:pPr>
              <a:lnSpc>
                <a:spcPct val="90000"/>
              </a:lnSpc>
            </a:pPr>
            <a:r>
              <a:rPr lang="en-US" dirty="0" smtClean="0"/>
              <a:t>Christine made brownies </a:t>
            </a:r>
            <a:r>
              <a:rPr lang="en-US" i="1" dirty="0" smtClean="0"/>
              <a:t>with chocolate icing </a:t>
            </a:r>
            <a:r>
              <a:rPr lang="en-US" dirty="0" smtClean="0"/>
              <a:t>for her aunt.</a:t>
            </a:r>
          </a:p>
          <a:p>
            <a:pPr>
              <a:lnSpc>
                <a:spcPct val="90000"/>
              </a:lnSpc>
            </a:pPr>
            <a:endParaRPr lang="en-US" sz="4400" kern="0" dirty="0" smtClean="0">
              <a:solidFill>
                <a:srgbClr val="000000"/>
              </a:solidFill>
              <a:latin typeface="Times New Roman"/>
              <a:ea typeface="+mj-ea"/>
              <a:cs typeface="+mj-cs"/>
            </a:endParaRPr>
          </a:p>
          <a:p>
            <a:pPr>
              <a:lnSpc>
                <a:spcPct val="90000"/>
              </a:lnSpc>
            </a:pPr>
            <a:endParaRPr lang="en-US" sz="2800" dirty="0" smtClean="0"/>
          </a:p>
          <a:p>
            <a:pPr>
              <a:lnSpc>
                <a:spcPct val="90000"/>
              </a:lnSpc>
            </a:pP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omic Sans MS" pitchFamily="66" charset="0"/>
              </a:rPr>
              <a:t>Active Voice, Passive Voice</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sz="3100" b="1" dirty="0" smtClean="0">
                <a:solidFill>
                  <a:srgbClr val="FF3300"/>
                </a:solidFill>
                <a:latin typeface="Calibri" pitchFamily="34" charset="0"/>
              </a:rPr>
              <a:t>The active voice</a:t>
            </a:r>
            <a:r>
              <a:rPr lang="en-US" sz="3100" dirty="0" smtClean="0">
                <a:latin typeface="Calibri" pitchFamily="34" charset="0"/>
              </a:rPr>
              <a:t> is the "normal" voice. This is the voice that we use most of the time. You are probably already familiar with the active voice. In </a:t>
            </a:r>
            <a:r>
              <a:rPr lang="en-US" sz="3100" dirty="0" smtClean="0">
                <a:solidFill>
                  <a:srgbClr val="800080"/>
                </a:solidFill>
                <a:latin typeface="Calibri" pitchFamily="34" charset="0"/>
              </a:rPr>
              <a:t>the active voice</a:t>
            </a:r>
            <a:r>
              <a:rPr lang="en-US" sz="3100" dirty="0" smtClean="0">
                <a:latin typeface="Calibri" pitchFamily="34" charset="0"/>
              </a:rPr>
              <a:t>, </a:t>
            </a:r>
            <a:r>
              <a:rPr lang="en-US" sz="3100" b="1" dirty="0" smtClean="0">
                <a:solidFill>
                  <a:srgbClr val="FF3300"/>
                </a:solidFill>
                <a:latin typeface="Calibri" pitchFamily="34" charset="0"/>
              </a:rPr>
              <a:t>the object</a:t>
            </a:r>
            <a:r>
              <a:rPr lang="en-US" sz="3100" dirty="0" smtClean="0">
                <a:latin typeface="Calibri" pitchFamily="34" charset="0"/>
              </a:rPr>
              <a:t> </a:t>
            </a:r>
            <a:r>
              <a:rPr lang="en-US" sz="3100" dirty="0" smtClean="0">
                <a:solidFill>
                  <a:srgbClr val="800080"/>
                </a:solidFill>
                <a:latin typeface="Calibri" pitchFamily="34" charset="0"/>
              </a:rPr>
              <a:t>receives </a:t>
            </a:r>
            <a:r>
              <a:rPr lang="en-US" sz="3100" b="1" dirty="0" smtClean="0">
                <a:solidFill>
                  <a:srgbClr val="FF3300"/>
                </a:solidFill>
                <a:latin typeface="Calibri" pitchFamily="34" charset="0"/>
              </a:rPr>
              <a:t>the action</a:t>
            </a:r>
            <a:r>
              <a:rPr lang="en-US" sz="3100" dirty="0" smtClean="0">
                <a:solidFill>
                  <a:srgbClr val="800080"/>
                </a:solidFill>
                <a:latin typeface="Calibri" pitchFamily="34" charset="0"/>
              </a:rPr>
              <a:t> of the verb</a:t>
            </a:r>
          </a:p>
          <a:p>
            <a:r>
              <a:rPr lang="en-US" sz="3100" b="1" dirty="0" smtClean="0">
                <a:solidFill>
                  <a:srgbClr val="FF3300"/>
                </a:solidFill>
                <a:latin typeface="Calibri" pitchFamily="34" charset="0"/>
              </a:rPr>
              <a:t>The passive voice</a:t>
            </a:r>
            <a:r>
              <a:rPr lang="en-US" sz="3100" dirty="0" smtClean="0">
                <a:latin typeface="Calibri" pitchFamily="34" charset="0"/>
              </a:rPr>
              <a:t> is less usual. In the passive voice, </a:t>
            </a:r>
            <a:r>
              <a:rPr lang="en-US" sz="3100" b="1" dirty="0" smtClean="0">
                <a:solidFill>
                  <a:srgbClr val="FF3300"/>
                </a:solidFill>
                <a:latin typeface="Calibri" pitchFamily="34" charset="0"/>
              </a:rPr>
              <a:t>the subject</a:t>
            </a:r>
            <a:r>
              <a:rPr lang="en-US" sz="3100" dirty="0" smtClean="0">
                <a:latin typeface="Calibri" pitchFamily="34" charset="0"/>
              </a:rPr>
              <a:t> </a:t>
            </a:r>
            <a:r>
              <a:rPr lang="en-US" sz="3100" dirty="0" smtClean="0">
                <a:solidFill>
                  <a:srgbClr val="800080"/>
                </a:solidFill>
                <a:latin typeface="Calibri" pitchFamily="34" charset="0"/>
              </a:rPr>
              <a:t>receives </a:t>
            </a:r>
            <a:r>
              <a:rPr lang="en-US" sz="3100" b="1" dirty="0" smtClean="0">
                <a:solidFill>
                  <a:srgbClr val="FF3300"/>
                </a:solidFill>
                <a:latin typeface="Calibri" pitchFamily="34" charset="0"/>
              </a:rPr>
              <a:t>the action</a:t>
            </a:r>
            <a:r>
              <a:rPr lang="en-US" sz="3100" dirty="0" smtClean="0">
                <a:solidFill>
                  <a:srgbClr val="800080"/>
                </a:solidFill>
                <a:latin typeface="Calibri" pitchFamily="34" charset="0"/>
              </a:rPr>
              <a:t> of the </a:t>
            </a:r>
            <a:r>
              <a:rPr lang="en-US" sz="3100" dirty="0" smtClean="0">
                <a:solidFill>
                  <a:srgbClr val="800080"/>
                </a:solidFill>
                <a:latin typeface="Calibri" pitchFamily="34" charset="0"/>
              </a:rPr>
              <a:t>verb</a:t>
            </a:r>
          </a:p>
          <a:p>
            <a:r>
              <a:rPr lang="en-US" b="1" dirty="0" smtClean="0"/>
              <a:t>Form:</a:t>
            </a:r>
            <a:r>
              <a:rPr lang="en-US" dirty="0" smtClean="0"/>
              <a:t> </a:t>
            </a:r>
          </a:p>
          <a:p>
            <a:pPr lvl="0"/>
            <a:r>
              <a:rPr lang="en-US" dirty="0" smtClean="0"/>
              <a:t>Appropriate form of the </a:t>
            </a:r>
            <a:r>
              <a:rPr lang="en-US" i="1" dirty="0" smtClean="0"/>
              <a:t>be</a:t>
            </a:r>
            <a:r>
              <a:rPr lang="en-US" dirty="0" smtClean="0"/>
              <a:t> verb + past participle of main verb of sentence</a:t>
            </a:r>
          </a:p>
          <a:p>
            <a:pPr lvl="0"/>
            <a:r>
              <a:rPr lang="en-US" dirty="0" smtClean="0"/>
              <a:t>Subject and object noun phrases voice switch positions (from active voice) </a:t>
            </a:r>
          </a:p>
          <a:p>
            <a:r>
              <a:rPr lang="en-US" b="1" dirty="0" smtClean="0"/>
              <a:t>Active</a:t>
            </a:r>
            <a:r>
              <a:rPr lang="en-US" dirty="0" smtClean="0"/>
              <a:t>: Joe ate the sandwich. </a:t>
            </a:r>
          </a:p>
          <a:p>
            <a:r>
              <a:rPr lang="en-US" b="1" dirty="0" smtClean="0"/>
              <a:t>Passive</a:t>
            </a:r>
            <a:r>
              <a:rPr lang="en-US" dirty="0" smtClean="0"/>
              <a:t>: The sandwich was eaten by Joe. </a:t>
            </a:r>
          </a:p>
          <a:p>
            <a:endParaRPr lang="en-US" dirty="0" smtClean="0">
              <a:solidFill>
                <a:srgbClr val="800080"/>
              </a:solidFill>
              <a:latin typeface="Comic Sans MS" pitchFamily="66"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Voice (Contd.)</a:t>
            </a:r>
            <a:endParaRPr lang="en-US" dirty="0"/>
          </a:p>
        </p:txBody>
      </p:sp>
      <p:sp>
        <p:nvSpPr>
          <p:cNvPr id="3" name="Content Placeholder 2"/>
          <p:cNvSpPr>
            <a:spLocks noGrp="1"/>
          </p:cNvSpPr>
          <p:nvPr>
            <p:ph idx="1"/>
          </p:nvPr>
        </p:nvSpPr>
        <p:spPr>
          <a:xfrm>
            <a:off x="457200" y="1295400"/>
            <a:ext cx="8229600" cy="5562600"/>
          </a:xfrm>
        </p:spPr>
        <p:txBody>
          <a:bodyPr>
            <a:normAutofit fontScale="47500" lnSpcReduction="20000"/>
          </a:bodyPr>
          <a:lstStyle/>
          <a:p>
            <a:r>
              <a:rPr lang="en-US" sz="3400" b="1" dirty="0" smtClean="0"/>
              <a:t>by-phrase </a:t>
            </a:r>
            <a:r>
              <a:rPr lang="en-US" sz="3400" dirty="0" smtClean="0"/>
              <a:t> </a:t>
            </a:r>
          </a:p>
          <a:p>
            <a:r>
              <a:rPr lang="en-US" sz="3400" dirty="0" smtClean="0"/>
              <a:t>The subject of the active sentence can be used in an adverbial phrase in the passive sentence. This phrase is called the </a:t>
            </a:r>
            <a:r>
              <a:rPr lang="en-US" sz="3400" i="1" dirty="0" smtClean="0"/>
              <a:t>by-phrase</a:t>
            </a:r>
            <a:r>
              <a:rPr lang="en-US" sz="3400" dirty="0" smtClean="0"/>
              <a:t>.  </a:t>
            </a:r>
          </a:p>
          <a:p>
            <a:r>
              <a:rPr lang="en-US" sz="3400" b="1" dirty="0" smtClean="0"/>
              <a:t>Ex</a:t>
            </a:r>
            <a:r>
              <a:rPr lang="en-US" sz="3400" dirty="0" smtClean="0"/>
              <a:t>: Paper money was invented </a:t>
            </a:r>
            <a:r>
              <a:rPr lang="en-US" sz="3400" i="1" dirty="0" smtClean="0"/>
              <a:t>by the Chinese</a:t>
            </a:r>
            <a:r>
              <a:rPr lang="en-US" sz="3400" dirty="0" smtClean="0"/>
              <a:t>.  </a:t>
            </a:r>
          </a:p>
          <a:p>
            <a:r>
              <a:rPr lang="en-US" sz="3400" dirty="0" smtClean="0"/>
              <a:t>The by-phrase is not required. It should be used only when it provides important information.  </a:t>
            </a:r>
          </a:p>
          <a:p>
            <a:r>
              <a:rPr lang="en-US" sz="3400" b="1" dirty="0" smtClean="0"/>
              <a:t>Ex:</a:t>
            </a:r>
            <a:r>
              <a:rPr lang="en-US" sz="3400" dirty="0" smtClean="0"/>
              <a:t> My car was stolen last night by a thief. </a:t>
            </a:r>
          </a:p>
          <a:p>
            <a:r>
              <a:rPr lang="en-US" sz="3400" dirty="0" smtClean="0"/>
              <a:t>The </a:t>
            </a:r>
            <a:r>
              <a:rPr lang="en-US" sz="3400" i="1" dirty="0" smtClean="0"/>
              <a:t>by-phrase</a:t>
            </a:r>
            <a:r>
              <a:rPr lang="en-US" sz="3400" dirty="0" smtClean="0"/>
              <a:t> in the sentence above can be left out because only thieves steal. </a:t>
            </a:r>
          </a:p>
          <a:p>
            <a:r>
              <a:rPr lang="en-US" sz="3400" b="1" dirty="0" smtClean="0"/>
              <a:t>Ex:</a:t>
            </a:r>
            <a:r>
              <a:rPr lang="en-US" sz="3400" dirty="0" smtClean="0"/>
              <a:t> My car was stolen last night by a 12-year-old boy.  </a:t>
            </a:r>
          </a:p>
          <a:p>
            <a:r>
              <a:rPr lang="en-US" sz="3400" dirty="0" smtClean="0"/>
              <a:t>In the second example, a more interesting </a:t>
            </a:r>
            <a:r>
              <a:rPr lang="en-US" sz="3400" i="1" dirty="0" smtClean="0"/>
              <a:t>by-phrase</a:t>
            </a:r>
            <a:r>
              <a:rPr lang="en-US" sz="3400" dirty="0" smtClean="0"/>
              <a:t> is used. </a:t>
            </a:r>
          </a:p>
          <a:p>
            <a:r>
              <a:rPr lang="en-US" sz="3400" dirty="0" smtClean="0"/>
              <a:t>The passive voice can be used with any verb tense. </a:t>
            </a:r>
            <a:endParaRPr lang="en-US" sz="3400" dirty="0" smtClean="0"/>
          </a:p>
          <a:p>
            <a:pPr>
              <a:buNone/>
            </a:pPr>
            <a:endParaRPr lang="en-US" sz="3400" dirty="0" smtClean="0"/>
          </a:p>
          <a:p>
            <a:r>
              <a:rPr lang="en-US" sz="3400" b="1" dirty="0" smtClean="0"/>
              <a:t>Meaning of the passive voice </a:t>
            </a:r>
            <a:r>
              <a:rPr lang="en-US" sz="3400" b="1" dirty="0" smtClean="0"/>
              <a:t>: </a:t>
            </a:r>
            <a:r>
              <a:rPr lang="en-US" sz="3400" dirty="0" smtClean="0"/>
              <a:t>Shift </a:t>
            </a:r>
            <a:r>
              <a:rPr lang="en-US" sz="3400" dirty="0" smtClean="0"/>
              <a:t>in focus </a:t>
            </a:r>
          </a:p>
          <a:p>
            <a:r>
              <a:rPr lang="en-US" sz="3400" dirty="0" smtClean="0"/>
              <a:t>Many verbs can have either an active or a passive form. The active form is used when the writer wants to focus on the actor or the actors. </a:t>
            </a:r>
            <a:r>
              <a:rPr lang="en-US" sz="3400" b="1" dirty="0" smtClean="0"/>
              <a:t> </a:t>
            </a:r>
            <a:endParaRPr lang="en-US" sz="3400" dirty="0" smtClean="0"/>
          </a:p>
          <a:p>
            <a:r>
              <a:rPr lang="en-US" sz="3400" b="1" dirty="0" smtClean="0"/>
              <a:t>Active</a:t>
            </a:r>
            <a:r>
              <a:rPr lang="en-US" sz="3400" dirty="0" smtClean="0"/>
              <a:t>: </a:t>
            </a:r>
            <a:r>
              <a:rPr lang="en-US" sz="3400" u="sng" dirty="0" smtClean="0"/>
              <a:t>All students at this school </a:t>
            </a:r>
            <a:r>
              <a:rPr lang="en-US" sz="3400" i="1" dirty="0" smtClean="0"/>
              <a:t>must take</a:t>
            </a:r>
            <a:r>
              <a:rPr lang="en-US" sz="3400" dirty="0" smtClean="0"/>
              <a:t> English composition before they graduate. Many international students worry about this course because it is difficult for students who are not native speakers of English. </a:t>
            </a:r>
          </a:p>
          <a:p>
            <a:r>
              <a:rPr lang="en-US" sz="3400" dirty="0" smtClean="0"/>
              <a:t>However, sometimes a writer wants to focus on the information that would be in the direct object in an active sentence. The passive sentence puts this information in the subject position. </a:t>
            </a:r>
          </a:p>
          <a:p>
            <a:r>
              <a:rPr lang="en-US" sz="3400" b="1" dirty="0" smtClean="0"/>
              <a:t>Passive</a:t>
            </a:r>
            <a:r>
              <a:rPr lang="en-US" sz="3400" dirty="0" smtClean="0"/>
              <a:t>: </a:t>
            </a:r>
            <a:r>
              <a:rPr lang="en-US" sz="3400" u="sng" dirty="0" smtClean="0"/>
              <a:t>English composition </a:t>
            </a:r>
            <a:r>
              <a:rPr lang="en-US" sz="3400" i="1" dirty="0" smtClean="0"/>
              <a:t>must be taken</a:t>
            </a:r>
            <a:r>
              <a:rPr lang="en-US" sz="3400" dirty="0" smtClean="0"/>
              <a:t> by all students at this school before they graduate. The course involves both argumentative and expository writing.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Uses </a:t>
            </a:r>
            <a:r>
              <a:rPr lang="en-US" dirty="0" smtClean="0"/>
              <a:t>of the passive voice </a:t>
            </a:r>
            <a:br>
              <a:rPr lang="en-US" dirty="0" smtClean="0"/>
            </a:br>
            <a:endParaRPr lang="en-US" dirty="0"/>
          </a:p>
        </p:txBody>
      </p:sp>
      <p:sp>
        <p:nvSpPr>
          <p:cNvPr id="3" name="Content Placeholder 2"/>
          <p:cNvSpPr>
            <a:spLocks noGrp="1"/>
          </p:cNvSpPr>
          <p:nvPr>
            <p:ph idx="1"/>
          </p:nvPr>
        </p:nvSpPr>
        <p:spPr>
          <a:xfrm>
            <a:off x="457200" y="1600200"/>
            <a:ext cx="8229600" cy="5029200"/>
          </a:xfrm>
        </p:spPr>
        <p:txBody>
          <a:bodyPr>
            <a:normAutofit fontScale="47500" lnSpcReduction="20000"/>
          </a:bodyPr>
          <a:lstStyle/>
          <a:p>
            <a:r>
              <a:rPr lang="en-US" sz="3400" dirty="0" smtClean="0"/>
              <a:t>1. </a:t>
            </a:r>
            <a:r>
              <a:rPr lang="en-US" sz="3400" b="1" dirty="0" smtClean="0"/>
              <a:t>Actor is unknown</a:t>
            </a:r>
            <a:r>
              <a:rPr lang="en-US" sz="3400" dirty="0" smtClean="0"/>
              <a:t>  </a:t>
            </a:r>
          </a:p>
          <a:p>
            <a:r>
              <a:rPr lang="en-US" sz="3400" dirty="0" smtClean="0"/>
              <a:t>Ex: My bicycle was stolen last night. </a:t>
            </a:r>
          </a:p>
          <a:p>
            <a:r>
              <a:rPr lang="en-US" sz="3400" dirty="0" smtClean="0"/>
              <a:t>Ex: The building was set on fire. </a:t>
            </a:r>
          </a:p>
          <a:p>
            <a:pPr>
              <a:buNone/>
            </a:pPr>
            <a:r>
              <a:rPr lang="en-US" sz="3400" dirty="0" smtClean="0"/>
              <a:t> </a:t>
            </a:r>
          </a:p>
          <a:p>
            <a:r>
              <a:rPr lang="en-US" sz="3400" dirty="0" smtClean="0"/>
              <a:t>2. </a:t>
            </a:r>
            <a:r>
              <a:rPr lang="en-US" sz="3400" b="1" dirty="0" smtClean="0"/>
              <a:t>Actor is obvious or </a:t>
            </a:r>
            <a:r>
              <a:rPr lang="en-US" sz="3400" b="1" dirty="0" smtClean="0"/>
              <a:t>unimportant</a:t>
            </a:r>
            <a:endParaRPr lang="en-US" sz="3400" dirty="0" smtClean="0"/>
          </a:p>
          <a:p>
            <a:r>
              <a:rPr lang="en-US" sz="3400" dirty="0" smtClean="0"/>
              <a:t>Ex: Pineapples are grown in Hawaii. </a:t>
            </a:r>
          </a:p>
          <a:p>
            <a:r>
              <a:rPr lang="en-US" sz="3400" dirty="0" smtClean="0"/>
              <a:t>Ex: The </a:t>
            </a:r>
            <a:r>
              <a:rPr lang="en-US" sz="3400" dirty="0" err="1" smtClean="0"/>
              <a:t>yuan</a:t>
            </a:r>
            <a:r>
              <a:rPr lang="en-US" sz="3400" dirty="0" smtClean="0"/>
              <a:t> is used in China</a:t>
            </a:r>
            <a:r>
              <a:rPr lang="en-US" sz="3400" dirty="0" smtClean="0"/>
              <a:t>.</a:t>
            </a:r>
          </a:p>
          <a:p>
            <a:pPr>
              <a:buNone/>
            </a:pPr>
            <a:endParaRPr lang="en-US" sz="3400" dirty="0" smtClean="0"/>
          </a:p>
          <a:p>
            <a:r>
              <a:rPr lang="en-US" sz="3400" dirty="0" smtClean="0"/>
              <a:t>3. </a:t>
            </a:r>
            <a:r>
              <a:rPr lang="en-US" sz="3400" b="1" dirty="0" smtClean="0"/>
              <a:t>Actor is hidden</a:t>
            </a:r>
            <a:r>
              <a:rPr lang="en-US" sz="3400" dirty="0" smtClean="0"/>
              <a:t> (to avoid assigning or accepting blame or to be kind)  </a:t>
            </a:r>
          </a:p>
          <a:p>
            <a:r>
              <a:rPr lang="en-US" sz="3400" dirty="0" smtClean="0"/>
              <a:t>Ex: The door was broken last night. </a:t>
            </a:r>
          </a:p>
          <a:p>
            <a:r>
              <a:rPr lang="en-US" sz="3400" dirty="0" smtClean="0"/>
              <a:t>Ex: Mistakes were made. </a:t>
            </a:r>
            <a:endParaRPr lang="en-US" sz="3400" dirty="0" smtClean="0"/>
          </a:p>
          <a:p>
            <a:pPr>
              <a:buNone/>
            </a:pPr>
            <a:endParaRPr lang="en-US" sz="3400" dirty="0" smtClean="0"/>
          </a:p>
          <a:p>
            <a:r>
              <a:rPr lang="en-US" sz="3400" dirty="0" smtClean="0"/>
              <a:t>4. </a:t>
            </a:r>
            <a:r>
              <a:rPr lang="en-US" sz="3400" b="1" dirty="0" smtClean="0"/>
              <a:t>Actor is not the focal </a:t>
            </a:r>
            <a:r>
              <a:rPr lang="en-US" sz="3400" b="1" dirty="0" smtClean="0"/>
              <a:t>point</a:t>
            </a:r>
            <a:r>
              <a:rPr lang="en-US" sz="3400" dirty="0" smtClean="0"/>
              <a:t> </a:t>
            </a:r>
          </a:p>
          <a:p>
            <a:r>
              <a:rPr lang="en-US" sz="3400" dirty="0" smtClean="0"/>
              <a:t>Ex: A new theater was built near East West Shopping Center. </a:t>
            </a:r>
          </a:p>
          <a:p>
            <a:r>
              <a:rPr lang="en-US" sz="3400" dirty="0" smtClean="0"/>
              <a:t>Ex</a:t>
            </a:r>
            <a:r>
              <a:rPr lang="en-US" sz="3400" dirty="0" smtClean="0"/>
              <a:t>: The English club meeting was held in the meeting room</a:t>
            </a:r>
            <a:r>
              <a:rPr lang="en-US" sz="3400" dirty="0" smtClean="0"/>
              <a:t>.</a:t>
            </a:r>
          </a:p>
          <a:p>
            <a:pPr>
              <a:buNone/>
            </a:pPr>
            <a:endParaRPr lang="en-US" sz="3400" dirty="0" smtClean="0"/>
          </a:p>
          <a:p>
            <a:r>
              <a:rPr lang="en-US" sz="3400" dirty="0" smtClean="0"/>
              <a:t>5. </a:t>
            </a:r>
            <a:r>
              <a:rPr lang="en-US" sz="3400" b="1" dirty="0" smtClean="0"/>
              <a:t>A piece of work is the focal point rather than the creator </a:t>
            </a:r>
            <a:endParaRPr lang="en-US" sz="3400" dirty="0" smtClean="0"/>
          </a:p>
          <a:p>
            <a:r>
              <a:rPr lang="en-US" sz="3400" dirty="0" smtClean="0"/>
              <a:t>Ex: </a:t>
            </a:r>
            <a:r>
              <a:rPr lang="en-US" sz="3400" i="1" dirty="0" smtClean="0"/>
              <a:t>Avatar</a:t>
            </a:r>
            <a:r>
              <a:rPr lang="en-US" sz="3400" dirty="0" smtClean="0"/>
              <a:t> was directed by James Cameron. </a:t>
            </a:r>
          </a:p>
          <a:p>
            <a:r>
              <a:rPr lang="en-US" sz="3400" dirty="0" smtClean="0"/>
              <a:t>Ex: </a:t>
            </a:r>
            <a:r>
              <a:rPr lang="en-US" sz="3400" i="1" dirty="0" smtClean="0"/>
              <a:t>The Last Supper</a:t>
            </a:r>
            <a:r>
              <a:rPr lang="en-US" sz="3400" dirty="0" smtClean="0"/>
              <a:t> was painted by Leonardo </a:t>
            </a:r>
            <a:r>
              <a:rPr lang="en-US" sz="3400" dirty="0" err="1" smtClean="0"/>
              <a:t>da</a:t>
            </a:r>
            <a:r>
              <a:rPr lang="en-US" sz="3400" dirty="0" smtClean="0"/>
              <a:t> Vinci.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285875" y="2000250"/>
            <a:ext cx="4357688" cy="4286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chemeClr val="accent2"/>
                </a:solidFill>
                <a:latin typeface="Calibri" pitchFamily="34" charset="0"/>
              </a:rPr>
              <a:t>to </a:t>
            </a:r>
            <a:r>
              <a:rPr lang="en-GB" b="1" dirty="0">
                <a:solidFill>
                  <a:schemeClr val="accent2"/>
                </a:solidFill>
                <a:effectLst>
                  <a:outerShdw blurRad="38100" dist="38100" dir="2700000" algn="tl">
                    <a:srgbClr val="000000">
                      <a:alpha val="43137"/>
                    </a:srgbClr>
                  </a:outerShdw>
                </a:effectLst>
                <a:latin typeface="Calibri" pitchFamily="34" charset="0"/>
              </a:rPr>
              <a:t>BE</a:t>
            </a:r>
            <a:r>
              <a:rPr lang="en-GB" b="1" dirty="0">
                <a:solidFill>
                  <a:schemeClr val="accent2"/>
                </a:solidFill>
                <a:latin typeface="Calibri" pitchFamily="34" charset="0"/>
              </a:rPr>
              <a:t> gives us the </a:t>
            </a:r>
            <a:r>
              <a:rPr lang="en-GB" b="1" u="sng" dirty="0">
                <a:solidFill>
                  <a:schemeClr val="accent2"/>
                </a:solidFill>
                <a:latin typeface="Calibri" pitchFamily="34" charset="0"/>
              </a:rPr>
              <a:t>tense of the action</a:t>
            </a:r>
            <a:endParaRPr lang="es-ES" dirty="0">
              <a:solidFill>
                <a:schemeClr val="accent2"/>
              </a:solidFill>
              <a:latin typeface="Calibri" pitchFamily="34" charset="0"/>
            </a:endParaRPr>
          </a:p>
        </p:txBody>
      </p:sp>
      <p:sp>
        <p:nvSpPr>
          <p:cNvPr id="6" name="5 Rectángulo"/>
          <p:cNvSpPr/>
          <p:nvPr/>
        </p:nvSpPr>
        <p:spPr>
          <a:xfrm>
            <a:off x="3429000" y="2500313"/>
            <a:ext cx="5357813" cy="4286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solidFill>
                  <a:schemeClr val="accent2"/>
                </a:solidFill>
                <a:latin typeface="Calibri" pitchFamily="34" charset="0"/>
              </a:rPr>
              <a:t>the principal verb is always in </a:t>
            </a:r>
            <a:r>
              <a:rPr lang="en-GB" b="1" dirty="0">
                <a:solidFill>
                  <a:schemeClr val="accent2"/>
                </a:solidFill>
                <a:effectLst>
                  <a:outerShdw blurRad="38100" dist="38100" dir="2700000" algn="tl">
                    <a:srgbClr val="000000">
                      <a:alpha val="43137"/>
                    </a:srgbClr>
                  </a:outerShdw>
                </a:effectLst>
                <a:latin typeface="Calibri" pitchFamily="34" charset="0"/>
              </a:rPr>
              <a:t>Past Participle</a:t>
            </a:r>
            <a:endParaRPr lang="es-ES" dirty="0">
              <a:solidFill>
                <a:schemeClr val="accent2"/>
              </a:solidFill>
              <a:effectLst>
                <a:outerShdw blurRad="38100" dist="38100" dir="2700000" algn="tl">
                  <a:srgbClr val="000000">
                    <a:alpha val="43137"/>
                  </a:srgbClr>
                </a:outerShdw>
              </a:effectLst>
              <a:latin typeface="Calibri" pitchFamily="34" charset="0"/>
            </a:endParaRPr>
          </a:p>
        </p:txBody>
      </p:sp>
      <p:sp>
        <p:nvSpPr>
          <p:cNvPr id="7" name="6 Rectángulo"/>
          <p:cNvSpPr/>
          <p:nvPr/>
        </p:nvSpPr>
        <p:spPr>
          <a:xfrm>
            <a:off x="1285875" y="428625"/>
            <a:ext cx="7215188"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2800" b="1" dirty="0">
                <a:effectLst>
                  <a:outerShdw blurRad="38100" dist="38100" dir="2700000" algn="tl">
                    <a:srgbClr val="000000">
                      <a:alpha val="43137"/>
                    </a:srgbClr>
                  </a:outerShdw>
                </a:effectLst>
                <a:latin typeface="Calibri" pitchFamily="34" charset="0"/>
              </a:rPr>
              <a:t>THE PASSIVE VERB</a:t>
            </a:r>
          </a:p>
          <a:p>
            <a:pPr algn="ctr" fontAlgn="auto">
              <a:spcBef>
                <a:spcPts val="0"/>
              </a:spcBef>
              <a:spcAft>
                <a:spcPts val="0"/>
              </a:spcAft>
              <a:defRPr/>
            </a:pPr>
            <a:r>
              <a:rPr lang="en-GB" b="1" dirty="0">
                <a:effectLst>
                  <a:outerShdw blurRad="38100" dist="38100" dir="2700000" algn="tl">
                    <a:srgbClr val="000000">
                      <a:alpha val="43137"/>
                    </a:srgbClr>
                  </a:outerShdw>
                </a:effectLst>
                <a:latin typeface="Calibri" pitchFamily="34" charset="0"/>
              </a:rPr>
              <a:t>to BE (in the active tense) + Past Participle (main verb) </a:t>
            </a:r>
            <a:endParaRPr lang="es-ES" dirty="0">
              <a:effectLst>
                <a:outerShdw blurRad="38100" dist="38100" dir="2700000" algn="tl">
                  <a:srgbClr val="000000">
                    <a:alpha val="43137"/>
                  </a:srgbClr>
                </a:outerShdw>
              </a:effectLst>
              <a:latin typeface="Calibri" pitchFamily="34" charset="0"/>
            </a:endParaRPr>
          </a:p>
        </p:txBody>
      </p:sp>
      <p:sp>
        <p:nvSpPr>
          <p:cNvPr id="8" name="7 Flecha abajo"/>
          <p:cNvSpPr/>
          <p:nvPr/>
        </p:nvSpPr>
        <p:spPr>
          <a:xfrm>
            <a:off x="2143125" y="1500188"/>
            <a:ext cx="428625"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1" name="10 Flecha abajo"/>
          <p:cNvSpPr/>
          <p:nvPr/>
        </p:nvSpPr>
        <p:spPr>
          <a:xfrm>
            <a:off x="6643688" y="1500188"/>
            <a:ext cx="428625" cy="857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graphicFrame>
        <p:nvGraphicFramePr>
          <p:cNvPr id="15" name="14 Tabla"/>
          <p:cNvGraphicFramePr>
            <a:graphicFrameLocks noGrp="1"/>
          </p:cNvGraphicFramePr>
          <p:nvPr/>
        </p:nvGraphicFramePr>
        <p:xfrm>
          <a:off x="928688" y="3071813"/>
          <a:ext cx="7786742" cy="3412832"/>
        </p:xfrm>
        <a:graphic>
          <a:graphicData uri="http://schemas.openxmlformats.org/drawingml/2006/table">
            <a:tbl>
              <a:tblPr/>
              <a:tblGrid>
                <a:gridCol w="3893371"/>
                <a:gridCol w="3893371"/>
              </a:tblGrid>
              <a:tr h="585792">
                <a:tc>
                  <a:txBody>
                    <a:bodyPr/>
                    <a:lstStyle/>
                    <a:p>
                      <a:pPr algn="ctr">
                        <a:spcAft>
                          <a:spcPts val="0"/>
                        </a:spcAft>
                      </a:pPr>
                      <a:endParaRPr lang="en-GB" sz="1100" b="1" noProof="0" smtClean="0">
                        <a:latin typeface="Arial"/>
                        <a:ea typeface="Times New Roman"/>
                        <a:cs typeface="Times New Roman"/>
                      </a:endParaRPr>
                    </a:p>
                    <a:p>
                      <a:pPr algn="ctr">
                        <a:spcAft>
                          <a:spcPts val="0"/>
                        </a:spcAft>
                      </a:pPr>
                      <a:r>
                        <a:rPr lang="en-GB" sz="2000" b="1" noProof="0" smtClean="0">
                          <a:solidFill>
                            <a:schemeClr val="bg1"/>
                          </a:solidFill>
                          <a:latin typeface="Calibri" pitchFamily="34" charset="0"/>
                          <a:ea typeface="Times New Roman"/>
                          <a:cs typeface="Times New Roman"/>
                        </a:rPr>
                        <a:t>ACTIVE</a:t>
                      </a:r>
                      <a:endParaRPr lang="en-GB" sz="1200" noProof="0">
                        <a:solidFill>
                          <a:schemeClr val="bg1"/>
                        </a:solidFill>
                        <a:latin typeface="Calibri" pitchFamily="34" charset="0"/>
                        <a:ea typeface="Times New Roman"/>
                        <a:cs typeface="Times New Roman"/>
                      </a:endParaRPr>
                    </a:p>
                  </a:txBody>
                  <a:tcPr marL="29866" marR="29866"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25000"/>
                      </a:schemeClr>
                    </a:solidFill>
                  </a:tcPr>
                </a:tc>
                <a:tc>
                  <a:txBody>
                    <a:bodyPr/>
                    <a:lstStyle/>
                    <a:p>
                      <a:pPr algn="ctr">
                        <a:spcAft>
                          <a:spcPts val="0"/>
                        </a:spcAft>
                      </a:pPr>
                      <a:endParaRPr lang="en-GB" sz="1100" b="1" noProof="0" smtClean="0">
                        <a:solidFill>
                          <a:srgbClr val="000080"/>
                        </a:solidFill>
                        <a:latin typeface="Calibri" pitchFamily="34" charset="0"/>
                        <a:ea typeface="Times New Roman"/>
                        <a:cs typeface="Times New Roman"/>
                      </a:endParaRPr>
                    </a:p>
                    <a:p>
                      <a:pPr algn="ctr">
                        <a:spcAft>
                          <a:spcPts val="0"/>
                        </a:spcAft>
                      </a:pPr>
                      <a:r>
                        <a:rPr lang="en-GB" sz="2000" b="1" noProof="0" smtClean="0">
                          <a:solidFill>
                            <a:schemeClr val="bg1"/>
                          </a:solidFill>
                          <a:latin typeface="Calibri" pitchFamily="34" charset="0"/>
                          <a:ea typeface="Times New Roman"/>
                          <a:cs typeface="Times New Roman"/>
                        </a:rPr>
                        <a:t>PASSIVE</a:t>
                      </a:r>
                      <a:endParaRPr lang="en-GB" sz="800" noProof="0">
                        <a:solidFill>
                          <a:schemeClr val="bg1"/>
                        </a:solidFill>
                        <a:latin typeface="Calibri" pitchFamily="34" charset="0"/>
                        <a:ea typeface="Times New Roman"/>
                        <a:cs typeface="Times New Roman"/>
                      </a:endParaRPr>
                    </a:p>
                  </a:txBody>
                  <a:tcPr marL="29866" marR="29866"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75000"/>
                        <a:lumOff val="25000"/>
                      </a:schemeClr>
                    </a:solidFill>
                  </a:tcPr>
                </a:tc>
              </a:tr>
              <a:tr h="585792">
                <a:tc>
                  <a:txBody>
                    <a:bodyPr/>
                    <a:lstStyle/>
                    <a:p>
                      <a:pPr algn="ctr">
                        <a:spcAft>
                          <a:spcPts val="0"/>
                        </a:spcAft>
                      </a:pPr>
                      <a:endParaRPr lang="en-GB" sz="1100" b="1" noProof="0" smtClean="0">
                        <a:solidFill>
                          <a:schemeClr val="bg1">
                            <a:lumMod val="10000"/>
                          </a:schemeClr>
                        </a:solidFill>
                        <a:latin typeface="Calibri" pitchFamily="34" charset="0"/>
                        <a:ea typeface="Times New Roman"/>
                        <a:cs typeface="Times New Roman"/>
                      </a:endParaRPr>
                    </a:p>
                    <a:p>
                      <a:pPr algn="ctr">
                        <a:spcAft>
                          <a:spcPts val="0"/>
                        </a:spcAft>
                      </a:pPr>
                      <a:r>
                        <a:rPr lang="en-GB" sz="1800" b="1" noProof="0" smtClean="0">
                          <a:solidFill>
                            <a:schemeClr val="bg1">
                              <a:lumMod val="10000"/>
                            </a:schemeClr>
                          </a:solidFill>
                          <a:latin typeface="Calibri" pitchFamily="34" charset="0"/>
                          <a:ea typeface="Times New Roman"/>
                          <a:cs typeface="Times New Roman"/>
                        </a:rPr>
                        <a:t>She </a:t>
                      </a:r>
                      <a:r>
                        <a:rPr lang="en-GB" sz="2400" b="1" noProof="0" smtClean="0">
                          <a:solidFill>
                            <a:schemeClr val="bg1">
                              <a:lumMod val="10000"/>
                            </a:schemeClr>
                          </a:solidFill>
                          <a:latin typeface="Calibri" pitchFamily="34" charset="0"/>
                          <a:ea typeface="Times New Roman"/>
                          <a:cs typeface="Times New Roman"/>
                        </a:rPr>
                        <a:t>wants</a:t>
                      </a:r>
                      <a:r>
                        <a:rPr lang="en-GB" sz="1800" b="1" noProof="0" smtClean="0">
                          <a:solidFill>
                            <a:schemeClr val="bg1">
                              <a:lumMod val="10000"/>
                            </a:schemeClr>
                          </a:solidFill>
                          <a:latin typeface="Calibri" pitchFamily="34" charset="0"/>
                          <a:ea typeface="Times New Roman"/>
                          <a:cs typeface="Times New Roman"/>
                        </a:rPr>
                        <a:t> an ice-cream</a:t>
                      </a:r>
                      <a:endParaRPr lang="en-GB" sz="1200" noProof="0">
                        <a:solidFill>
                          <a:schemeClr val="bg1">
                            <a:lumMod val="10000"/>
                          </a:schemeClr>
                        </a:solidFill>
                        <a:latin typeface="Calibri" pitchFamily="34" charset="0"/>
                        <a:ea typeface="Times New Roman"/>
                        <a:cs typeface="Times New Roman"/>
                      </a:endParaRPr>
                    </a:p>
                  </a:txBody>
                  <a:tcPr marL="29866" marR="29866"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50000"/>
                      </a:schemeClr>
                    </a:solidFill>
                  </a:tcPr>
                </a:tc>
                <a:tc>
                  <a:txBody>
                    <a:bodyPr/>
                    <a:lstStyle/>
                    <a:p>
                      <a:pPr algn="ctr">
                        <a:spcAft>
                          <a:spcPts val="0"/>
                        </a:spcAft>
                      </a:pPr>
                      <a:endParaRPr lang="en-GB" sz="1100" b="1" noProof="0" smtClean="0">
                        <a:solidFill>
                          <a:schemeClr val="tx1">
                            <a:lumMod val="90000"/>
                            <a:lumOff val="10000"/>
                          </a:schemeClr>
                        </a:solidFill>
                        <a:latin typeface="Calibri" pitchFamily="34" charset="0"/>
                        <a:ea typeface="Times New Roman"/>
                        <a:cs typeface="Times New Roman"/>
                      </a:endParaRPr>
                    </a:p>
                    <a:p>
                      <a:pPr algn="ctr">
                        <a:spcAft>
                          <a:spcPts val="0"/>
                        </a:spcAft>
                      </a:pPr>
                      <a:r>
                        <a:rPr lang="en-GB" sz="1800" b="1" noProof="0" smtClean="0">
                          <a:solidFill>
                            <a:schemeClr val="tx1">
                              <a:lumMod val="90000"/>
                              <a:lumOff val="10000"/>
                            </a:schemeClr>
                          </a:solidFill>
                          <a:latin typeface="Calibri" pitchFamily="34" charset="0"/>
                          <a:ea typeface="Times New Roman"/>
                          <a:cs typeface="Times New Roman"/>
                        </a:rPr>
                        <a:t>An ice-cream </a:t>
                      </a:r>
                      <a:r>
                        <a:rPr lang="en-GB" sz="2400" b="1" noProof="0" smtClean="0">
                          <a:solidFill>
                            <a:schemeClr val="tx1">
                              <a:lumMod val="90000"/>
                              <a:lumOff val="10000"/>
                            </a:schemeClr>
                          </a:solidFill>
                          <a:latin typeface="Calibri" pitchFamily="34" charset="0"/>
                          <a:ea typeface="Times New Roman"/>
                          <a:cs typeface="Times New Roman"/>
                        </a:rPr>
                        <a:t>is wanted</a:t>
                      </a:r>
                      <a:endParaRPr lang="en-GB" sz="1100" noProof="0">
                        <a:solidFill>
                          <a:schemeClr val="tx1">
                            <a:lumMod val="90000"/>
                            <a:lumOff val="10000"/>
                          </a:schemeClr>
                        </a:solidFill>
                        <a:latin typeface="Calibri" pitchFamily="34" charset="0"/>
                        <a:ea typeface="Times New Roman"/>
                        <a:cs typeface="Times New Roman"/>
                      </a:endParaRPr>
                    </a:p>
                  </a:txBody>
                  <a:tcPr marL="29866" marR="29866"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50000"/>
                        <a:lumOff val="50000"/>
                      </a:schemeClr>
                    </a:solidFill>
                  </a:tcPr>
                </a:tc>
              </a:tr>
              <a:tr h="585792">
                <a:tc>
                  <a:txBody>
                    <a:bodyPr/>
                    <a:lstStyle/>
                    <a:p>
                      <a:pPr algn="ctr">
                        <a:spcAft>
                          <a:spcPts val="0"/>
                        </a:spcAft>
                      </a:pPr>
                      <a:endParaRPr lang="en-GB" sz="1100" b="1" noProof="0" smtClean="0">
                        <a:solidFill>
                          <a:schemeClr val="bg1">
                            <a:lumMod val="10000"/>
                          </a:schemeClr>
                        </a:solidFill>
                        <a:latin typeface="Calibri" pitchFamily="34" charset="0"/>
                        <a:ea typeface="Times New Roman"/>
                        <a:cs typeface="Times New Roman"/>
                      </a:endParaRPr>
                    </a:p>
                    <a:p>
                      <a:pPr algn="ctr">
                        <a:spcAft>
                          <a:spcPts val="0"/>
                        </a:spcAft>
                      </a:pPr>
                      <a:r>
                        <a:rPr lang="en-GB" sz="1800" b="1" noProof="0" smtClean="0">
                          <a:solidFill>
                            <a:schemeClr val="bg1">
                              <a:lumMod val="10000"/>
                            </a:schemeClr>
                          </a:solidFill>
                          <a:latin typeface="Calibri" pitchFamily="34" charset="0"/>
                          <a:ea typeface="Times New Roman"/>
                          <a:cs typeface="Times New Roman"/>
                        </a:rPr>
                        <a:t>He </a:t>
                      </a:r>
                      <a:r>
                        <a:rPr lang="en-GB" sz="2400" b="1" noProof="0" smtClean="0">
                          <a:solidFill>
                            <a:schemeClr val="bg1">
                              <a:lumMod val="10000"/>
                            </a:schemeClr>
                          </a:solidFill>
                          <a:latin typeface="Calibri" pitchFamily="34" charset="0"/>
                          <a:ea typeface="Times New Roman"/>
                          <a:cs typeface="Times New Roman"/>
                        </a:rPr>
                        <a:t>sent</a:t>
                      </a:r>
                      <a:r>
                        <a:rPr lang="en-GB" sz="1800" b="1" noProof="0" smtClean="0">
                          <a:solidFill>
                            <a:schemeClr val="bg1">
                              <a:lumMod val="10000"/>
                            </a:schemeClr>
                          </a:solidFill>
                          <a:latin typeface="Calibri" pitchFamily="34" charset="0"/>
                          <a:ea typeface="Times New Roman"/>
                          <a:cs typeface="Times New Roman"/>
                        </a:rPr>
                        <a:t> a letter</a:t>
                      </a:r>
                      <a:endParaRPr lang="en-GB" sz="1800" noProof="0">
                        <a:solidFill>
                          <a:schemeClr val="bg1">
                            <a:lumMod val="10000"/>
                          </a:schemeClr>
                        </a:solidFill>
                        <a:latin typeface="Calibri" pitchFamily="34" charset="0"/>
                        <a:ea typeface="Times New Roman"/>
                        <a:cs typeface="Times New Roman"/>
                      </a:endParaRPr>
                    </a:p>
                  </a:txBody>
                  <a:tcPr marL="29866" marR="29866"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50000"/>
                      </a:schemeClr>
                    </a:solidFill>
                  </a:tcPr>
                </a:tc>
                <a:tc>
                  <a:txBody>
                    <a:bodyPr/>
                    <a:lstStyle/>
                    <a:p>
                      <a:pPr algn="ctr">
                        <a:spcAft>
                          <a:spcPts val="0"/>
                        </a:spcAft>
                      </a:pPr>
                      <a:endParaRPr lang="en-GB" sz="1100" b="1" noProof="0" smtClean="0">
                        <a:solidFill>
                          <a:schemeClr val="tx1">
                            <a:lumMod val="90000"/>
                            <a:lumOff val="10000"/>
                          </a:schemeClr>
                        </a:solidFill>
                        <a:latin typeface="Calibri" pitchFamily="34" charset="0"/>
                        <a:ea typeface="Times New Roman"/>
                        <a:cs typeface="Times New Roman"/>
                      </a:endParaRPr>
                    </a:p>
                    <a:p>
                      <a:pPr algn="ctr">
                        <a:spcAft>
                          <a:spcPts val="0"/>
                        </a:spcAft>
                      </a:pPr>
                      <a:r>
                        <a:rPr lang="en-GB" sz="1800" b="1" noProof="0" smtClean="0">
                          <a:solidFill>
                            <a:schemeClr val="tx1">
                              <a:lumMod val="90000"/>
                              <a:lumOff val="10000"/>
                            </a:schemeClr>
                          </a:solidFill>
                          <a:latin typeface="Calibri" pitchFamily="34" charset="0"/>
                          <a:ea typeface="Times New Roman"/>
                          <a:cs typeface="Times New Roman"/>
                        </a:rPr>
                        <a:t>A letter </a:t>
                      </a:r>
                      <a:r>
                        <a:rPr lang="en-GB" sz="2400" b="1" noProof="0" smtClean="0">
                          <a:solidFill>
                            <a:schemeClr val="tx1">
                              <a:lumMod val="90000"/>
                              <a:lumOff val="10000"/>
                            </a:schemeClr>
                          </a:solidFill>
                          <a:latin typeface="Calibri" pitchFamily="34" charset="0"/>
                          <a:ea typeface="Times New Roman"/>
                          <a:cs typeface="Times New Roman"/>
                        </a:rPr>
                        <a:t>was</a:t>
                      </a:r>
                      <a:r>
                        <a:rPr lang="en-GB" sz="1800" b="1" baseline="0" noProof="0" smtClean="0">
                          <a:solidFill>
                            <a:schemeClr val="tx1">
                              <a:lumMod val="90000"/>
                              <a:lumOff val="10000"/>
                            </a:schemeClr>
                          </a:solidFill>
                          <a:latin typeface="Calibri" pitchFamily="34" charset="0"/>
                          <a:ea typeface="Times New Roman"/>
                          <a:cs typeface="Times New Roman"/>
                        </a:rPr>
                        <a:t> </a:t>
                      </a:r>
                      <a:r>
                        <a:rPr lang="en-GB" sz="2400" b="1" noProof="0" smtClean="0">
                          <a:solidFill>
                            <a:schemeClr val="tx1">
                              <a:lumMod val="90000"/>
                              <a:lumOff val="10000"/>
                            </a:schemeClr>
                          </a:solidFill>
                          <a:latin typeface="Calibri" pitchFamily="34" charset="0"/>
                          <a:ea typeface="Times New Roman"/>
                          <a:cs typeface="Times New Roman"/>
                        </a:rPr>
                        <a:t>sent </a:t>
                      </a:r>
                      <a:endParaRPr lang="en-GB" sz="1400" b="1" noProof="0">
                        <a:solidFill>
                          <a:schemeClr val="tx1">
                            <a:lumMod val="90000"/>
                            <a:lumOff val="10000"/>
                          </a:schemeClr>
                        </a:solidFill>
                        <a:latin typeface="Calibri" pitchFamily="34" charset="0"/>
                        <a:ea typeface="Times New Roman"/>
                        <a:cs typeface="Times New Roman"/>
                      </a:endParaRPr>
                    </a:p>
                  </a:txBody>
                  <a:tcPr marL="29866" marR="29866"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50000"/>
                        <a:lumOff val="50000"/>
                      </a:schemeClr>
                    </a:solidFill>
                  </a:tcPr>
                </a:tc>
              </a:tr>
              <a:tr h="600080">
                <a:tc>
                  <a:txBody>
                    <a:bodyPr/>
                    <a:lstStyle/>
                    <a:p>
                      <a:pPr algn="ctr">
                        <a:spcAft>
                          <a:spcPts val="0"/>
                        </a:spcAft>
                      </a:pPr>
                      <a:endParaRPr lang="en-GB" sz="1100" b="1" noProof="0" smtClean="0">
                        <a:solidFill>
                          <a:schemeClr val="bg1">
                            <a:lumMod val="10000"/>
                          </a:schemeClr>
                        </a:solidFill>
                        <a:latin typeface="Calibri" pitchFamily="34" charset="0"/>
                        <a:ea typeface="Times New Roman"/>
                        <a:cs typeface="Times New Roman"/>
                      </a:endParaRPr>
                    </a:p>
                    <a:p>
                      <a:pPr algn="ctr">
                        <a:spcAft>
                          <a:spcPts val="0"/>
                        </a:spcAft>
                      </a:pPr>
                      <a:r>
                        <a:rPr lang="en-GB" sz="1800" b="1" noProof="0" smtClean="0">
                          <a:solidFill>
                            <a:schemeClr val="bg1">
                              <a:lumMod val="10000"/>
                            </a:schemeClr>
                          </a:solidFill>
                          <a:latin typeface="Calibri" pitchFamily="34" charset="0"/>
                          <a:ea typeface="Times New Roman"/>
                          <a:cs typeface="Times New Roman"/>
                        </a:rPr>
                        <a:t>We </a:t>
                      </a:r>
                      <a:r>
                        <a:rPr lang="en-GB" sz="2400" b="1" noProof="0" smtClean="0">
                          <a:solidFill>
                            <a:schemeClr val="bg1">
                              <a:lumMod val="10000"/>
                            </a:schemeClr>
                          </a:solidFill>
                          <a:latin typeface="Calibri" pitchFamily="34" charset="0"/>
                          <a:ea typeface="Times New Roman"/>
                          <a:cs typeface="Times New Roman"/>
                        </a:rPr>
                        <a:t>will buy </a:t>
                      </a:r>
                      <a:r>
                        <a:rPr lang="en-GB" sz="1800" b="1" noProof="0" smtClean="0">
                          <a:solidFill>
                            <a:schemeClr val="bg1">
                              <a:lumMod val="10000"/>
                            </a:schemeClr>
                          </a:solidFill>
                          <a:latin typeface="Calibri" pitchFamily="34" charset="0"/>
                          <a:ea typeface="Times New Roman"/>
                          <a:cs typeface="Times New Roman"/>
                        </a:rPr>
                        <a:t>a new car next week</a:t>
                      </a:r>
                      <a:endParaRPr lang="en-GB" sz="1100" noProof="0">
                        <a:solidFill>
                          <a:schemeClr val="bg1">
                            <a:lumMod val="10000"/>
                          </a:schemeClr>
                        </a:solidFill>
                        <a:latin typeface="Calibri" pitchFamily="34" charset="0"/>
                        <a:ea typeface="Times New Roman"/>
                        <a:cs typeface="Times New Roman"/>
                      </a:endParaRPr>
                    </a:p>
                  </a:txBody>
                  <a:tcPr marL="29866" marR="29866"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50000"/>
                      </a:schemeClr>
                    </a:solidFill>
                  </a:tcPr>
                </a:tc>
                <a:tc>
                  <a:txBody>
                    <a:bodyPr/>
                    <a:lstStyle/>
                    <a:p>
                      <a:pPr algn="ctr">
                        <a:spcAft>
                          <a:spcPts val="0"/>
                        </a:spcAft>
                      </a:pPr>
                      <a:endParaRPr lang="en-GB" sz="1100" b="1" noProof="0" smtClean="0">
                        <a:solidFill>
                          <a:schemeClr val="tx1">
                            <a:lumMod val="90000"/>
                            <a:lumOff val="10000"/>
                          </a:schemeClr>
                        </a:solidFill>
                        <a:latin typeface="Calibri" pitchFamily="34" charset="0"/>
                        <a:ea typeface="Times New Roman"/>
                        <a:cs typeface="Times New Roman"/>
                      </a:endParaRPr>
                    </a:p>
                    <a:p>
                      <a:pPr algn="ctr">
                        <a:spcAft>
                          <a:spcPts val="0"/>
                        </a:spcAft>
                      </a:pPr>
                      <a:r>
                        <a:rPr lang="en-GB" sz="1800" b="1" noProof="0" smtClean="0">
                          <a:solidFill>
                            <a:schemeClr val="tx1">
                              <a:lumMod val="90000"/>
                              <a:lumOff val="10000"/>
                            </a:schemeClr>
                          </a:solidFill>
                          <a:latin typeface="Calibri" pitchFamily="34" charset="0"/>
                          <a:ea typeface="Times New Roman"/>
                          <a:cs typeface="Times New Roman"/>
                        </a:rPr>
                        <a:t>A new car </a:t>
                      </a:r>
                      <a:r>
                        <a:rPr lang="en-GB" sz="2400" b="1" noProof="0" smtClean="0">
                          <a:solidFill>
                            <a:schemeClr val="tx1">
                              <a:lumMod val="90000"/>
                              <a:lumOff val="10000"/>
                            </a:schemeClr>
                          </a:solidFill>
                          <a:latin typeface="Calibri" pitchFamily="34" charset="0"/>
                          <a:ea typeface="Times New Roman"/>
                          <a:cs typeface="Times New Roman"/>
                        </a:rPr>
                        <a:t>will be bought</a:t>
                      </a:r>
                      <a:endParaRPr lang="en-GB" sz="1800" b="1" noProof="0" smtClean="0">
                        <a:solidFill>
                          <a:schemeClr val="tx1">
                            <a:lumMod val="90000"/>
                            <a:lumOff val="10000"/>
                          </a:schemeClr>
                        </a:solidFill>
                        <a:latin typeface="Calibri" pitchFamily="34" charset="0"/>
                        <a:ea typeface="Times New Roman"/>
                        <a:cs typeface="Times New Roman"/>
                      </a:endParaRPr>
                    </a:p>
                    <a:p>
                      <a:pPr algn="ctr">
                        <a:spcAft>
                          <a:spcPts val="0"/>
                        </a:spcAft>
                      </a:pPr>
                      <a:endParaRPr lang="en-GB" sz="1800" noProof="0">
                        <a:solidFill>
                          <a:schemeClr val="tx1">
                            <a:lumMod val="90000"/>
                            <a:lumOff val="10000"/>
                          </a:schemeClr>
                        </a:solidFill>
                        <a:latin typeface="Calibri" pitchFamily="34" charset="0"/>
                        <a:ea typeface="Times New Roman"/>
                        <a:cs typeface="Times New Roman"/>
                      </a:endParaRPr>
                    </a:p>
                  </a:txBody>
                  <a:tcPr marL="29866" marR="29866"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50000"/>
                        <a:lumOff val="50000"/>
                      </a:schemeClr>
                    </a:solidFill>
                  </a:tcPr>
                </a:tc>
              </a:tr>
              <a:tr h="847736">
                <a:tc>
                  <a:txBody>
                    <a:bodyPr/>
                    <a:lstStyle/>
                    <a:p>
                      <a:pPr algn="ctr">
                        <a:spcAft>
                          <a:spcPts val="0"/>
                        </a:spcAft>
                      </a:pPr>
                      <a:endParaRPr lang="en-GB" sz="1050" b="1" noProof="0" smtClean="0">
                        <a:solidFill>
                          <a:schemeClr val="bg1">
                            <a:lumMod val="10000"/>
                          </a:schemeClr>
                        </a:solidFill>
                        <a:latin typeface="Calibri" pitchFamily="34" charset="0"/>
                        <a:ea typeface="Times New Roman"/>
                        <a:cs typeface="Times New Roman"/>
                      </a:endParaRPr>
                    </a:p>
                    <a:p>
                      <a:pPr algn="ctr">
                        <a:spcAft>
                          <a:spcPts val="0"/>
                        </a:spcAft>
                      </a:pPr>
                      <a:r>
                        <a:rPr lang="en-GB" sz="1800" b="1" noProof="0" smtClean="0">
                          <a:solidFill>
                            <a:schemeClr val="bg1">
                              <a:lumMod val="10000"/>
                            </a:schemeClr>
                          </a:solidFill>
                          <a:latin typeface="Calibri" pitchFamily="34" charset="0"/>
                          <a:ea typeface="Times New Roman"/>
                          <a:cs typeface="Times New Roman"/>
                        </a:rPr>
                        <a:t>They </a:t>
                      </a:r>
                      <a:r>
                        <a:rPr lang="en-GB" sz="2400" b="1" noProof="0" smtClean="0">
                          <a:solidFill>
                            <a:schemeClr val="bg1">
                              <a:lumMod val="10000"/>
                            </a:schemeClr>
                          </a:solidFill>
                          <a:latin typeface="Calibri" pitchFamily="34" charset="0"/>
                          <a:ea typeface="Times New Roman"/>
                          <a:cs typeface="Times New Roman"/>
                        </a:rPr>
                        <a:t>have been cutting </a:t>
                      </a:r>
                      <a:r>
                        <a:rPr lang="en-GB" sz="1800" b="1" noProof="0" smtClean="0">
                          <a:solidFill>
                            <a:schemeClr val="bg1">
                              <a:lumMod val="10000"/>
                            </a:schemeClr>
                          </a:solidFill>
                          <a:latin typeface="Calibri" pitchFamily="34" charset="0"/>
                          <a:ea typeface="Times New Roman"/>
                          <a:cs typeface="Times New Roman"/>
                        </a:rPr>
                        <a:t>the grass</a:t>
                      </a:r>
                      <a:endParaRPr lang="en-GB" sz="1800" noProof="0">
                        <a:solidFill>
                          <a:schemeClr val="bg1">
                            <a:lumMod val="10000"/>
                          </a:schemeClr>
                        </a:solidFill>
                        <a:latin typeface="Calibri" pitchFamily="34" charset="0"/>
                        <a:ea typeface="Times New Roman"/>
                        <a:cs typeface="Times New Roman"/>
                      </a:endParaRPr>
                    </a:p>
                  </a:txBody>
                  <a:tcPr marL="29866" marR="29866"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50000"/>
                      </a:schemeClr>
                    </a:solidFill>
                  </a:tcPr>
                </a:tc>
                <a:tc>
                  <a:txBody>
                    <a:bodyPr/>
                    <a:lstStyle/>
                    <a:p>
                      <a:pPr algn="ctr">
                        <a:spcAft>
                          <a:spcPts val="0"/>
                        </a:spcAft>
                      </a:pPr>
                      <a:endParaRPr lang="en-GB" sz="1050" b="1" noProof="0" dirty="0" smtClean="0">
                        <a:solidFill>
                          <a:schemeClr val="tx1">
                            <a:lumMod val="90000"/>
                            <a:lumOff val="10000"/>
                          </a:schemeClr>
                        </a:solidFill>
                        <a:latin typeface="Calibri" pitchFamily="34" charset="0"/>
                        <a:ea typeface="Times New Roman"/>
                        <a:cs typeface="Times New Roman"/>
                      </a:endParaRPr>
                    </a:p>
                    <a:p>
                      <a:pPr algn="ctr">
                        <a:spcAft>
                          <a:spcPts val="0"/>
                        </a:spcAft>
                      </a:pPr>
                      <a:r>
                        <a:rPr lang="en-GB" sz="1800" b="1" noProof="0" dirty="0" smtClean="0">
                          <a:solidFill>
                            <a:schemeClr val="tx1">
                              <a:lumMod val="90000"/>
                              <a:lumOff val="10000"/>
                            </a:schemeClr>
                          </a:solidFill>
                          <a:latin typeface="Calibri" pitchFamily="34" charset="0"/>
                          <a:ea typeface="Times New Roman"/>
                          <a:cs typeface="Times New Roman"/>
                        </a:rPr>
                        <a:t>The grass </a:t>
                      </a:r>
                      <a:r>
                        <a:rPr lang="en-GB" sz="2400" b="1" noProof="0" dirty="0" smtClean="0">
                          <a:solidFill>
                            <a:schemeClr val="tx1">
                              <a:lumMod val="90000"/>
                              <a:lumOff val="10000"/>
                            </a:schemeClr>
                          </a:solidFill>
                          <a:latin typeface="Calibri" pitchFamily="34" charset="0"/>
                          <a:ea typeface="Times New Roman"/>
                          <a:cs typeface="Times New Roman"/>
                        </a:rPr>
                        <a:t>has been being cut</a:t>
                      </a:r>
                      <a:endParaRPr lang="en-GB" sz="1100" noProof="0" dirty="0">
                        <a:solidFill>
                          <a:schemeClr val="tx1">
                            <a:lumMod val="90000"/>
                            <a:lumOff val="10000"/>
                          </a:schemeClr>
                        </a:solidFill>
                        <a:latin typeface="Calibri" pitchFamily="34" charset="0"/>
                        <a:ea typeface="Times New Roman"/>
                        <a:cs typeface="Times New Roman"/>
                      </a:endParaRPr>
                    </a:p>
                  </a:txBody>
                  <a:tcPr marL="29866" marR="29866"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50000"/>
                        <a:lumOff val="50000"/>
                      </a:schemeClr>
                    </a:solid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Parallelism?</a:t>
            </a:r>
            <a:endParaRPr lang="en-US" dirty="0"/>
          </a:p>
        </p:txBody>
      </p:sp>
      <p:sp>
        <p:nvSpPr>
          <p:cNvPr id="3" name="Content Placeholder 2"/>
          <p:cNvSpPr>
            <a:spLocks noGrp="1"/>
          </p:cNvSpPr>
          <p:nvPr>
            <p:ph idx="1"/>
          </p:nvPr>
        </p:nvSpPr>
        <p:spPr>
          <a:xfrm>
            <a:off x="457200" y="1295400"/>
            <a:ext cx="8229600" cy="5257800"/>
          </a:xfrm>
        </p:spPr>
        <p:txBody>
          <a:bodyPr>
            <a:noAutofit/>
          </a:bodyPr>
          <a:lstStyle/>
          <a:p>
            <a:r>
              <a:rPr lang="en-US" sz="1600" dirty="0" smtClean="0"/>
              <a:t>Parallelism shows that two or more ideas are equally important by stating them  in a grammatically parallel </a:t>
            </a:r>
            <a:r>
              <a:rPr lang="en-US" sz="1600" dirty="0" smtClean="0"/>
              <a:t>form. </a:t>
            </a:r>
          </a:p>
          <a:p>
            <a:r>
              <a:rPr lang="en-US" sz="1600" dirty="0" smtClean="0">
                <a:cs typeface="Times New Roman" pitchFamily="18" charset="0"/>
              </a:rPr>
              <a:t>It means to put all items in a </a:t>
            </a:r>
            <a:r>
              <a:rPr lang="en-US" sz="1600" b="1" dirty="0" smtClean="0">
                <a:cs typeface="Times New Roman" pitchFamily="18" charset="0"/>
              </a:rPr>
              <a:t>series</a:t>
            </a:r>
            <a:r>
              <a:rPr lang="en-US" sz="1600" dirty="0" smtClean="0">
                <a:cs typeface="Times New Roman" pitchFamily="18" charset="0"/>
              </a:rPr>
              <a:t> in the </a:t>
            </a:r>
            <a:r>
              <a:rPr lang="en-US" sz="1600" b="1" dirty="0" smtClean="0">
                <a:cs typeface="Times New Roman" pitchFamily="18" charset="0"/>
              </a:rPr>
              <a:t>same grammatical form</a:t>
            </a:r>
            <a:r>
              <a:rPr lang="en-US" sz="1600" dirty="0" smtClean="0">
                <a:cs typeface="Times New Roman" pitchFamily="18" charset="0"/>
              </a:rPr>
              <a:t>: Singular with singulars, Plurals with plurals, nouns with nouns, active with actives and passives with passives and </a:t>
            </a:r>
            <a:r>
              <a:rPr lang="en-US" sz="1600" dirty="0" smtClean="0">
                <a:cs typeface="Times New Roman" pitchFamily="18" charset="0"/>
              </a:rPr>
              <a:t>etc. </a:t>
            </a:r>
          </a:p>
          <a:p>
            <a:pPr>
              <a:buNone/>
            </a:pPr>
            <a:endParaRPr lang="en-US" sz="1600" dirty="0" smtClean="0">
              <a:cs typeface="Times New Roman" pitchFamily="18" charset="0"/>
            </a:endParaRPr>
          </a:p>
          <a:p>
            <a:r>
              <a:rPr lang="en-US" sz="1600" b="1" dirty="0" smtClean="0"/>
              <a:t>Grammatical parallelism </a:t>
            </a:r>
            <a:r>
              <a:rPr lang="en-US" sz="1600" dirty="0" smtClean="0"/>
              <a:t> </a:t>
            </a:r>
          </a:p>
          <a:p>
            <a:r>
              <a:rPr lang="en-US" sz="1600" dirty="0" smtClean="0"/>
              <a:t>Grammatical parallelism is the result of coordination. When a coordinating conjunction is used to combine words, those words must be the same part of speech. The examples show parallelism when nouns, verbs, and adjective are combined using coordinating conjunctions</a:t>
            </a:r>
            <a:r>
              <a:rPr lang="en-US" sz="1600" dirty="0" smtClean="0"/>
              <a:t>.</a:t>
            </a:r>
          </a:p>
          <a:p>
            <a:pPr>
              <a:buNone/>
            </a:pPr>
            <a:endParaRPr lang="en-US" sz="1600" dirty="0" smtClean="0"/>
          </a:p>
          <a:p>
            <a:r>
              <a:rPr lang="en-US" sz="1600" dirty="0" smtClean="0"/>
              <a:t>Parallel noun</a:t>
            </a:r>
          </a:p>
          <a:p>
            <a:r>
              <a:rPr lang="en-US" sz="1600" dirty="0" smtClean="0"/>
              <a:t>In grammar class, we study </a:t>
            </a:r>
            <a:r>
              <a:rPr lang="en-US" sz="1600" b="1" dirty="0" smtClean="0"/>
              <a:t>nouns, verbs, prepositions, articles, and many other topics.</a:t>
            </a:r>
            <a:r>
              <a:rPr lang="en-US" sz="1600" dirty="0" smtClean="0"/>
              <a:t> </a:t>
            </a:r>
          </a:p>
          <a:p>
            <a:r>
              <a:rPr lang="en-US" sz="1600" dirty="0" smtClean="0"/>
              <a:t>Parallel verbs</a:t>
            </a:r>
          </a:p>
          <a:p>
            <a:r>
              <a:rPr lang="en-US" sz="1600" dirty="0" smtClean="0"/>
              <a:t>In grammar class, we </a:t>
            </a:r>
            <a:r>
              <a:rPr lang="en-US" sz="1600" b="1" dirty="0" smtClean="0"/>
              <a:t>read, write, talk, and listen</a:t>
            </a:r>
            <a:r>
              <a:rPr lang="en-US" sz="1600" b="1" dirty="0" smtClean="0"/>
              <a:t>.</a:t>
            </a:r>
            <a:endParaRPr lang="en-US" sz="1600" dirty="0" smtClean="0"/>
          </a:p>
          <a:p>
            <a:r>
              <a:rPr lang="en-US" sz="1600" dirty="0" smtClean="0"/>
              <a:t>Parallel adjectives </a:t>
            </a:r>
          </a:p>
          <a:p>
            <a:r>
              <a:rPr lang="en-US" sz="1600" dirty="0" smtClean="0"/>
              <a:t>This class is </a:t>
            </a:r>
            <a:r>
              <a:rPr lang="en-US" sz="1600" b="1" dirty="0" smtClean="0"/>
              <a:t>difficult but important. </a:t>
            </a:r>
            <a:endParaRPr lang="en-US" sz="1600" b="1" dirty="0" smtClean="0"/>
          </a:p>
          <a:p>
            <a:pPr>
              <a:buNone/>
            </a:pPr>
            <a:endParaRPr lang="en-US" sz="1600" b="1" dirty="0" smtClean="0"/>
          </a:p>
          <a:p>
            <a:pPr>
              <a:buNone/>
            </a:pPr>
            <a:r>
              <a:rPr lang="en-US" sz="1600" dirty="0" smtClean="0"/>
              <a:t>Parallelism can lend clarity, elegance, and symmetry to what you say</a:t>
            </a:r>
            <a:r>
              <a:rPr lang="en-US" sz="1600" dirty="0" smtClean="0"/>
              <a:t>.</a:t>
            </a:r>
            <a:endParaRPr lang="en-US" sz="16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(Contd.)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cs typeface="Arial" charset="0"/>
              </a:rPr>
              <a:t>1. In sentences with several items in the passive voice, the auxiliary may be repeated each time or used before the first item only. </a:t>
            </a:r>
            <a:r>
              <a:rPr lang="en-US" dirty="0" smtClean="0">
                <a:ea typeface="Arial Unicode MS" pitchFamily="34" charset="-128"/>
                <a:cs typeface="Arial Unicode MS" pitchFamily="34" charset="-128"/>
              </a:rPr>
              <a:t/>
            </a:r>
            <a:br>
              <a:rPr lang="en-US" dirty="0" smtClean="0">
                <a:ea typeface="Arial Unicode MS" pitchFamily="34" charset="-128"/>
                <a:cs typeface="Arial Unicode MS" pitchFamily="34" charset="-128"/>
              </a:rPr>
            </a:br>
            <a:r>
              <a:rPr lang="en-US" dirty="0" smtClean="0">
                <a:cs typeface="Arial" charset="0"/>
              </a:rPr>
              <a:t>Ex: The prisoner was arrested, was tried and was found guilty.</a:t>
            </a:r>
            <a:r>
              <a:rPr lang="en-US" dirty="0" smtClean="0"/>
              <a:t/>
            </a:r>
            <a:br>
              <a:rPr lang="en-US" dirty="0" smtClean="0"/>
            </a:br>
            <a:r>
              <a:rPr lang="en-US" dirty="0" smtClean="0"/>
              <a:t>The prisoner was arrested, tried, and found </a:t>
            </a:r>
            <a:r>
              <a:rPr lang="en-US" dirty="0" smtClean="0"/>
              <a:t>guilty.</a:t>
            </a:r>
          </a:p>
          <a:p>
            <a:r>
              <a:rPr lang="en-US" dirty="0" smtClean="0"/>
              <a:t>2</a:t>
            </a:r>
            <a:r>
              <a:rPr lang="en-US" dirty="0" smtClean="0"/>
              <a:t>. The same principle applies to the use of articles, preposition or even the to-infinitive in a series. The key is to be consistent.</a:t>
            </a:r>
            <a:br>
              <a:rPr lang="en-US" dirty="0" smtClean="0"/>
            </a:br>
            <a:r>
              <a:rPr lang="en-US" dirty="0" smtClean="0"/>
              <a:t>Ex: James keeps his money everywhere, in the drawers, in the bottles, and in the </a:t>
            </a:r>
            <a:r>
              <a:rPr lang="en-US" dirty="0" smtClean="0"/>
              <a:t>shoes!</a:t>
            </a:r>
          </a:p>
          <a:p>
            <a:r>
              <a:rPr lang="en-US" dirty="0" smtClean="0">
                <a:cs typeface="Arial" charset="0"/>
              </a:rPr>
              <a:t>3.Mixing </a:t>
            </a:r>
            <a:r>
              <a:rPr lang="en-US" b="1" dirty="0" smtClean="0">
                <a:cs typeface="Arial" charset="0"/>
              </a:rPr>
              <a:t>gerunds and infinitives</a:t>
            </a:r>
            <a:r>
              <a:rPr lang="en-US" dirty="0" smtClean="0">
                <a:cs typeface="Arial" charset="0"/>
              </a:rPr>
              <a:t> in the same series is a common parallelism error.</a:t>
            </a:r>
            <a:endParaRPr lang="en-US" dirty="0" smtClean="0">
              <a:ea typeface="Arial Unicode MS" pitchFamily="34" charset="-128"/>
              <a:cs typeface="Arial Unicode MS" pitchFamily="34" charset="-128"/>
            </a:endParaRPr>
          </a:p>
          <a:p>
            <a:pPr algn="just">
              <a:defRPr/>
            </a:pPr>
            <a:r>
              <a:rPr lang="en-US" dirty="0" smtClean="0">
                <a:cs typeface="Arial" charset="0"/>
              </a:rPr>
              <a:t>For example: My summer hobbies are hiking, boating and to go mountain climbing.</a:t>
            </a:r>
            <a:endParaRPr lang="en-US" dirty="0" smtClean="0">
              <a:ea typeface="Arial Unicode MS" pitchFamily="34" charset="-128"/>
              <a:cs typeface="Arial Unicode MS" pitchFamily="34" charset="-128"/>
            </a:endParaRPr>
          </a:p>
          <a:p>
            <a:pPr algn="just">
              <a:defRPr/>
            </a:pPr>
            <a:r>
              <a:rPr lang="en-US" dirty="0" smtClean="0">
                <a:cs typeface="Arial" charset="0"/>
              </a:rPr>
              <a:t>It should be: My summer hobbies are </a:t>
            </a:r>
            <a:r>
              <a:rPr lang="en-US" b="1" dirty="0" smtClean="0">
                <a:cs typeface="Arial" charset="0"/>
              </a:rPr>
              <a:t>hiking, boating</a:t>
            </a:r>
            <a:r>
              <a:rPr lang="en-US" dirty="0" smtClean="0">
                <a:cs typeface="Arial" charset="0"/>
              </a:rPr>
              <a:t> and </a:t>
            </a:r>
            <a:r>
              <a:rPr lang="en-US" b="1" dirty="0" smtClean="0">
                <a:cs typeface="Arial" charset="0"/>
              </a:rPr>
              <a:t>mountain climbing</a:t>
            </a:r>
            <a:r>
              <a:rPr lang="en-US" dirty="0" smtClean="0">
                <a:cs typeface="Arial" charset="0"/>
              </a:rPr>
              <a:t>.</a:t>
            </a:r>
            <a:endParaRPr lang="en-US" dirty="0" smtClean="0">
              <a:ea typeface="Arial Unicode MS" pitchFamily="34" charset="-128"/>
              <a:cs typeface="Arial Unicode MS" pitchFamily="34" charset="-128"/>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dirty="0" smtClean="0"/>
              <a:t>Parallelism (Contd</a:t>
            </a:r>
            <a:r>
              <a:rPr lang="en-US" dirty="0" smtClean="0"/>
              <a:t>.)</a:t>
            </a:r>
            <a:br>
              <a:rPr lang="en-US" dirty="0" smtClean="0"/>
            </a:br>
            <a:r>
              <a:rPr lang="en-US" dirty="0" smtClean="0"/>
              <a:t>What to do?! </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algn="just">
              <a:defRPr/>
            </a:pPr>
            <a:r>
              <a:rPr lang="en-US" dirty="0" smtClean="0">
                <a:cs typeface="Arial" charset="0"/>
              </a:rPr>
              <a:t>Descriptive words must be balanced</a:t>
            </a:r>
            <a:r>
              <a:rPr lang="en-US" dirty="0" smtClean="0">
                <a:cs typeface="Arial" charset="0"/>
              </a:rPr>
              <a:t>.</a:t>
            </a:r>
            <a:endParaRPr lang="en-US" dirty="0" smtClean="0">
              <a:ea typeface="Arial Unicode MS" pitchFamily="34" charset="-128"/>
              <a:cs typeface="Arial Unicode MS" pitchFamily="34" charset="-128"/>
            </a:endParaRPr>
          </a:p>
          <a:p>
            <a:pPr>
              <a:defRPr/>
            </a:pPr>
            <a:r>
              <a:rPr lang="en-US" dirty="0" smtClean="0">
                <a:cs typeface="Arial" charset="0"/>
              </a:rPr>
              <a:t>For example: The students are required to complete their assignment within a short period of time, and that restricts their ability to express their ideas </a:t>
            </a:r>
            <a:r>
              <a:rPr lang="en-US" b="1" dirty="0" smtClean="0">
                <a:cs typeface="Arial" charset="0"/>
              </a:rPr>
              <a:t>imaginative</a:t>
            </a:r>
            <a:r>
              <a:rPr lang="en-US" b="1" u="sng" dirty="0" smtClean="0">
                <a:cs typeface="Arial" charset="0"/>
              </a:rPr>
              <a:t>ly</a:t>
            </a:r>
            <a:r>
              <a:rPr lang="en-US" dirty="0" smtClean="0">
                <a:cs typeface="Arial" charset="0"/>
              </a:rPr>
              <a:t>, </a:t>
            </a:r>
            <a:r>
              <a:rPr lang="en-US" b="1" dirty="0" smtClean="0">
                <a:cs typeface="Arial" charset="0"/>
              </a:rPr>
              <a:t>creative</a:t>
            </a:r>
            <a:r>
              <a:rPr lang="en-US" b="1" u="sng" dirty="0" smtClean="0">
                <a:cs typeface="Arial" charset="0"/>
              </a:rPr>
              <a:t>ly,</a:t>
            </a:r>
            <a:r>
              <a:rPr lang="en-US" dirty="0" smtClean="0">
                <a:cs typeface="Arial" charset="0"/>
              </a:rPr>
              <a:t> and </a:t>
            </a:r>
            <a:r>
              <a:rPr lang="en-US" b="1" dirty="0" smtClean="0">
                <a:cs typeface="Arial" charset="0"/>
              </a:rPr>
              <a:t>innovative</a:t>
            </a:r>
            <a:r>
              <a:rPr lang="en-US" b="1" u="sng" dirty="0" smtClean="0">
                <a:cs typeface="Arial" charset="0"/>
              </a:rPr>
              <a:t>ly</a:t>
            </a:r>
            <a:r>
              <a:rPr lang="en-US" dirty="0" smtClean="0"/>
              <a:t> </a:t>
            </a:r>
            <a:endParaRPr lang="en-US" dirty="0" smtClean="0"/>
          </a:p>
          <a:p>
            <a:pPr>
              <a:buNone/>
              <a:defRPr/>
            </a:pPr>
            <a:endParaRPr lang="en-US" dirty="0" smtClean="0"/>
          </a:p>
          <a:p>
            <a:pPr algn="just">
              <a:defRPr/>
            </a:pPr>
            <a:r>
              <a:rPr lang="en-US" dirty="0" smtClean="0">
                <a:cs typeface="Arial" charset="0"/>
              </a:rPr>
              <a:t>Correlative conjunctions like neither…nor, either…or, not only…but also… must also pair parallel ideas.</a:t>
            </a:r>
            <a:endParaRPr lang="en-US" dirty="0" smtClean="0">
              <a:ea typeface="Arial Unicode MS" pitchFamily="34" charset="-128"/>
              <a:cs typeface="Arial Unicode MS" pitchFamily="34" charset="-128"/>
            </a:endParaRPr>
          </a:p>
          <a:p>
            <a:pPr algn="just">
              <a:defRPr/>
            </a:pPr>
            <a:r>
              <a:rPr lang="en-US" dirty="0" smtClean="0">
                <a:cs typeface="Arial" charset="0"/>
              </a:rPr>
              <a:t>For example: She should </a:t>
            </a:r>
            <a:r>
              <a:rPr lang="en-US" i="1" dirty="0" smtClean="0">
                <a:cs typeface="Arial" charset="0"/>
              </a:rPr>
              <a:t>either</a:t>
            </a:r>
            <a:r>
              <a:rPr lang="en-US" dirty="0" smtClean="0">
                <a:cs typeface="Arial" charset="0"/>
              </a:rPr>
              <a:t> </a:t>
            </a:r>
            <a:r>
              <a:rPr lang="en-US" b="1" dirty="0" smtClean="0">
                <a:cs typeface="Arial" charset="0"/>
              </a:rPr>
              <a:t>send</a:t>
            </a:r>
            <a:r>
              <a:rPr lang="en-US" dirty="0" smtClean="0">
                <a:cs typeface="Arial" charset="0"/>
              </a:rPr>
              <a:t> her children to that tuition centre </a:t>
            </a:r>
            <a:r>
              <a:rPr lang="en-US" i="1" dirty="0" smtClean="0">
                <a:cs typeface="Arial" charset="0"/>
              </a:rPr>
              <a:t>or</a:t>
            </a:r>
            <a:r>
              <a:rPr lang="en-US" dirty="0" smtClean="0">
                <a:cs typeface="Arial" charset="0"/>
              </a:rPr>
              <a:t> teach them </a:t>
            </a:r>
            <a:r>
              <a:rPr lang="en-US" dirty="0" smtClean="0">
                <a:cs typeface="Arial" charset="0"/>
              </a:rPr>
              <a:t>herself. </a:t>
            </a:r>
          </a:p>
          <a:p>
            <a:pPr algn="just">
              <a:defRPr/>
            </a:pPr>
            <a:r>
              <a:rPr lang="en-US" dirty="0" smtClean="0">
                <a:cs typeface="Arial" charset="0"/>
              </a:rPr>
              <a:t>His speech </a:t>
            </a:r>
            <a:r>
              <a:rPr lang="en-US" i="1" dirty="0" smtClean="0">
                <a:cs typeface="Arial" charset="0"/>
              </a:rPr>
              <a:t>not only </a:t>
            </a:r>
            <a:r>
              <a:rPr lang="en-US" dirty="0" smtClean="0">
                <a:cs typeface="Arial" charset="0"/>
              </a:rPr>
              <a:t>outraged his opponents, </a:t>
            </a:r>
            <a:r>
              <a:rPr lang="en-US" i="1" dirty="0" smtClean="0">
                <a:cs typeface="Arial" charset="0"/>
              </a:rPr>
              <a:t>but also</a:t>
            </a:r>
            <a:r>
              <a:rPr lang="en-US" dirty="0" smtClean="0">
                <a:cs typeface="Arial" charset="0"/>
              </a:rPr>
              <a:t> </a:t>
            </a:r>
            <a:r>
              <a:rPr lang="en-US" dirty="0" smtClean="0">
                <a:cs typeface="Arial" charset="0"/>
              </a:rPr>
              <a:t>cost him the support of his own party</a:t>
            </a:r>
            <a:r>
              <a:rPr lang="en-US" dirty="0" smtClean="0">
                <a:cs typeface="Arial" charset="0"/>
              </a:rPr>
              <a:t>.</a:t>
            </a:r>
          </a:p>
          <a:p>
            <a:pPr algn="just">
              <a:buNone/>
              <a:defRPr/>
            </a:pPr>
            <a:endParaRPr lang="en-US" dirty="0" smtClean="0">
              <a:cs typeface="Arial" charset="0"/>
            </a:endParaRPr>
          </a:p>
          <a:p>
            <a:pPr algn="just">
              <a:defRPr/>
            </a:pPr>
            <a:r>
              <a:rPr lang="en-US" dirty="0" smtClean="0">
                <a:cs typeface="Arial" charset="0"/>
              </a:rPr>
              <a:t>The items in a list must be kept in the same form.</a:t>
            </a:r>
          </a:p>
          <a:p>
            <a:pPr>
              <a:defRPr/>
            </a:pPr>
            <a:r>
              <a:rPr lang="en-US" dirty="0" smtClean="0">
                <a:cs typeface="Arial" charset="0"/>
              </a:rPr>
              <a:t>For example: A student ought to be punctual, obedient, and respect their elders.</a:t>
            </a:r>
          </a:p>
          <a:p>
            <a:pPr>
              <a:defRPr/>
            </a:pPr>
            <a:r>
              <a:rPr lang="en-US" dirty="0" smtClean="0">
                <a:cs typeface="Arial" charset="0"/>
              </a:rPr>
              <a:t>It should be respectful because the previous words are adjectives.</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b="1" dirty="0" smtClean="0"/>
              <a:t>modifier </a:t>
            </a:r>
            <a:r>
              <a:rPr lang="en-US" dirty="0" smtClean="0"/>
              <a:t>is a word, phrase, or clause that describes or changes the meaning of another word, phrase or clause in some way</a:t>
            </a:r>
            <a:r>
              <a:rPr lang="en-US" dirty="0" smtClean="0"/>
              <a:t>.</a:t>
            </a:r>
          </a:p>
          <a:p>
            <a:r>
              <a:rPr lang="en-US" dirty="0" smtClean="0"/>
              <a:t>A </a:t>
            </a:r>
            <a:r>
              <a:rPr lang="en-US" dirty="0" smtClean="0"/>
              <a:t>modifier is a word or word group that functions as an adjective or an adverb.</a:t>
            </a:r>
          </a:p>
          <a:p>
            <a:r>
              <a:rPr lang="en-US" dirty="0" smtClean="0"/>
              <a:t>A modifier should be placed as close as possible to the word or words it modifies – ideally, directly before or directly after</a:t>
            </a:r>
            <a:r>
              <a:rPr lang="en-US" dirty="0" smtClean="0"/>
              <a:t>.</a:t>
            </a:r>
          </a:p>
          <a:p>
            <a:r>
              <a:rPr lang="en-US" dirty="0" smtClean="0"/>
              <a:t>Modifiers provide information about a noun or pronoun that appears right before or right after it in the sentence</a:t>
            </a:r>
            <a:r>
              <a:rPr lang="en-US" dirty="0" smtClean="0"/>
              <a:t>.</a:t>
            </a:r>
          </a:p>
          <a:p>
            <a:r>
              <a:rPr lang="en-US" dirty="0" smtClean="0"/>
              <a:t>Example- </a:t>
            </a:r>
            <a:r>
              <a:rPr lang="en-US" dirty="0" smtClean="0"/>
              <a:t>Steve Jobs</a:t>
            </a:r>
            <a:r>
              <a:rPr lang="en-US" i="1" dirty="0" smtClean="0">
                <a:solidFill>
                  <a:schemeClr val="hlink"/>
                </a:solidFill>
              </a:rPr>
              <a:t>, using his garage as a workshop,</a:t>
            </a:r>
            <a:r>
              <a:rPr lang="en-US" dirty="0" smtClean="0"/>
              <a:t> invented the personal computer</a:t>
            </a:r>
            <a:r>
              <a:rPr lang="en-US" dirty="0" smtClean="0"/>
              <a:t>.</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80</TotalTime>
  <Words>1271</Words>
  <Application>Microsoft Office PowerPoint</Application>
  <PresentationFormat>On-screen Show (4:3)</PresentationFormat>
  <Paragraphs>180</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Editing (Part II)</vt:lpstr>
      <vt:lpstr>Active Voice, Passive Voice </vt:lpstr>
      <vt:lpstr>Voice (Contd.)</vt:lpstr>
      <vt:lpstr>         Uses of the passive voice  </vt:lpstr>
      <vt:lpstr>Slide 5</vt:lpstr>
      <vt:lpstr>Parallelism?</vt:lpstr>
      <vt:lpstr>Parallelism (Contd.)</vt:lpstr>
      <vt:lpstr>Parallelism (Contd.) What to do?! </vt:lpstr>
      <vt:lpstr>Modifiers</vt:lpstr>
      <vt:lpstr>Dangling participle modifiers  </vt:lpstr>
      <vt:lpstr>Examples</vt:lpstr>
      <vt:lpstr>Dangling Modifiers</vt:lpstr>
      <vt:lpstr>Misplaced modifiers  </vt:lpstr>
      <vt:lpstr>Misplaced Modifiers</vt:lpstr>
      <vt:lpstr>Cautions</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Farid</dc:creator>
  <cp:lastModifiedBy>Farid</cp:lastModifiedBy>
  <cp:revision>23</cp:revision>
  <dcterms:created xsi:type="dcterms:W3CDTF">2013-04-11T03:08:40Z</dcterms:created>
  <dcterms:modified xsi:type="dcterms:W3CDTF">2013-04-11T08:36:39Z</dcterms:modified>
</cp:coreProperties>
</file>