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0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2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3DE30-4C3E-4C06-81F5-7D29106D99C3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AC934-CA17-4602-A794-70A3FC3749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519AE0-3CCF-4D96-B389-72FB27DF238B}" type="slidenum">
              <a:rPr lang="en-US"/>
              <a:pPr/>
              <a:t>3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DB7CB0-0872-4744-98F3-550DDEAF0E5C}" type="slidenum">
              <a:rPr lang="en-US"/>
              <a:pPr/>
              <a:t>4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E4B348-7CFB-4588-A07D-D37CC8B5C71C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15A9BC0-ECD0-43AF-AC22-9EE8C8A9EDDF}" type="datetimeFigureOut">
              <a:rPr lang="en-US" smtClean="0"/>
              <a:pPr/>
              <a:t>2/26/2013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88D1CF1-4105-4CFB-978C-D929125503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Editing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Subject-Verb Agreement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Collective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 smtClean="0"/>
              <a:t>Words such as </a:t>
            </a:r>
            <a:r>
              <a:rPr lang="en-CA" i="1" dirty="0" smtClean="0">
                <a:solidFill>
                  <a:schemeClr val="tx2"/>
                </a:solidFill>
              </a:rPr>
              <a:t>jury,</a:t>
            </a:r>
            <a:r>
              <a:rPr lang="en-CA" dirty="0" smtClean="0"/>
              <a:t> </a:t>
            </a:r>
            <a:r>
              <a:rPr lang="en-CA" i="1" dirty="0" smtClean="0">
                <a:solidFill>
                  <a:schemeClr val="tx2"/>
                </a:solidFill>
              </a:rPr>
              <a:t>committee, </a:t>
            </a:r>
            <a:r>
              <a:rPr lang="en-CA" dirty="0" smtClean="0"/>
              <a:t>or</a:t>
            </a:r>
            <a:r>
              <a:rPr lang="en-CA" i="1" dirty="0" smtClean="0">
                <a:solidFill>
                  <a:schemeClr val="tx2"/>
                </a:solidFill>
              </a:rPr>
              <a:t> herd</a:t>
            </a:r>
            <a:r>
              <a:rPr lang="en-CA" dirty="0" smtClean="0"/>
              <a:t> will be </a:t>
            </a:r>
            <a:r>
              <a:rPr lang="en-CA" u="sng" dirty="0" smtClean="0"/>
              <a:t>singular</a:t>
            </a:r>
            <a:r>
              <a:rPr lang="en-CA" b="1" dirty="0" smtClean="0"/>
              <a:t> </a:t>
            </a:r>
            <a:r>
              <a:rPr lang="en-CA" dirty="0" smtClean="0"/>
              <a:t>when everyone in the group is acting together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deciding the fate of the accused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deciding the fate of the accused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Collective nouns will be</a:t>
            </a:r>
            <a:r>
              <a:rPr lang="en-CA" b="1" dirty="0" smtClean="0"/>
              <a:t> </a:t>
            </a:r>
            <a:r>
              <a:rPr lang="en-CA" u="sng" dirty="0" smtClean="0"/>
              <a:t>plural</a:t>
            </a:r>
            <a:r>
              <a:rPr lang="en-CA" dirty="0" smtClean="0"/>
              <a:t> when the members of the group are </a:t>
            </a:r>
            <a:r>
              <a:rPr lang="en-CA" u="sng" dirty="0" smtClean="0"/>
              <a:t>not</a:t>
            </a:r>
            <a:r>
              <a:rPr lang="en-CA" dirty="0" smtClean="0"/>
              <a:t> acting together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 </a:t>
            </a: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undecided on the guilt of the accused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undecided on the guilt of the accused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Here, There, and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When the sentence begins with </a:t>
            </a:r>
            <a:r>
              <a:rPr lang="en-CA" b="1" i="1" dirty="0" smtClean="0">
                <a:solidFill>
                  <a:schemeClr val="tx2"/>
                </a:solidFill>
              </a:rPr>
              <a:t>Here</a:t>
            </a:r>
            <a:r>
              <a:rPr lang="en-CA" dirty="0" smtClean="0"/>
              <a:t> or </a:t>
            </a:r>
            <a:r>
              <a:rPr lang="en-CA" b="1" i="1" dirty="0" smtClean="0">
                <a:solidFill>
                  <a:schemeClr val="tx2"/>
                </a:solidFill>
              </a:rPr>
              <a:t>There</a:t>
            </a:r>
            <a:r>
              <a:rPr lang="en-CA" dirty="0" smtClean="0"/>
              <a:t>, the subject follows the verb and controls whether the verb is plural </a:t>
            </a:r>
          </a:p>
          <a:p>
            <a:pPr lvl="1"/>
            <a:r>
              <a:rPr lang="en-CA" dirty="0" smtClean="0"/>
              <a:t>Here </a:t>
            </a:r>
            <a:r>
              <a:rPr lang="en-CA" u="sng" dirty="0" smtClean="0">
                <a:solidFill>
                  <a:schemeClr val="tx2"/>
                </a:solidFill>
              </a:rPr>
              <a:t>are</a:t>
            </a:r>
            <a:r>
              <a:rPr lang="en-CA" dirty="0" smtClean="0"/>
              <a:t> my reason</a:t>
            </a:r>
            <a:r>
              <a:rPr lang="en-CA" u="sng" dirty="0" smtClean="0">
                <a:solidFill>
                  <a:schemeClr val="tx2"/>
                </a:solidFill>
              </a:rPr>
              <a:t>s</a:t>
            </a:r>
            <a:r>
              <a:rPr lang="en-CA" dirty="0" smtClean="0"/>
              <a:t> for quitting (plural)</a:t>
            </a:r>
          </a:p>
          <a:p>
            <a:pPr lvl="1"/>
            <a:r>
              <a:rPr lang="en-CA" dirty="0" smtClean="0"/>
              <a:t>There </a:t>
            </a:r>
            <a:r>
              <a:rPr lang="en-CA" u="sng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no need to pay me next week (singular)</a:t>
            </a:r>
          </a:p>
          <a:p>
            <a:r>
              <a:rPr lang="en-CA" sz="2800" dirty="0" smtClean="0">
                <a:solidFill>
                  <a:schemeClr val="tx2"/>
                </a:solidFill>
              </a:rPr>
              <a:t>It</a:t>
            </a:r>
            <a:r>
              <a:rPr lang="en-CA" sz="2800" dirty="0" smtClean="0"/>
              <a:t> is always singular</a:t>
            </a:r>
          </a:p>
          <a:p>
            <a:pPr lvl="1"/>
            <a:r>
              <a:rPr lang="en-CA" dirty="0" smtClean="0"/>
              <a:t>It </a:t>
            </a:r>
            <a:r>
              <a:rPr lang="en-CA" u="sng" dirty="0" smtClean="0">
                <a:solidFill>
                  <a:schemeClr val="tx2"/>
                </a:solidFill>
              </a:rPr>
              <a:t>was</a:t>
            </a:r>
            <a:r>
              <a:rPr lang="en-CA" dirty="0" smtClean="0"/>
              <a:t> the long hour</a:t>
            </a:r>
            <a:r>
              <a:rPr lang="en-CA" u="sng" dirty="0" smtClean="0">
                <a:solidFill>
                  <a:schemeClr val="tx2"/>
                </a:solidFill>
              </a:rPr>
              <a:t>s</a:t>
            </a:r>
            <a:r>
              <a:rPr lang="en-CA" dirty="0" smtClean="0"/>
              <a:t> that bothered me (singular)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Prepositional phrases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Ignore prepositional phrases coming between the subject and the verb</a:t>
            </a:r>
          </a:p>
          <a:p>
            <a:r>
              <a:rPr lang="en-US" dirty="0" smtClean="0"/>
              <a:t>The subject can never be part of a prepositional phrase.</a:t>
            </a:r>
          </a:p>
          <a:p>
            <a:pPr>
              <a:buFont typeface="Wingdings" pitchFamily="2" charset="2"/>
              <a:buNone/>
            </a:pPr>
            <a:r>
              <a:rPr lang="en-US" u="sng" dirty="0" smtClean="0"/>
              <a:t>Example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The students </a:t>
            </a:r>
            <a:r>
              <a:rPr lang="en-US" b="1" dirty="0" smtClean="0">
                <a:solidFill>
                  <a:schemeClr val="hlink"/>
                </a:solidFill>
              </a:rPr>
              <a:t>in my class</a:t>
            </a:r>
            <a:r>
              <a:rPr lang="en-US" dirty="0" smtClean="0"/>
              <a:t> study / </a:t>
            </a:r>
            <a:r>
              <a:rPr lang="en-US" strike="sngStrike" dirty="0" smtClean="0"/>
              <a:t>studies</a:t>
            </a:r>
            <a:r>
              <a:rPr lang="en-US" dirty="0" smtClean="0"/>
              <a:t>  hard.</a:t>
            </a:r>
          </a:p>
          <a:p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flipV="1">
            <a:off x="1447800" y="3810000"/>
            <a:ext cx="3200400" cy="862012"/>
          </a:xfrm>
          <a:custGeom>
            <a:avLst/>
            <a:gdLst>
              <a:gd name="G0" fmla="+- -983699 0 0"/>
              <a:gd name="G1" fmla="+- 11041491 0 0"/>
              <a:gd name="G2" fmla="+- -983699 0 11041491"/>
              <a:gd name="G3" fmla="+- 10800 0 0"/>
              <a:gd name="G4" fmla="+- 0 0 -983699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6007 0 0"/>
              <a:gd name="G9" fmla="+- 0 0 11041491"/>
              <a:gd name="G10" fmla="+- 6007 0 2700"/>
              <a:gd name="G11" fmla="cos G10 -983699"/>
              <a:gd name="G12" fmla="sin G10 -983699"/>
              <a:gd name="G13" fmla="cos 13500 -983699"/>
              <a:gd name="G14" fmla="sin 13500 -983699"/>
              <a:gd name="G15" fmla="+- G11 10800 0"/>
              <a:gd name="G16" fmla="+- G12 10800 0"/>
              <a:gd name="G17" fmla="+- G13 10800 0"/>
              <a:gd name="G18" fmla="+- G14 10800 0"/>
              <a:gd name="G19" fmla="*/ 6007 1 2"/>
              <a:gd name="G20" fmla="+- G19 5400 0"/>
              <a:gd name="G21" fmla="cos G20 -983699"/>
              <a:gd name="G22" fmla="sin G20 -983699"/>
              <a:gd name="G23" fmla="+- G21 10800 0"/>
              <a:gd name="G24" fmla="+- G12 G23 G22"/>
              <a:gd name="G25" fmla="+- G22 G23 G11"/>
              <a:gd name="G26" fmla="cos 10800 -983699"/>
              <a:gd name="G27" fmla="sin 10800 -983699"/>
              <a:gd name="G28" fmla="cos 6007 -983699"/>
              <a:gd name="G29" fmla="sin 6007 -983699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11041491"/>
              <a:gd name="G36" fmla="sin G34 11041491"/>
              <a:gd name="G37" fmla="+/ 11041491 -983699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6007 G39"/>
              <a:gd name="G43" fmla="sin 6007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8321 w 21600"/>
              <a:gd name="T5" fmla="*/ 288 h 21600"/>
              <a:gd name="T6" fmla="*/ 2565 w 21600"/>
              <a:gd name="T7" fmla="*/ 12478 h 21600"/>
              <a:gd name="T8" fmla="*/ 9421 w 21600"/>
              <a:gd name="T9" fmla="*/ 4953 h 21600"/>
              <a:gd name="T10" fmla="*/ 23839 w 21600"/>
              <a:gd name="T11" fmla="*/ 7303 h 21600"/>
              <a:gd name="T12" fmla="*/ 20237 w 21600"/>
              <a:gd name="T13" fmla="*/ 13546 h 21600"/>
              <a:gd name="T14" fmla="*/ 13994 w 21600"/>
              <a:gd name="T15" fmla="*/ 994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602" y="9244"/>
                </a:moveTo>
                <a:cubicBezTo>
                  <a:pt x="15898" y="6618"/>
                  <a:pt x="13518" y="4793"/>
                  <a:pt x="10800" y="4793"/>
                </a:cubicBezTo>
                <a:cubicBezTo>
                  <a:pt x="7482" y="4793"/>
                  <a:pt x="4793" y="7482"/>
                  <a:pt x="4793" y="10800"/>
                </a:cubicBezTo>
                <a:cubicBezTo>
                  <a:pt x="4792" y="11202"/>
                  <a:pt x="4833" y="11604"/>
                  <a:pt x="4914" y="11999"/>
                </a:cubicBezTo>
                <a:lnTo>
                  <a:pt x="217" y="12956"/>
                </a:lnTo>
                <a:cubicBezTo>
                  <a:pt x="72" y="12247"/>
                  <a:pt x="0" y="11524"/>
                  <a:pt x="0" y="10800"/>
                </a:cubicBezTo>
                <a:cubicBezTo>
                  <a:pt x="0" y="4835"/>
                  <a:pt x="4835" y="0"/>
                  <a:pt x="10800" y="0"/>
                </a:cubicBezTo>
                <a:cubicBezTo>
                  <a:pt x="15687" y="-1"/>
                  <a:pt x="19965" y="3282"/>
                  <a:pt x="21231" y="8002"/>
                </a:cubicBezTo>
                <a:lnTo>
                  <a:pt x="23839" y="7303"/>
                </a:lnTo>
                <a:lnTo>
                  <a:pt x="20237" y="13546"/>
                </a:lnTo>
                <a:lnTo>
                  <a:pt x="13994" y="9943"/>
                </a:lnTo>
                <a:lnTo>
                  <a:pt x="16602" y="9244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Collective 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 smtClean="0"/>
              <a:t>Words such as </a:t>
            </a:r>
            <a:r>
              <a:rPr lang="en-CA" i="1" dirty="0" smtClean="0">
                <a:solidFill>
                  <a:schemeClr val="tx2"/>
                </a:solidFill>
              </a:rPr>
              <a:t>jury,</a:t>
            </a:r>
            <a:r>
              <a:rPr lang="en-CA" dirty="0" smtClean="0"/>
              <a:t> </a:t>
            </a:r>
            <a:r>
              <a:rPr lang="en-CA" i="1" dirty="0" smtClean="0">
                <a:solidFill>
                  <a:schemeClr val="tx2"/>
                </a:solidFill>
              </a:rPr>
              <a:t>committee, </a:t>
            </a:r>
            <a:r>
              <a:rPr lang="en-CA" dirty="0" smtClean="0"/>
              <a:t>or</a:t>
            </a:r>
            <a:r>
              <a:rPr lang="en-CA" i="1" dirty="0" smtClean="0">
                <a:solidFill>
                  <a:schemeClr val="tx2"/>
                </a:solidFill>
              </a:rPr>
              <a:t> herd</a:t>
            </a:r>
            <a:r>
              <a:rPr lang="en-CA" dirty="0" smtClean="0"/>
              <a:t> will be </a:t>
            </a:r>
            <a:r>
              <a:rPr lang="en-CA" u="sng" dirty="0" smtClean="0"/>
              <a:t>singular</a:t>
            </a:r>
            <a:r>
              <a:rPr lang="en-CA" b="1" dirty="0" smtClean="0"/>
              <a:t> </a:t>
            </a:r>
            <a:r>
              <a:rPr lang="en-CA" dirty="0" smtClean="0"/>
              <a:t>when everyone in the group is acting together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deciding the fate of the accused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deciding the fate of the accused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Collective nouns will be</a:t>
            </a:r>
            <a:r>
              <a:rPr lang="en-CA" b="1" dirty="0" smtClean="0"/>
              <a:t> </a:t>
            </a:r>
            <a:r>
              <a:rPr lang="en-CA" u="sng" dirty="0" smtClean="0"/>
              <a:t>plural</a:t>
            </a:r>
            <a:r>
              <a:rPr lang="en-CA" dirty="0" smtClean="0"/>
              <a:t> when the members of the group are </a:t>
            </a:r>
            <a:r>
              <a:rPr lang="en-CA" u="sng" dirty="0" smtClean="0"/>
              <a:t>not</a:t>
            </a:r>
            <a:r>
              <a:rPr lang="en-CA" dirty="0" smtClean="0"/>
              <a:t> acting together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 </a:t>
            </a: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undecided on the guilt of the accused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The </a:t>
            </a:r>
            <a:r>
              <a:rPr lang="en-CA" dirty="0" smtClean="0">
                <a:solidFill>
                  <a:schemeClr val="tx2"/>
                </a:solidFill>
              </a:rPr>
              <a:t>jury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undecided on the guilt of the accused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Possible </a:t>
            </a:r>
            <a:r>
              <a:rPr lang="en-US" dirty="0" smtClean="0"/>
              <a:t>Pitfalls (Relative Pronouns)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 smtClean="0"/>
              <a:t>Relative Pronouns (</a:t>
            </a:r>
            <a:r>
              <a:rPr lang="en-US" i="1" dirty="0" smtClean="0"/>
              <a:t>who/which/that</a:t>
            </a:r>
            <a:r>
              <a:rPr lang="en-US" dirty="0" smtClean="0"/>
              <a:t>) can be either singular or plural, depending on the word they refer to.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chemeClr val="hlink"/>
                </a:solidFill>
              </a:rPr>
              <a:t>student who work</a:t>
            </a:r>
            <a:r>
              <a:rPr lang="en-US" b="1" u="sng" dirty="0" smtClean="0">
                <a:solidFill>
                  <a:schemeClr val="hlink"/>
                </a:solidFill>
              </a:rPr>
              <a:t>s</a:t>
            </a:r>
            <a:r>
              <a:rPr lang="en-US" dirty="0" smtClean="0"/>
              <a:t> hard will succeed.</a:t>
            </a:r>
          </a:p>
          <a:p>
            <a:pPr lvl="1">
              <a:buFont typeface="Wingdings" pitchFamily="2" charset="2"/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chemeClr val="folHlink"/>
                </a:solidFill>
              </a:rPr>
              <a:t>The student</a:t>
            </a:r>
            <a:r>
              <a:rPr lang="en-US" b="1" u="sng" dirty="0" smtClean="0">
                <a:solidFill>
                  <a:schemeClr val="folHlink"/>
                </a:solidFill>
              </a:rPr>
              <a:t>s</a:t>
            </a:r>
            <a:r>
              <a:rPr lang="en-US" dirty="0" smtClean="0">
                <a:solidFill>
                  <a:schemeClr val="folHlink"/>
                </a:solidFill>
              </a:rPr>
              <a:t> who work</a:t>
            </a:r>
            <a:r>
              <a:rPr lang="en-US" dirty="0" smtClean="0"/>
              <a:t> hard will succeed.</a:t>
            </a:r>
          </a:p>
          <a:p>
            <a:endParaRPr 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 flipH="1">
            <a:off x="1828800" y="3581400"/>
            <a:ext cx="1428750" cy="300037"/>
          </a:xfrm>
          <a:prstGeom prst="curvedUpArrow">
            <a:avLst>
              <a:gd name="adj1" fmla="val 95238"/>
              <a:gd name="adj2" fmla="val 190477"/>
              <a:gd name="adj3" fmla="val 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 flipH="1">
            <a:off x="1981200" y="4419600"/>
            <a:ext cx="1357313" cy="371475"/>
          </a:xfrm>
          <a:prstGeom prst="curvedUpArrow">
            <a:avLst>
              <a:gd name="adj1" fmla="val 73077"/>
              <a:gd name="adj2" fmla="val 146154"/>
              <a:gd name="adj3" fmla="val 3333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Words Ending in 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Words such as </a:t>
            </a:r>
            <a:r>
              <a:rPr lang="en-CA" dirty="0" smtClean="0">
                <a:solidFill>
                  <a:schemeClr val="tx2"/>
                </a:solidFill>
              </a:rPr>
              <a:t>economics</a:t>
            </a:r>
            <a:r>
              <a:rPr lang="en-CA" dirty="0" smtClean="0"/>
              <a:t>, </a:t>
            </a:r>
            <a:r>
              <a:rPr lang="en-CA" dirty="0" smtClean="0">
                <a:solidFill>
                  <a:schemeClr val="tx2"/>
                </a:solidFill>
              </a:rPr>
              <a:t>AIDS</a:t>
            </a:r>
            <a:r>
              <a:rPr lang="en-CA" i="1" dirty="0" smtClean="0"/>
              <a:t>,</a:t>
            </a:r>
            <a:r>
              <a:rPr lang="en-CA" b="1" i="1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physics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tx2"/>
                </a:solidFill>
              </a:rPr>
              <a:t>news</a:t>
            </a:r>
            <a:r>
              <a:rPr lang="en-CA" dirty="0" smtClean="0"/>
              <a:t> are singular</a:t>
            </a:r>
          </a:p>
          <a:p>
            <a:pPr lvl="1"/>
            <a:r>
              <a:rPr lang="en-CA" u="sng" dirty="0" smtClean="0"/>
              <a:t>Economics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fun and exciting</a:t>
            </a:r>
          </a:p>
          <a:p>
            <a:pPr lvl="1"/>
            <a:r>
              <a:rPr lang="en-CA" u="sng" dirty="0" smtClean="0"/>
              <a:t>The news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usually broadcast live</a:t>
            </a:r>
          </a:p>
          <a:p>
            <a:r>
              <a:rPr lang="en-CA" dirty="0" smtClean="0"/>
              <a:t>Words such as </a:t>
            </a:r>
            <a:r>
              <a:rPr lang="en-CA" dirty="0" smtClean="0">
                <a:solidFill>
                  <a:schemeClr val="tx2"/>
                </a:solidFill>
              </a:rPr>
              <a:t>scissors</a:t>
            </a:r>
            <a:r>
              <a:rPr lang="en-CA" dirty="0" smtClean="0"/>
              <a:t>, </a:t>
            </a:r>
            <a:r>
              <a:rPr lang="en-CA" dirty="0" smtClean="0">
                <a:solidFill>
                  <a:schemeClr val="tx2"/>
                </a:solidFill>
              </a:rPr>
              <a:t>eyeglasses</a:t>
            </a:r>
            <a:r>
              <a:rPr lang="en-CA" dirty="0" smtClean="0"/>
              <a:t> and </a:t>
            </a:r>
            <a:r>
              <a:rPr lang="en-CA" dirty="0" smtClean="0">
                <a:solidFill>
                  <a:schemeClr val="tx2"/>
                </a:solidFill>
              </a:rPr>
              <a:t>pants </a:t>
            </a:r>
            <a:r>
              <a:rPr lang="en-CA" dirty="0" smtClean="0"/>
              <a:t>that name things with two parts are plural </a:t>
            </a:r>
          </a:p>
          <a:p>
            <a:pPr lvl="1"/>
            <a:r>
              <a:rPr lang="en-CA" dirty="0" smtClean="0"/>
              <a:t>My </a:t>
            </a:r>
            <a:r>
              <a:rPr lang="en-CA" u="sng" dirty="0" smtClean="0"/>
              <a:t>glasses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were</a:t>
            </a:r>
            <a:r>
              <a:rPr lang="en-CA" dirty="0" smtClean="0"/>
              <a:t> broken when I did a face plant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Money and Measurement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Units of time, money, distance, and weight use singular verbs</a:t>
            </a:r>
          </a:p>
          <a:p>
            <a:pPr lvl="1"/>
            <a:r>
              <a:rPr lang="en-CA" u="sng" dirty="0" smtClean="0"/>
              <a:t>Twenty kilometres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a long distance to skate to work each day</a:t>
            </a:r>
          </a:p>
          <a:p>
            <a:pPr lvl="1"/>
            <a:r>
              <a:rPr lang="en-CA" u="sng" dirty="0" smtClean="0"/>
              <a:t>Eight dollars an hour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a poor rate</a:t>
            </a:r>
          </a:p>
          <a:p>
            <a:r>
              <a:rPr lang="en-CA" dirty="0" smtClean="0"/>
              <a:t>The expression </a:t>
            </a:r>
            <a:r>
              <a:rPr lang="en-CA" b="1" i="1" dirty="0" smtClean="0">
                <a:solidFill>
                  <a:schemeClr val="tx2"/>
                </a:solidFill>
              </a:rPr>
              <a:t>the</a:t>
            </a:r>
            <a:r>
              <a:rPr lang="en-CA" b="1" i="1" dirty="0" smtClean="0"/>
              <a:t> </a:t>
            </a:r>
            <a:r>
              <a:rPr lang="en-CA" b="1" i="1" dirty="0" smtClean="0">
                <a:solidFill>
                  <a:schemeClr val="tx2"/>
                </a:solidFill>
              </a:rPr>
              <a:t>number</a:t>
            </a:r>
            <a:r>
              <a:rPr lang="en-CA" dirty="0" smtClean="0"/>
              <a:t> is singular </a:t>
            </a:r>
          </a:p>
          <a:p>
            <a:pPr lvl="1"/>
            <a:r>
              <a:rPr lang="en-CA" dirty="0" smtClean="0"/>
              <a:t>The </a:t>
            </a:r>
            <a:r>
              <a:rPr lang="en-CA" u="sng" dirty="0" smtClean="0"/>
              <a:t>number</a:t>
            </a:r>
            <a:r>
              <a:rPr lang="en-CA" dirty="0" smtClean="0"/>
              <a:t> of failures </a:t>
            </a:r>
            <a:r>
              <a:rPr lang="en-CA" u="sng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decreasing</a:t>
            </a:r>
            <a:endParaRPr lang="en-CA" b="1" dirty="0" smtClean="0"/>
          </a:p>
          <a:p>
            <a:r>
              <a:rPr lang="en-CA" dirty="0" smtClean="0"/>
              <a:t>The expression </a:t>
            </a:r>
            <a:r>
              <a:rPr lang="en-CA" b="1" i="1" dirty="0" smtClean="0">
                <a:solidFill>
                  <a:schemeClr val="tx2"/>
                </a:solidFill>
              </a:rPr>
              <a:t>a</a:t>
            </a:r>
            <a:r>
              <a:rPr lang="en-CA" b="1" i="1" dirty="0" smtClean="0"/>
              <a:t> </a:t>
            </a:r>
            <a:r>
              <a:rPr lang="en-CA" b="1" i="1" dirty="0" smtClean="0">
                <a:solidFill>
                  <a:schemeClr val="tx2"/>
                </a:solidFill>
              </a:rPr>
              <a:t>number</a:t>
            </a:r>
            <a:r>
              <a:rPr lang="en-CA" dirty="0" smtClean="0"/>
              <a:t> is plural</a:t>
            </a:r>
          </a:p>
          <a:p>
            <a:pPr lvl="1"/>
            <a:r>
              <a:rPr lang="en-CA" dirty="0" smtClean="0"/>
              <a:t> A </a:t>
            </a:r>
            <a:r>
              <a:rPr lang="en-CA" u="sng" dirty="0" smtClean="0"/>
              <a:t>number</a:t>
            </a:r>
            <a:r>
              <a:rPr lang="en-CA" dirty="0" smtClean="0"/>
              <a:t> of people </a:t>
            </a:r>
            <a:r>
              <a:rPr lang="en-CA" u="sng" dirty="0" smtClean="0">
                <a:solidFill>
                  <a:schemeClr val="tx2"/>
                </a:solidFill>
              </a:rPr>
              <a:t>are</a:t>
            </a:r>
            <a:r>
              <a:rPr lang="en-CA" dirty="0" smtClean="0"/>
              <a:t> leaving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/>
              <a:t>Titles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 smtClean="0"/>
              <a:t>The title of a movie, book or magazine requires a singular verb</a:t>
            </a:r>
          </a:p>
          <a:p>
            <a:pPr lvl="1"/>
            <a:r>
              <a:rPr lang="en-CA" dirty="0" smtClean="0"/>
              <a:t> </a:t>
            </a:r>
            <a:r>
              <a:rPr lang="en-CA" i="1" u="sng" dirty="0" smtClean="0"/>
              <a:t>Lost Horizons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a book about a utopia</a:t>
            </a:r>
          </a:p>
          <a:p>
            <a:pPr lvl="1"/>
            <a:r>
              <a:rPr lang="en-CA" u="sng" dirty="0" smtClean="0"/>
              <a:t>The Simpsons</a:t>
            </a:r>
            <a:r>
              <a:rPr lang="en-CA" dirty="0" smtClean="0"/>
              <a:t> </a:t>
            </a:r>
            <a:r>
              <a:rPr lang="en-CA" u="sng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my favourite TV show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I get this right?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First, identify whether or not you have problems with subject/verb agreement.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If you don’t have any problems with this, don’t worry about it!</a:t>
            </a: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If you do have problems 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Identify the verb.  Ask who or what is doing it.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This will identify the subject.</a:t>
            </a:r>
          </a:p>
          <a:p>
            <a:pPr lvl="2">
              <a:lnSpc>
                <a:spcPct val="90000"/>
              </a:lnSpc>
              <a:buClr>
                <a:schemeClr val="tx1"/>
              </a:buClr>
            </a:pPr>
            <a:r>
              <a:rPr lang="en-US" dirty="0" smtClean="0"/>
              <a:t>Say them together and make sure that they match in terms of number.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Agreement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Present tense verbs in English should agree with the subject of the sentence</a:t>
            </a:r>
          </a:p>
          <a:p>
            <a:r>
              <a:rPr lang="en-CA" dirty="0" smtClean="0"/>
              <a:t>Singular subjects use singular verbs</a:t>
            </a:r>
          </a:p>
          <a:p>
            <a:pPr lvl="1"/>
            <a:r>
              <a:rPr lang="en-CA" dirty="0" smtClean="0"/>
              <a:t>Jack </a:t>
            </a:r>
            <a:r>
              <a:rPr lang="en-CA" dirty="0" smtClean="0">
                <a:solidFill>
                  <a:schemeClr val="tx2"/>
                </a:solidFill>
              </a:rPr>
              <a:t>rob</a:t>
            </a:r>
            <a:r>
              <a:rPr lang="en-CA" u="sng" dirty="0" smtClean="0">
                <a:solidFill>
                  <a:schemeClr val="tx2"/>
                </a:solidFill>
              </a:rPr>
              <a:t>s</a:t>
            </a:r>
            <a:r>
              <a:rPr lang="en-CA" dirty="0" smtClean="0"/>
              <a:t> liquor stores (</a:t>
            </a:r>
            <a:r>
              <a:rPr lang="en-CA" dirty="0" smtClean="0">
                <a:solidFill>
                  <a:schemeClr val="tx2"/>
                </a:solidFill>
              </a:rPr>
              <a:t>s</a:t>
            </a:r>
            <a:r>
              <a:rPr lang="en-CA" dirty="0" smtClean="0"/>
              <a:t> on the verb)</a:t>
            </a:r>
          </a:p>
          <a:p>
            <a:r>
              <a:rPr lang="en-CA" dirty="0" smtClean="0"/>
              <a:t>Plural subjects use plural verbs</a:t>
            </a:r>
          </a:p>
          <a:p>
            <a:pPr lvl="1"/>
            <a:r>
              <a:rPr lang="en-CA" dirty="0" smtClean="0"/>
              <a:t>Bonnie and Clyde </a:t>
            </a:r>
            <a:r>
              <a:rPr lang="en-CA" dirty="0" smtClean="0">
                <a:solidFill>
                  <a:schemeClr val="tx2"/>
                </a:solidFill>
              </a:rPr>
              <a:t>rob</a:t>
            </a:r>
            <a:r>
              <a:rPr lang="en-CA" dirty="0" smtClean="0"/>
              <a:t> banks (no </a:t>
            </a:r>
            <a:r>
              <a:rPr lang="en-CA" dirty="0" smtClean="0">
                <a:solidFill>
                  <a:schemeClr val="tx2"/>
                </a:solidFill>
              </a:rPr>
              <a:t>s</a:t>
            </a:r>
            <a:r>
              <a:rPr lang="en-CA" dirty="0" smtClean="0"/>
              <a:t> on the verb)</a:t>
            </a:r>
          </a:p>
          <a:p>
            <a:r>
              <a:rPr lang="en-CA" dirty="0" smtClean="0"/>
              <a:t>Most native speaker do this instinctively</a:t>
            </a:r>
          </a:p>
          <a:p>
            <a:r>
              <a:rPr lang="en-CA" dirty="0" smtClean="0"/>
              <a:t>More complex problems require you to learn a few rules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Watch the Verb Endings!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182688" y="2017713"/>
            <a:ext cx="3813175" cy="4114800"/>
          </a:xfrm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smtClean="0"/>
              <a:t>	</a:t>
            </a:r>
            <a:r>
              <a:rPr lang="en-US" sz="3200" u="sng" smtClean="0"/>
              <a:t>Singular    </a:t>
            </a:r>
          </a:p>
          <a:p>
            <a:r>
              <a:rPr lang="en-US" smtClean="0"/>
              <a:t>I walk</a:t>
            </a:r>
          </a:p>
          <a:p>
            <a:r>
              <a:rPr lang="en-US" smtClean="0"/>
              <a:t>You walk</a:t>
            </a:r>
          </a:p>
          <a:p>
            <a:r>
              <a:rPr lang="en-US" smtClean="0"/>
              <a:t>He/She/It walk s</a:t>
            </a:r>
          </a:p>
          <a:p>
            <a:pPr lvl="1"/>
            <a:r>
              <a:rPr lang="en-US" smtClean="0"/>
              <a:t>Joe walk s</a:t>
            </a:r>
          </a:p>
          <a:p>
            <a:pPr lvl="1"/>
            <a:r>
              <a:rPr lang="en-US" smtClean="0"/>
              <a:t>The girl walk s</a:t>
            </a: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sz="quarter" idx="2"/>
          </p:nvPr>
        </p:nvSpPr>
        <p:spPr>
          <a:xfrm>
            <a:off x="5140325" y="2017713"/>
            <a:ext cx="3814763" cy="4114800"/>
          </a:xfrm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3200" smtClean="0"/>
              <a:t>	</a:t>
            </a:r>
            <a:r>
              <a:rPr lang="en-US" sz="3200" u="sng" smtClean="0"/>
              <a:t>Plural</a:t>
            </a:r>
          </a:p>
          <a:p>
            <a:r>
              <a:rPr lang="en-US" smtClean="0"/>
              <a:t>We walk</a:t>
            </a:r>
          </a:p>
          <a:p>
            <a:r>
              <a:rPr lang="en-US" smtClean="0"/>
              <a:t>You walk</a:t>
            </a:r>
          </a:p>
          <a:p>
            <a:r>
              <a:rPr lang="en-US" smtClean="0"/>
              <a:t>They walk</a:t>
            </a:r>
          </a:p>
          <a:p>
            <a:pPr lvl="1"/>
            <a:r>
              <a:rPr lang="en-US" smtClean="0"/>
              <a:t>Joe and Maria walk</a:t>
            </a:r>
          </a:p>
          <a:p>
            <a:pPr lvl="1"/>
            <a:r>
              <a:rPr lang="en-US" smtClean="0"/>
              <a:t>The girls walk</a:t>
            </a:r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657600" y="3581400"/>
            <a:ext cx="3048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048000" y="4038600"/>
            <a:ext cx="3048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3581400" y="4419600"/>
            <a:ext cx="304800" cy="304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Tip for Subject/verb Agreement 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38200" y="2743200"/>
            <a:ext cx="64008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Generally, if the subject </a:t>
            </a:r>
            <a:r>
              <a:rPr lang="en-US" sz="3600" u="sng">
                <a:solidFill>
                  <a:schemeClr val="folHlink"/>
                </a:solidFill>
                <a:latin typeface="Times New Roman" pitchFamily="18" charset="0"/>
              </a:rPr>
              <a:t>doesn’t</a:t>
            </a:r>
            <a:r>
              <a:rPr lang="en-US" sz="360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sz="3600">
                <a:latin typeface="Times New Roman" pitchFamily="18" charset="0"/>
              </a:rPr>
              <a:t>end in </a:t>
            </a:r>
            <a:r>
              <a:rPr lang="en-US" sz="3600">
                <a:solidFill>
                  <a:schemeClr val="folHlink"/>
                </a:solidFill>
                <a:latin typeface="Times New Roman" pitchFamily="18" charset="0"/>
              </a:rPr>
              <a:t>–S</a:t>
            </a:r>
            <a:r>
              <a:rPr lang="en-US" sz="3600">
                <a:latin typeface="Times New Roman" pitchFamily="18" charset="0"/>
              </a:rPr>
              <a:t>, the verb will.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38200" y="4267200"/>
            <a:ext cx="6019800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If the subject </a:t>
            </a:r>
            <a:r>
              <a:rPr lang="en-US" sz="3600" u="sng">
                <a:solidFill>
                  <a:schemeClr val="folHlink"/>
                </a:solidFill>
                <a:latin typeface="Times New Roman" pitchFamily="18" charset="0"/>
              </a:rPr>
              <a:t>does</a:t>
            </a:r>
            <a:r>
              <a:rPr lang="en-US" sz="3600">
                <a:latin typeface="Times New Roman" pitchFamily="18" charset="0"/>
              </a:rPr>
              <a:t> end in </a:t>
            </a:r>
            <a:r>
              <a:rPr lang="en-US" sz="3600">
                <a:solidFill>
                  <a:schemeClr val="folHlink"/>
                </a:solidFill>
                <a:latin typeface="Times New Roman" pitchFamily="18" charset="0"/>
              </a:rPr>
              <a:t>–S</a:t>
            </a:r>
            <a:r>
              <a:rPr lang="en-US" sz="3600">
                <a:latin typeface="Times New Roman" pitchFamily="18" charset="0"/>
              </a:rPr>
              <a:t>, the verb won’t.</a:t>
            </a:r>
          </a:p>
          <a:p>
            <a:pPr>
              <a:spcBef>
                <a:spcPct val="50000"/>
              </a:spcBef>
            </a:pPr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Identify the Subject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 smtClean="0"/>
              <a:t>Ignore words that come between the subject and the verb</a:t>
            </a:r>
          </a:p>
          <a:p>
            <a:pPr>
              <a:lnSpc>
                <a:spcPct val="90000"/>
              </a:lnSpc>
            </a:pPr>
            <a:r>
              <a:rPr lang="en-CA" dirty="0" smtClean="0"/>
              <a:t>Reduce sentences to their simplest form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A good set of skis </a:t>
            </a:r>
            <a:r>
              <a:rPr lang="en-CA" dirty="0" smtClean="0">
                <a:solidFill>
                  <a:schemeClr val="tx2"/>
                </a:solidFill>
              </a:rPr>
              <a:t>costs / cost</a:t>
            </a:r>
            <a:r>
              <a:rPr lang="en-CA" dirty="0" smtClean="0"/>
              <a:t> hundreds of dollars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A good set of skis </a:t>
            </a:r>
            <a:r>
              <a:rPr lang="en-CA" dirty="0" smtClean="0">
                <a:solidFill>
                  <a:schemeClr val="tx2"/>
                </a:solidFill>
              </a:rPr>
              <a:t>costs / cost</a:t>
            </a:r>
            <a:r>
              <a:rPr lang="en-CA" dirty="0" smtClean="0"/>
              <a:t> hundreds of dollars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A good set of skis </a:t>
            </a:r>
            <a:r>
              <a:rPr lang="en-CA" dirty="0" smtClean="0">
                <a:solidFill>
                  <a:schemeClr val="tx2"/>
                </a:solidFill>
              </a:rPr>
              <a:t>costs</a:t>
            </a:r>
            <a:r>
              <a:rPr lang="en-CA" dirty="0" smtClean="0"/>
              <a:t>  hundreds of dollars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My boss, as well as her staff, </a:t>
            </a:r>
            <a:r>
              <a:rPr lang="en-CA" dirty="0" smtClean="0">
                <a:solidFill>
                  <a:schemeClr val="tx2"/>
                </a:solidFill>
              </a:rPr>
              <a:t>leave / leaves</a:t>
            </a:r>
            <a:r>
              <a:rPr lang="en-CA" dirty="0" smtClean="0"/>
              <a:t> early every Friday</a:t>
            </a:r>
          </a:p>
          <a:p>
            <a:pPr lvl="1">
              <a:lnSpc>
                <a:spcPct val="90000"/>
              </a:lnSpc>
            </a:pPr>
            <a:r>
              <a:rPr lang="en-CA" dirty="0" smtClean="0"/>
              <a:t>My boss, as well as her staff, </a:t>
            </a:r>
            <a:r>
              <a:rPr lang="en-CA" dirty="0" smtClean="0">
                <a:solidFill>
                  <a:schemeClr val="tx2"/>
                </a:solidFill>
              </a:rPr>
              <a:t>leave / leaves</a:t>
            </a:r>
            <a:r>
              <a:rPr lang="en-CA" dirty="0" smtClean="0"/>
              <a:t> early every Friday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CA" dirty="0" smtClean="0"/>
              <a:t>My boss, as well as her staff, </a:t>
            </a:r>
            <a:r>
              <a:rPr lang="en-CA" dirty="0" smtClean="0">
                <a:solidFill>
                  <a:schemeClr val="tx2"/>
                </a:solidFill>
              </a:rPr>
              <a:t>leaves</a:t>
            </a:r>
            <a:r>
              <a:rPr lang="en-CA" dirty="0" smtClean="0"/>
              <a:t> early every Friday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Remember the 3 irregular verbs: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7772400" cy="4419600"/>
          </a:xfrm>
          <a:noFill/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800" b="1" dirty="0">
                <a:solidFill>
                  <a:schemeClr val="tx2"/>
                </a:solidFill>
              </a:rPr>
              <a:t>DO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r>
              <a:rPr lang="en-US" sz="2800" dirty="0">
                <a:solidFill>
                  <a:schemeClr val="tx2"/>
                </a:solidFill>
              </a:rPr>
              <a:t>	</a:t>
            </a:r>
            <a:r>
              <a:rPr lang="en-US" sz="2800" u="sng" dirty="0">
                <a:solidFill>
                  <a:schemeClr val="folHlink"/>
                </a:solidFill>
              </a:rPr>
              <a:t>Singular</a:t>
            </a:r>
            <a:r>
              <a:rPr lang="en-US" sz="2800" dirty="0">
                <a:solidFill>
                  <a:schemeClr val="folHlink"/>
                </a:solidFill>
              </a:rPr>
              <a:t>		</a:t>
            </a:r>
            <a:r>
              <a:rPr lang="en-US" sz="2800" u="sng" dirty="0">
                <a:solidFill>
                  <a:schemeClr val="folHlink"/>
                </a:solidFill>
              </a:rPr>
              <a:t>Plural</a:t>
            </a:r>
          </a:p>
          <a:p>
            <a:pPr lvl="1">
              <a:lnSpc>
                <a:spcPct val="90000"/>
              </a:lnSpc>
              <a:buSzTx/>
            </a:pPr>
            <a:r>
              <a:rPr lang="en-US" sz="2400" dirty="0"/>
              <a:t>He doe</a:t>
            </a:r>
            <a:r>
              <a:rPr lang="en-US" sz="2400" b="1" u="sng" dirty="0">
                <a:solidFill>
                  <a:schemeClr val="folHlink"/>
                </a:solidFill>
              </a:rPr>
              <a:t>s</a:t>
            </a:r>
            <a:r>
              <a:rPr lang="en-US" sz="2400" dirty="0"/>
              <a:t>		They do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None/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800" b="1" dirty="0">
                <a:solidFill>
                  <a:schemeClr val="tx2"/>
                </a:solidFill>
              </a:rPr>
              <a:t>HAVE</a:t>
            </a:r>
          </a:p>
          <a:p>
            <a:pPr lvl="1">
              <a:lnSpc>
                <a:spcPct val="90000"/>
              </a:lnSpc>
              <a:buSzTx/>
            </a:pPr>
            <a:r>
              <a:rPr lang="en-US" sz="2400" dirty="0"/>
              <a:t>She ha</a:t>
            </a:r>
            <a:r>
              <a:rPr lang="en-US" sz="2400" b="1" u="sng" dirty="0">
                <a:solidFill>
                  <a:schemeClr val="folHlink"/>
                </a:solidFill>
              </a:rPr>
              <a:t>s</a:t>
            </a:r>
            <a:r>
              <a:rPr lang="en-US" sz="2400" dirty="0"/>
              <a:t> </a:t>
            </a:r>
            <a:r>
              <a:rPr lang="en-US" sz="2400" dirty="0"/>
              <a:t> </a:t>
            </a:r>
            <a:r>
              <a:rPr lang="en-US" sz="2400" dirty="0" smtClean="0"/>
              <a:t>           </a:t>
            </a:r>
            <a:r>
              <a:rPr lang="en-US" sz="2400" dirty="0" smtClean="0"/>
              <a:t>They </a:t>
            </a:r>
            <a:r>
              <a:rPr lang="en-US" sz="2400" dirty="0"/>
              <a:t>have</a:t>
            </a:r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endParaRPr lang="en-US" sz="2800" dirty="0"/>
          </a:p>
          <a:p>
            <a:pPr>
              <a:lnSpc>
                <a:spcPct val="90000"/>
              </a:lnSpc>
              <a:buClr>
                <a:schemeClr val="tx1"/>
              </a:buClr>
              <a:buSzTx/>
            </a:pPr>
            <a:r>
              <a:rPr lang="en-US" sz="2800" b="1" dirty="0" smtClean="0">
                <a:solidFill>
                  <a:schemeClr val="tx2"/>
                </a:solidFill>
              </a:rPr>
              <a:t>BE</a:t>
            </a:r>
            <a:endParaRPr lang="en-US" sz="2800" b="1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SzTx/>
            </a:pPr>
            <a:r>
              <a:rPr lang="en-US" sz="2400" dirty="0"/>
              <a:t>He </a:t>
            </a:r>
            <a:r>
              <a:rPr lang="en-US" sz="2400" dirty="0" smtClean="0"/>
              <a:t>i</a:t>
            </a:r>
            <a:r>
              <a:rPr lang="en-US" sz="2400" b="1" u="sng" dirty="0" smtClean="0">
                <a:solidFill>
                  <a:schemeClr val="folHlink"/>
                </a:solidFill>
              </a:rPr>
              <a:t>s</a:t>
            </a:r>
            <a:r>
              <a:rPr lang="en-US" sz="2400" dirty="0" smtClean="0"/>
              <a:t>		 They are</a:t>
            </a:r>
            <a:endParaRPr lang="en-US" sz="2400" dirty="0"/>
          </a:p>
          <a:p>
            <a:pPr lvl="1">
              <a:lnSpc>
                <a:spcPct val="90000"/>
              </a:lnSpc>
              <a:buSzTx/>
            </a:pPr>
            <a:r>
              <a:rPr lang="en-US" sz="2400" dirty="0"/>
              <a:t>She wa</a:t>
            </a:r>
            <a:r>
              <a:rPr lang="en-US" sz="2400" b="1" u="sng" dirty="0">
                <a:solidFill>
                  <a:schemeClr val="folHlink"/>
                </a:solidFill>
              </a:rPr>
              <a:t>s</a:t>
            </a:r>
            <a:r>
              <a:rPr lang="en-US" sz="2400" dirty="0">
                <a:solidFill>
                  <a:schemeClr val="folHlink"/>
                </a:solidFill>
              </a:rPr>
              <a:t>	</a:t>
            </a:r>
            <a:r>
              <a:rPr lang="en-US" sz="2400" dirty="0"/>
              <a:t>	They were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934200" y="2263775"/>
            <a:ext cx="1293813" cy="3917950"/>
            <a:chOff x="4368" y="1426"/>
            <a:chExt cx="815" cy="2468"/>
          </a:xfrm>
        </p:grpSpPr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4683" y="1426"/>
              <a:ext cx="446" cy="435"/>
              <a:chOff x="4053" y="1336"/>
              <a:chExt cx="446" cy="435"/>
            </a:xfrm>
          </p:grpSpPr>
          <p:sp>
            <p:nvSpPr>
              <p:cNvPr id="1036" name="Freeform 12"/>
              <p:cNvSpPr>
                <a:spLocks/>
              </p:cNvSpPr>
              <p:nvPr/>
            </p:nvSpPr>
            <p:spPr bwMode="auto">
              <a:xfrm>
                <a:off x="4213" y="1505"/>
                <a:ext cx="150" cy="266"/>
              </a:xfrm>
              <a:custGeom>
                <a:avLst/>
                <a:gdLst/>
                <a:ahLst/>
                <a:cxnLst>
                  <a:cxn ang="0">
                    <a:pos x="48" y="241"/>
                  </a:cxn>
                  <a:cxn ang="0">
                    <a:pos x="50" y="198"/>
                  </a:cxn>
                  <a:cxn ang="0">
                    <a:pos x="40" y="165"/>
                  </a:cxn>
                  <a:cxn ang="0">
                    <a:pos x="22" y="136"/>
                  </a:cxn>
                  <a:cxn ang="0">
                    <a:pos x="0" y="93"/>
                  </a:cxn>
                  <a:cxn ang="0">
                    <a:pos x="2" y="65"/>
                  </a:cxn>
                  <a:cxn ang="0">
                    <a:pos x="17" y="30"/>
                  </a:cxn>
                  <a:cxn ang="0">
                    <a:pos x="45" y="7"/>
                  </a:cxn>
                  <a:cxn ang="0">
                    <a:pos x="70" y="0"/>
                  </a:cxn>
                  <a:cxn ang="0">
                    <a:pos x="96" y="5"/>
                  </a:cxn>
                  <a:cxn ang="0">
                    <a:pos x="113" y="15"/>
                  </a:cxn>
                  <a:cxn ang="0">
                    <a:pos x="137" y="35"/>
                  </a:cxn>
                  <a:cxn ang="0">
                    <a:pos x="150" y="65"/>
                  </a:cxn>
                  <a:cxn ang="0">
                    <a:pos x="145" y="96"/>
                  </a:cxn>
                  <a:cxn ang="0">
                    <a:pos x="126" y="123"/>
                  </a:cxn>
                  <a:cxn ang="0">
                    <a:pos x="101" y="167"/>
                  </a:cxn>
                  <a:cxn ang="0">
                    <a:pos x="96" y="198"/>
                  </a:cxn>
                  <a:cxn ang="0">
                    <a:pos x="98" y="223"/>
                  </a:cxn>
                  <a:cxn ang="0">
                    <a:pos x="86" y="248"/>
                  </a:cxn>
                  <a:cxn ang="0">
                    <a:pos x="73" y="266"/>
                  </a:cxn>
                  <a:cxn ang="0">
                    <a:pos x="48" y="241"/>
                  </a:cxn>
                </a:cxnLst>
                <a:rect l="0" t="0" r="r" b="b"/>
                <a:pathLst>
                  <a:path w="150" h="266">
                    <a:moveTo>
                      <a:pt x="48" y="241"/>
                    </a:moveTo>
                    <a:lnTo>
                      <a:pt x="50" y="198"/>
                    </a:lnTo>
                    <a:lnTo>
                      <a:pt x="40" y="165"/>
                    </a:lnTo>
                    <a:lnTo>
                      <a:pt x="22" y="136"/>
                    </a:lnTo>
                    <a:lnTo>
                      <a:pt x="0" y="93"/>
                    </a:lnTo>
                    <a:lnTo>
                      <a:pt x="2" y="65"/>
                    </a:lnTo>
                    <a:lnTo>
                      <a:pt x="17" y="30"/>
                    </a:lnTo>
                    <a:lnTo>
                      <a:pt x="45" y="7"/>
                    </a:lnTo>
                    <a:lnTo>
                      <a:pt x="70" y="0"/>
                    </a:lnTo>
                    <a:lnTo>
                      <a:pt x="96" y="5"/>
                    </a:lnTo>
                    <a:lnTo>
                      <a:pt x="113" y="15"/>
                    </a:lnTo>
                    <a:lnTo>
                      <a:pt x="137" y="35"/>
                    </a:lnTo>
                    <a:lnTo>
                      <a:pt x="150" y="65"/>
                    </a:lnTo>
                    <a:lnTo>
                      <a:pt x="145" y="96"/>
                    </a:lnTo>
                    <a:lnTo>
                      <a:pt x="126" y="123"/>
                    </a:lnTo>
                    <a:lnTo>
                      <a:pt x="101" y="167"/>
                    </a:lnTo>
                    <a:lnTo>
                      <a:pt x="96" y="198"/>
                    </a:lnTo>
                    <a:lnTo>
                      <a:pt x="98" y="223"/>
                    </a:lnTo>
                    <a:lnTo>
                      <a:pt x="86" y="248"/>
                    </a:lnTo>
                    <a:lnTo>
                      <a:pt x="73" y="266"/>
                    </a:lnTo>
                    <a:lnTo>
                      <a:pt x="48" y="241"/>
                    </a:ln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13"/>
              <p:cNvSpPr>
                <a:spLocks/>
              </p:cNvSpPr>
              <p:nvPr/>
            </p:nvSpPr>
            <p:spPr bwMode="auto">
              <a:xfrm>
                <a:off x="4053" y="1491"/>
                <a:ext cx="109" cy="51"/>
              </a:xfrm>
              <a:custGeom>
                <a:avLst/>
                <a:gdLst/>
                <a:ahLst/>
                <a:cxnLst>
                  <a:cxn ang="0">
                    <a:pos x="109" y="51"/>
                  </a:cxn>
                  <a:cxn ang="0">
                    <a:pos x="18" y="35"/>
                  </a:cxn>
                  <a:cxn ang="0">
                    <a:pos x="0" y="17"/>
                  </a:cxn>
                  <a:cxn ang="0">
                    <a:pos x="7" y="2"/>
                  </a:cxn>
                  <a:cxn ang="0">
                    <a:pos x="28" y="0"/>
                  </a:cxn>
                  <a:cxn ang="0">
                    <a:pos x="109" y="51"/>
                  </a:cxn>
                </a:cxnLst>
                <a:rect l="0" t="0" r="r" b="b"/>
                <a:pathLst>
                  <a:path w="109" h="51">
                    <a:moveTo>
                      <a:pt x="109" y="51"/>
                    </a:moveTo>
                    <a:lnTo>
                      <a:pt x="18" y="35"/>
                    </a:lnTo>
                    <a:lnTo>
                      <a:pt x="0" y="17"/>
                    </a:lnTo>
                    <a:lnTo>
                      <a:pt x="7" y="2"/>
                    </a:lnTo>
                    <a:lnTo>
                      <a:pt x="28" y="0"/>
                    </a:lnTo>
                    <a:lnTo>
                      <a:pt x="109" y="5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14"/>
              <p:cNvSpPr>
                <a:spLocks/>
              </p:cNvSpPr>
              <p:nvPr/>
            </p:nvSpPr>
            <p:spPr bwMode="auto">
              <a:xfrm>
                <a:off x="4162" y="1358"/>
                <a:ext cx="48" cy="84"/>
              </a:xfrm>
              <a:custGeom>
                <a:avLst/>
                <a:gdLst/>
                <a:ahLst/>
                <a:cxnLst>
                  <a:cxn ang="0">
                    <a:pos x="48" y="84"/>
                  </a:cxn>
                  <a:cxn ang="0">
                    <a:pos x="0" y="31"/>
                  </a:cxn>
                  <a:cxn ang="0">
                    <a:pos x="5" y="8"/>
                  </a:cxn>
                  <a:cxn ang="0">
                    <a:pos x="28" y="0"/>
                  </a:cxn>
                  <a:cxn ang="0">
                    <a:pos x="41" y="16"/>
                  </a:cxn>
                  <a:cxn ang="0">
                    <a:pos x="48" y="84"/>
                  </a:cxn>
                </a:cxnLst>
                <a:rect l="0" t="0" r="r" b="b"/>
                <a:pathLst>
                  <a:path w="48" h="84">
                    <a:moveTo>
                      <a:pt x="48" y="84"/>
                    </a:moveTo>
                    <a:lnTo>
                      <a:pt x="0" y="31"/>
                    </a:lnTo>
                    <a:lnTo>
                      <a:pt x="5" y="8"/>
                    </a:lnTo>
                    <a:lnTo>
                      <a:pt x="28" y="0"/>
                    </a:lnTo>
                    <a:lnTo>
                      <a:pt x="41" y="16"/>
                    </a:lnTo>
                    <a:lnTo>
                      <a:pt x="48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15"/>
              <p:cNvSpPr>
                <a:spLocks/>
              </p:cNvSpPr>
              <p:nvPr/>
            </p:nvSpPr>
            <p:spPr bwMode="auto">
              <a:xfrm>
                <a:off x="4316" y="1336"/>
                <a:ext cx="42" cy="101"/>
              </a:xfrm>
              <a:custGeom>
                <a:avLst/>
                <a:gdLst/>
                <a:ahLst/>
                <a:cxnLst>
                  <a:cxn ang="0">
                    <a:pos x="6" y="101"/>
                  </a:cxn>
                  <a:cxn ang="0">
                    <a:pos x="0" y="26"/>
                  </a:cxn>
                  <a:cxn ang="0">
                    <a:pos x="22" y="0"/>
                  </a:cxn>
                  <a:cxn ang="0">
                    <a:pos x="42" y="11"/>
                  </a:cxn>
                  <a:cxn ang="0">
                    <a:pos x="39" y="31"/>
                  </a:cxn>
                  <a:cxn ang="0">
                    <a:pos x="6" y="101"/>
                  </a:cxn>
                </a:cxnLst>
                <a:rect l="0" t="0" r="r" b="b"/>
                <a:pathLst>
                  <a:path w="42" h="101">
                    <a:moveTo>
                      <a:pt x="6" y="101"/>
                    </a:moveTo>
                    <a:lnTo>
                      <a:pt x="0" y="26"/>
                    </a:lnTo>
                    <a:lnTo>
                      <a:pt x="22" y="0"/>
                    </a:lnTo>
                    <a:lnTo>
                      <a:pt x="42" y="11"/>
                    </a:lnTo>
                    <a:lnTo>
                      <a:pt x="39" y="31"/>
                    </a:lnTo>
                    <a:lnTo>
                      <a:pt x="6" y="10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16"/>
              <p:cNvSpPr>
                <a:spLocks/>
              </p:cNvSpPr>
              <p:nvPr/>
            </p:nvSpPr>
            <p:spPr bwMode="auto">
              <a:xfrm>
                <a:off x="4401" y="1414"/>
                <a:ext cx="98" cy="63"/>
              </a:xfrm>
              <a:custGeom>
                <a:avLst/>
                <a:gdLst/>
                <a:ahLst/>
                <a:cxnLst>
                  <a:cxn ang="0">
                    <a:pos x="0" y="63"/>
                  </a:cxn>
                  <a:cxn ang="0">
                    <a:pos x="73" y="0"/>
                  </a:cxn>
                  <a:cxn ang="0">
                    <a:pos x="98" y="12"/>
                  </a:cxn>
                  <a:cxn ang="0">
                    <a:pos x="96" y="33"/>
                  </a:cxn>
                  <a:cxn ang="0">
                    <a:pos x="83" y="43"/>
                  </a:cxn>
                  <a:cxn ang="0">
                    <a:pos x="0" y="63"/>
                  </a:cxn>
                </a:cxnLst>
                <a:rect l="0" t="0" r="r" b="b"/>
                <a:pathLst>
                  <a:path w="98" h="63">
                    <a:moveTo>
                      <a:pt x="0" y="63"/>
                    </a:moveTo>
                    <a:lnTo>
                      <a:pt x="73" y="0"/>
                    </a:lnTo>
                    <a:lnTo>
                      <a:pt x="98" y="12"/>
                    </a:lnTo>
                    <a:lnTo>
                      <a:pt x="96" y="33"/>
                    </a:lnTo>
                    <a:lnTo>
                      <a:pt x="83" y="43"/>
                    </a:lnTo>
                    <a:lnTo>
                      <a:pt x="0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 flipH="1">
              <a:off x="4368" y="1563"/>
              <a:ext cx="815" cy="2331"/>
              <a:chOff x="3936" y="1483"/>
              <a:chExt cx="815" cy="2331"/>
            </a:xfrm>
          </p:grpSpPr>
          <p:sp>
            <p:nvSpPr>
              <p:cNvPr id="1042" name="Freeform 18"/>
              <p:cNvSpPr>
                <a:spLocks/>
              </p:cNvSpPr>
              <p:nvPr/>
            </p:nvSpPr>
            <p:spPr bwMode="auto">
              <a:xfrm>
                <a:off x="4083" y="1868"/>
                <a:ext cx="410" cy="406"/>
              </a:xfrm>
              <a:custGeom>
                <a:avLst/>
                <a:gdLst/>
                <a:ahLst/>
                <a:cxnLst>
                  <a:cxn ang="0">
                    <a:pos x="268" y="117"/>
                  </a:cxn>
                  <a:cxn ang="0">
                    <a:pos x="217" y="41"/>
                  </a:cxn>
                  <a:cxn ang="0">
                    <a:pos x="166" y="0"/>
                  </a:cxn>
                  <a:cxn ang="0">
                    <a:pos x="106" y="0"/>
                  </a:cxn>
                  <a:cxn ang="0">
                    <a:pos x="40" y="26"/>
                  </a:cxn>
                  <a:cxn ang="0">
                    <a:pos x="10" y="71"/>
                  </a:cxn>
                  <a:cxn ang="0">
                    <a:pos x="0" y="132"/>
                  </a:cxn>
                  <a:cxn ang="0">
                    <a:pos x="10" y="213"/>
                  </a:cxn>
                  <a:cxn ang="0">
                    <a:pos x="50" y="304"/>
                  </a:cxn>
                  <a:cxn ang="0">
                    <a:pos x="121" y="365"/>
                  </a:cxn>
                  <a:cxn ang="0">
                    <a:pos x="176" y="395"/>
                  </a:cxn>
                  <a:cxn ang="0">
                    <a:pos x="232" y="406"/>
                  </a:cxn>
                  <a:cxn ang="0">
                    <a:pos x="278" y="390"/>
                  </a:cxn>
                  <a:cxn ang="0">
                    <a:pos x="303" y="365"/>
                  </a:cxn>
                  <a:cxn ang="0">
                    <a:pos x="319" y="304"/>
                  </a:cxn>
                  <a:cxn ang="0">
                    <a:pos x="314" y="233"/>
                  </a:cxn>
                  <a:cxn ang="0">
                    <a:pos x="298" y="173"/>
                  </a:cxn>
                  <a:cxn ang="0">
                    <a:pos x="399" y="117"/>
                  </a:cxn>
                  <a:cxn ang="0">
                    <a:pos x="410" y="92"/>
                  </a:cxn>
                  <a:cxn ang="0">
                    <a:pos x="399" y="81"/>
                  </a:cxn>
                  <a:cxn ang="0">
                    <a:pos x="288" y="147"/>
                  </a:cxn>
                  <a:cxn ang="0">
                    <a:pos x="268" y="117"/>
                  </a:cxn>
                </a:cxnLst>
                <a:rect l="0" t="0" r="r" b="b"/>
                <a:pathLst>
                  <a:path w="410" h="406">
                    <a:moveTo>
                      <a:pt x="268" y="117"/>
                    </a:moveTo>
                    <a:lnTo>
                      <a:pt x="217" y="41"/>
                    </a:lnTo>
                    <a:lnTo>
                      <a:pt x="166" y="0"/>
                    </a:lnTo>
                    <a:lnTo>
                      <a:pt x="106" y="0"/>
                    </a:lnTo>
                    <a:lnTo>
                      <a:pt x="40" y="26"/>
                    </a:lnTo>
                    <a:lnTo>
                      <a:pt x="10" y="71"/>
                    </a:lnTo>
                    <a:lnTo>
                      <a:pt x="0" y="132"/>
                    </a:lnTo>
                    <a:lnTo>
                      <a:pt x="10" y="213"/>
                    </a:lnTo>
                    <a:lnTo>
                      <a:pt x="50" y="304"/>
                    </a:lnTo>
                    <a:lnTo>
                      <a:pt x="121" y="365"/>
                    </a:lnTo>
                    <a:lnTo>
                      <a:pt x="176" y="395"/>
                    </a:lnTo>
                    <a:lnTo>
                      <a:pt x="232" y="406"/>
                    </a:lnTo>
                    <a:lnTo>
                      <a:pt x="278" y="390"/>
                    </a:lnTo>
                    <a:lnTo>
                      <a:pt x="303" y="365"/>
                    </a:lnTo>
                    <a:lnTo>
                      <a:pt x="319" y="304"/>
                    </a:lnTo>
                    <a:lnTo>
                      <a:pt x="314" y="233"/>
                    </a:lnTo>
                    <a:lnTo>
                      <a:pt x="298" y="173"/>
                    </a:lnTo>
                    <a:lnTo>
                      <a:pt x="399" y="117"/>
                    </a:lnTo>
                    <a:lnTo>
                      <a:pt x="410" y="92"/>
                    </a:lnTo>
                    <a:lnTo>
                      <a:pt x="399" y="81"/>
                    </a:lnTo>
                    <a:lnTo>
                      <a:pt x="288" y="147"/>
                    </a:lnTo>
                    <a:lnTo>
                      <a:pt x="268" y="117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19"/>
              <p:cNvSpPr>
                <a:spLocks/>
              </p:cNvSpPr>
              <p:nvPr/>
            </p:nvSpPr>
            <p:spPr bwMode="auto">
              <a:xfrm>
                <a:off x="4377" y="1483"/>
                <a:ext cx="364" cy="907"/>
              </a:xfrm>
              <a:custGeom>
                <a:avLst/>
                <a:gdLst/>
                <a:ahLst/>
                <a:cxnLst>
                  <a:cxn ang="0">
                    <a:pos x="101" y="765"/>
                  </a:cxn>
                  <a:cxn ang="0">
                    <a:pos x="35" y="816"/>
                  </a:cxn>
                  <a:cxn ang="0">
                    <a:pos x="15" y="832"/>
                  </a:cxn>
                  <a:cxn ang="0">
                    <a:pos x="0" y="867"/>
                  </a:cxn>
                  <a:cxn ang="0">
                    <a:pos x="20" y="902"/>
                  </a:cxn>
                  <a:cxn ang="0">
                    <a:pos x="40" y="907"/>
                  </a:cxn>
                  <a:cxn ang="0">
                    <a:pos x="101" y="887"/>
                  </a:cxn>
                  <a:cxn ang="0">
                    <a:pos x="192" y="816"/>
                  </a:cxn>
                  <a:cxn ang="0">
                    <a:pos x="273" y="730"/>
                  </a:cxn>
                  <a:cxn ang="0">
                    <a:pos x="359" y="633"/>
                  </a:cxn>
                  <a:cxn ang="0">
                    <a:pos x="364" y="593"/>
                  </a:cxn>
                  <a:cxn ang="0">
                    <a:pos x="364" y="482"/>
                  </a:cxn>
                  <a:cxn ang="0">
                    <a:pos x="339" y="310"/>
                  </a:cxn>
                  <a:cxn ang="0">
                    <a:pos x="354" y="209"/>
                  </a:cxn>
                  <a:cxn ang="0">
                    <a:pos x="364" y="168"/>
                  </a:cxn>
                  <a:cxn ang="0">
                    <a:pos x="349" y="147"/>
                  </a:cxn>
                  <a:cxn ang="0">
                    <a:pos x="313" y="127"/>
                  </a:cxn>
                  <a:cxn ang="0">
                    <a:pos x="288" y="112"/>
                  </a:cxn>
                  <a:cxn ang="0">
                    <a:pos x="303" y="21"/>
                  </a:cxn>
                  <a:cxn ang="0">
                    <a:pos x="293" y="0"/>
                  </a:cxn>
                  <a:cxn ang="0">
                    <a:pos x="273" y="6"/>
                  </a:cxn>
                  <a:cxn ang="0">
                    <a:pos x="263" y="122"/>
                  </a:cxn>
                  <a:cxn ang="0">
                    <a:pos x="253" y="152"/>
                  </a:cxn>
                  <a:cxn ang="0">
                    <a:pos x="248" y="173"/>
                  </a:cxn>
                  <a:cxn ang="0">
                    <a:pos x="207" y="157"/>
                  </a:cxn>
                  <a:cxn ang="0">
                    <a:pos x="177" y="157"/>
                  </a:cxn>
                  <a:cxn ang="0">
                    <a:pos x="177" y="178"/>
                  </a:cxn>
                  <a:cxn ang="0">
                    <a:pos x="197" y="194"/>
                  </a:cxn>
                  <a:cxn ang="0">
                    <a:pos x="233" y="194"/>
                  </a:cxn>
                  <a:cxn ang="0">
                    <a:pos x="258" y="214"/>
                  </a:cxn>
                  <a:cxn ang="0">
                    <a:pos x="278" y="249"/>
                  </a:cxn>
                  <a:cxn ang="0">
                    <a:pos x="298" y="305"/>
                  </a:cxn>
                  <a:cxn ang="0">
                    <a:pos x="313" y="416"/>
                  </a:cxn>
                  <a:cxn ang="0">
                    <a:pos x="313" y="517"/>
                  </a:cxn>
                  <a:cxn ang="0">
                    <a:pos x="303" y="598"/>
                  </a:cxn>
                  <a:cxn ang="0">
                    <a:pos x="283" y="633"/>
                  </a:cxn>
                  <a:cxn ang="0">
                    <a:pos x="212" y="684"/>
                  </a:cxn>
                  <a:cxn ang="0">
                    <a:pos x="136" y="730"/>
                  </a:cxn>
                  <a:cxn ang="0">
                    <a:pos x="101" y="765"/>
                  </a:cxn>
                </a:cxnLst>
                <a:rect l="0" t="0" r="r" b="b"/>
                <a:pathLst>
                  <a:path w="364" h="907">
                    <a:moveTo>
                      <a:pt x="101" y="765"/>
                    </a:moveTo>
                    <a:lnTo>
                      <a:pt x="35" y="816"/>
                    </a:lnTo>
                    <a:lnTo>
                      <a:pt x="15" y="832"/>
                    </a:lnTo>
                    <a:lnTo>
                      <a:pt x="0" y="867"/>
                    </a:lnTo>
                    <a:lnTo>
                      <a:pt x="20" y="902"/>
                    </a:lnTo>
                    <a:lnTo>
                      <a:pt x="40" y="907"/>
                    </a:lnTo>
                    <a:lnTo>
                      <a:pt x="101" y="887"/>
                    </a:lnTo>
                    <a:lnTo>
                      <a:pt x="192" y="816"/>
                    </a:lnTo>
                    <a:lnTo>
                      <a:pt x="273" y="730"/>
                    </a:lnTo>
                    <a:lnTo>
                      <a:pt x="359" y="633"/>
                    </a:lnTo>
                    <a:lnTo>
                      <a:pt x="364" y="593"/>
                    </a:lnTo>
                    <a:lnTo>
                      <a:pt x="364" y="482"/>
                    </a:lnTo>
                    <a:lnTo>
                      <a:pt x="339" y="310"/>
                    </a:lnTo>
                    <a:lnTo>
                      <a:pt x="354" y="209"/>
                    </a:lnTo>
                    <a:lnTo>
                      <a:pt x="364" y="168"/>
                    </a:lnTo>
                    <a:lnTo>
                      <a:pt x="349" y="147"/>
                    </a:lnTo>
                    <a:lnTo>
                      <a:pt x="313" y="127"/>
                    </a:lnTo>
                    <a:lnTo>
                      <a:pt x="288" y="112"/>
                    </a:lnTo>
                    <a:lnTo>
                      <a:pt x="303" y="21"/>
                    </a:lnTo>
                    <a:lnTo>
                      <a:pt x="293" y="0"/>
                    </a:lnTo>
                    <a:lnTo>
                      <a:pt x="273" y="6"/>
                    </a:lnTo>
                    <a:lnTo>
                      <a:pt x="263" y="122"/>
                    </a:lnTo>
                    <a:lnTo>
                      <a:pt x="253" y="152"/>
                    </a:lnTo>
                    <a:lnTo>
                      <a:pt x="248" y="173"/>
                    </a:lnTo>
                    <a:lnTo>
                      <a:pt x="207" y="157"/>
                    </a:lnTo>
                    <a:lnTo>
                      <a:pt x="177" y="157"/>
                    </a:lnTo>
                    <a:lnTo>
                      <a:pt x="177" y="178"/>
                    </a:lnTo>
                    <a:lnTo>
                      <a:pt x="197" y="194"/>
                    </a:lnTo>
                    <a:lnTo>
                      <a:pt x="233" y="194"/>
                    </a:lnTo>
                    <a:lnTo>
                      <a:pt x="258" y="214"/>
                    </a:lnTo>
                    <a:lnTo>
                      <a:pt x="278" y="249"/>
                    </a:lnTo>
                    <a:lnTo>
                      <a:pt x="298" y="305"/>
                    </a:lnTo>
                    <a:lnTo>
                      <a:pt x="313" y="416"/>
                    </a:lnTo>
                    <a:lnTo>
                      <a:pt x="313" y="517"/>
                    </a:lnTo>
                    <a:lnTo>
                      <a:pt x="303" y="598"/>
                    </a:lnTo>
                    <a:lnTo>
                      <a:pt x="283" y="633"/>
                    </a:lnTo>
                    <a:lnTo>
                      <a:pt x="212" y="684"/>
                    </a:lnTo>
                    <a:lnTo>
                      <a:pt x="136" y="730"/>
                    </a:lnTo>
                    <a:lnTo>
                      <a:pt x="101" y="76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20"/>
              <p:cNvSpPr>
                <a:spLocks/>
              </p:cNvSpPr>
              <p:nvPr/>
            </p:nvSpPr>
            <p:spPr bwMode="auto">
              <a:xfrm>
                <a:off x="3936" y="2320"/>
                <a:ext cx="329" cy="546"/>
              </a:xfrm>
              <a:custGeom>
                <a:avLst/>
                <a:gdLst/>
                <a:ahLst/>
                <a:cxnLst>
                  <a:cxn ang="0">
                    <a:pos x="329" y="15"/>
                  </a:cxn>
                  <a:cxn ang="0">
                    <a:pos x="293" y="0"/>
                  </a:cxn>
                  <a:cxn ang="0">
                    <a:pos x="217" y="5"/>
                  </a:cxn>
                  <a:cxn ang="0">
                    <a:pos x="151" y="56"/>
                  </a:cxn>
                  <a:cxn ang="0">
                    <a:pos x="55" y="162"/>
                  </a:cxn>
                  <a:cxn ang="0">
                    <a:pos x="5" y="248"/>
                  </a:cxn>
                  <a:cxn ang="0">
                    <a:pos x="0" y="278"/>
                  </a:cxn>
                  <a:cxn ang="0">
                    <a:pos x="25" y="334"/>
                  </a:cxn>
                  <a:cxn ang="0">
                    <a:pos x="80" y="359"/>
                  </a:cxn>
                  <a:cxn ang="0">
                    <a:pos x="151" y="389"/>
                  </a:cxn>
                  <a:cxn ang="0">
                    <a:pos x="207" y="404"/>
                  </a:cxn>
                  <a:cxn ang="0">
                    <a:pos x="232" y="430"/>
                  </a:cxn>
                  <a:cxn ang="0">
                    <a:pos x="217" y="465"/>
                  </a:cxn>
                  <a:cxn ang="0">
                    <a:pos x="177" y="506"/>
                  </a:cxn>
                  <a:cxn ang="0">
                    <a:pos x="126" y="511"/>
                  </a:cxn>
                  <a:cxn ang="0">
                    <a:pos x="91" y="495"/>
                  </a:cxn>
                  <a:cxn ang="0">
                    <a:pos x="70" y="511"/>
                  </a:cxn>
                  <a:cxn ang="0">
                    <a:pos x="75" y="531"/>
                  </a:cxn>
                  <a:cxn ang="0">
                    <a:pos x="116" y="546"/>
                  </a:cxn>
                  <a:cxn ang="0">
                    <a:pos x="177" y="546"/>
                  </a:cxn>
                  <a:cxn ang="0">
                    <a:pos x="232" y="531"/>
                  </a:cxn>
                  <a:cxn ang="0">
                    <a:pos x="263" y="511"/>
                  </a:cxn>
                  <a:cxn ang="0">
                    <a:pos x="283" y="475"/>
                  </a:cxn>
                  <a:cxn ang="0">
                    <a:pos x="293" y="435"/>
                  </a:cxn>
                  <a:cxn ang="0">
                    <a:pos x="268" y="399"/>
                  </a:cxn>
                  <a:cxn ang="0">
                    <a:pos x="207" y="374"/>
                  </a:cxn>
                  <a:cxn ang="0">
                    <a:pos x="136" y="354"/>
                  </a:cxn>
                  <a:cxn ang="0">
                    <a:pos x="75" y="319"/>
                  </a:cxn>
                  <a:cxn ang="0">
                    <a:pos x="60" y="288"/>
                  </a:cxn>
                  <a:cxn ang="0">
                    <a:pos x="70" y="233"/>
                  </a:cxn>
                  <a:cxn ang="0">
                    <a:pos x="116" y="162"/>
                  </a:cxn>
                  <a:cxn ang="0">
                    <a:pos x="172" y="121"/>
                  </a:cxn>
                  <a:cxn ang="0">
                    <a:pos x="258" y="91"/>
                  </a:cxn>
                  <a:cxn ang="0">
                    <a:pos x="329" y="76"/>
                  </a:cxn>
                  <a:cxn ang="0">
                    <a:pos x="329" y="35"/>
                  </a:cxn>
                  <a:cxn ang="0">
                    <a:pos x="329" y="15"/>
                  </a:cxn>
                </a:cxnLst>
                <a:rect l="0" t="0" r="r" b="b"/>
                <a:pathLst>
                  <a:path w="329" h="546">
                    <a:moveTo>
                      <a:pt x="329" y="15"/>
                    </a:moveTo>
                    <a:lnTo>
                      <a:pt x="293" y="0"/>
                    </a:lnTo>
                    <a:lnTo>
                      <a:pt x="217" y="5"/>
                    </a:lnTo>
                    <a:lnTo>
                      <a:pt x="151" y="56"/>
                    </a:lnTo>
                    <a:lnTo>
                      <a:pt x="55" y="162"/>
                    </a:lnTo>
                    <a:lnTo>
                      <a:pt x="5" y="248"/>
                    </a:lnTo>
                    <a:lnTo>
                      <a:pt x="0" y="278"/>
                    </a:lnTo>
                    <a:lnTo>
                      <a:pt x="25" y="334"/>
                    </a:lnTo>
                    <a:lnTo>
                      <a:pt x="80" y="359"/>
                    </a:lnTo>
                    <a:lnTo>
                      <a:pt x="151" y="389"/>
                    </a:lnTo>
                    <a:lnTo>
                      <a:pt x="207" y="404"/>
                    </a:lnTo>
                    <a:lnTo>
                      <a:pt x="232" y="430"/>
                    </a:lnTo>
                    <a:lnTo>
                      <a:pt x="217" y="465"/>
                    </a:lnTo>
                    <a:lnTo>
                      <a:pt x="177" y="506"/>
                    </a:lnTo>
                    <a:lnTo>
                      <a:pt x="126" y="511"/>
                    </a:lnTo>
                    <a:lnTo>
                      <a:pt x="91" y="495"/>
                    </a:lnTo>
                    <a:lnTo>
                      <a:pt x="70" y="511"/>
                    </a:lnTo>
                    <a:lnTo>
                      <a:pt x="75" y="531"/>
                    </a:lnTo>
                    <a:lnTo>
                      <a:pt x="116" y="546"/>
                    </a:lnTo>
                    <a:lnTo>
                      <a:pt x="177" y="546"/>
                    </a:lnTo>
                    <a:lnTo>
                      <a:pt x="232" y="531"/>
                    </a:lnTo>
                    <a:lnTo>
                      <a:pt x="263" y="511"/>
                    </a:lnTo>
                    <a:lnTo>
                      <a:pt x="283" y="475"/>
                    </a:lnTo>
                    <a:lnTo>
                      <a:pt x="293" y="435"/>
                    </a:lnTo>
                    <a:lnTo>
                      <a:pt x="268" y="399"/>
                    </a:lnTo>
                    <a:lnTo>
                      <a:pt x="207" y="374"/>
                    </a:lnTo>
                    <a:lnTo>
                      <a:pt x="136" y="354"/>
                    </a:lnTo>
                    <a:lnTo>
                      <a:pt x="75" y="319"/>
                    </a:lnTo>
                    <a:lnTo>
                      <a:pt x="60" y="288"/>
                    </a:lnTo>
                    <a:lnTo>
                      <a:pt x="70" y="233"/>
                    </a:lnTo>
                    <a:lnTo>
                      <a:pt x="116" y="162"/>
                    </a:lnTo>
                    <a:lnTo>
                      <a:pt x="172" y="121"/>
                    </a:lnTo>
                    <a:lnTo>
                      <a:pt x="258" y="91"/>
                    </a:lnTo>
                    <a:lnTo>
                      <a:pt x="329" y="76"/>
                    </a:lnTo>
                    <a:lnTo>
                      <a:pt x="329" y="35"/>
                    </a:lnTo>
                    <a:lnTo>
                      <a:pt x="329" y="1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Freeform 21"/>
              <p:cNvSpPr>
                <a:spLocks/>
              </p:cNvSpPr>
              <p:nvPr/>
            </p:nvSpPr>
            <p:spPr bwMode="auto">
              <a:xfrm>
                <a:off x="4204" y="2295"/>
                <a:ext cx="309" cy="673"/>
              </a:xfrm>
              <a:custGeom>
                <a:avLst/>
                <a:gdLst/>
                <a:ahLst/>
                <a:cxnLst>
                  <a:cxn ang="0">
                    <a:pos x="269" y="212"/>
                  </a:cxn>
                  <a:cxn ang="0">
                    <a:pos x="238" y="86"/>
                  </a:cxn>
                  <a:cxn ang="0">
                    <a:pos x="203" y="25"/>
                  </a:cxn>
                  <a:cxn ang="0">
                    <a:pos x="126" y="0"/>
                  </a:cxn>
                  <a:cxn ang="0">
                    <a:pos x="50" y="10"/>
                  </a:cxn>
                  <a:cxn ang="0">
                    <a:pos x="15" y="76"/>
                  </a:cxn>
                  <a:cxn ang="0">
                    <a:pos x="20" y="157"/>
                  </a:cxn>
                  <a:cxn ang="0">
                    <a:pos x="40" y="288"/>
                  </a:cxn>
                  <a:cxn ang="0">
                    <a:pos x="40" y="404"/>
                  </a:cxn>
                  <a:cxn ang="0">
                    <a:pos x="15" y="505"/>
                  </a:cxn>
                  <a:cxn ang="0">
                    <a:pos x="0" y="561"/>
                  </a:cxn>
                  <a:cxn ang="0">
                    <a:pos x="10" y="612"/>
                  </a:cxn>
                  <a:cxn ang="0">
                    <a:pos x="45" y="638"/>
                  </a:cxn>
                  <a:cxn ang="0">
                    <a:pos x="91" y="663"/>
                  </a:cxn>
                  <a:cxn ang="0">
                    <a:pos x="136" y="673"/>
                  </a:cxn>
                  <a:cxn ang="0">
                    <a:pos x="193" y="673"/>
                  </a:cxn>
                  <a:cxn ang="0">
                    <a:pos x="259" y="622"/>
                  </a:cxn>
                  <a:cxn ang="0">
                    <a:pos x="309" y="515"/>
                  </a:cxn>
                  <a:cxn ang="0">
                    <a:pos x="304" y="419"/>
                  </a:cxn>
                  <a:cxn ang="0">
                    <a:pos x="274" y="308"/>
                  </a:cxn>
                  <a:cxn ang="0">
                    <a:pos x="269" y="212"/>
                  </a:cxn>
                </a:cxnLst>
                <a:rect l="0" t="0" r="r" b="b"/>
                <a:pathLst>
                  <a:path w="309" h="673">
                    <a:moveTo>
                      <a:pt x="269" y="212"/>
                    </a:moveTo>
                    <a:lnTo>
                      <a:pt x="238" y="86"/>
                    </a:lnTo>
                    <a:lnTo>
                      <a:pt x="203" y="25"/>
                    </a:lnTo>
                    <a:lnTo>
                      <a:pt x="126" y="0"/>
                    </a:lnTo>
                    <a:lnTo>
                      <a:pt x="50" y="10"/>
                    </a:lnTo>
                    <a:lnTo>
                      <a:pt x="15" y="76"/>
                    </a:lnTo>
                    <a:lnTo>
                      <a:pt x="20" y="157"/>
                    </a:lnTo>
                    <a:lnTo>
                      <a:pt x="40" y="288"/>
                    </a:lnTo>
                    <a:lnTo>
                      <a:pt x="40" y="404"/>
                    </a:lnTo>
                    <a:lnTo>
                      <a:pt x="15" y="505"/>
                    </a:lnTo>
                    <a:lnTo>
                      <a:pt x="0" y="561"/>
                    </a:lnTo>
                    <a:lnTo>
                      <a:pt x="10" y="612"/>
                    </a:lnTo>
                    <a:lnTo>
                      <a:pt x="45" y="638"/>
                    </a:lnTo>
                    <a:lnTo>
                      <a:pt x="91" y="663"/>
                    </a:lnTo>
                    <a:lnTo>
                      <a:pt x="136" y="673"/>
                    </a:lnTo>
                    <a:lnTo>
                      <a:pt x="193" y="673"/>
                    </a:lnTo>
                    <a:lnTo>
                      <a:pt x="259" y="622"/>
                    </a:lnTo>
                    <a:lnTo>
                      <a:pt x="309" y="515"/>
                    </a:lnTo>
                    <a:lnTo>
                      <a:pt x="304" y="419"/>
                    </a:lnTo>
                    <a:lnTo>
                      <a:pt x="274" y="308"/>
                    </a:lnTo>
                    <a:lnTo>
                      <a:pt x="269" y="21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6" name="Freeform 22"/>
              <p:cNvSpPr>
                <a:spLocks/>
              </p:cNvSpPr>
              <p:nvPr/>
            </p:nvSpPr>
            <p:spPr bwMode="auto">
              <a:xfrm>
                <a:off x="4112" y="2841"/>
                <a:ext cx="235" cy="973"/>
              </a:xfrm>
              <a:custGeom>
                <a:avLst/>
                <a:gdLst/>
                <a:ahLst/>
                <a:cxnLst>
                  <a:cxn ang="0">
                    <a:pos x="223" y="15"/>
                  </a:cxn>
                  <a:cxn ang="0">
                    <a:pos x="163" y="0"/>
                  </a:cxn>
                  <a:cxn ang="0">
                    <a:pos x="127" y="15"/>
                  </a:cxn>
                  <a:cxn ang="0">
                    <a:pos x="112" y="66"/>
                  </a:cxn>
                  <a:cxn ang="0">
                    <a:pos x="127" y="344"/>
                  </a:cxn>
                  <a:cxn ang="0">
                    <a:pos x="127" y="410"/>
                  </a:cxn>
                  <a:cxn ang="0">
                    <a:pos x="107" y="532"/>
                  </a:cxn>
                  <a:cxn ang="0">
                    <a:pos x="102" y="674"/>
                  </a:cxn>
                  <a:cxn ang="0">
                    <a:pos x="112" y="745"/>
                  </a:cxn>
                  <a:cxn ang="0">
                    <a:pos x="102" y="785"/>
                  </a:cxn>
                  <a:cxn ang="0">
                    <a:pos x="31" y="846"/>
                  </a:cxn>
                  <a:cxn ang="0">
                    <a:pos x="0" y="922"/>
                  </a:cxn>
                  <a:cxn ang="0">
                    <a:pos x="6" y="947"/>
                  </a:cxn>
                  <a:cxn ang="0">
                    <a:pos x="61" y="973"/>
                  </a:cxn>
                  <a:cxn ang="0">
                    <a:pos x="76" y="962"/>
                  </a:cxn>
                  <a:cxn ang="0">
                    <a:pos x="82" y="917"/>
                  </a:cxn>
                  <a:cxn ang="0">
                    <a:pos x="97" y="851"/>
                  </a:cxn>
                  <a:cxn ang="0">
                    <a:pos x="122" y="821"/>
                  </a:cxn>
                  <a:cxn ang="0">
                    <a:pos x="152" y="801"/>
                  </a:cxn>
                  <a:cxn ang="0">
                    <a:pos x="178" y="775"/>
                  </a:cxn>
                  <a:cxn ang="0">
                    <a:pos x="183" y="755"/>
                  </a:cxn>
                  <a:cxn ang="0">
                    <a:pos x="168" y="730"/>
                  </a:cxn>
                  <a:cxn ang="0">
                    <a:pos x="152" y="715"/>
                  </a:cxn>
                  <a:cxn ang="0">
                    <a:pos x="142" y="653"/>
                  </a:cxn>
                  <a:cxn ang="0">
                    <a:pos x="152" y="526"/>
                  </a:cxn>
                  <a:cxn ang="0">
                    <a:pos x="188" y="380"/>
                  </a:cxn>
                  <a:cxn ang="0">
                    <a:pos x="223" y="263"/>
                  </a:cxn>
                  <a:cxn ang="0">
                    <a:pos x="235" y="122"/>
                  </a:cxn>
                  <a:cxn ang="0">
                    <a:pos x="223" y="15"/>
                  </a:cxn>
                </a:cxnLst>
                <a:rect l="0" t="0" r="r" b="b"/>
                <a:pathLst>
                  <a:path w="235" h="973">
                    <a:moveTo>
                      <a:pt x="223" y="15"/>
                    </a:moveTo>
                    <a:lnTo>
                      <a:pt x="163" y="0"/>
                    </a:lnTo>
                    <a:lnTo>
                      <a:pt x="127" y="15"/>
                    </a:lnTo>
                    <a:lnTo>
                      <a:pt x="112" y="66"/>
                    </a:lnTo>
                    <a:lnTo>
                      <a:pt x="127" y="344"/>
                    </a:lnTo>
                    <a:lnTo>
                      <a:pt x="127" y="410"/>
                    </a:lnTo>
                    <a:lnTo>
                      <a:pt x="107" y="532"/>
                    </a:lnTo>
                    <a:lnTo>
                      <a:pt x="102" y="674"/>
                    </a:lnTo>
                    <a:lnTo>
                      <a:pt x="112" y="745"/>
                    </a:lnTo>
                    <a:lnTo>
                      <a:pt x="102" y="785"/>
                    </a:lnTo>
                    <a:lnTo>
                      <a:pt x="31" y="846"/>
                    </a:lnTo>
                    <a:lnTo>
                      <a:pt x="0" y="922"/>
                    </a:lnTo>
                    <a:lnTo>
                      <a:pt x="6" y="947"/>
                    </a:lnTo>
                    <a:lnTo>
                      <a:pt x="61" y="973"/>
                    </a:lnTo>
                    <a:lnTo>
                      <a:pt x="76" y="962"/>
                    </a:lnTo>
                    <a:lnTo>
                      <a:pt x="82" y="917"/>
                    </a:lnTo>
                    <a:lnTo>
                      <a:pt x="97" y="851"/>
                    </a:lnTo>
                    <a:lnTo>
                      <a:pt x="122" y="821"/>
                    </a:lnTo>
                    <a:lnTo>
                      <a:pt x="152" y="801"/>
                    </a:lnTo>
                    <a:lnTo>
                      <a:pt x="178" y="775"/>
                    </a:lnTo>
                    <a:lnTo>
                      <a:pt x="183" y="755"/>
                    </a:lnTo>
                    <a:lnTo>
                      <a:pt x="168" y="730"/>
                    </a:lnTo>
                    <a:lnTo>
                      <a:pt x="152" y="715"/>
                    </a:lnTo>
                    <a:lnTo>
                      <a:pt x="142" y="653"/>
                    </a:lnTo>
                    <a:lnTo>
                      <a:pt x="152" y="526"/>
                    </a:lnTo>
                    <a:lnTo>
                      <a:pt x="188" y="380"/>
                    </a:lnTo>
                    <a:lnTo>
                      <a:pt x="223" y="263"/>
                    </a:lnTo>
                    <a:lnTo>
                      <a:pt x="235" y="122"/>
                    </a:lnTo>
                    <a:lnTo>
                      <a:pt x="223" y="15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23"/>
              <p:cNvSpPr>
                <a:spLocks/>
              </p:cNvSpPr>
              <p:nvPr/>
            </p:nvSpPr>
            <p:spPr bwMode="auto">
              <a:xfrm>
                <a:off x="4367" y="2841"/>
                <a:ext cx="384" cy="821"/>
              </a:xfrm>
              <a:custGeom>
                <a:avLst/>
                <a:gdLst/>
                <a:ahLst/>
                <a:cxnLst>
                  <a:cxn ang="0">
                    <a:pos x="126" y="122"/>
                  </a:cxn>
                  <a:cxn ang="0">
                    <a:pos x="116" y="40"/>
                  </a:cxn>
                  <a:cxn ang="0">
                    <a:pos x="71" y="0"/>
                  </a:cxn>
                  <a:cxn ang="0">
                    <a:pos x="5" y="5"/>
                  </a:cxn>
                  <a:cxn ang="0">
                    <a:pos x="0" y="40"/>
                  </a:cxn>
                  <a:cxn ang="0">
                    <a:pos x="5" y="117"/>
                  </a:cxn>
                  <a:cxn ang="0">
                    <a:pos x="40" y="233"/>
                  </a:cxn>
                  <a:cxn ang="0">
                    <a:pos x="66" y="319"/>
                  </a:cxn>
                  <a:cxn ang="0">
                    <a:pos x="96" y="435"/>
                  </a:cxn>
                  <a:cxn ang="0">
                    <a:pos x="106" y="536"/>
                  </a:cxn>
                  <a:cxn ang="0">
                    <a:pos x="106" y="617"/>
                  </a:cxn>
                  <a:cxn ang="0">
                    <a:pos x="91" y="679"/>
                  </a:cxn>
                  <a:cxn ang="0">
                    <a:pos x="76" y="699"/>
                  </a:cxn>
                  <a:cxn ang="0">
                    <a:pos x="76" y="719"/>
                  </a:cxn>
                  <a:cxn ang="0">
                    <a:pos x="96" y="750"/>
                  </a:cxn>
                  <a:cxn ang="0">
                    <a:pos x="131" y="760"/>
                  </a:cxn>
                  <a:cxn ang="0">
                    <a:pos x="187" y="760"/>
                  </a:cxn>
                  <a:cxn ang="0">
                    <a:pos x="288" y="785"/>
                  </a:cxn>
                  <a:cxn ang="0">
                    <a:pos x="318" y="821"/>
                  </a:cxn>
                  <a:cxn ang="0">
                    <a:pos x="364" y="800"/>
                  </a:cxn>
                  <a:cxn ang="0">
                    <a:pos x="384" y="750"/>
                  </a:cxn>
                  <a:cxn ang="0">
                    <a:pos x="364" y="730"/>
                  </a:cxn>
                  <a:cxn ang="0">
                    <a:pos x="278" y="719"/>
                  </a:cxn>
                  <a:cxn ang="0">
                    <a:pos x="182" y="719"/>
                  </a:cxn>
                  <a:cxn ang="0">
                    <a:pos x="141" y="714"/>
                  </a:cxn>
                  <a:cxn ang="0">
                    <a:pos x="131" y="684"/>
                  </a:cxn>
                  <a:cxn ang="0">
                    <a:pos x="141" y="627"/>
                  </a:cxn>
                  <a:cxn ang="0">
                    <a:pos x="147" y="531"/>
                  </a:cxn>
                  <a:cxn ang="0">
                    <a:pos x="136" y="425"/>
                  </a:cxn>
                  <a:cxn ang="0">
                    <a:pos x="121" y="284"/>
                  </a:cxn>
                  <a:cxn ang="0">
                    <a:pos x="126" y="162"/>
                  </a:cxn>
                  <a:cxn ang="0">
                    <a:pos x="126" y="122"/>
                  </a:cxn>
                </a:cxnLst>
                <a:rect l="0" t="0" r="r" b="b"/>
                <a:pathLst>
                  <a:path w="384" h="821">
                    <a:moveTo>
                      <a:pt x="126" y="122"/>
                    </a:moveTo>
                    <a:lnTo>
                      <a:pt x="116" y="40"/>
                    </a:lnTo>
                    <a:lnTo>
                      <a:pt x="71" y="0"/>
                    </a:lnTo>
                    <a:lnTo>
                      <a:pt x="5" y="5"/>
                    </a:lnTo>
                    <a:lnTo>
                      <a:pt x="0" y="40"/>
                    </a:lnTo>
                    <a:lnTo>
                      <a:pt x="5" y="117"/>
                    </a:lnTo>
                    <a:lnTo>
                      <a:pt x="40" y="233"/>
                    </a:lnTo>
                    <a:lnTo>
                      <a:pt x="66" y="319"/>
                    </a:lnTo>
                    <a:lnTo>
                      <a:pt x="96" y="435"/>
                    </a:lnTo>
                    <a:lnTo>
                      <a:pt x="106" y="536"/>
                    </a:lnTo>
                    <a:lnTo>
                      <a:pt x="106" y="617"/>
                    </a:lnTo>
                    <a:lnTo>
                      <a:pt x="91" y="679"/>
                    </a:lnTo>
                    <a:lnTo>
                      <a:pt x="76" y="699"/>
                    </a:lnTo>
                    <a:lnTo>
                      <a:pt x="76" y="719"/>
                    </a:lnTo>
                    <a:lnTo>
                      <a:pt x="96" y="750"/>
                    </a:lnTo>
                    <a:lnTo>
                      <a:pt x="131" y="760"/>
                    </a:lnTo>
                    <a:lnTo>
                      <a:pt x="187" y="760"/>
                    </a:lnTo>
                    <a:lnTo>
                      <a:pt x="288" y="785"/>
                    </a:lnTo>
                    <a:lnTo>
                      <a:pt x="318" y="821"/>
                    </a:lnTo>
                    <a:lnTo>
                      <a:pt x="364" y="800"/>
                    </a:lnTo>
                    <a:lnTo>
                      <a:pt x="384" y="750"/>
                    </a:lnTo>
                    <a:lnTo>
                      <a:pt x="364" y="730"/>
                    </a:lnTo>
                    <a:lnTo>
                      <a:pt x="278" y="719"/>
                    </a:lnTo>
                    <a:lnTo>
                      <a:pt x="182" y="719"/>
                    </a:lnTo>
                    <a:lnTo>
                      <a:pt x="141" y="714"/>
                    </a:lnTo>
                    <a:lnTo>
                      <a:pt x="131" y="684"/>
                    </a:lnTo>
                    <a:lnTo>
                      <a:pt x="141" y="627"/>
                    </a:lnTo>
                    <a:lnTo>
                      <a:pt x="147" y="531"/>
                    </a:lnTo>
                    <a:lnTo>
                      <a:pt x="136" y="425"/>
                    </a:lnTo>
                    <a:lnTo>
                      <a:pt x="121" y="284"/>
                    </a:lnTo>
                    <a:lnTo>
                      <a:pt x="126" y="162"/>
                    </a:lnTo>
                    <a:lnTo>
                      <a:pt x="126" y="122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subjects joined by “and”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there are two or more subjects joined by </a:t>
            </a:r>
            <a:r>
              <a:rPr lang="en-US" i="1" dirty="0" smtClean="0">
                <a:solidFill>
                  <a:schemeClr val="folHlink"/>
                </a:solidFill>
              </a:rPr>
              <a:t>and</a:t>
            </a:r>
            <a:r>
              <a:rPr lang="en-US" i="1" dirty="0" smtClean="0"/>
              <a:t>,</a:t>
            </a:r>
            <a:r>
              <a:rPr lang="en-US" i="1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the subject must be plural, so the verb will not get an “s”.</a:t>
            </a:r>
          </a:p>
          <a:p>
            <a:pPr lvl="1"/>
            <a:r>
              <a:rPr lang="en-CA" dirty="0" smtClean="0"/>
              <a:t>Bert and Ernie </a:t>
            </a:r>
            <a:r>
              <a:rPr lang="en-CA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special friends</a:t>
            </a:r>
          </a:p>
          <a:p>
            <a:pPr lvl="1"/>
            <a:r>
              <a:rPr lang="en-CA" dirty="0" smtClean="0"/>
              <a:t>Bert and Ernie </a:t>
            </a:r>
            <a:r>
              <a:rPr lang="en-CA" dirty="0" smtClean="0">
                <a:solidFill>
                  <a:schemeClr val="tx2"/>
                </a:solidFill>
              </a:rPr>
              <a:t>is / are</a:t>
            </a:r>
            <a:r>
              <a:rPr lang="en-CA" dirty="0" smtClean="0"/>
              <a:t> special friends (</a:t>
            </a:r>
            <a:r>
              <a:rPr lang="en-CA" dirty="0" smtClean="0">
                <a:solidFill>
                  <a:schemeClr val="tx2"/>
                </a:solidFill>
              </a:rPr>
              <a:t>plural verb</a:t>
            </a:r>
            <a:r>
              <a:rPr lang="en-CA" dirty="0" smtClean="0"/>
              <a:t>)</a:t>
            </a:r>
          </a:p>
          <a:p>
            <a:r>
              <a:rPr lang="en-CA" dirty="0" smtClean="0">
                <a:solidFill>
                  <a:schemeClr val="tx2"/>
                </a:solidFill>
              </a:rPr>
              <a:t>Exception</a:t>
            </a:r>
            <a:r>
              <a:rPr lang="en-CA" dirty="0" smtClean="0"/>
              <a:t>: If the words joined by “</a:t>
            </a:r>
            <a:r>
              <a:rPr lang="en-CA" dirty="0" smtClean="0">
                <a:solidFill>
                  <a:schemeClr val="tx2"/>
                </a:solidFill>
              </a:rPr>
              <a:t>and”</a:t>
            </a:r>
            <a:r>
              <a:rPr lang="en-CA" dirty="0" smtClean="0"/>
              <a:t> refer to a single thing, the subject is also singular</a:t>
            </a:r>
          </a:p>
          <a:p>
            <a:pPr lvl="1"/>
            <a:r>
              <a:rPr lang="en-CA" i="1" dirty="0" smtClean="0"/>
              <a:t>War and Peace</a:t>
            </a:r>
            <a:r>
              <a:rPr lang="en-CA" dirty="0" smtClean="0"/>
              <a:t>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a very thick book (</a:t>
            </a:r>
            <a:r>
              <a:rPr lang="en-CA" dirty="0" smtClean="0">
                <a:solidFill>
                  <a:schemeClr val="tx2"/>
                </a:solidFill>
              </a:rPr>
              <a:t>singular</a:t>
            </a:r>
            <a:r>
              <a:rPr lang="en-CA" dirty="0" smtClean="0"/>
              <a:t>)</a:t>
            </a:r>
          </a:p>
          <a:p>
            <a:pPr lvl="1"/>
            <a:r>
              <a:rPr lang="en-CA" dirty="0" smtClean="0"/>
              <a:t>My friend and co-worker </a:t>
            </a:r>
            <a:r>
              <a:rPr lang="en-CA" dirty="0" smtClean="0">
                <a:solidFill>
                  <a:schemeClr val="tx2"/>
                </a:solidFill>
              </a:rPr>
              <a:t>is</a:t>
            </a:r>
            <a:r>
              <a:rPr lang="en-CA" dirty="0" smtClean="0"/>
              <a:t> waiting to see you (</a:t>
            </a:r>
            <a:r>
              <a:rPr lang="en-CA" dirty="0" smtClean="0">
                <a:solidFill>
                  <a:schemeClr val="tx2"/>
                </a:solidFill>
              </a:rPr>
              <a:t>singular</a:t>
            </a:r>
            <a:r>
              <a:rPr lang="en-CA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Compound subjects joined by “or”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When the subject is joined with </a:t>
            </a:r>
            <a:r>
              <a:rPr lang="en-CA" noProof="1" smtClean="0">
                <a:solidFill>
                  <a:schemeClr val="tx2"/>
                </a:solidFill>
              </a:rPr>
              <a:t>“</a:t>
            </a:r>
            <a:r>
              <a:rPr lang="en-CA" dirty="0" smtClean="0">
                <a:solidFill>
                  <a:schemeClr val="tx2"/>
                </a:solidFill>
              </a:rPr>
              <a:t>or”</a:t>
            </a:r>
            <a:r>
              <a:rPr lang="en-CA" dirty="0" smtClean="0"/>
              <a:t> or </a:t>
            </a:r>
            <a:r>
              <a:rPr lang="en-CA" dirty="0" smtClean="0">
                <a:solidFill>
                  <a:schemeClr val="tx2"/>
                </a:solidFill>
              </a:rPr>
              <a:t>“nor”</a:t>
            </a:r>
            <a:r>
              <a:rPr lang="en-CA" dirty="0" smtClean="0"/>
              <a:t> the verb agrees with the words closest to the verb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Neither the instructor nor the student</a:t>
            </a:r>
            <a:r>
              <a:rPr lang="en-CA" sz="2400" dirty="0" smtClean="0">
                <a:solidFill>
                  <a:schemeClr val="tx2"/>
                </a:solidFill>
              </a:rPr>
              <a:t>s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chemeClr val="tx2"/>
                </a:solidFill>
              </a:rPr>
              <a:t>has / have</a:t>
            </a:r>
            <a:r>
              <a:rPr lang="en-CA" sz="2400" dirty="0" smtClean="0"/>
              <a:t> any control over the number of 8 o’clock classes 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Neither the instructor nor the student</a:t>
            </a:r>
            <a:r>
              <a:rPr lang="en-CA" sz="2400" dirty="0" smtClean="0">
                <a:solidFill>
                  <a:schemeClr val="tx2"/>
                </a:solidFill>
              </a:rPr>
              <a:t>s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chemeClr val="tx2"/>
                </a:solidFill>
              </a:rPr>
              <a:t>has / have</a:t>
            </a:r>
            <a:r>
              <a:rPr lang="en-CA" sz="2400" dirty="0" smtClean="0"/>
              <a:t> any control over the number of 8 o’clock classes (</a:t>
            </a:r>
            <a:r>
              <a:rPr lang="en-CA" sz="2400" dirty="0" smtClean="0">
                <a:solidFill>
                  <a:schemeClr val="tx2"/>
                </a:solidFill>
              </a:rPr>
              <a:t>plural verb</a:t>
            </a:r>
            <a:r>
              <a:rPr lang="en-CA" sz="2400" dirty="0" smtClean="0"/>
              <a:t>)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CA" sz="2400" dirty="0" smtClean="0"/>
              <a:t>Either two credit card</a:t>
            </a:r>
            <a:r>
              <a:rPr lang="en-CA" sz="2400" u="sng" dirty="0" smtClean="0">
                <a:solidFill>
                  <a:schemeClr val="tx2"/>
                </a:solidFill>
              </a:rPr>
              <a:t>s</a:t>
            </a:r>
            <a:r>
              <a:rPr lang="en-CA" sz="2400" dirty="0" smtClean="0"/>
              <a:t> or a membership </a:t>
            </a:r>
            <a:r>
              <a:rPr lang="en-CA" sz="2400" dirty="0" smtClean="0">
                <a:solidFill>
                  <a:schemeClr val="tx2"/>
                </a:solidFill>
              </a:rPr>
              <a:t>is / are</a:t>
            </a:r>
            <a:r>
              <a:rPr lang="en-CA" sz="2400" dirty="0" smtClean="0"/>
              <a:t> needed before you can rent movies 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Either two credit card</a:t>
            </a:r>
            <a:r>
              <a:rPr lang="en-CA" sz="2400" u="sng" dirty="0" smtClean="0">
                <a:solidFill>
                  <a:schemeClr val="tx2"/>
                </a:solidFill>
              </a:rPr>
              <a:t>s</a:t>
            </a:r>
            <a:r>
              <a:rPr lang="en-CA" sz="2400" dirty="0" smtClean="0"/>
              <a:t> or a membership </a:t>
            </a:r>
            <a:r>
              <a:rPr lang="en-CA" sz="2400" dirty="0" smtClean="0">
                <a:solidFill>
                  <a:schemeClr val="tx2"/>
                </a:solidFill>
              </a:rPr>
              <a:t>is / are</a:t>
            </a:r>
            <a:r>
              <a:rPr lang="en-CA" sz="2400" dirty="0" smtClean="0"/>
              <a:t> needed before you can rent movies </a:t>
            </a:r>
            <a:r>
              <a:rPr lang="en-CA" sz="2400" dirty="0" smtClean="0">
                <a:solidFill>
                  <a:schemeClr val="tx2"/>
                </a:solidFill>
              </a:rPr>
              <a:t>(singular verb)</a:t>
            </a:r>
          </a:p>
          <a:p>
            <a:pPr lvl="2">
              <a:lnSpc>
                <a:spcPct val="90000"/>
              </a:lnSpc>
            </a:pPr>
            <a:r>
              <a:rPr lang="en-CA" sz="2000" dirty="0" smtClean="0">
                <a:solidFill>
                  <a:schemeClr val="tx2"/>
                </a:solidFill>
              </a:rPr>
              <a:t>Note</a:t>
            </a:r>
            <a:r>
              <a:rPr lang="en-CA" sz="2000" dirty="0" smtClean="0"/>
              <a:t>: While the above example is correct, it is usually better to place the plural word closer to the verb</a:t>
            </a:r>
          </a:p>
          <a:p>
            <a:pPr lvl="1">
              <a:lnSpc>
                <a:spcPct val="90000"/>
              </a:lnSpc>
            </a:pPr>
            <a:r>
              <a:rPr lang="en-CA" sz="2400" dirty="0" smtClean="0"/>
              <a:t>Either a membership or two credit card</a:t>
            </a:r>
            <a:r>
              <a:rPr lang="en-CA" sz="2400" u="sng" dirty="0" smtClean="0">
                <a:solidFill>
                  <a:schemeClr val="tx2"/>
                </a:solidFill>
              </a:rPr>
              <a:t>s</a:t>
            </a:r>
            <a:r>
              <a:rPr lang="en-CA" sz="2400" dirty="0" smtClean="0"/>
              <a:t> </a:t>
            </a:r>
            <a:r>
              <a:rPr lang="en-CA" sz="2400" dirty="0" smtClean="0">
                <a:solidFill>
                  <a:schemeClr val="tx2"/>
                </a:solidFill>
              </a:rPr>
              <a:t>are</a:t>
            </a:r>
            <a:r>
              <a:rPr lang="en-CA" sz="2400" dirty="0" smtClean="0"/>
              <a:t> needed before you can rent movies (</a:t>
            </a:r>
            <a:r>
              <a:rPr lang="en-CA" sz="2400" dirty="0" smtClean="0">
                <a:solidFill>
                  <a:schemeClr val="tx2"/>
                </a:solidFill>
              </a:rPr>
              <a:t>plural verb</a:t>
            </a:r>
            <a:r>
              <a:rPr lang="en-CA" sz="2400" dirty="0" smtClean="0"/>
              <a:t>)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Indefinite Pronouns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indefinite pronouns are always singular [even when they seem plural].</a:t>
            </a:r>
          </a:p>
          <a:p>
            <a:pPr lvl="1"/>
            <a:r>
              <a:rPr lang="en-CA" dirty="0" smtClean="0"/>
              <a:t>every, everyone, everybody, each, neither, either, none, one, no one</a:t>
            </a:r>
            <a:endParaRPr lang="en-US" dirty="0" smtClean="0"/>
          </a:p>
          <a:p>
            <a:pPr lvl="2"/>
            <a:r>
              <a:rPr lang="en-CA" u="sng" dirty="0" smtClean="0"/>
              <a:t>Every</a:t>
            </a:r>
            <a:r>
              <a:rPr lang="en-CA" dirty="0" smtClean="0"/>
              <a:t> student </a:t>
            </a:r>
            <a:r>
              <a:rPr lang="en-CA" u="sng" dirty="0" smtClean="0">
                <a:solidFill>
                  <a:schemeClr val="tx2"/>
                </a:solidFill>
              </a:rPr>
              <a:t>has / have</a:t>
            </a:r>
            <a:r>
              <a:rPr lang="en-CA" dirty="0" smtClean="0"/>
              <a:t> a unique student number</a:t>
            </a:r>
          </a:p>
          <a:p>
            <a:pPr lvl="2"/>
            <a:r>
              <a:rPr lang="en-CA" u="sng" dirty="0" smtClean="0"/>
              <a:t>Every</a:t>
            </a:r>
            <a:r>
              <a:rPr lang="en-CA" dirty="0" smtClean="0"/>
              <a:t> student </a:t>
            </a:r>
            <a:r>
              <a:rPr lang="en-CA" u="sng" dirty="0" smtClean="0">
                <a:solidFill>
                  <a:schemeClr val="tx2"/>
                </a:solidFill>
              </a:rPr>
              <a:t>has / have</a:t>
            </a:r>
            <a:r>
              <a:rPr lang="en-CA" dirty="0" smtClean="0"/>
              <a:t> a unique student number</a:t>
            </a:r>
          </a:p>
          <a:p>
            <a:pPr lvl="2"/>
            <a:r>
              <a:rPr lang="en-CA" u="sng" dirty="0" smtClean="0"/>
              <a:t>None</a:t>
            </a:r>
            <a:r>
              <a:rPr lang="en-CA" dirty="0" smtClean="0"/>
              <a:t> of us </a:t>
            </a:r>
            <a:r>
              <a:rPr lang="en-CA" u="sng" dirty="0" smtClean="0">
                <a:solidFill>
                  <a:schemeClr val="tx2"/>
                </a:solidFill>
              </a:rPr>
              <a:t>admit / admits</a:t>
            </a:r>
            <a:r>
              <a:rPr lang="en-CA" dirty="0" smtClean="0"/>
              <a:t> to sending the e-mail message</a:t>
            </a:r>
          </a:p>
          <a:p>
            <a:pPr lvl="2"/>
            <a:r>
              <a:rPr lang="en-CA" u="sng" smtClean="0"/>
              <a:t>None</a:t>
            </a:r>
            <a:r>
              <a:rPr lang="en-CA" smtClean="0"/>
              <a:t> of us </a:t>
            </a:r>
            <a:r>
              <a:rPr lang="en-CA" u="sng" smtClean="0">
                <a:solidFill>
                  <a:schemeClr val="tx2"/>
                </a:solidFill>
              </a:rPr>
              <a:t>admit / admits</a:t>
            </a:r>
            <a:r>
              <a:rPr lang="en-CA" smtClean="0"/>
              <a:t> to sending the e-mail message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46</TotalTime>
  <Words>1044</Words>
  <Application>Microsoft Office PowerPoint</Application>
  <PresentationFormat>On-screen Show (4:3)</PresentationFormat>
  <Paragraphs>127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Oriel</vt:lpstr>
      <vt:lpstr>Editing</vt:lpstr>
      <vt:lpstr>Agreement</vt:lpstr>
      <vt:lpstr>Watch the Verb Endings!</vt:lpstr>
      <vt:lpstr>Tip for Subject/verb Agreement </vt:lpstr>
      <vt:lpstr>Identify the Subject</vt:lpstr>
      <vt:lpstr>Remember the 3 irregular verbs:</vt:lpstr>
      <vt:lpstr>Compound subjects joined by “and”</vt:lpstr>
      <vt:lpstr>Compound subjects joined by “or”</vt:lpstr>
      <vt:lpstr>Indefinite Pronouns</vt:lpstr>
      <vt:lpstr>Collective Nouns</vt:lpstr>
      <vt:lpstr>Here, There, and It</vt:lpstr>
      <vt:lpstr>Prepositional phrases</vt:lpstr>
      <vt:lpstr>Collective Nouns</vt:lpstr>
      <vt:lpstr>Possible Pitfalls (Relative Pronouns)</vt:lpstr>
      <vt:lpstr>Words Ending in S</vt:lpstr>
      <vt:lpstr>Money and Measurement</vt:lpstr>
      <vt:lpstr>Titles</vt:lpstr>
      <vt:lpstr>How do I get this right?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Editing</dc:title>
  <dc:creator>Farid</dc:creator>
  <cp:lastModifiedBy>Farid</cp:lastModifiedBy>
  <cp:revision>6</cp:revision>
  <dcterms:created xsi:type="dcterms:W3CDTF">2013-02-26T13:13:57Z</dcterms:created>
  <dcterms:modified xsi:type="dcterms:W3CDTF">2013-02-26T14:54:29Z</dcterms:modified>
</cp:coreProperties>
</file>