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notesSlides/notesSlide17.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7" r:id="rId15"/>
    <p:sldId id="271" r:id="rId16"/>
    <p:sldId id="270"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888"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C4EC8B-BB07-411D-8A57-13AD0D4532DC}" type="datetimeFigureOut">
              <a:rPr lang="en-US" smtClean="0"/>
              <a:t>4/10/2012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26B3EA-1B71-4DCC-B91E-F588EE1ECC3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1190625" y="877888"/>
            <a:ext cx="4476750" cy="3165475"/>
          </a:xfrm>
          <a:prstGeom prst="rect">
            <a:avLst/>
          </a:prstGeom>
          <a:solidFill>
            <a:srgbClr val="FFFFFF"/>
          </a:solidFill>
          <a:ln w="9525">
            <a:solidFill>
              <a:srgbClr val="000000"/>
            </a:solidFill>
            <a:miter lim="800000"/>
            <a:headEnd/>
            <a:tailEnd/>
          </a:ln>
          <a:effectLst/>
        </p:spPr>
        <p:txBody>
          <a:bodyPr wrap="none" anchor="ctr"/>
          <a:lstStyle/>
          <a:p>
            <a:endParaRPr lang="en-US"/>
          </a:p>
        </p:txBody>
      </p:sp>
      <p:sp>
        <p:nvSpPr>
          <p:cNvPr id="34818" name="Rectangle 2"/>
          <p:cNvSpPr txBox="1">
            <a:spLocks noChangeArrowheads="1"/>
          </p:cNvSpPr>
          <p:nvPr>
            <p:ph type="body"/>
          </p:nvPr>
        </p:nvSpPr>
        <p:spPr bwMode="auto">
          <a:xfrm>
            <a:off x="1060450" y="4349750"/>
            <a:ext cx="4740275" cy="3513138"/>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26B3EA-1B71-4DCC-B91E-F588EE1ECC37}" type="slidenum">
              <a:rPr lang="en-US" smtClean="0"/>
              <a:t>13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45058" name="Rectangle 2"/>
          <p:cNvSpPr txBox="1">
            <a:spLocks noChangeArrowheads="1"/>
          </p:cNvSpPr>
          <p:nvPr>
            <p:ph type="body"/>
          </p:nvPr>
        </p:nvSpPr>
        <p:spPr bwMode="auto">
          <a:xfrm>
            <a:off x="1060450" y="4349750"/>
            <a:ext cx="4740275" cy="3513138"/>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47106" name="Rectangle 2"/>
          <p:cNvSpPr txBox="1">
            <a:spLocks noGrp="1" noChangeArrowheads="1"/>
          </p:cNvSpPr>
          <p:nvPr>
            <p:ph type="body"/>
          </p:nvPr>
        </p:nvSpPr>
        <p:spPr bwMode="auto">
          <a:xfrm>
            <a:off x="1060450" y="4349750"/>
            <a:ext cx="4740275" cy="3513138"/>
          </a:xfrm>
          <a:prstGeom prst="rect">
            <a:avLst/>
          </a:prstGeom>
          <a:noFill/>
          <a:ln>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46082" name="Rectangle 2"/>
          <p:cNvSpPr txBox="1">
            <a:spLocks noChangeArrowheads="1"/>
          </p:cNvSpPr>
          <p:nvPr>
            <p:ph type="body"/>
          </p:nvPr>
        </p:nvSpPr>
        <p:spPr bwMode="auto">
          <a:xfrm>
            <a:off x="1060450" y="4349750"/>
            <a:ext cx="4740275" cy="3513138"/>
          </a:xfrm>
          <a:prstGeom prst="rect">
            <a:avLst/>
          </a:prstGeom>
          <a:noFill/>
          <a:ln>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50178" name="Rectangle 2"/>
          <p:cNvSpPr txBox="1">
            <a:spLocks noChangeArrowheads="1"/>
          </p:cNvSpPr>
          <p:nvPr>
            <p:ph type="body"/>
          </p:nvPr>
        </p:nvSpPr>
        <p:spPr bwMode="auto">
          <a:xfrm>
            <a:off x="1060450" y="4349750"/>
            <a:ext cx="4740275" cy="3513138"/>
          </a:xfrm>
          <a:prstGeom prst="rect">
            <a:avLst/>
          </a:prstGeom>
          <a:noFill/>
          <a:ln>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2531"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CR" smtClean="0"/>
          </a:p>
        </p:txBody>
      </p:sp>
      <p:sp>
        <p:nvSpPr>
          <p:cNvPr id="2253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9BB7361-143D-47F9-A1CF-702D3CF82411}" type="slidenum">
              <a:rPr lang="es-MX" smtClean="0"/>
              <a:pPr fontAlgn="base">
                <a:spcBef>
                  <a:spcPct val="0"/>
                </a:spcBef>
                <a:spcAft>
                  <a:spcPct val="0"/>
                </a:spcAft>
                <a:defRPr/>
              </a:pPr>
              <a:t>19</a:t>
            </a:fld>
            <a:endParaRPr lang="es-MX"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2531"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CR" smtClean="0"/>
          </a:p>
        </p:txBody>
      </p:sp>
      <p:sp>
        <p:nvSpPr>
          <p:cNvPr id="2253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9BB7361-143D-47F9-A1CF-702D3CF82411}" type="slidenum">
              <a:rPr lang="es-MX" smtClean="0"/>
              <a:pPr fontAlgn="base">
                <a:spcBef>
                  <a:spcPct val="0"/>
                </a:spcBef>
                <a:spcAft>
                  <a:spcPct val="0"/>
                </a:spcAft>
                <a:defRPr/>
              </a:pPr>
              <a:t>20</a:t>
            </a:fld>
            <a:endParaRPr lang="es-MX"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0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43010" name="Rectangle 2"/>
          <p:cNvSpPr txBox="1">
            <a:spLocks noGrp="1" noChangeArrowheads="1"/>
          </p:cNvSpPr>
          <p:nvPr>
            <p:ph type="body"/>
          </p:nvPr>
        </p:nvSpPr>
        <p:spPr bwMode="auto">
          <a:xfrm>
            <a:off x="1060450" y="4349750"/>
            <a:ext cx="4740275" cy="3513138"/>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7411"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CR" smtClean="0"/>
          </a:p>
        </p:txBody>
      </p:sp>
      <p:sp>
        <p:nvSpPr>
          <p:cNvPr id="17412"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E123F06-221C-4145-A88F-B647422BEE3B}" type="slidenum">
              <a:rPr lang="es-MX" smtClean="0"/>
              <a:pPr fontAlgn="base">
                <a:spcBef>
                  <a:spcPct val="0"/>
                </a:spcBef>
                <a:spcAft>
                  <a:spcPct val="0"/>
                </a:spcAft>
                <a:defRPr/>
              </a:pPr>
              <a:t>4</a:t>
            </a:fld>
            <a:endParaRPr lang="es-MX"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8435"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CR" smtClean="0"/>
          </a:p>
        </p:txBody>
      </p:sp>
      <p:sp>
        <p:nvSpPr>
          <p:cNvPr id="18436"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3C869B2-D9A5-4835-9D89-4FF57C775C14}" type="slidenum">
              <a:rPr lang="es-MX" smtClean="0"/>
              <a:pPr fontAlgn="base">
                <a:spcBef>
                  <a:spcPct val="0"/>
                </a:spcBef>
                <a:spcAft>
                  <a:spcPct val="0"/>
                </a:spcAft>
                <a:defRPr/>
              </a:pPr>
              <a:t>5</a:t>
            </a:fld>
            <a:endParaRPr lang="es-MX"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C4BD924-5040-48FE-BD4C-601E61CC4FE6}" type="slidenum">
              <a:rPr lang="en-US"/>
              <a:pPr/>
              <a:t>6</a:t>
            </a:fld>
            <a:endParaRPr lang="en-US"/>
          </a:p>
        </p:txBody>
      </p:sp>
      <p:sp>
        <p:nvSpPr>
          <p:cNvPr id="22529" name="Rectangle 1"/>
          <p:cNvSpPr txBox="1">
            <a:spLocks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2530"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46EC9A8-6199-4E90-B796-1E2145CBCCF5}" type="slidenum">
              <a:rPr lang="en-US"/>
              <a:pPr/>
              <a:t>7</a:t>
            </a:fld>
            <a:endParaRPr lang="en-US"/>
          </a:p>
        </p:txBody>
      </p:sp>
      <p:sp>
        <p:nvSpPr>
          <p:cNvPr id="23553" name="Rectangle 1"/>
          <p:cNvSpPr txBox="1">
            <a:spLocks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3554"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2093AD0-465B-44D7-AFE5-16C3597A1DFA}" type="slidenum">
              <a:rPr lang="en-US"/>
              <a:pPr/>
              <a:t>8</a:t>
            </a:fld>
            <a:endParaRPr lang="en-US"/>
          </a:p>
        </p:txBody>
      </p:sp>
      <p:sp>
        <p:nvSpPr>
          <p:cNvPr id="24577" name="Rectangle 1"/>
          <p:cNvSpPr txBox="1">
            <a:spLocks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4578" name="Rectangle 2"/>
          <p:cNvSpPr txBox="1">
            <a:spLocks noChangeArrowheads="1"/>
          </p:cNvSpPr>
          <p:nvPr>
            <p:ph type="body" idx="1"/>
          </p:nvPr>
        </p:nvSpPr>
        <p:spPr bwMode="auto">
          <a:xfrm>
            <a:off x="686360" y="4342535"/>
            <a:ext cx="5486681" cy="4114511"/>
          </a:xfrm>
          <a:prstGeom prst="rect">
            <a:avLst/>
          </a:prstGeom>
          <a:noFill/>
          <a:ln>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19459"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CR" smtClean="0"/>
          </a:p>
        </p:txBody>
      </p:sp>
      <p:sp>
        <p:nvSpPr>
          <p:cNvPr id="19460"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95299C2-6BAA-47EA-81A3-E89B20C5D6CD}" type="slidenum">
              <a:rPr lang="es-MX" smtClean="0"/>
              <a:pPr fontAlgn="base">
                <a:spcBef>
                  <a:spcPct val="0"/>
                </a:spcBef>
                <a:spcAft>
                  <a:spcPct val="0"/>
                </a:spcAft>
                <a:defRPr/>
              </a:pPr>
              <a:t>9</a:t>
            </a:fld>
            <a:endParaRPr lang="es-MX"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0483"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CR" smtClean="0"/>
          </a:p>
        </p:txBody>
      </p:sp>
      <p:sp>
        <p:nvSpPr>
          <p:cNvPr id="20484"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469ED1D-3471-458D-A266-6C310981C307}" type="slidenum">
              <a:rPr lang="es-MX" smtClean="0"/>
              <a:pPr fontAlgn="base">
                <a:spcBef>
                  <a:spcPct val="0"/>
                </a:spcBef>
                <a:spcAft>
                  <a:spcPct val="0"/>
                </a:spcAft>
                <a:defRPr/>
              </a:pPr>
              <a:t>10</a:t>
            </a:fld>
            <a:endParaRPr lang="es-MX"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1 Marcador de imagen de diapositiva"/>
          <p:cNvSpPr>
            <a:spLocks noGrp="1" noRot="1" noChangeAspect="1" noTextEdit="1"/>
          </p:cNvSpPr>
          <p:nvPr>
            <p:ph type="sldImg"/>
          </p:nvPr>
        </p:nvSpPr>
        <p:spPr bwMode="auto">
          <a:noFill/>
          <a:ln>
            <a:solidFill>
              <a:srgbClr val="000000"/>
            </a:solidFill>
            <a:miter lim="800000"/>
            <a:headEnd/>
            <a:tailEnd/>
          </a:ln>
        </p:spPr>
      </p:sp>
      <p:sp>
        <p:nvSpPr>
          <p:cNvPr id="21507" name="2 Marcador de notas"/>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s-CR" smtClean="0"/>
          </a:p>
        </p:txBody>
      </p:sp>
      <p:sp>
        <p:nvSpPr>
          <p:cNvPr id="21508" name="3 Marcador de número de diapositiva"/>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03B70076-E616-4A40-8A7D-244E7C93CC66}" type="slidenum">
              <a:rPr lang="es-MX" smtClean="0"/>
              <a:pPr fontAlgn="base">
                <a:spcBef>
                  <a:spcPct val="0"/>
                </a:spcBef>
                <a:spcAft>
                  <a:spcPct val="0"/>
                </a:spcAft>
                <a:defRPr/>
              </a:pPr>
              <a:t>11</a:t>
            </a:fld>
            <a:endParaRPr lang="es-MX"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smtClean="0"/>
              <a:t>Click to edit Master title style</a:t>
            </a:r>
            <a:endParaRPr kumimoji="0" lang="en-US"/>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288A039A-6E44-4833-952A-F13F21972343}" type="datetimeFigureOut">
              <a:rPr lang="en-US" smtClean="0"/>
              <a:t>4/10/2012</a:t>
            </a:fld>
            <a:endParaRPr lang="en-US"/>
          </a:p>
        </p:txBody>
      </p:sp>
      <p:sp>
        <p:nvSpPr>
          <p:cNvPr id="16" name="Slide Number Placeholder 15"/>
          <p:cNvSpPr>
            <a:spLocks noGrp="1"/>
          </p:cNvSpPr>
          <p:nvPr>
            <p:ph type="sldNum" sz="quarter" idx="11"/>
          </p:nvPr>
        </p:nvSpPr>
        <p:spPr/>
        <p:txBody>
          <a:bodyPr/>
          <a:lstStyle/>
          <a:p>
            <a:fld id="{2A10E2D0-9B1D-4A53-82C9-8CC6B2276B28}"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8A039A-6E44-4833-952A-F13F21972343}" type="datetimeFigureOut">
              <a:rPr lang="en-US" smtClean="0"/>
              <a:t>4/10/2012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0E2D0-9B1D-4A53-82C9-8CC6B2276B2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88A039A-6E44-4833-952A-F13F21972343}" type="datetimeFigureOut">
              <a:rPr lang="en-US" smtClean="0"/>
              <a:t>4/10/2012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0E2D0-9B1D-4A53-82C9-8CC6B2276B2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4" name="Date Placeholder 13"/>
          <p:cNvSpPr>
            <a:spLocks noGrp="1"/>
          </p:cNvSpPr>
          <p:nvPr>
            <p:ph type="dt" sz="half" idx="14"/>
          </p:nvPr>
        </p:nvSpPr>
        <p:spPr/>
        <p:txBody>
          <a:bodyPr/>
          <a:lstStyle/>
          <a:p>
            <a:fld id="{288A039A-6E44-4833-952A-F13F21972343}" type="datetimeFigureOut">
              <a:rPr lang="en-US" smtClean="0"/>
              <a:t>4/10/2012</a:t>
            </a:fld>
            <a:endParaRPr lang="en-US"/>
          </a:p>
        </p:txBody>
      </p:sp>
      <p:sp>
        <p:nvSpPr>
          <p:cNvPr id="15" name="Slide Number Placeholder 14"/>
          <p:cNvSpPr>
            <a:spLocks noGrp="1"/>
          </p:cNvSpPr>
          <p:nvPr>
            <p:ph type="sldNum" sz="quarter" idx="15"/>
          </p:nvPr>
        </p:nvSpPr>
        <p:spPr/>
        <p:txBody>
          <a:bodyPr/>
          <a:lstStyle>
            <a:lvl1pPr algn="ctr">
              <a:defRPr/>
            </a:lvl1pPr>
          </a:lstStyle>
          <a:p>
            <a:fld id="{2A10E2D0-9B1D-4A53-82C9-8CC6B2276B28}" type="slidenum">
              <a:rPr lang="en-US" smtClean="0"/>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8A039A-6E44-4833-952A-F13F21972343}" type="datetimeFigureOut">
              <a:rPr lang="en-US" smtClean="0"/>
              <a:t>4/10/2012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10E2D0-9B1D-4A53-82C9-8CC6B2276B28}" type="slidenum">
              <a:rPr lang="en-US" smtClean="0"/>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88A039A-6E44-4833-952A-F13F21972343}" type="datetimeFigureOut">
              <a:rPr lang="en-US" smtClean="0"/>
              <a:t>4/10/2012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10E2D0-9B1D-4A53-82C9-8CC6B2276B28}"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2A10E2D0-9B1D-4A53-82C9-8CC6B2276B28}" type="slidenum">
              <a:rPr lang="en-US" smtClean="0"/>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288A039A-6E44-4833-952A-F13F21972343}" type="datetimeFigureOut">
              <a:rPr lang="en-US" smtClean="0"/>
              <a:t>4/10/2012</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smtClean="0"/>
              <a:t>Click to edit Master title style</a:t>
            </a:r>
            <a:endParaRPr kumimoji="0" lang="en-US"/>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88A039A-6E44-4833-952A-F13F21972343}" type="datetimeFigureOut">
              <a:rPr lang="en-US" smtClean="0"/>
              <a:t>4/10/2012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10E2D0-9B1D-4A53-82C9-8CC6B2276B28}" type="slidenum">
              <a:rPr lang="en-US" smtClean="0"/>
              <a:t>‹#›</a:t>
            </a:fld>
            <a:endParaRPr lang="en-US"/>
          </a:p>
        </p:txBody>
      </p:sp>
      <p:sp>
        <p:nvSpPr>
          <p:cNvPr id="2" name="Title 1"/>
          <p:cNvSpPr>
            <a:spLocks noGrp="1"/>
          </p:cNvSpPr>
          <p:nvPr>
            <p:ph type="title"/>
          </p:nvPr>
        </p:nvSpPr>
        <p:spPr/>
        <p:txBody>
          <a:bodyPr/>
          <a:lstStyle/>
          <a:p>
            <a:r>
              <a:rPr kumimoji="0" lang="en-US" smtClean="0"/>
              <a:t>Click to edit Master title style</a:t>
            </a:r>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8A039A-6E44-4833-952A-F13F21972343}" type="datetimeFigureOut">
              <a:rPr lang="en-US" smtClean="0"/>
              <a:t>4/10/2012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10E2D0-9B1D-4A53-82C9-8CC6B2276B2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8" name="Date Placeholder 7"/>
          <p:cNvSpPr>
            <a:spLocks noGrp="1"/>
          </p:cNvSpPr>
          <p:nvPr>
            <p:ph type="dt" sz="half" idx="14"/>
          </p:nvPr>
        </p:nvSpPr>
        <p:spPr/>
        <p:txBody>
          <a:bodyPr/>
          <a:lstStyle/>
          <a:p>
            <a:fld id="{288A039A-6E44-4833-952A-F13F21972343}" type="datetimeFigureOut">
              <a:rPr lang="en-US" smtClean="0"/>
              <a:t>4/10/2012</a:t>
            </a:fld>
            <a:endParaRPr lang="en-US"/>
          </a:p>
        </p:txBody>
      </p:sp>
      <p:sp>
        <p:nvSpPr>
          <p:cNvPr id="9" name="Slide Number Placeholder 8"/>
          <p:cNvSpPr>
            <a:spLocks noGrp="1"/>
          </p:cNvSpPr>
          <p:nvPr>
            <p:ph type="sldNum" sz="quarter" idx="15"/>
          </p:nvPr>
        </p:nvSpPr>
        <p:spPr/>
        <p:txBody>
          <a:bodyPr/>
          <a:lstStyle/>
          <a:p>
            <a:fld id="{2A10E2D0-9B1D-4A53-82C9-8CC6B2276B28}" type="slidenum">
              <a:rPr lang="en-US" smtClean="0"/>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smtClean="0"/>
              <a:t>Click icon to add picture</a:t>
            </a:r>
            <a:endParaRPr kumimoji="0" lang="en-US"/>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p:txBody>
          <a:bodyPr/>
          <a:lstStyle/>
          <a:p>
            <a:fld id="{288A039A-6E44-4833-952A-F13F21972343}" type="datetimeFigureOut">
              <a:rPr lang="en-US" smtClean="0"/>
              <a:t>4/10/2012</a:t>
            </a:fld>
            <a:endParaRPr lang="en-US"/>
          </a:p>
        </p:txBody>
      </p:sp>
      <p:sp>
        <p:nvSpPr>
          <p:cNvPr id="9" name="Slide Number Placeholder 8"/>
          <p:cNvSpPr>
            <a:spLocks noGrp="1"/>
          </p:cNvSpPr>
          <p:nvPr>
            <p:ph type="sldNum" sz="quarter" idx="11"/>
          </p:nvPr>
        </p:nvSpPr>
        <p:spPr/>
        <p:txBody>
          <a:bodyPr/>
          <a:lstStyle/>
          <a:p>
            <a:fld id="{2A10E2D0-9B1D-4A53-82C9-8CC6B2276B28}"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288A039A-6E44-4833-952A-F13F21972343}" type="datetimeFigureOut">
              <a:rPr lang="en-US" smtClean="0"/>
              <a:t>4/10/2012</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2A10E2D0-9B1D-4A53-82C9-8CC6B2276B28}" type="slidenum">
              <a:rPr lang="en-US" smtClean="0"/>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smtClean="0"/>
              <a:t>Click to edit Master title style</a:t>
            </a:r>
            <a:endParaRPr kumimoji="0" lang="en-US"/>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dirty="0" smtClean="0"/>
              <a:t>Cause &amp; Effect Essay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2 Marcador de contenido"/>
          <p:cNvSpPr>
            <a:spLocks noGrp="1"/>
          </p:cNvSpPr>
          <p:nvPr>
            <p:ph idx="1"/>
          </p:nvPr>
        </p:nvSpPr>
        <p:spPr/>
        <p:txBody>
          <a:bodyPr>
            <a:normAutofit/>
          </a:bodyPr>
          <a:lstStyle/>
          <a:p>
            <a:pPr algn="just" eaLnBrk="1" hangingPunct="1"/>
            <a:r>
              <a:rPr lang="en-US" u="sng" smtClean="0"/>
              <a:t>Thesis statement</a:t>
            </a:r>
            <a:r>
              <a:rPr lang="en-US" smtClean="0"/>
              <a:t>: Watching too much TV is one of the major sociological issues of this century, which has many effects on the physiology and psychology of people.</a:t>
            </a:r>
          </a:p>
          <a:p>
            <a:pPr lvl="1" algn="just" eaLnBrk="1" hangingPunct="1"/>
            <a:r>
              <a:rPr lang="en-US" smtClean="0"/>
              <a:t>I. eating disorders</a:t>
            </a:r>
          </a:p>
          <a:p>
            <a:pPr lvl="2" algn="just" eaLnBrk="1" hangingPunct="1"/>
            <a:r>
              <a:rPr lang="en-US" smtClean="0"/>
              <a:t>A. TV meals </a:t>
            </a:r>
          </a:p>
          <a:p>
            <a:pPr lvl="2" algn="just" eaLnBrk="1" hangingPunct="1"/>
            <a:r>
              <a:rPr lang="en-US" smtClean="0"/>
              <a:t>B. obesity</a:t>
            </a:r>
          </a:p>
          <a:p>
            <a:pPr lvl="1" algn="just" eaLnBrk="1" hangingPunct="1"/>
            <a:r>
              <a:rPr lang="en-US" smtClean="0"/>
              <a:t>II. communication problems</a:t>
            </a:r>
          </a:p>
          <a:p>
            <a:pPr lvl="2" algn="just" eaLnBrk="1" hangingPunct="1"/>
            <a:r>
              <a:rPr lang="en-US" smtClean="0"/>
              <a:t>A. more violence</a:t>
            </a:r>
          </a:p>
          <a:p>
            <a:pPr lvl="2" algn="just" eaLnBrk="1" hangingPunct="1"/>
            <a:r>
              <a:rPr lang="en-US" smtClean="0"/>
              <a:t>B. no interpersonal talk</a:t>
            </a:r>
          </a:p>
          <a:p>
            <a:pPr algn="just" eaLnBrk="1" hangingPunct="1"/>
            <a:endParaRPr lang="es-MX" smtClean="0"/>
          </a:p>
        </p:txBody>
      </p:sp>
      <p:sp>
        <p:nvSpPr>
          <p:cNvPr id="10242" name="1 Título"/>
          <p:cNvSpPr>
            <a:spLocks noGrp="1"/>
          </p:cNvSpPr>
          <p:nvPr>
            <p:ph type="title"/>
          </p:nvPr>
        </p:nvSpPr>
        <p:spPr/>
        <p:txBody>
          <a:bodyPr/>
          <a:lstStyle/>
          <a:p>
            <a:pPr eaLnBrk="1" hangingPunct="1"/>
            <a:r>
              <a:rPr lang="en-US" u="sng" smtClean="0"/>
              <a:t>Cause--&gt;Multiple effects</a:t>
            </a:r>
            <a:endParaRPr lang="es-MX"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1600200"/>
            <a:ext cx="8229600" cy="5029200"/>
          </a:xfrm>
        </p:spPr>
        <p:txBody>
          <a:bodyPr>
            <a:normAutofit fontScale="92500"/>
          </a:bodyPr>
          <a:lstStyle/>
          <a:p>
            <a:pPr marL="274320" indent="-274320" algn="just" eaLnBrk="1" fontAlgn="auto" hangingPunct="1">
              <a:spcBef>
                <a:spcPts val="580"/>
              </a:spcBef>
              <a:spcAft>
                <a:spcPts val="0"/>
              </a:spcAft>
              <a:buFont typeface="Wingdings 2"/>
              <a:buChar char=""/>
              <a:defRPr/>
            </a:pPr>
            <a:r>
              <a:rPr lang="en-US" u="sng" dirty="0" smtClean="0"/>
              <a:t>Thesis </a:t>
            </a:r>
            <a:r>
              <a:rPr lang="en-US" u="sng" dirty="0" smtClean="0"/>
              <a:t>statement</a:t>
            </a:r>
            <a:r>
              <a:rPr lang="en-US" dirty="0" smtClean="0"/>
              <a:t>: </a:t>
            </a:r>
            <a:r>
              <a:rPr lang="en-US" dirty="0" smtClean="0">
                <a:latin typeface="Arial" pitchFamily="34" charset="0"/>
              </a:rPr>
              <a:t>Using deodorants </a:t>
            </a:r>
            <a:r>
              <a:rPr lang="en-US" dirty="0" smtClean="0">
                <a:latin typeface="Arial" pitchFamily="34" charset="0"/>
              </a:rPr>
              <a:t>with chlorofluorocarbon </a:t>
            </a:r>
            <a:r>
              <a:rPr lang="en-US" dirty="0" smtClean="0">
                <a:latin typeface="Arial" pitchFamily="34" charset="0"/>
              </a:rPr>
              <a:t> gas </a:t>
            </a:r>
            <a:r>
              <a:rPr lang="en-US" dirty="0" smtClean="0">
                <a:latin typeface="Arial" pitchFamily="34" charset="0"/>
              </a:rPr>
              <a:t>will bring the end of world.</a:t>
            </a:r>
          </a:p>
          <a:p>
            <a:pPr marL="548640" lvl="1" algn="just" eaLnBrk="1" fontAlgn="auto" hangingPunct="1">
              <a:spcBef>
                <a:spcPts val="370"/>
              </a:spcBef>
              <a:spcAft>
                <a:spcPts val="0"/>
              </a:spcAft>
              <a:buFont typeface="Wingdings 2"/>
              <a:buChar char=""/>
              <a:defRPr/>
            </a:pPr>
            <a:endParaRPr lang="en-US" dirty="0" smtClean="0"/>
          </a:p>
          <a:p>
            <a:pPr marL="548640" lvl="1" algn="just" eaLnBrk="1" fontAlgn="auto" hangingPunct="1">
              <a:spcBef>
                <a:spcPts val="370"/>
              </a:spcBef>
              <a:spcAft>
                <a:spcPts val="0"/>
              </a:spcAft>
              <a:buFont typeface="Wingdings 2"/>
              <a:buChar char=""/>
              <a:defRPr/>
            </a:pPr>
            <a:r>
              <a:rPr lang="en-US" dirty="0" smtClean="0"/>
              <a:t>I</a:t>
            </a:r>
            <a:r>
              <a:rPr lang="en-US" dirty="0" smtClean="0"/>
              <a:t>. Chlorofluorocarbon gases are contained in most deodorants  and released by  some factories  into the air. </a:t>
            </a:r>
          </a:p>
          <a:p>
            <a:pPr marL="548640" lvl="1" algn="just" eaLnBrk="1" fontAlgn="auto" hangingPunct="1">
              <a:spcBef>
                <a:spcPts val="370"/>
              </a:spcBef>
              <a:spcAft>
                <a:spcPts val="0"/>
              </a:spcAft>
              <a:buFont typeface="Wingdings 2"/>
              <a:buChar char=""/>
              <a:defRPr/>
            </a:pPr>
            <a:r>
              <a:rPr lang="en-US" dirty="0" smtClean="0"/>
              <a:t>II. This gas causes the ozone layer  to become thinner and finally disappear in patches.</a:t>
            </a:r>
          </a:p>
          <a:p>
            <a:pPr marL="548640" lvl="1" algn="just" eaLnBrk="1" fontAlgn="auto" hangingPunct="1">
              <a:spcBef>
                <a:spcPts val="370"/>
              </a:spcBef>
              <a:spcAft>
                <a:spcPts val="0"/>
              </a:spcAft>
              <a:buFont typeface="Wingdings 2"/>
              <a:buChar char=""/>
              <a:defRPr/>
            </a:pPr>
            <a:r>
              <a:rPr lang="en-US" dirty="0" smtClean="0"/>
              <a:t>III. The unfiltered ultraviolet rays of the sun cause overheating in the poles of the earth, where the icebergs start to melt.</a:t>
            </a:r>
          </a:p>
          <a:p>
            <a:pPr marL="548640" lvl="1" algn="just" eaLnBrk="1" fontAlgn="auto" hangingPunct="1">
              <a:spcBef>
                <a:spcPts val="370"/>
              </a:spcBef>
              <a:spcAft>
                <a:spcPts val="0"/>
              </a:spcAft>
              <a:buFont typeface="Wingdings 2"/>
              <a:buChar char=""/>
              <a:defRPr/>
            </a:pPr>
            <a:r>
              <a:rPr lang="en-US" dirty="0" smtClean="0"/>
              <a:t>IV. The huge amount of water released from the poles leads to a rise in the sea-level.</a:t>
            </a:r>
          </a:p>
          <a:p>
            <a:pPr marL="548640" lvl="1" algn="just" eaLnBrk="1" fontAlgn="auto" hangingPunct="1">
              <a:spcBef>
                <a:spcPts val="370"/>
              </a:spcBef>
              <a:spcAft>
                <a:spcPts val="0"/>
              </a:spcAft>
              <a:buFont typeface="Wingdings 2"/>
              <a:buChar char=""/>
              <a:defRPr/>
            </a:pPr>
            <a:r>
              <a:rPr lang="en-US" dirty="0" smtClean="0"/>
              <a:t>V. The sea will cover the land and this will be the end of the world. </a:t>
            </a:r>
          </a:p>
          <a:p>
            <a:pPr marL="274320" indent="-274320" algn="just" eaLnBrk="1" fontAlgn="auto" hangingPunct="1">
              <a:spcBef>
                <a:spcPts val="580"/>
              </a:spcBef>
              <a:spcAft>
                <a:spcPts val="0"/>
              </a:spcAft>
              <a:buFont typeface="Wingdings 2"/>
              <a:buChar char=""/>
              <a:defRPr/>
            </a:pPr>
            <a:endParaRPr lang="es-MX" dirty="0"/>
          </a:p>
        </p:txBody>
      </p:sp>
      <p:sp>
        <p:nvSpPr>
          <p:cNvPr id="11266" name="1 Título"/>
          <p:cNvSpPr>
            <a:spLocks noGrp="1"/>
          </p:cNvSpPr>
          <p:nvPr>
            <p:ph type="title"/>
          </p:nvPr>
        </p:nvSpPr>
        <p:spPr/>
        <p:txBody>
          <a:bodyPr/>
          <a:lstStyle/>
          <a:p>
            <a:pPr eaLnBrk="1" hangingPunct="1"/>
            <a:r>
              <a:rPr lang="en-US" u="sng" smtClean="0"/>
              <a:t>Causal chain / Domino</a:t>
            </a:r>
            <a:endParaRPr lang="es-MX"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4419600"/>
          </a:xfrm>
        </p:spPr>
        <p:txBody>
          <a:bodyPr>
            <a:normAutofit fontScale="85000" lnSpcReduction="20000"/>
          </a:bodyPr>
          <a:lstStyle/>
          <a:p>
            <a:r>
              <a:rPr lang="en-US" b="1" u="sng" dirty="0" smtClean="0">
                <a:solidFill>
                  <a:schemeClr val="tx1">
                    <a:lumMod val="85000"/>
                  </a:schemeClr>
                </a:solidFill>
              </a:rPr>
              <a:t>Necessary (or main): </a:t>
            </a:r>
            <a:r>
              <a:rPr lang="en-US" b="1" dirty="0" smtClean="0">
                <a:solidFill>
                  <a:schemeClr val="tx1">
                    <a:lumMod val="85000"/>
                  </a:schemeClr>
                </a:solidFill>
              </a:rPr>
              <a:t>What was absolutely necessary for the effect to occur: </a:t>
            </a:r>
          </a:p>
          <a:p>
            <a:pPr lvl="1"/>
            <a:r>
              <a:rPr lang="en-US" dirty="0" smtClean="0"/>
              <a:t>I.e. – she ran the red light and this caused the accident.</a:t>
            </a:r>
          </a:p>
          <a:p>
            <a:pPr lvl="1">
              <a:buNone/>
            </a:pPr>
            <a:endParaRPr lang="en-US" dirty="0" smtClean="0"/>
          </a:p>
          <a:p>
            <a:pPr lvl="1"/>
            <a:r>
              <a:rPr lang="en-US" dirty="0" smtClean="0"/>
              <a:t>The earthquake caused the house to fall in on itself.</a:t>
            </a:r>
          </a:p>
          <a:p>
            <a:pPr lvl="1">
              <a:buNone/>
            </a:pPr>
            <a:endParaRPr lang="en-US" dirty="0" smtClean="0"/>
          </a:p>
          <a:p>
            <a:r>
              <a:rPr lang="en-US" b="1" u="sng" dirty="0" smtClean="0">
                <a:solidFill>
                  <a:schemeClr val="tx1">
                    <a:lumMod val="85000"/>
                  </a:schemeClr>
                </a:solidFill>
              </a:rPr>
              <a:t>Sufficient</a:t>
            </a:r>
            <a:r>
              <a:rPr lang="en-US" b="1" dirty="0" smtClean="0">
                <a:solidFill>
                  <a:schemeClr val="tx1">
                    <a:lumMod val="85000"/>
                  </a:schemeClr>
                </a:solidFill>
              </a:rPr>
              <a:t> – this cause might be the main reason for the effect, but other factors may have been present as well:</a:t>
            </a:r>
          </a:p>
          <a:p>
            <a:pPr lvl="1"/>
            <a:r>
              <a:rPr lang="en-US" dirty="0" smtClean="0"/>
              <a:t>I.e. – She ran the red light, which caused the accident, but other factors  were present such as the fact that the light was faulty, and the weather poor.</a:t>
            </a:r>
          </a:p>
          <a:p>
            <a:pPr lvl="1">
              <a:buNone/>
            </a:pPr>
            <a:endParaRPr lang="en-US" dirty="0" smtClean="0"/>
          </a:p>
          <a:p>
            <a:pPr lvl="1"/>
            <a:r>
              <a:rPr lang="en-US" dirty="0" smtClean="0"/>
              <a:t>I.e. The earthquake caused the house to fall in on itself, but the destruction might have been aided by the fact that the house was built before the new safety codes.</a:t>
            </a:r>
          </a:p>
        </p:txBody>
      </p:sp>
      <p:sp>
        <p:nvSpPr>
          <p:cNvPr id="2" name="Title 1"/>
          <p:cNvSpPr>
            <a:spLocks noGrp="1"/>
          </p:cNvSpPr>
          <p:nvPr>
            <p:ph type="title"/>
          </p:nvPr>
        </p:nvSpPr>
        <p:spPr>
          <a:xfrm>
            <a:off x="457200" y="704088"/>
            <a:ext cx="8229600" cy="896112"/>
          </a:xfrm>
        </p:spPr>
        <p:txBody>
          <a:bodyPr/>
          <a:lstStyle/>
          <a:p>
            <a:r>
              <a:rPr lang="en-US" b="1" dirty="0" smtClean="0">
                <a:solidFill>
                  <a:schemeClr val="accent6">
                    <a:lumMod val="50000"/>
                  </a:schemeClr>
                </a:solidFill>
              </a:rPr>
              <a:t>Four Types of Causes</a:t>
            </a:r>
            <a:endParaRPr lang="en-US"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410200"/>
          </a:xfrm>
        </p:spPr>
        <p:txBody>
          <a:bodyPr>
            <a:normAutofit fontScale="92500"/>
          </a:bodyPr>
          <a:lstStyle/>
          <a:p>
            <a:r>
              <a:rPr lang="en-US" b="1" u="sng" dirty="0" smtClean="0">
                <a:solidFill>
                  <a:schemeClr val="tx1">
                    <a:lumMod val="85000"/>
                  </a:schemeClr>
                </a:solidFill>
              </a:rPr>
              <a:t>Contributing-</a:t>
            </a:r>
            <a:r>
              <a:rPr lang="en-US" b="1" dirty="0" smtClean="0">
                <a:solidFill>
                  <a:schemeClr val="tx1">
                    <a:lumMod val="85000"/>
                  </a:schemeClr>
                </a:solidFill>
              </a:rPr>
              <a:t> a cause that contributes/aids the bringing about of the effect.  A contributing factor:</a:t>
            </a:r>
          </a:p>
          <a:p>
            <a:pPr lvl="1"/>
            <a:r>
              <a:rPr lang="en-US" dirty="0" smtClean="0"/>
              <a:t>I.e. – she ran the red light and this caused the accident; eyewitness accounts also demonstrate that she was texting at the of the accident.</a:t>
            </a:r>
          </a:p>
          <a:p>
            <a:pPr lvl="1">
              <a:buNone/>
            </a:pPr>
            <a:endParaRPr lang="en-US" dirty="0" smtClean="0"/>
          </a:p>
          <a:p>
            <a:r>
              <a:rPr lang="en-US" b="1" u="sng" dirty="0" smtClean="0">
                <a:solidFill>
                  <a:schemeClr val="tx1">
                    <a:lumMod val="85000"/>
                  </a:schemeClr>
                </a:solidFill>
              </a:rPr>
              <a:t>Remote</a:t>
            </a:r>
            <a:r>
              <a:rPr lang="en-US" b="1" dirty="0" smtClean="0">
                <a:solidFill>
                  <a:schemeClr val="tx1">
                    <a:lumMod val="85000"/>
                  </a:schemeClr>
                </a:solidFill>
              </a:rPr>
              <a:t> – this is a remote or far away cause that contributes to the effect.  It is often far removed in time/distance from the effect and do no obvious.  </a:t>
            </a:r>
          </a:p>
          <a:p>
            <a:pPr lvl="1"/>
            <a:r>
              <a:rPr lang="en-US" dirty="0" err="1" smtClean="0"/>
              <a:t>I.e</a:t>
            </a:r>
            <a:r>
              <a:rPr lang="en-US" dirty="0" smtClean="0"/>
              <a:t> –Today’s poor relations between the Middle East and the US can be connected to when the US provided weapons and training covertly to Afghanistan (late 1970s early 1980s) so that the </a:t>
            </a:r>
            <a:r>
              <a:rPr lang="en-US" dirty="0" smtClean="0"/>
              <a:t>Afghans </a:t>
            </a:r>
            <a:r>
              <a:rPr lang="en-US" dirty="0" smtClean="0"/>
              <a:t>(including </a:t>
            </a:r>
            <a:r>
              <a:rPr lang="en-US" dirty="0" smtClean="0"/>
              <a:t>Bin </a:t>
            </a:r>
            <a:r>
              <a:rPr lang="en-US" dirty="0" smtClean="0"/>
              <a:t>Laden) could defeat Russia who had invaded their country. </a:t>
            </a:r>
          </a:p>
          <a:p>
            <a:endParaRPr lang="en-US" dirty="0"/>
          </a:p>
        </p:txBody>
      </p:sp>
      <p:sp>
        <p:nvSpPr>
          <p:cNvPr id="2" name="Title 1"/>
          <p:cNvSpPr>
            <a:spLocks noGrp="1"/>
          </p:cNvSpPr>
          <p:nvPr>
            <p:ph type="title"/>
          </p:nvPr>
        </p:nvSpPr>
        <p:spPr>
          <a:xfrm>
            <a:off x="457200" y="274638"/>
            <a:ext cx="8229600" cy="715962"/>
          </a:xfrm>
        </p:spPr>
        <p:txBody>
          <a:bodyPr>
            <a:normAutofit fontScale="90000"/>
          </a:bodyPr>
          <a:lstStyle/>
          <a:p>
            <a:r>
              <a:rPr lang="en-US" b="1" dirty="0" smtClean="0">
                <a:solidFill>
                  <a:schemeClr val="accent6">
                    <a:lumMod val="50000"/>
                  </a:schemeClr>
                </a:solidFill>
              </a:rPr>
              <a:t>Four Types of Causes - Continued</a:t>
            </a:r>
            <a:endParaRPr lang="en-US" dirty="0">
              <a:solidFill>
                <a:schemeClr val="accent6">
                  <a:lumMod val="50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385175" cy="593725"/>
          </a:xfrm>
        </p:spPr>
        <p:txBody>
          <a:bodyPr>
            <a:normAutofit fontScale="90000"/>
          </a:bodyPr>
          <a:lstStyle/>
          <a:p>
            <a:r>
              <a:rPr smtClean="0">
                <a:solidFill>
                  <a:schemeClr val="accent6">
                    <a:lumMod val="50000"/>
                  </a:schemeClr>
                </a:solidFill>
              </a:rPr>
              <a:t>Types of Effects </a:t>
            </a:r>
            <a:endParaRPr lang="en-US" dirty="0">
              <a:solidFill>
                <a:schemeClr val="accent6">
                  <a:lumMod val="50000"/>
                </a:schemeClr>
              </a:solidFill>
            </a:endParaRPr>
          </a:p>
        </p:txBody>
      </p:sp>
      <p:sp>
        <p:nvSpPr>
          <p:cNvPr id="3" name="Content Placeholder 2"/>
          <p:cNvSpPr>
            <a:spLocks noGrp="1"/>
          </p:cNvSpPr>
          <p:nvPr>
            <p:ph idx="1"/>
          </p:nvPr>
        </p:nvSpPr>
        <p:spPr>
          <a:xfrm>
            <a:off x="838200" y="990600"/>
            <a:ext cx="8007350" cy="5105400"/>
          </a:xfrm>
        </p:spPr>
        <p:txBody>
          <a:bodyPr/>
          <a:lstStyle/>
          <a:p>
            <a:r>
              <a:rPr lang="en-US" dirty="0" smtClean="0">
                <a:solidFill>
                  <a:srgbClr val="00B0F0"/>
                </a:solidFill>
              </a:rPr>
              <a:t>Immediate Effect: </a:t>
            </a:r>
            <a:r>
              <a:rPr lang="en-US" dirty="0" smtClean="0">
                <a:solidFill>
                  <a:srgbClr val="FF66CC"/>
                </a:solidFill>
              </a:rPr>
              <a:t>an effect that occurs closely following, in time or space, its cause.</a:t>
            </a:r>
          </a:p>
          <a:p>
            <a:pPr lvl="1"/>
            <a:r>
              <a:rPr lang="en-US" dirty="0" smtClean="0"/>
              <a:t>Ex: Children having bad study habits will lead to them making poor grades in elementary school.</a:t>
            </a:r>
          </a:p>
          <a:p>
            <a:r>
              <a:rPr lang="en-US" dirty="0" smtClean="0">
                <a:solidFill>
                  <a:srgbClr val="00B0F0"/>
                </a:solidFill>
              </a:rPr>
              <a:t>Remote Effect: </a:t>
            </a:r>
            <a:r>
              <a:rPr lang="en-US" dirty="0" smtClean="0">
                <a:solidFill>
                  <a:srgbClr val="FF66CC"/>
                </a:solidFill>
              </a:rPr>
              <a:t>an effect that is far away in time or space from its corresponding cause.</a:t>
            </a:r>
          </a:p>
          <a:p>
            <a:pPr lvl="1"/>
            <a:r>
              <a:rPr lang="en-US" dirty="0" smtClean="0"/>
              <a:t>Ex: Children having bad study habits could eventually lead to them making less money and being less happy with their careers.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idx="1"/>
          </p:nvPr>
        </p:nvSpPr>
        <p:spPr>
          <a:xfrm>
            <a:off x="457200" y="1600200"/>
            <a:ext cx="8229600" cy="5167313"/>
          </a:xfrm>
          <a:ln/>
        </p:spPr>
        <p:txBody>
          <a:bodyPr lIns="90000" tIns="46800" rIns="90000" bIns="46800">
            <a:spAutoFit/>
          </a:bodyPr>
          <a:lstStyle/>
          <a:p>
            <a:pPr>
              <a:spcBef>
                <a:spcPts val="700"/>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a:t>Purpose and Thesis:</a:t>
            </a:r>
          </a:p>
          <a:p>
            <a:pPr lvl="1">
              <a:spcBef>
                <a:spcPts val="575"/>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500"/>
              <a:t>Be sure to identify the relationships among the specific causes and effect you will discuss.</a:t>
            </a:r>
          </a:p>
          <a:p>
            <a:pPr lvl="1">
              <a:spcBef>
                <a:spcPts val="575"/>
              </a:spcBef>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500"/>
              <a:t>Thesis statement should tell the reader</a:t>
            </a:r>
          </a:p>
          <a:p>
            <a:pPr lvl="2">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It doesn't have to be persuasive</a:t>
            </a:r>
          </a:p>
          <a:p>
            <a:pPr lvl="2">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points you plan to consider</a:t>
            </a:r>
          </a:p>
          <a:p>
            <a:pPr lvl="2">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position you will take</a:t>
            </a:r>
          </a:p>
          <a:p>
            <a:pPr lvl="2">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solidFill>
                  <a:srgbClr val="FF0000"/>
                </a:solidFill>
              </a:rPr>
              <a:t>Whether you will emphasize causes, effects, or both.</a:t>
            </a:r>
          </a:p>
          <a:p>
            <a:pPr lvl="2">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cause and/or effect you consider most important.</a:t>
            </a:r>
          </a:p>
          <a:p>
            <a:pPr lvl="2">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t>The order in which you will treat your points.</a:t>
            </a:r>
          </a:p>
        </p:txBody>
      </p:sp>
      <p:sp>
        <p:nvSpPr>
          <p:cNvPr id="5" name="Footer Placeholder 4"/>
          <p:cNvSpPr>
            <a:spLocks noGrp="1"/>
          </p:cNvSpPr>
          <p:nvPr>
            <p:ph type="ftr" sz="quarter" idx="16"/>
          </p:nvPr>
        </p:nvSpPr>
        <p:spPr/>
        <p:txBody>
          <a:bodyPr/>
          <a:lstStyle/>
          <a:p>
            <a:r>
              <a:rPr lang="en-US"/>
              <a:t>Planning a Cause and Effect Essay</a:t>
            </a:r>
          </a:p>
        </p:txBody>
      </p:sp>
      <p:sp>
        <p:nvSpPr>
          <p:cNvPr id="18433" name="Rectangle 1"/>
          <p:cNvSpPr>
            <a:spLocks noGrp="1" noRot="1" noChangeArrowheads="1"/>
          </p:cNvSpPr>
          <p:nvPr>
            <p:ph type="title"/>
          </p:nvPr>
        </p:nvSpPr>
        <p:spPr>
          <a:xfrm>
            <a:off x="457200" y="306388"/>
            <a:ext cx="8388350" cy="1311275"/>
          </a:xfrm>
          <a:ln/>
        </p:spPr>
        <p:txBody>
          <a:bodyPr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000"/>
              <a:t>Planning a Cause and Effect Essay</a:t>
            </a:r>
          </a:p>
        </p:txBody>
      </p:sp>
    </p:spTree>
  </p:cSld>
  <p:clrMapOvr>
    <a:masterClrMapping/>
  </p:clrMapOvr>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idx="1"/>
          </p:nvPr>
        </p:nvSpPr>
        <p:spPr>
          <a:xfrm>
            <a:off x="685800" y="1600200"/>
            <a:ext cx="7772400" cy="4034054"/>
          </a:xfrm>
          <a:noFill/>
          <a:ln w="38160">
            <a:solidFill>
              <a:srgbClr val="FFFF99"/>
            </a:solidFill>
          </a:ln>
        </p:spPr>
        <p:txBody>
          <a:bodyPr wrap="square" lIns="90000" tIns="46800" rIns="90000" bIns="46800">
            <a:spAutoFit/>
          </a:bodyPr>
          <a:lstStyle/>
          <a:p>
            <a:pPr algn="ctr">
              <a:lnSpc>
                <a:spcPct val="90000"/>
              </a:lnSpc>
              <a:buClr>
                <a:srgbClr val="FFFF99"/>
              </a:buClr>
              <a:buSzPct val="100000"/>
              <a:buFont typeface="Times New Roman" pitchFamily="16" charset="0"/>
              <a:buNone/>
              <a:tabLst>
                <a:tab pos="363538" algn="l"/>
                <a:tab pos="820738" algn="l"/>
                <a:tab pos="1277938" algn="l"/>
                <a:tab pos="1735138" algn="l"/>
                <a:tab pos="2192338" algn="l"/>
                <a:tab pos="2649538" algn="l"/>
                <a:tab pos="3106738" algn="l"/>
                <a:tab pos="3563938" algn="l"/>
                <a:tab pos="4021138" algn="l"/>
                <a:tab pos="4478338" algn="l"/>
                <a:tab pos="4935538" algn="l"/>
                <a:tab pos="5392738" algn="l"/>
                <a:tab pos="5849938" algn="l"/>
                <a:tab pos="6307138" algn="l"/>
                <a:tab pos="6764338" algn="l"/>
                <a:tab pos="7221538" algn="l"/>
                <a:tab pos="7678738" algn="l"/>
                <a:tab pos="8135938" algn="l"/>
                <a:tab pos="8593138" algn="l"/>
                <a:tab pos="9050338" algn="l"/>
              </a:tabLst>
            </a:pPr>
            <a:r>
              <a:rPr lang="en-GB" dirty="0" smtClean="0"/>
              <a:t>Introduction</a:t>
            </a:r>
          </a:p>
          <a:p>
            <a:pPr>
              <a:lnSpc>
                <a:spcPct val="90000"/>
              </a:lnSpc>
              <a:buClr>
                <a:srgbClr val="FFFF99"/>
              </a:buClr>
              <a:buSzPct val="100000"/>
              <a:buFont typeface="Times New Roman" pitchFamily="16" charset="0"/>
              <a:buChar char="•"/>
              <a:tabLst>
                <a:tab pos="363538" algn="l"/>
                <a:tab pos="820738" algn="l"/>
                <a:tab pos="1277938" algn="l"/>
                <a:tab pos="1735138" algn="l"/>
                <a:tab pos="2192338" algn="l"/>
                <a:tab pos="2649538" algn="l"/>
                <a:tab pos="3106738" algn="l"/>
                <a:tab pos="3563938" algn="l"/>
                <a:tab pos="4021138" algn="l"/>
                <a:tab pos="4478338" algn="l"/>
                <a:tab pos="4935538" algn="l"/>
                <a:tab pos="5392738" algn="l"/>
                <a:tab pos="5849938" algn="l"/>
                <a:tab pos="6307138" algn="l"/>
                <a:tab pos="6764338" algn="l"/>
                <a:tab pos="7221538" algn="l"/>
                <a:tab pos="7678738" algn="l"/>
                <a:tab pos="8135938" algn="l"/>
                <a:tab pos="8593138" algn="l"/>
                <a:tab pos="9050338" algn="l"/>
              </a:tabLst>
            </a:pPr>
            <a:r>
              <a:rPr lang="en-GB" dirty="0" smtClean="0"/>
              <a:t>Start with a quote, a list, a description, or statistics to catch the reader’s attention.</a:t>
            </a:r>
          </a:p>
          <a:p>
            <a:pPr>
              <a:lnSpc>
                <a:spcPct val="90000"/>
              </a:lnSpc>
              <a:buClr>
                <a:srgbClr val="FFFF99"/>
              </a:buClr>
              <a:buSzPct val="100000"/>
              <a:buFont typeface="Times New Roman" pitchFamily="16" charset="0"/>
              <a:buChar char="•"/>
              <a:tabLst>
                <a:tab pos="363538" algn="l"/>
                <a:tab pos="820738" algn="l"/>
                <a:tab pos="1277938" algn="l"/>
                <a:tab pos="1735138" algn="l"/>
                <a:tab pos="2192338" algn="l"/>
                <a:tab pos="2649538" algn="l"/>
                <a:tab pos="3106738" algn="l"/>
                <a:tab pos="3563938" algn="l"/>
                <a:tab pos="4021138" algn="l"/>
                <a:tab pos="4478338" algn="l"/>
                <a:tab pos="4935538" algn="l"/>
                <a:tab pos="5392738" algn="l"/>
                <a:tab pos="5849938" algn="l"/>
                <a:tab pos="6307138" algn="l"/>
                <a:tab pos="6764338" algn="l"/>
                <a:tab pos="7221538" algn="l"/>
                <a:tab pos="7678738" algn="l"/>
                <a:tab pos="8135938" algn="l"/>
                <a:tab pos="8593138" algn="l"/>
                <a:tab pos="9050338" algn="l"/>
              </a:tabLst>
            </a:pPr>
            <a:r>
              <a:rPr lang="en-GB" dirty="0" smtClean="0"/>
              <a:t>Introduce the subject and explain the situation.</a:t>
            </a:r>
          </a:p>
          <a:p>
            <a:pPr>
              <a:lnSpc>
                <a:spcPct val="90000"/>
              </a:lnSpc>
              <a:buClr>
                <a:srgbClr val="FFFF99"/>
              </a:buClr>
              <a:buSzPct val="100000"/>
              <a:buFont typeface="Times New Roman" pitchFamily="16" charset="0"/>
              <a:buChar char="•"/>
              <a:tabLst>
                <a:tab pos="363538" algn="l"/>
                <a:tab pos="820738" algn="l"/>
                <a:tab pos="1277938" algn="l"/>
                <a:tab pos="1735138" algn="l"/>
                <a:tab pos="2192338" algn="l"/>
                <a:tab pos="2649538" algn="l"/>
                <a:tab pos="3106738" algn="l"/>
                <a:tab pos="3563938" algn="l"/>
                <a:tab pos="4021138" algn="l"/>
                <a:tab pos="4478338" algn="l"/>
                <a:tab pos="4935538" algn="l"/>
                <a:tab pos="5392738" algn="l"/>
                <a:tab pos="5849938" algn="l"/>
                <a:tab pos="6307138" algn="l"/>
                <a:tab pos="6764338" algn="l"/>
                <a:tab pos="7221538" algn="l"/>
                <a:tab pos="7678738" algn="l"/>
                <a:tab pos="8135938" algn="l"/>
                <a:tab pos="8593138" algn="l"/>
                <a:tab pos="9050338" algn="l"/>
              </a:tabLst>
            </a:pPr>
            <a:r>
              <a:rPr lang="en-GB" dirty="0" smtClean="0"/>
              <a:t>Give any background material necessary.</a:t>
            </a:r>
          </a:p>
          <a:p>
            <a:pPr>
              <a:lnSpc>
                <a:spcPct val="90000"/>
              </a:lnSpc>
              <a:buClr>
                <a:srgbClr val="FFFF99"/>
              </a:buClr>
              <a:buSzPct val="100000"/>
              <a:buFont typeface="Times New Roman" pitchFamily="16" charset="0"/>
              <a:buChar char="•"/>
              <a:tabLst>
                <a:tab pos="363538" algn="l"/>
                <a:tab pos="820738" algn="l"/>
                <a:tab pos="1277938" algn="l"/>
                <a:tab pos="1735138" algn="l"/>
                <a:tab pos="2192338" algn="l"/>
                <a:tab pos="2649538" algn="l"/>
                <a:tab pos="3106738" algn="l"/>
                <a:tab pos="3563938" algn="l"/>
                <a:tab pos="4021138" algn="l"/>
                <a:tab pos="4478338" algn="l"/>
                <a:tab pos="4935538" algn="l"/>
                <a:tab pos="5392738" algn="l"/>
                <a:tab pos="5849938" algn="l"/>
                <a:tab pos="6307138" algn="l"/>
                <a:tab pos="6764338" algn="l"/>
                <a:tab pos="7221538" algn="l"/>
                <a:tab pos="7678738" algn="l"/>
                <a:tab pos="8135938" algn="l"/>
                <a:tab pos="8593138" algn="l"/>
                <a:tab pos="9050338" algn="l"/>
              </a:tabLst>
            </a:pPr>
            <a:r>
              <a:rPr lang="en-GB" dirty="0" smtClean="0"/>
              <a:t>Thesis: state your 3 points in the cause/effect relationship.  </a:t>
            </a:r>
            <a:endParaRPr lang="en-GB" dirty="0"/>
          </a:p>
        </p:txBody>
      </p:sp>
      <p:sp>
        <p:nvSpPr>
          <p:cNvPr id="20481" name="Rectangle 1"/>
          <p:cNvSpPr>
            <a:spLocks noGrp="1" noRot="1" noChangeArrowheads="1"/>
          </p:cNvSpPr>
          <p:nvPr>
            <p:ph type="title"/>
          </p:nvPr>
        </p:nvSpPr>
        <p:spPr>
          <a:xfrm>
            <a:off x="685800" y="800100"/>
            <a:ext cx="7772400" cy="771623"/>
          </a:xfrm>
          <a:ln/>
        </p:spPr>
        <p:txBody>
          <a:bodyPr lIns="90000" tIns="46800" rIns="90000" bIns="46800">
            <a:spAutoFit/>
          </a:bodyPr>
          <a:lstStyle/>
          <a:p>
            <a:pPr>
              <a:buClr>
                <a:srgbClr val="FFFF99"/>
              </a:buClr>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Organizing the Essay</a:t>
            </a:r>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Rot="1" noChangeArrowheads="1"/>
          </p:cNvSpPr>
          <p:nvPr>
            <p:ph idx="1"/>
          </p:nvPr>
        </p:nvSpPr>
        <p:spPr>
          <a:xfrm>
            <a:off x="457200" y="609600"/>
            <a:ext cx="8229600" cy="5424488"/>
          </a:xfrm>
          <a:ln/>
        </p:spPr>
        <p:txBody>
          <a:bodyPr lIns="90000" tIns="46800" rIns="90000" bIns="46800" anchor="t">
            <a:spAutoFit/>
          </a:bodyPr>
          <a:lstStyle/>
          <a:p>
            <a:pPr marL="342900" indent="-342900">
              <a:spcBef>
                <a:spcPct val="20000"/>
              </a:spcBef>
              <a:buClr>
                <a:schemeClr val="hlink"/>
              </a:buClr>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3200" b="0">
                <a:solidFill>
                  <a:schemeClr val="tx1"/>
                </a:solidFill>
                <a:latin typeface="Arial" charset="0"/>
              </a:rPr>
              <a:t>Order and sequence; several possibilities include:</a:t>
            </a:r>
          </a:p>
          <a:p>
            <a:pPr marL="742950" lvl="1" indent="-285750">
              <a:spcBef>
                <a:spcPct val="20000"/>
              </a:spcBef>
              <a:buClr>
                <a:schemeClr val="accent2"/>
              </a:buClr>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b="0">
                <a:solidFill>
                  <a:schemeClr val="tx1"/>
                </a:solidFill>
                <a:latin typeface="Arial" charset="0"/>
              </a:rPr>
              <a:t>Chronological</a:t>
            </a:r>
          </a:p>
          <a:p>
            <a:pPr marL="742950" lvl="1" indent="-285750">
              <a:spcBef>
                <a:spcPct val="20000"/>
              </a:spcBef>
              <a:buClr>
                <a:schemeClr val="accent2"/>
              </a:buClr>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b="0">
                <a:solidFill>
                  <a:schemeClr val="tx1"/>
                </a:solidFill>
                <a:latin typeface="Arial" charset="0"/>
              </a:rPr>
              <a:t>Main cause first, and then contributory causes</a:t>
            </a:r>
          </a:p>
          <a:p>
            <a:pPr marL="742950" lvl="1" indent="-285750">
              <a:spcBef>
                <a:spcPct val="20000"/>
              </a:spcBef>
              <a:buClr>
                <a:schemeClr val="accent2"/>
              </a:buClr>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b="0">
                <a:solidFill>
                  <a:schemeClr val="tx1"/>
                </a:solidFill>
                <a:latin typeface="Arial" charset="0"/>
              </a:rPr>
              <a:t>Contributory causes first, and then main cause.</a:t>
            </a:r>
          </a:p>
          <a:p>
            <a:pPr marL="742950" lvl="1" indent="-285750">
              <a:spcBef>
                <a:spcPct val="20000"/>
              </a:spcBef>
              <a:buClr>
                <a:schemeClr val="accent2"/>
              </a:buClr>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b="0">
                <a:solidFill>
                  <a:schemeClr val="tx1"/>
                </a:solidFill>
                <a:latin typeface="Arial" charset="0"/>
              </a:rPr>
              <a:t>Negative effects first, then positive</a:t>
            </a:r>
          </a:p>
          <a:p>
            <a:pPr marL="742950" lvl="1" indent="-285750">
              <a:spcBef>
                <a:spcPct val="20000"/>
              </a:spcBef>
              <a:buClr>
                <a:schemeClr val="accent2"/>
              </a:buClr>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b="0">
                <a:solidFill>
                  <a:schemeClr val="tx1"/>
                </a:solidFill>
                <a:latin typeface="Arial" charset="0"/>
              </a:rPr>
              <a:t>First dismiss events that are not causes, and then discuss actual causes for an effect.</a:t>
            </a:r>
          </a:p>
          <a:p>
            <a:pPr marL="742950" lvl="1" indent="-285750">
              <a:spcBef>
                <a:spcPct val="20000"/>
              </a:spcBef>
              <a:buClr>
                <a:schemeClr val="accent2"/>
              </a:buClr>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800" b="0">
                <a:solidFill>
                  <a:schemeClr val="tx1"/>
                </a:solidFill>
                <a:latin typeface="Arial" charset="0"/>
              </a:rPr>
              <a:t>Most obvious causes first, and then less obvious causes.</a:t>
            </a:r>
          </a:p>
        </p:txBody>
      </p:sp>
      <p:sp>
        <p:nvSpPr>
          <p:cNvPr id="4" name="Footer Placeholder 4"/>
          <p:cNvSpPr>
            <a:spLocks noGrp="1"/>
          </p:cNvSpPr>
          <p:nvPr>
            <p:ph type="ftr" sz="quarter" idx="16"/>
          </p:nvPr>
        </p:nvSpPr>
        <p:spPr/>
        <p:txBody>
          <a:bodyPr/>
          <a:lstStyle/>
          <a:p>
            <a:r>
              <a:rPr lang="en-US"/>
              <a:t>Planning a Cause and Effect Essay</a:t>
            </a:r>
          </a:p>
        </p:txBody>
      </p:sp>
    </p:spTree>
  </p:cSld>
  <p:clrMapOvr>
    <a:masterClrMapping/>
  </p:clrMapOvr>
  <p:transition/>
  <p:timing>
    <p:tnLst>
      <p:par>
        <p:cTn id="1" dur="indefinite"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idx="1"/>
          </p:nvPr>
        </p:nvSpPr>
        <p:spPr>
          <a:xfrm>
            <a:off x="457200" y="1600200"/>
            <a:ext cx="8229600" cy="5905336"/>
          </a:xfrm>
          <a:ln/>
        </p:spPr>
        <p:txBody>
          <a:bodyPr lIns="90000" tIns="46800" rIns="90000" bIns="46800">
            <a:sp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Transitions are essential to this type of essay to distinguish causes from effects</a:t>
            </a:r>
            <a:r>
              <a:rPr lang="en-GB" dirty="0" smtClean="0"/>
              <a:t>.</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Use transitions wisely and don’t overuse the same transition.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latin typeface="Arial" charset="0"/>
              </a:rPr>
              <a:t>Do </a:t>
            </a:r>
            <a:r>
              <a:rPr lang="en-GB" dirty="0">
                <a:latin typeface="Arial" charset="0"/>
              </a:rPr>
              <a:t>not confuse words like </a:t>
            </a:r>
            <a:r>
              <a:rPr lang="en-GB" i="1" dirty="0">
                <a:latin typeface="Arial" charset="0"/>
              </a:rPr>
              <a:t>because, </a:t>
            </a:r>
            <a:r>
              <a:rPr lang="en-GB" i="1" dirty="0">
                <a:solidFill>
                  <a:srgbClr val="FF0000"/>
                </a:solidFill>
                <a:latin typeface="Arial" charset="0"/>
              </a:rPr>
              <a:t>therefore</a:t>
            </a:r>
            <a:r>
              <a:rPr lang="en-GB" i="1" dirty="0">
                <a:latin typeface="Arial" charset="0"/>
              </a:rPr>
              <a:t> and </a:t>
            </a:r>
            <a:r>
              <a:rPr lang="en-GB" i="1" dirty="0">
                <a:solidFill>
                  <a:srgbClr val="FF0000"/>
                </a:solidFill>
                <a:latin typeface="Arial" charset="0"/>
              </a:rPr>
              <a:t>consequently</a:t>
            </a:r>
            <a:r>
              <a:rPr lang="en-GB" dirty="0">
                <a:latin typeface="Arial" charset="0"/>
              </a:rPr>
              <a:t> </a:t>
            </a:r>
            <a:r>
              <a:rPr lang="en-GB" i="1" dirty="0">
                <a:latin typeface="Arial" charset="0"/>
              </a:rPr>
              <a:t>(indicating a causal relationship), </a:t>
            </a:r>
            <a:r>
              <a:rPr lang="en-GB" dirty="0">
                <a:latin typeface="Arial" charset="0"/>
              </a:rPr>
              <a:t>with words like </a:t>
            </a:r>
            <a:r>
              <a:rPr lang="en-GB" i="1" dirty="0">
                <a:solidFill>
                  <a:srgbClr val="008000"/>
                </a:solidFill>
                <a:latin typeface="Arial" charset="0"/>
              </a:rPr>
              <a:t>subsequently</a:t>
            </a:r>
            <a:r>
              <a:rPr lang="en-GB" i="1" dirty="0">
                <a:latin typeface="Arial" charset="0"/>
              </a:rPr>
              <a:t>, </a:t>
            </a:r>
            <a:r>
              <a:rPr lang="en-GB" i="1" dirty="0">
                <a:solidFill>
                  <a:srgbClr val="FF0000"/>
                </a:solidFill>
                <a:latin typeface="Arial" charset="0"/>
              </a:rPr>
              <a:t>later</a:t>
            </a:r>
            <a:r>
              <a:rPr lang="en-GB" i="1" dirty="0">
                <a:latin typeface="Arial" charset="0"/>
              </a:rPr>
              <a:t>, and </a:t>
            </a:r>
            <a:r>
              <a:rPr lang="en-GB" i="1" dirty="0">
                <a:solidFill>
                  <a:srgbClr val="FF0000"/>
                </a:solidFill>
                <a:latin typeface="Arial" charset="0"/>
              </a:rPr>
              <a:t>afterward</a:t>
            </a:r>
            <a:r>
              <a:rPr lang="en-GB" i="1" dirty="0">
                <a:latin typeface="Arial" charset="0"/>
              </a:rPr>
              <a:t> (chronological relationship words)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smtClean="0"/>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p:txBody>
      </p:sp>
      <p:sp>
        <p:nvSpPr>
          <p:cNvPr id="4" name="Footer Placeholder 4"/>
          <p:cNvSpPr>
            <a:spLocks noGrp="1"/>
          </p:cNvSpPr>
          <p:nvPr>
            <p:ph type="ftr" sz="quarter" idx="16"/>
          </p:nvPr>
        </p:nvSpPr>
        <p:spPr/>
        <p:txBody>
          <a:bodyPr/>
          <a:lstStyle/>
          <a:p>
            <a:r>
              <a:rPr lang="en-US"/>
              <a:t>Planning a Cause and Effect Essay</a:t>
            </a:r>
          </a:p>
        </p:txBody>
      </p:sp>
      <p:sp>
        <p:nvSpPr>
          <p:cNvPr id="23553" name="Rectangle 1"/>
          <p:cNvSpPr>
            <a:spLocks noGrp="1" noRot="1" noChangeArrowheads="1"/>
          </p:cNvSpPr>
          <p:nvPr>
            <p:ph type="title"/>
          </p:nvPr>
        </p:nvSpPr>
        <p:spPr>
          <a:xfrm>
            <a:off x="457200" y="131763"/>
            <a:ext cx="8229600" cy="1431925"/>
          </a:xfrm>
          <a:ln/>
        </p:spPr>
        <p:txBody>
          <a:bodyPr lIns="90000" tIns="46800" rIns="90000" bIns="46800">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t>The Language</a:t>
            </a:r>
            <a:br>
              <a:rPr lang="en-GB"/>
            </a:br>
            <a:endParaRPr lang="en-GB"/>
          </a:p>
        </p:txBody>
      </p:sp>
    </p:spTree>
  </p:cSld>
  <p:clrMapOvr>
    <a:masterClrMapping/>
  </p:clrMapOvr>
  <p:transition/>
  <p:timing>
    <p:tnLst>
      <p:par>
        <p:cTn id="1" dur="indefinite"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marL="548640" lvl="1" eaLnBrk="1" fontAlgn="auto" hangingPunct="1">
              <a:spcBef>
                <a:spcPts val="370"/>
              </a:spcBef>
              <a:spcAft>
                <a:spcPts val="0"/>
              </a:spcAft>
              <a:buFont typeface="Wingdings 2"/>
              <a:buChar char=""/>
              <a:defRPr/>
            </a:pPr>
            <a:r>
              <a:rPr lang="en-US" i="1" dirty="0" smtClean="0"/>
              <a:t>For</a:t>
            </a:r>
          </a:p>
          <a:p>
            <a:pPr marL="548640" lvl="1" eaLnBrk="1" fontAlgn="auto" hangingPunct="1">
              <a:spcBef>
                <a:spcPts val="370"/>
              </a:spcBef>
              <a:spcAft>
                <a:spcPts val="0"/>
              </a:spcAft>
              <a:buFont typeface="Wingdings 2"/>
              <a:buChar char=""/>
              <a:defRPr/>
            </a:pPr>
            <a:r>
              <a:rPr lang="en-US" i="1" dirty="0" smtClean="0"/>
              <a:t>Since</a:t>
            </a:r>
          </a:p>
          <a:p>
            <a:pPr marL="548640" lvl="1" eaLnBrk="1" fontAlgn="auto" hangingPunct="1">
              <a:spcBef>
                <a:spcPts val="370"/>
              </a:spcBef>
              <a:spcAft>
                <a:spcPts val="0"/>
              </a:spcAft>
              <a:buFont typeface="Wingdings 2"/>
              <a:buChar char=""/>
              <a:defRPr/>
            </a:pPr>
            <a:r>
              <a:rPr lang="en-US" i="1" dirty="0" smtClean="0"/>
              <a:t>Because</a:t>
            </a:r>
          </a:p>
          <a:p>
            <a:pPr marL="548640" lvl="1" eaLnBrk="1" fontAlgn="auto" hangingPunct="1">
              <a:spcBef>
                <a:spcPts val="370"/>
              </a:spcBef>
              <a:spcAft>
                <a:spcPts val="0"/>
              </a:spcAft>
              <a:buFont typeface="Wingdings 2"/>
              <a:buChar char=""/>
              <a:defRPr/>
            </a:pPr>
            <a:r>
              <a:rPr lang="en-US" i="1" dirty="0" smtClean="0"/>
              <a:t>As</a:t>
            </a:r>
          </a:p>
          <a:p>
            <a:pPr marL="548640" lvl="1" eaLnBrk="1" fontAlgn="auto" hangingPunct="1">
              <a:spcBef>
                <a:spcPts val="370"/>
              </a:spcBef>
              <a:spcAft>
                <a:spcPts val="0"/>
              </a:spcAft>
              <a:buFont typeface="Wingdings 2"/>
              <a:buChar char=""/>
              <a:defRPr/>
            </a:pPr>
            <a:r>
              <a:rPr lang="en-US" i="1" dirty="0" smtClean="0"/>
              <a:t>To result from</a:t>
            </a:r>
          </a:p>
          <a:p>
            <a:pPr marL="548640" lvl="1" eaLnBrk="1" fontAlgn="auto" hangingPunct="1">
              <a:spcBef>
                <a:spcPts val="370"/>
              </a:spcBef>
              <a:spcAft>
                <a:spcPts val="0"/>
              </a:spcAft>
              <a:buFont typeface="Wingdings 2"/>
              <a:buChar char=""/>
              <a:defRPr/>
            </a:pPr>
            <a:r>
              <a:rPr lang="en-US" i="1" dirty="0" smtClean="0"/>
              <a:t>Due to</a:t>
            </a:r>
          </a:p>
          <a:p>
            <a:pPr marL="548640" lvl="1" eaLnBrk="1" fontAlgn="auto" hangingPunct="1">
              <a:spcBef>
                <a:spcPts val="370"/>
              </a:spcBef>
              <a:spcAft>
                <a:spcPts val="0"/>
              </a:spcAft>
              <a:buFont typeface="Wingdings 2"/>
              <a:buChar char=""/>
              <a:defRPr/>
            </a:pPr>
            <a:r>
              <a:rPr lang="en-US" i="1" dirty="0" smtClean="0"/>
              <a:t>Because of</a:t>
            </a:r>
          </a:p>
          <a:p>
            <a:pPr marL="548640" lvl="1" eaLnBrk="1" fontAlgn="auto" hangingPunct="1">
              <a:spcBef>
                <a:spcPts val="370"/>
              </a:spcBef>
              <a:spcAft>
                <a:spcPts val="0"/>
              </a:spcAft>
              <a:buFont typeface="Wingdings 2"/>
              <a:buChar char=""/>
              <a:defRPr/>
            </a:pPr>
            <a:r>
              <a:rPr lang="en-US" i="1" dirty="0" smtClean="0"/>
              <a:t>As a result of</a:t>
            </a:r>
            <a:endParaRPr lang="en-US" dirty="0" smtClean="0"/>
          </a:p>
          <a:p>
            <a:pPr marL="548640" lvl="1" eaLnBrk="1" fontAlgn="auto" hangingPunct="1">
              <a:spcBef>
                <a:spcPts val="370"/>
              </a:spcBef>
              <a:spcAft>
                <a:spcPts val="0"/>
              </a:spcAft>
              <a:buFont typeface="Wingdings 2"/>
              <a:buChar char=""/>
              <a:defRPr/>
            </a:pPr>
            <a:r>
              <a:rPr lang="en-US" i="1" dirty="0" smtClean="0"/>
              <a:t>As a consequence of</a:t>
            </a:r>
            <a:endParaRPr lang="en-US" dirty="0" smtClean="0"/>
          </a:p>
          <a:p>
            <a:pPr marL="548640" lvl="1" eaLnBrk="1" fontAlgn="auto" hangingPunct="1">
              <a:spcBef>
                <a:spcPts val="370"/>
              </a:spcBef>
              <a:spcAft>
                <a:spcPts val="0"/>
              </a:spcAft>
              <a:buFont typeface="Wingdings 2"/>
              <a:buChar char=""/>
              <a:defRPr/>
            </a:pPr>
            <a:r>
              <a:rPr lang="en-US" i="1" dirty="0" smtClean="0"/>
              <a:t>Consequently</a:t>
            </a:r>
            <a:endParaRPr lang="es-MX" dirty="0"/>
          </a:p>
        </p:txBody>
      </p:sp>
      <p:sp>
        <p:nvSpPr>
          <p:cNvPr id="12290" name="1 Título"/>
          <p:cNvSpPr>
            <a:spLocks noGrp="1"/>
          </p:cNvSpPr>
          <p:nvPr>
            <p:ph type="title"/>
          </p:nvPr>
        </p:nvSpPr>
        <p:spPr/>
        <p:txBody>
          <a:bodyPr/>
          <a:lstStyle/>
          <a:p>
            <a:pPr eaLnBrk="1" hangingPunct="1"/>
            <a:r>
              <a:rPr lang="en-US" b="1" dirty="0" smtClean="0"/>
              <a:t>Cause signal words</a:t>
            </a:r>
            <a:endParaRPr lang="es-MX"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idx="1"/>
          </p:nvPr>
        </p:nvSpPr>
        <p:spPr/>
        <p:txBody>
          <a:bodyPr/>
          <a:lstStyle/>
          <a:p>
            <a:pPr algn="just"/>
            <a:r>
              <a:rPr lang="en-US" altLang="zh-CN" dirty="0"/>
              <a:t>The </a:t>
            </a:r>
            <a:r>
              <a:rPr lang="en-US" altLang="zh-CN" b="1" dirty="0"/>
              <a:t>main purpose </a:t>
            </a:r>
            <a:r>
              <a:rPr lang="en-US" altLang="zh-CN" dirty="0"/>
              <a:t>of a cause-effect essay is to explain the causes of a particular event or situation, the effects of an event or situation, or more rarely, a combination of both.</a:t>
            </a:r>
          </a:p>
          <a:p>
            <a:endParaRPr lang="en-US" altLang="zh-CN" dirty="0"/>
          </a:p>
        </p:txBody>
      </p:sp>
      <p:sp>
        <p:nvSpPr>
          <p:cNvPr id="2050" name="Rectangle 2"/>
          <p:cNvSpPr>
            <a:spLocks noGrp="1" noChangeArrowheads="1"/>
          </p:cNvSpPr>
          <p:nvPr>
            <p:ph type="title"/>
          </p:nvPr>
        </p:nvSpPr>
        <p:spPr>
          <a:xfrm>
            <a:off x="871538" y="862013"/>
            <a:ext cx="8162925" cy="762000"/>
          </a:xfrm>
        </p:spPr>
        <p:txBody>
          <a:bodyPr/>
          <a:lstStyle/>
          <a:p>
            <a:r>
              <a:rPr lang="en-US" altLang="zh-CN" dirty="0"/>
              <a:t>Cause-effect essay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a:bodyPr>
          <a:lstStyle/>
          <a:p>
            <a:pPr marL="548640" lvl="1" eaLnBrk="1" fontAlgn="auto" hangingPunct="1">
              <a:spcBef>
                <a:spcPts val="370"/>
              </a:spcBef>
              <a:spcAft>
                <a:spcPts val="0"/>
              </a:spcAft>
              <a:buFont typeface="Wingdings 2"/>
              <a:buChar char=""/>
              <a:defRPr/>
            </a:pPr>
            <a:r>
              <a:rPr lang="en-US" i="1" dirty="0" smtClean="0"/>
              <a:t>As a result </a:t>
            </a:r>
          </a:p>
          <a:p>
            <a:pPr marL="548640" lvl="1" eaLnBrk="1" fontAlgn="auto" hangingPunct="1">
              <a:spcBef>
                <a:spcPts val="370"/>
              </a:spcBef>
              <a:spcAft>
                <a:spcPts val="0"/>
              </a:spcAft>
              <a:buFont typeface="Wingdings 2"/>
              <a:buChar char=""/>
              <a:defRPr/>
            </a:pPr>
            <a:r>
              <a:rPr lang="en-US" i="1" dirty="0" smtClean="0"/>
              <a:t>As a consequence</a:t>
            </a:r>
          </a:p>
          <a:p>
            <a:pPr marL="548640" lvl="1" eaLnBrk="1" fontAlgn="auto" hangingPunct="1">
              <a:spcBef>
                <a:spcPts val="370"/>
              </a:spcBef>
              <a:spcAft>
                <a:spcPts val="0"/>
              </a:spcAft>
              <a:buFont typeface="Wingdings 2"/>
              <a:buChar char=""/>
              <a:defRPr/>
            </a:pPr>
            <a:r>
              <a:rPr lang="en-US" i="1" dirty="0" smtClean="0"/>
              <a:t>Therefore</a:t>
            </a:r>
          </a:p>
          <a:p>
            <a:pPr marL="548640" lvl="1" eaLnBrk="1" fontAlgn="auto" hangingPunct="1">
              <a:spcBef>
                <a:spcPts val="370"/>
              </a:spcBef>
              <a:spcAft>
                <a:spcPts val="0"/>
              </a:spcAft>
              <a:buFont typeface="Wingdings 2"/>
              <a:buChar char=""/>
              <a:defRPr/>
            </a:pPr>
            <a:r>
              <a:rPr lang="en-US" i="1" dirty="0" smtClean="0"/>
              <a:t>Thus</a:t>
            </a:r>
          </a:p>
          <a:p>
            <a:pPr marL="548640" lvl="1" eaLnBrk="1" fontAlgn="auto" hangingPunct="1">
              <a:spcBef>
                <a:spcPts val="370"/>
              </a:spcBef>
              <a:spcAft>
                <a:spcPts val="0"/>
              </a:spcAft>
              <a:buFont typeface="Wingdings 2"/>
              <a:buChar char=""/>
              <a:defRPr/>
            </a:pPr>
            <a:r>
              <a:rPr lang="en-US" i="1" dirty="0" smtClean="0"/>
              <a:t>Consequently</a:t>
            </a:r>
          </a:p>
          <a:p>
            <a:pPr marL="548640" lvl="1" eaLnBrk="1" fontAlgn="auto" hangingPunct="1">
              <a:spcBef>
                <a:spcPts val="370"/>
              </a:spcBef>
              <a:spcAft>
                <a:spcPts val="0"/>
              </a:spcAft>
              <a:buFont typeface="Wingdings 2"/>
              <a:buChar char=""/>
              <a:defRPr/>
            </a:pPr>
            <a:r>
              <a:rPr lang="en-US" i="1" dirty="0" smtClean="0"/>
              <a:t>Hence</a:t>
            </a:r>
          </a:p>
          <a:p>
            <a:pPr marL="548640" lvl="1" eaLnBrk="1" fontAlgn="auto" hangingPunct="1">
              <a:spcBef>
                <a:spcPts val="370"/>
              </a:spcBef>
              <a:spcAft>
                <a:spcPts val="0"/>
              </a:spcAft>
              <a:buFont typeface="Wingdings 2"/>
              <a:buChar char=""/>
              <a:defRPr/>
            </a:pPr>
            <a:r>
              <a:rPr lang="en-US" i="1" dirty="0" smtClean="0"/>
              <a:t>So</a:t>
            </a:r>
          </a:p>
          <a:p>
            <a:pPr marL="548640" lvl="1" eaLnBrk="1" fontAlgn="auto" hangingPunct="1">
              <a:spcBef>
                <a:spcPts val="370"/>
              </a:spcBef>
              <a:spcAft>
                <a:spcPts val="0"/>
              </a:spcAft>
              <a:buFont typeface="Wingdings 2"/>
              <a:buChar char=""/>
              <a:defRPr/>
            </a:pPr>
            <a:r>
              <a:rPr lang="en-US" i="1" dirty="0" smtClean="0"/>
              <a:t>To cause</a:t>
            </a:r>
          </a:p>
          <a:p>
            <a:pPr marL="548640" lvl="1" eaLnBrk="1" fontAlgn="auto" hangingPunct="1">
              <a:spcBef>
                <a:spcPts val="370"/>
              </a:spcBef>
              <a:spcAft>
                <a:spcPts val="0"/>
              </a:spcAft>
              <a:buFont typeface="Wingdings 2"/>
              <a:buChar char=""/>
              <a:defRPr/>
            </a:pPr>
            <a:r>
              <a:rPr lang="en-US" i="1" dirty="0" smtClean="0"/>
              <a:t>The reason of</a:t>
            </a:r>
          </a:p>
          <a:p>
            <a:pPr marL="548640" lvl="1" eaLnBrk="1" fontAlgn="auto" hangingPunct="1">
              <a:spcBef>
                <a:spcPts val="370"/>
              </a:spcBef>
              <a:spcAft>
                <a:spcPts val="0"/>
              </a:spcAft>
              <a:buFont typeface="Wingdings 2"/>
              <a:buChar char=""/>
              <a:defRPr/>
            </a:pPr>
            <a:r>
              <a:rPr lang="en-US" i="1" dirty="0" smtClean="0"/>
              <a:t>The cause of</a:t>
            </a:r>
          </a:p>
        </p:txBody>
      </p:sp>
      <p:sp>
        <p:nvSpPr>
          <p:cNvPr id="12290" name="1 Título"/>
          <p:cNvSpPr>
            <a:spLocks noGrp="1"/>
          </p:cNvSpPr>
          <p:nvPr>
            <p:ph type="title"/>
          </p:nvPr>
        </p:nvSpPr>
        <p:spPr/>
        <p:txBody>
          <a:bodyPr/>
          <a:lstStyle/>
          <a:p>
            <a:pPr eaLnBrk="1" hangingPunct="1"/>
            <a:r>
              <a:rPr lang="en-US" b="1" dirty="0" smtClean="0"/>
              <a:t>Effect signal words</a:t>
            </a:r>
            <a:endParaRPr lang="es-MX"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Rot="1" noChangeArrowheads="1"/>
          </p:cNvSpPr>
          <p:nvPr>
            <p:ph idx="1"/>
          </p:nvPr>
        </p:nvSpPr>
        <p:spPr>
          <a:xfrm>
            <a:off x="838200" y="1905000"/>
            <a:ext cx="8007350" cy="3147658"/>
          </a:xfrm>
          <a:ln/>
        </p:spPr>
        <p:txBody>
          <a:bodyPr lIns="90000" tIns="46800" rIns="90000" bIns="46800" anchor="t">
            <a:spAutoFit/>
          </a:bodyPr>
          <a:lstStyle/>
          <a:p>
            <a:pPr marL="342900" indent="-342900">
              <a:spcBef>
                <a:spcPct val="20000"/>
              </a:spcBef>
              <a:buClr>
                <a:schemeClr val="hlink"/>
              </a:buClr>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3200" b="0" dirty="0">
                <a:solidFill>
                  <a:schemeClr val="tx1"/>
                </a:solidFill>
                <a:latin typeface="Arial" charset="0"/>
              </a:rPr>
              <a:t>Avoiding </a:t>
            </a:r>
            <a:r>
              <a:rPr lang="en-GB" sz="3200" b="0" i="1" dirty="0">
                <a:solidFill>
                  <a:schemeClr val="tx1"/>
                </a:solidFill>
                <a:latin typeface="Arial" charset="0"/>
              </a:rPr>
              <a:t>Post Hoc</a:t>
            </a:r>
            <a:r>
              <a:rPr lang="en-GB" sz="3200" b="0" dirty="0">
                <a:solidFill>
                  <a:schemeClr val="tx1"/>
                </a:solidFill>
                <a:latin typeface="Arial" charset="0"/>
              </a:rPr>
              <a:t> Reasoning:</a:t>
            </a:r>
          </a:p>
          <a:p>
            <a:pPr marL="342900" indent="-342900">
              <a:spcBef>
                <a:spcPct val="20000"/>
              </a:spcBef>
              <a:buClr>
                <a:schemeClr val="hlink"/>
              </a:buClr>
              <a:buFont typeface="Wingdings" charset="2"/>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3200" b="0" dirty="0">
                <a:solidFill>
                  <a:schemeClr val="tx1"/>
                </a:solidFill>
                <a:latin typeface="Arial" charset="0"/>
              </a:rPr>
              <a:t>Do not assume that just because </a:t>
            </a:r>
            <a:r>
              <a:rPr lang="en-GB" sz="3200" b="0" dirty="0" smtClean="0">
                <a:solidFill>
                  <a:schemeClr val="tx1"/>
                </a:solidFill>
                <a:latin typeface="Arial" charset="0"/>
              </a:rPr>
              <a:t>event </a:t>
            </a:r>
            <a:r>
              <a:rPr lang="en-GB" sz="3200" b="0" dirty="0">
                <a:solidFill>
                  <a:schemeClr val="tx1"/>
                </a:solidFill>
                <a:latin typeface="Arial" charset="0"/>
              </a:rPr>
              <a:t>A precedes event  B, event A caused </a:t>
            </a:r>
            <a:r>
              <a:rPr lang="en-GB" sz="3200" b="0" dirty="0" smtClean="0">
                <a:solidFill>
                  <a:schemeClr val="tx1"/>
                </a:solidFill>
                <a:latin typeface="Arial" charset="0"/>
              </a:rPr>
              <a:t>event </a:t>
            </a:r>
            <a:r>
              <a:rPr lang="en-GB" sz="3200" b="0" dirty="0">
                <a:solidFill>
                  <a:schemeClr val="tx1"/>
                </a:solidFill>
                <a:latin typeface="Arial" charset="0"/>
              </a:rPr>
              <a:t>B.  This illogical assumption is called </a:t>
            </a:r>
            <a:r>
              <a:rPr lang="en-GB" sz="3200" b="0" i="1" dirty="0">
                <a:solidFill>
                  <a:schemeClr val="tx1"/>
                </a:solidFill>
                <a:latin typeface="Arial" charset="0"/>
              </a:rPr>
              <a:t>post hoc reasoning. </a:t>
            </a:r>
            <a:r>
              <a:rPr lang="en-GB" sz="3200" b="0" dirty="0">
                <a:solidFill>
                  <a:schemeClr val="tx1"/>
                </a:solidFill>
                <a:latin typeface="Arial" charset="0"/>
              </a:rPr>
              <a:t>This error leads you to confuse coincidence with causality.</a:t>
            </a:r>
          </a:p>
        </p:txBody>
      </p:sp>
      <p:sp>
        <p:nvSpPr>
          <p:cNvPr id="5" name="Title 4"/>
          <p:cNvSpPr>
            <a:spLocks noGrp="1"/>
          </p:cNvSpPr>
          <p:nvPr>
            <p:ph type="title"/>
          </p:nvPr>
        </p:nvSpPr>
        <p:spPr/>
        <p:txBody>
          <a:bodyPr/>
          <a:lstStyle/>
          <a:p>
            <a:r>
              <a:rPr lang="en-US" dirty="0" smtClean="0"/>
              <a:t>Avoiding </a:t>
            </a:r>
            <a:r>
              <a:rPr lang="en-US" dirty="0"/>
              <a:t>L</a:t>
            </a:r>
            <a:r>
              <a:rPr lang="en-US" dirty="0" smtClean="0"/>
              <a:t>ogical Fallacies</a:t>
            </a:r>
            <a:endParaRPr lang="en-US"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subTitle" idx="1"/>
          </p:nvPr>
        </p:nvSpPr>
        <p:spPr>
          <a:xfrm>
            <a:off x="671513" y="1905000"/>
            <a:ext cx="7786687" cy="2137893"/>
          </a:xfrm>
          <a:ln/>
        </p:spPr>
        <p:txBody>
          <a:bodyPr wrap="square" lIns="0" tIns="0" rIns="0" bIns="0" anchor="ctr">
            <a:spAutoFit/>
          </a:bodyPr>
          <a:lstStyle/>
          <a:p>
            <a:pPr algn="l">
              <a:lnSpc>
                <a:spcPct val="93000"/>
              </a:lnSpc>
              <a:buClr>
                <a:srgbClr val="000000"/>
              </a:buClr>
              <a:buSzPct val="45000"/>
              <a:tabLst>
                <a:tab pos="214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solidFill>
                  <a:schemeClr val="tx1"/>
                </a:solidFill>
              </a:rPr>
              <a:t>1. To understand the relationship of events that brought about an outcome, (Cause)</a:t>
            </a:r>
          </a:p>
          <a:p>
            <a:pPr algn="l">
              <a:lnSpc>
                <a:spcPct val="93000"/>
              </a:lnSpc>
              <a:buClr>
                <a:srgbClr val="000000"/>
              </a:buClr>
              <a:buSzPct val="45000"/>
              <a:tabLst>
                <a:tab pos="214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solidFill>
                  <a:schemeClr val="tx1"/>
                </a:solidFill>
              </a:rPr>
              <a:t>2. To understand the results that come out of an event (Effect)</a:t>
            </a:r>
          </a:p>
          <a:p>
            <a:pPr algn="l">
              <a:lnSpc>
                <a:spcPct val="93000"/>
              </a:lnSpc>
              <a:buClr>
                <a:srgbClr val="000000"/>
              </a:buClr>
              <a:buSzPct val="45000"/>
              <a:tabLst>
                <a:tab pos="214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solidFill>
                  <a:schemeClr val="tx1"/>
                </a:solidFill>
              </a:rPr>
              <a:t>3. To understand the chain of causes and effects between some events (Causal Chain) </a:t>
            </a:r>
          </a:p>
        </p:txBody>
      </p:sp>
      <p:sp>
        <p:nvSpPr>
          <p:cNvPr id="8193" name="Rectangle 1"/>
          <p:cNvSpPr>
            <a:spLocks noGrp="1" noChangeArrowheads="1"/>
          </p:cNvSpPr>
          <p:nvPr>
            <p:ph type="ctrTitle"/>
          </p:nvPr>
        </p:nvSpPr>
        <p:spPr>
          <a:xfrm>
            <a:off x="671513" y="225425"/>
            <a:ext cx="7808912" cy="629724"/>
          </a:xfrm>
          <a:ln/>
        </p:spPr>
        <p:txBody>
          <a:bodyPr lIns="0" tIns="0" rIns="0" bIns="0">
            <a:spAutoFit/>
          </a:bodyPr>
          <a:lstStyle/>
          <a:p>
            <a:pPr>
              <a:lnSpc>
                <a:spcPct val="93000"/>
              </a:lnSpc>
              <a:buSzPct val="45000"/>
              <a:buFont typeface="Wingdings" charset="2"/>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Why Cause-Effect Essay</a:t>
            </a:r>
          </a:p>
        </p:txBody>
      </p:sp>
    </p:spTree>
  </p:cSld>
  <p:clrMapOvr>
    <a:masterClrMapping/>
  </p:clrMapOvr>
  <p:transition>
    <p:random/>
  </p:transition>
  <p:timing>
    <p:tnLst>
      <p:par>
        <p:cTn id="1" dur="indefinite"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2 Marcador de contenido"/>
          <p:cNvSpPr>
            <a:spLocks noGrp="1"/>
          </p:cNvSpPr>
          <p:nvPr>
            <p:ph idx="1"/>
          </p:nvPr>
        </p:nvSpPr>
        <p:spPr>
          <a:xfrm>
            <a:off x="457200" y="1600200"/>
            <a:ext cx="8229600" cy="4953000"/>
          </a:xfrm>
        </p:spPr>
        <p:txBody>
          <a:bodyPr>
            <a:normAutofit/>
          </a:bodyPr>
          <a:lstStyle/>
          <a:p>
            <a:pPr algn="just" eaLnBrk="1" hangingPunct="1"/>
            <a:r>
              <a:rPr lang="en-US" dirty="0" smtClean="0"/>
              <a:t>Cause and effect essays are concerned with why things happen (causes) and what happens as a result (effects). Cause and effect is a common method of organizing and discussing ideas.</a:t>
            </a:r>
          </a:p>
          <a:p>
            <a:pPr algn="just" eaLnBrk="1" hangingPunct="1"/>
            <a:r>
              <a:rPr lang="tr-TR" dirty="0" smtClean="0"/>
              <a:t>In this kind of essay, the aim is to </a:t>
            </a:r>
            <a:r>
              <a:rPr lang="en-US" dirty="0" smtClean="0"/>
              <a:t>explain the causes (reasons) or the effects (results) of an event or situation.</a:t>
            </a:r>
          </a:p>
          <a:p>
            <a:pPr lvl="1" algn="just" eaLnBrk="1" hangingPunct="1"/>
            <a:r>
              <a:rPr lang="en-US" dirty="0" err="1" smtClean="0"/>
              <a:t>e.x</a:t>
            </a:r>
            <a:r>
              <a:rPr lang="en-US" dirty="0" smtClean="0"/>
              <a:t>. Causes of air pollution (multiple factors leading to air pollution).</a:t>
            </a:r>
          </a:p>
          <a:p>
            <a:pPr lvl="1" algn="just" eaLnBrk="1" hangingPunct="1"/>
            <a:r>
              <a:rPr lang="en-US" dirty="0" err="1" smtClean="0"/>
              <a:t>e.x</a:t>
            </a:r>
            <a:r>
              <a:rPr lang="en-US" dirty="0" smtClean="0"/>
              <a:t>. Effects of watching too much TV (many effects of a situation).</a:t>
            </a:r>
          </a:p>
          <a:p>
            <a:pPr algn="just" eaLnBrk="1" hangingPunct="1"/>
            <a:endParaRPr lang="en-US" dirty="0" smtClean="0"/>
          </a:p>
        </p:txBody>
      </p:sp>
      <p:sp>
        <p:nvSpPr>
          <p:cNvPr id="7170" name="1 Título"/>
          <p:cNvSpPr>
            <a:spLocks noGrp="1"/>
          </p:cNvSpPr>
          <p:nvPr>
            <p:ph type="title"/>
          </p:nvPr>
        </p:nvSpPr>
        <p:spPr/>
        <p:txBody>
          <a:bodyPr/>
          <a:lstStyle/>
          <a:p>
            <a:pPr eaLnBrk="1" hangingPunct="1"/>
            <a:r>
              <a:rPr lang="es-MX" dirty="0" err="1" smtClean="0"/>
              <a:t>Definition</a:t>
            </a:r>
            <a:endParaRPr lang="es-MX"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2 Marcador de contenido"/>
          <p:cNvSpPr>
            <a:spLocks noGrp="1"/>
          </p:cNvSpPr>
          <p:nvPr>
            <p:ph idx="1"/>
          </p:nvPr>
        </p:nvSpPr>
        <p:spPr/>
        <p:txBody>
          <a:bodyPr>
            <a:normAutofit/>
          </a:bodyPr>
          <a:lstStyle/>
          <a:p>
            <a:pPr algn="just" eaLnBrk="1" hangingPunct="1"/>
            <a:r>
              <a:rPr lang="en-US" dirty="0" smtClean="0"/>
              <a:t>There may be several causes or effects of a situation. However, in a student essay, it is advisable to keep the number of major points to 2 or 3, which form separate developmental paragraphs.</a:t>
            </a:r>
          </a:p>
          <a:p>
            <a:pPr algn="just" eaLnBrk="1" hangingPunct="1"/>
            <a:endParaRPr lang="en-US" dirty="0" smtClean="0"/>
          </a:p>
          <a:p>
            <a:pPr algn="just" eaLnBrk="1" hangingPunct="1"/>
            <a:r>
              <a:rPr lang="en-US" dirty="0" smtClean="0"/>
              <a:t>Cause/effect organization might be used for answering typical test questions: For instance, “Discuss </a:t>
            </a:r>
            <a:r>
              <a:rPr lang="en-US" dirty="0" smtClean="0"/>
              <a:t>the </a:t>
            </a:r>
            <a:r>
              <a:rPr lang="en-US" dirty="0" smtClean="0"/>
              <a:t>effects of Global Warming” </a:t>
            </a:r>
          </a:p>
        </p:txBody>
      </p:sp>
      <p:sp>
        <p:nvSpPr>
          <p:cNvPr id="8194" name="1 Título"/>
          <p:cNvSpPr>
            <a:spLocks noGrp="1"/>
          </p:cNvSpPr>
          <p:nvPr>
            <p:ph type="title"/>
          </p:nvPr>
        </p:nvSpPr>
        <p:spPr/>
        <p:txBody>
          <a:bodyPr/>
          <a:lstStyle/>
          <a:p>
            <a:pPr eaLnBrk="1" hangingPunct="1"/>
            <a:r>
              <a:rPr lang="en-US" dirty="0" smtClean="0"/>
              <a:t>Definition</a:t>
            </a:r>
            <a:endParaRPr lang="es-CR"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ln/>
        </p:spPr>
        <p:txBody>
          <a:bodyPr/>
          <a:lstStyle/>
          <a:p>
            <a:pPr algn="ct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4400" dirty="0"/>
              <a:t>Simple Rules to Follow:</a:t>
            </a:r>
          </a:p>
        </p:txBody>
      </p:sp>
      <p:sp>
        <p:nvSpPr>
          <p:cNvPr id="8194" name="Text Box 2"/>
          <p:cNvSpPr txBox="1">
            <a:spLocks noChangeArrowheads="1"/>
          </p:cNvSpPr>
          <p:nvPr/>
        </p:nvSpPr>
        <p:spPr bwMode="auto">
          <a:xfrm>
            <a:off x="457200" y="1600200"/>
            <a:ext cx="8229600" cy="4525963"/>
          </a:xfrm>
          <a:prstGeom prst="rect">
            <a:avLst/>
          </a:prstGeom>
          <a:noFill/>
          <a:ln w="9525">
            <a:noFill/>
            <a:round/>
            <a:headEnd/>
            <a:tailEnd/>
          </a:ln>
          <a:effectLst/>
        </p:spPr>
        <p:txBody>
          <a:bodyPr lIns="90000" tIns="45000" rIns="90000" bIns="45000"/>
          <a:lstStyle/>
          <a:p>
            <a:pPr marL="342900" indent="-341313" hangingPunct="1">
              <a:lnSpc>
                <a:spcPct val="100000"/>
              </a:lnSpc>
              <a:spcBef>
                <a:spcPts val="638"/>
              </a:spcBef>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3200" dirty="0">
              <a:solidFill>
                <a:srgbClr val="000000"/>
              </a:solidFill>
              <a:latin typeface="Calibri" charset="0"/>
            </a:endParaRPr>
          </a:p>
          <a:p>
            <a:pPr marL="342900" indent="-341313" hangingPunct="1">
              <a:lnSpc>
                <a:spcPct val="100000"/>
              </a:lnSpc>
              <a:spcBef>
                <a:spcPts val="638"/>
              </a:spcBef>
              <a:spcAft>
                <a:spcPts val="1425"/>
              </a:spcAft>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200" dirty="0">
                <a:latin typeface="Calibri" charset="0"/>
              </a:rPr>
              <a:t> It is important to remember that some causal analysis essays focus only on the cause(s) of something</a:t>
            </a:r>
            <a:r>
              <a:rPr lang="en-US" sz="3200" b="1" dirty="0">
                <a:latin typeface="Calibri" charset="0"/>
              </a:rPr>
              <a:t>; </a:t>
            </a:r>
            <a:r>
              <a:rPr lang="en-US" sz="3200" dirty="0">
                <a:latin typeface="Calibri" charset="0"/>
              </a:rPr>
              <a:t>others analyze only the effect(s)</a:t>
            </a:r>
            <a:r>
              <a:rPr lang="en-US" sz="3200" b="1" dirty="0">
                <a:latin typeface="Calibri" charset="0"/>
              </a:rPr>
              <a:t>; </a:t>
            </a:r>
            <a:r>
              <a:rPr lang="en-US" sz="3200" dirty="0">
                <a:latin typeface="Calibri" charset="0"/>
              </a:rPr>
              <a:t>still others discuss both causes and effects. </a:t>
            </a:r>
          </a:p>
          <a:p>
            <a:pPr marL="342900" indent="-341313" hangingPunct="1">
              <a:lnSpc>
                <a:spcPct val="100000"/>
              </a:lnSpc>
              <a:spcBef>
                <a:spcPts val="638"/>
              </a:spcBef>
              <a:spcAft>
                <a:spcPts val="1425"/>
              </a:spcAft>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200" dirty="0">
                <a:latin typeface="Calibri" charset="0"/>
              </a:rPr>
              <a:t>Whether you are writing an essay which focuses on either causes or effects or treats both equally, you should follow these rules: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457200" y="274638"/>
            <a:ext cx="8229600" cy="792162"/>
          </a:xfrm>
          <a:ln/>
        </p:spPr>
        <p:txBody>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dirty="0"/>
          </a:p>
        </p:txBody>
      </p:sp>
      <p:sp>
        <p:nvSpPr>
          <p:cNvPr id="9218" name="Text Box 2"/>
          <p:cNvSpPr txBox="1">
            <a:spLocks noChangeArrowheads="1"/>
          </p:cNvSpPr>
          <p:nvPr/>
        </p:nvSpPr>
        <p:spPr bwMode="auto">
          <a:xfrm>
            <a:off x="457200" y="381000"/>
            <a:ext cx="8229600" cy="5486400"/>
          </a:xfrm>
          <a:prstGeom prst="rect">
            <a:avLst/>
          </a:prstGeom>
          <a:noFill/>
          <a:ln w="9525">
            <a:noFill/>
            <a:round/>
            <a:headEnd/>
            <a:tailEnd/>
          </a:ln>
          <a:effectLst/>
        </p:spPr>
        <p:txBody>
          <a:bodyPr lIns="90000" tIns="45000" rIns="90000" bIns="45000"/>
          <a:lstStyle/>
          <a:p>
            <a:pPr marL="342900" indent="-341313" hangingPunct="1">
              <a:lnSpc>
                <a:spcPct val="100000"/>
              </a:lnSpc>
              <a:spcBef>
                <a:spcPts val="638"/>
              </a:spcBef>
              <a:spcAft>
                <a:spcPts val="1425"/>
              </a:spcAft>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sz="3200" dirty="0">
              <a:solidFill>
                <a:srgbClr val="000000"/>
              </a:solidFill>
              <a:latin typeface="Calibri" charset="0"/>
            </a:endParaRPr>
          </a:p>
          <a:p>
            <a:pPr marL="342900" indent="-341313" hangingPunct="1">
              <a:lnSpc>
                <a:spcPct val="100000"/>
              </a:lnSpc>
              <a:spcBef>
                <a:spcPts val="638"/>
              </a:spcBef>
              <a:spcAft>
                <a:spcPts val="1425"/>
              </a:spcAft>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200" dirty="0">
                <a:solidFill>
                  <a:srgbClr val="000000"/>
                </a:solidFill>
                <a:latin typeface="Calibri" charset="0"/>
              </a:rPr>
              <a:t> </a:t>
            </a:r>
            <a:r>
              <a:rPr lang="en-US" sz="3200" b="1" dirty="0">
                <a:solidFill>
                  <a:srgbClr val="000000"/>
                </a:solidFill>
                <a:latin typeface="Calibri" charset="0"/>
              </a:rPr>
              <a:t>1. </a:t>
            </a:r>
            <a:r>
              <a:rPr lang="en-US" sz="3200" b="1" u="sng" dirty="0">
                <a:solidFill>
                  <a:srgbClr val="000000"/>
                </a:solidFill>
                <a:latin typeface="Calibri" charset="0"/>
              </a:rPr>
              <a:t>Present a reasonable thesis statement. </a:t>
            </a:r>
          </a:p>
          <a:p>
            <a:pPr lvl="3" indent="-227013" hangingPunct="1">
              <a:lnSpc>
                <a:spcPct val="100000"/>
              </a:lnSpc>
              <a:spcBef>
                <a:spcPts val="400"/>
              </a:spcBef>
              <a:spcAft>
                <a:spcPts val="1425"/>
              </a:spcAft>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a:latin typeface="Calibri" charset="0"/>
              </a:rPr>
              <a:t>It is unreasonable to expect a reader to believe a thesis statement which is highly exaggerated, over-simplified, or prejudiced. For instance, “Fluoridation in our nation’s water supply is a communist plot” would not be a reasonable thesis statement</a:t>
            </a:r>
            <a:r>
              <a:rPr lang="en-US" sz="2000" b="1" dirty="0">
                <a:latin typeface="Calibri" charset="0"/>
              </a:rPr>
              <a:t>; </a:t>
            </a:r>
            <a:r>
              <a:rPr lang="en-US" sz="2000" dirty="0">
                <a:latin typeface="Calibri" charset="0"/>
              </a:rPr>
              <a:t>it might bring a smirk to your reader’s lips, but it will not bring credibility to your paper. </a:t>
            </a:r>
          </a:p>
          <a:p>
            <a:pPr marL="342900" indent="-341313" hangingPunct="1">
              <a:lnSpc>
                <a:spcPct val="100000"/>
              </a:lnSpc>
              <a:spcBef>
                <a:spcPts val="638"/>
              </a:spcBef>
              <a:spcAft>
                <a:spcPts val="1425"/>
              </a:spcAft>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200" b="1" dirty="0">
                <a:solidFill>
                  <a:srgbClr val="000000"/>
                </a:solidFill>
                <a:latin typeface="Calibri" charset="0"/>
              </a:rPr>
              <a:t>2. </a:t>
            </a:r>
            <a:r>
              <a:rPr lang="en-US" sz="3200" b="1" u="sng" dirty="0">
                <a:solidFill>
                  <a:srgbClr val="000000"/>
                </a:solidFill>
                <a:latin typeface="Calibri" charset="0"/>
              </a:rPr>
              <a:t>Limit your discussion to major causes and/or effects. </a:t>
            </a:r>
          </a:p>
          <a:p>
            <a:pPr lvl="3" indent="-227013" hangingPunct="1">
              <a:lnSpc>
                <a:spcPct val="100000"/>
              </a:lnSpc>
              <a:spcBef>
                <a:spcPts val="400"/>
              </a:spcBef>
              <a:spcAft>
                <a:spcPts val="1425"/>
              </a:spcAft>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a:latin typeface="Calibri" charset="0"/>
              </a:rPr>
              <a:t>Although you may acknowledge minor causes and/or effects, you should spend most of your essay discussing major issues. As an example, the Confederacy’s firing on Fort Sumter was a direct cause of the Civil War, but it was not as important an issue as secession or slavery.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57200" y="274638"/>
            <a:ext cx="8229600" cy="411162"/>
          </a:xfrm>
          <a:ln/>
        </p:spPr>
        <p:txBody>
          <a:bodyPr>
            <a:normAutofit fontScale="90000"/>
          </a:bodyPr>
          <a:lstStyle/>
          <a:p>
            <a:pPr>
              <a:lnSpc>
                <a:spcPct val="100000"/>
              </a:lnSpc>
              <a:tabLst>
                <a:tab pos="723900" algn="l"/>
                <a:tab pos="1447800" algn="l"/>
                <a:tab pos="2171700" algn="l"/>
                <a:tab pos="2895600" algn="l"/>
                <a:tab pos="3619500" algn="l"/>
                <a:tab pos="4343400" algn="l"/>
                <a:tab pos="5067300" algn="l"/>
                <a:tab pos="5791200" algn="l"/>
                <a:tab pos="6515100" algn="l"/>
                <a:tab pos="7239000" algn="l"/>
                <a:tab pos="7962900" algn="l"/>
              </a:tabLst>
            </a:pPr>
            <a:endParaRPr lang="en-US" dirty="0"/>
          </a:p>
        </p:txBody>
      </p:sp>
      <p:sp>
        <p:nvSpPr>
          <p:cNvPr id="10242" name="Text Box 2"/>
          <p:cNvSpPr txBox="1">
            <a:spLocks noChangeArrowheads="1"/>
          </p:cNvSpPr>
          <p:nvPr/>
        </p:nvSpPr>
        <p:spPr bwMode="auto">
          <a:xfrm>
            <a:off x="381000" y="609600"/>
            <a:ext cx="8229600" cy="5410200"/>
          </a:xfrm>
          <a:prstGeom prst="rect">
            <a:avLst/>
          </a:prstGeom>
          <a:noFill/>
          <a:ln w="9525">
            <a:noFill/>
            <a:round/>
            <a:headEnd/>
            <a:tailEnd/>
          </a:ln>
          <a:effectLst/>
        </p:spPr>
        <p:txBody>
          <a:bodyPr lIns="90000" tIns="45000" rIns="90000" bIns="45000"/>
          <a:lstStyle/>
          <a:p>
            <a:pPr marL="342900" indent="-341313" hangingPunct="1">
              <a:lnSpc>
                <a:spcPct val="100000"/>
              </a:lnSpc>
              <a:spcBef>
                <a:spcPts val="638"/>
              </a:spcBef>
              <a:spcAft>
                <a:spcPts val="1425"/>
              </a:spcAft>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200" b="1" dirty="0">
                <a:solidFill>
                  <a:srgbClr val="000000"/>
                </a:solidFill>
                <a:latin typeface="Calibri" charset="0"/>
              </a:rPr>
              <a:t>3. </a:t>
            </a:r>
            <a:r>
              <a:rPr lang="en-US" sz="3200" b="1" u="sng" dirty="0">
                <a:solidFill>
                  <a:srgbClr val="000000"/>
                </a:solidFill>
                <a:latin typeface="Calibri" charset="0"/>
              </a:rPr>
              <a:t>Include all steps in your cause and effect relationship. </a:t>
            </a:r>
          </a:p>
          <a:p>
            <a:pPr lvl="3" indent="-227013" hangingPunct="1">
              <a:lnSpc>
                <a:spcPct val="100000"/>
              </a:lnSpc>
              <a:spcBef>
                <a:spcPts val="400"/>
              </a:spcBef>
              <a:spcAft>
                <a:spcPts val="1425"/>
              </a:spcAft>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a:latin typeface="Calibri" charset="0"/>
              </a:rPr>
              <a:t>Many times, one cause leads to another and so on in a chain reaction. Unless you clearly discuss each part of the sequence, your reader might get lost. </a:t>
            </a:r>
          </a:p>
          <a:p>
            <a:pPr marL="342900" indent="-341313" hangingPunct="1">
              <a:lnSpc>
                <a:spcPct val="100000"/>
              </a:lnSpc>
              <a:spcBef>
                <a:spcPts val="638"/>
              </a:spcBef>
              <a:spcAft>
                <a:spcPts val="1425"/>
              </a:spcAft>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3200" b="1" dirty="0">
                <a:solidFill>
                  <a:srgbClr val="000000"/>
                </a:solidFill>
                <a:latin typeface="Calibri" charset="0"/>
              </a:rPr>
              <a:t>4. </a:t>
            </a:r>
            <a:r>
              <a:rPr lang="en-US" sz="3200" b="1" u="sng" dirty="0">
                <a:solidFill>
                  <a:srgbClr val="000000"/>
                </a:solidFill>
                <a:latin typeface="Calibri" charset="0"/>
              </a:rPr>
              <a:t>Do not over-simplify causes and/or effects. </a:t>
            </a:r>
          </a:p>
          <a:p>
            <a:pPr lvl="3" indent="-227013" hangingPunct="1">
              <a:lnSpc>
                <a:spcPct val="100000"/>
              </a:lnSpc>
              <a:spcBef>
                <a:spcPts val="400"/>
              </a:spcBef>
              <a:spcAft>
                <a:spcPts val="1425"/>
              </a:spcAft>
              <a:buSzPct val="45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US" sz="2000" dirty="0">
                <a:latin typeface="Calibri" charset="0"/>
              </a:rPr>
              <a:t>Many subjects contain more than one cause or effect. Do not assign one blanket cause or effect to an obviously more complex situation. For example, to say “I lost my job because the boss hates me” is to over-simplify the situation. If he does not like you, there are undoubtedly specific reasons for his feelings which led to your dismissal. It might prove helpful to outline several major causes and/or effects pertinent to your topic before you begin writing. However, do not manufacture causes or effects to pad your paper. Be sure you have treated the topic thoroughly and fairly. </a:t>
            </a:r>
          </a:p>
        </p:txBody>
      </p:sp>
    </p:spTree>
  </p:cSld>
  <p:clrMapOvr>
    <a:masterClrMapping/>
  </p:clrMapOvr>
  <p:transition spd="med"/>
  <p:timing>
    <p:tnLst>
      <p:par>
        <p:cTn id="1" dur="indefinite"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p:txBody>
          <a:bodyPr>
            <a:normAutofit fontScale="92500" lnSpcReduction="20000"/>
          </a:bodyPr>
          <a:lstStyle/>
          <a:p>
            <a:pPr marL="274320" indent="-274320" algn="just" eaLnBrk="1" fontAlgn="auto" hangingPunct="1">
              <a:spcBef>
                <a:spcPts val="580"/>
              </a:spcBef>
              <a:spcAft>
                <a:spcPts val="0"/>
              </a:spcAft>
              <a:buFont typeface="Wingdings 2"/>
              <a:buChar char=""/>
              <a:defRPr/>
            </a:pPr>
            <a:r>
              <a:rPr lang="en-US" u="sng" dirty="0" smtClean="0"/>
              <a:t>Thesis statement</a:t>
            </a:r>
            <a:r>
              <a:rPr lang="en-US" dirty="0" smtClean="0"/>
              <a:t>: Air pollution is caused by the following factors: exhaust gases from cars, uncontrolled factory releases, and burning of low-quality coal for heating.</a:t>
            </a:r>
          </a:p>
          <a:p>
            <a:pPr marL="548640" lvl="1" algn="just" eaLnBrk="1" fontAlgn="auto" hangingPunct="1">
              <a:spcBef>
                <a:spcPts val="370"/>
              </a:spcBef>
              <a:spcAft>
                <a:spcPts val="0"/>
              </a:spcAft>
              <a:buFont typeface="Wingdings 2"/>
              <a:buChar char=""/>
              <a:defRPr/>
            </a:pPr>
            <a:r>
              <a:rPr lang="en-US" dirty="0" smtClean="0"/>
              <a:t>I. exhaust gases from cars</a:t>
            </a:r>
          </a:p>
          <a:p>
            <a:pPr marL="822960" lvl="2" algn="just" eaLnBrk="1" fontAlgn="auto" hangingPunct="1">
              <a:spcBef>
                <a:spcPts val="370"/>
              </a:spcBef>
              <a:spcAft>
                <a:spcPts val="0"/>
              </a:spcAft>
              <a:buClr>
                <a:schemeClr val="accent1">
                  <a:tint val="60000"/>
                </a:schemeClr>
              </a:buClr>
              <a:buFont typeface="Wingdings 2"/>
              <a:buChar char=""/>
              <a:defRPr/>
            </a:pPr>
            <a:r>
              <a:rPr lang="en-US" dirty="0" smtClean="0"/>
              <a:t>A. government does not have enough control</a:t>
            </a:r>
          </a:p>
          <a:p>
            <a:pPr marL="822960" lvl="2" algn="just" eaLnBrk="1" fontAlgn="auto" hangingPunct="1">
              <a:spcBef>
                <a:spcPts val="370"/>
              </a:spcBef>
              <a:spcAft>
                <a:spcPts val="0"/>
              </a:spcAft>
              <a:buClr>
                <a:schemeClr val="accent1">
                  <a:tint val="60000"/>
                </a:schemeClr>
              </a:buClr>
              <a:buFont typeface="Wingdings 2"/>
              <a:buChar char=""/>
              <a:defRPr/>
            </a:pPr>
            <a:r>
              <a:rPr lang="en-US" dirty="0" smtClean="0"/>
              <a:t>B. citizens are not conscientious</a:t>
            </a:r>
          </a:p>
          <a:p>
            <a:pPr marL="822960" lvl="2" algn="just" eaLnBrk="1" fontAlgn="auto" hangingPunct="1">
              <a:spcBef>
                <a:spcPts val="370"/>
              </a:spcBef>
              <a:spcAft>
                <a:spcPts val="0"/>
              </a:spcAft>
              <a:buClr>
                <a:schemeClr val="accent1">
                  <a:tint val="60000"/>
                </a:schemeClr>
              </a:buClr>
              <a:buFont typeface="Wingdings 2"/>
              <a:buNone/>
              <a:defRPr/>
            </a:pPr>
            <a:endParaRPr lang="en-US" dirty="0" smtClean="0"/>
          </a:p>
          <a:p>
            <a:pPr marL="548640" lvl="1" algn="just" eaLnBrk="1" fontAlgn="auto" hangingPunct="1">
              <a:spcBef>
                <a:spcPts val="370"/>
              </a:spcBef>
              <a:spcAft>
                <a:spcPts val="0"/>
              </a:spcAft>
              <a:buFont typeface="Wingdings 2"/>
              <a:buChar char=""/>
              <a:defRPr/>
            </a:pPr>
            <a:r>
              <a:rPr lang="en-US" dirty="0" smtClean="0"/>
              <a:t>II. uncontrolled factory gases</a:t>
            </a:r>
          </a:p>
          <a:p>
            <a:pPr marL="822960" lvl="2" algn="just" eaLnBrk="1" fontAlgn="auto" hangingPunct="1">
              <a:spcBef>
                <a:spcPts val="370"/>
              </a:spcBef>
              <a:spcAft>
                <a:spcPts val="0"/>
              </a:spcAft>
              <a:buClr>
                <a:schemeClr val="accent1">
                  <a:tint val="60000"/>
                </a:schemeClr>
              </a:buClr>
              <a:buFont typeface="Wingdings 2"/>
              <a:buChar char=""/>
              <a:defRPr/>
            </a:pPr>
            <a:r>
              <a:rPr lang="en-US" dirty="0" smtClean="0"/>
              <a:t>A. no regular checks on gases released</a:t>
            </a:r>
          </a:p>
          <a:p>
            <a:pPr marL="822960" lvl="2" algn="just" eaLnBrk="1" fontAlgn="auto" hangingPunct="1">
              <a:spcBef>
                <a:spcPts val="370"/>
              </a:spcBef>
              <a:spcAft>
                <a:spcPts val="0"/>
              </a:spcAft>
              <a:buClr>
                <a:schemeClr val="accent1">
                  <a:tint val="60000"/>
                </a:schemeClr>
              </a:buClr>
              <a:buFont typeface="Wingdings 2"/>
              <a:buChar char=""/>
              <a:defRPr/>
            </a:pPr>
            <a:r>
              <a:rPr lang="en-US" dirty="0" smtClean="0"/>
              <a:t>B. factories are inside the borders of residential areas</a:t>
            </a:r>
          </a:p>
          <a:p>
            <a:pPr marL="822960" lvl="2" algn="just" eaLnBrk="1" fontAlgn="auto" hangingPunct="1">
              <a:spcBef>
                <a:spcPts val="370"/>
              </a:spcBef>
              <a:spcAft>
                <a:spcPts val="0"/>
              </a:spcAft>
              <a:buClr>
                <a:schemeClr val="accent1">
                  <a:tint val="60000"/>
                </a:schemeClr>
              </a:buClr>
              <a:buFont typeface="Wingdings 2"/>
              <a:buNone/>
              <a:defRPr/>
            </a:pPr>
            <a:endParaRPr lang="en-US" dirty="0" smtClean="0"/>
          </a:p>
          <a:p>
            <a:pPr marL="548640" lvl="1" algn="just" eaLnBrk="1" fontAlgn="auto" hangingPunct="1">
              <a:spcBef>
                <a:spcPts val="370"/>
              </a:spcBef>
              <a:spcAft>
                <a:spcPts val="0"/>
              </a:spcAft>
              <a:buFont typeface="Wingdings 2"/>
              <a:buChar char=""/>
              <a:defRPr/>
            </a:pPr>
            <a:r>
              <a:rPr lang="en-US" dirty="0" smtClean="0"/>
              <a:t>III. burning of low-quality coal for heating</a:t>
            </a:r>
          </a:p>
          <a:p>
            <a:pPr marL="822960" lvl="2" algn="just" eaLnBrk="1" fontAlgn="auto" hangingPunct="1">
              <a:spcBef>
                <a:spcPts val="370"/>
              </a:spcBef>
              <a:spcAft>
                <a:spcPts val="0"/>
              </a:spcAft>
              <a:buClr>
                <a:schemeClr val="accent1">
                  <a:tint val="60000"/>
                </a:schemeClr>
              </a:buClr>
              <a:buFont typeface="Wingdings 2"/>
              <a:buChar char=""/>
              <a:defRPr/>
            </a:pPr>
            <a:r>
              <a:rPr lang="en-US" dirty="0" smtClean="0"/>
              <a:t>A. no governmental control</a:t>
            </a:r>
          </a:p>
          <a:p>
            <a:pPr marL="822960" lvl="2" algn="just" eaLnBrk="1" fontAlgn="auto" hangingPunct="1">
              <a:spcBef>
                <a:spcPts val="370"/>
              </a:spcBef>
              <a:spcAft>
                <a:spcPts val="0"/>
              </a:spcAft>
              <a:buClr>
                <a:schemeClr val="accent1">
                  <a:tint val="60000"/>
                </a:schemeClr>
              </a:buClr>
              <a:buFont typeface="Wingdings 2"/>
              <a:buChar char=""/>
              <a:defRPr/>
            </a:pPr>
            <a:r>
              <a:rPr lang="en-US" dirty="0" smtClean="0"/>
              <a:t>B. other forms of energy too expensive </a:t>
            </a:r>
          </a:p>
          <a:p>
            <a:pPr marL="274320" indent="-274320" algn="just" eaLnBrk="1" fontAlgn="auto" hangingPunct="1">
              <a:spcBef>
                <a:spcPts val="580"/>
              </a:spcBef>
              <a:spcAft>
                <a:spcPts val="0"/>
              </a:spcAft>
              <a:buFont typeface="Wingdings 2"/>
              <a:buChar char=""/>
              <a:defRPr/>
            </a:pPr>
            <a:endParaRPr lang="es-MX" dirty="0"/>
          </a:p>
        </p:txBody>
      </p:sp>
      <p:sp>
        <p:nvSpPr>
          <p:cNvPr id="9218" name="1 Título"/>
          <p:cNvSpPr>
            <a:spLocks noGrp="1"/>
          </p:cNvSpPr>
          <p:nvPr>
            <p:ph type="title"/>
          </p:nvPr>
        </p:nvSpPr>
        <p:spPr/>
        <p:txBody>
          <a:bodyPr/>
          <a:lstStyle/>
          <a:p>
            <a:pPr eaLnBrk="1" hangingPunct="1"/>
            <a:r>
              <a:rPr lang="en-US" u="sng" smtClean="0"/>
              <a:t>Multiple causes--&gt;effect</a:t>
            </a:r>
            <a:endParaRPr lang="es-MX" smtClean="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144</TotalTime>
  <Words>1505</Words>
  <Application>Microsoft Office PowerPoint</Application>
  <PresentationFormat>On-screen Show (4:3)</PresentationFormat>
  <Paragraphs>145</Paragraphs>
  <Slides>21</Slides>
  <Notes>17</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Paper</vt:lpstr>
      <vt:lpstr>Cause &amp; Effect Essay</vt:lpstr>
      <vt:lpstr>Cause-effect essay</vt:lpstr>
      <vt:lpstr>Why Cause-Effect Essay</vt:lpstr>
      <vt:lpstr>Definition</vt:lpstr>
      <vt:lpstr>Definition</vt:lpstr>
      <vt:lpstr>Simple Rules to Follow:</vt:lpstr>
      <vt:lpstr>Slide 7</vt:lpstr>
      <vt:lpstr>Slide 8</vt:lpstr>
      <vt:lpstr>Multiple causes--&gt;effect</vt:lpstr>
      <vt:lpstr>Cause--&gt;Multiple effects</vt:lpstr>
      <vt:lpstr>Causal chain / Domino</vt:lpstr>
      <vt:lpstr>Four Types of Causes</vt:lpstr>
      <vt:lpstr>Four Types of Causes - Continued</vt:lpstr>
      <vt:lpstr>Types of Effects </vt:lpstr>
      <vt:lpstr>Planning a Cause and Effect Essay</vt:lpstr>
      <vt:lpstr>Organizing the Essay</vt:lpstr>
      <vt:lpstr>Slide 17</vt:lpstr>
      <vt:lpstr>The Language </vt:lpstr>
      <vt:lpstr>Cause signal words</vt:lpstr>
      <vt:lpstr>Effect signal words</vt:lpstr>
      <vt:lpstr>Avoiding Logical Fallacies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11</cp:revision>
  <dcterms:created xsi:type="dcterms:W3CDTF">2012-04-10T04:08:07Z</dcterms:created>
  <dcterms:modified xsi:type="dcterms:W3CDTF">2012-04-10T06:32:29Z</dcterms:modified>
</cp:coreProperties>
</file>