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08" y="-2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8E851-A6B5-470E-BEF4-D0F52F1BFC6A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0FD9E3-CE38-423F-9DC4-BD8B1E5912F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eaLnBrk="1" hangingPunct="1"/>
            <a:fld id="{3E3F29FA-1297-4246-8CF9-1056005E2659}" type="slidenum">
              <a:rPr lang="en-US" sz="1200"/>
              <a:pPr eaLnBrk="1" hangingPunct="1"/>
              <a:t>9</a:t>
            </a:fld>
            <a:endParaRPr 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04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eaLnBrk="1" hangingPunct="1"/>
            <a:fld id="{9C1784A4-651D-4741-932F-76690DF9F76A}" type="slidenum">
              <a:rPr lang="en-US" sz="1200"/>
              <a:pPr eaLnBrk="1" hangingPunct="1"/>
              <a:t>10</a:t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4878-E32A-4644-8E45-E226196ABF1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146CFD75-EA4A-4D41-965D-3720348062F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4878-E32A-4644-8E45-E226196ABF1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FD75-EA4A-4D41-965D-372034806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4878-E32A-4644-8E45-E226196ABF1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FD75-EA4A-4D41-965D-372034806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4878-E32A-4644-8E45-E226196ABF1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FD75-EA4A-4D41-965D-3720348062F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4878-E32A-4644-8E45-E226196ABF1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46CFD75-EA4A-4D41-965D-3720348062FE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4878-E32A-4644-8E45-E226196ABF1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FD75-EA4A-4D41-965D-3720348062F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4878-E32A-4644-8E45-E226196ABF1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FD75-EA4A-4D41-965D-3720348062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4878-E32A-4644-8E45-E226196ABF1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FD75-EA4A-4D41-965D-372034806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4878-E32A-4644-8E45-E226196ABF1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FD75-EA4A-4D41-965D-3720348062F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4878-E32A-4644-8E45-E226196ABF1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CFD75-EA4A-4D41-965D-3720348062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C4878-E32A-4644-8E45-E226196ABF1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146CFD75-EA4A-4D41-965D-3720348062F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43C4878-E32A-4644-8E45-E226196ABF10}" type="datetimeFigureOut">
              <a:rPr lang="en-US" smtClean="0"/>
              <a:t>3/5/2013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146CFD75-EA4A-4D41-965D-3720348062FE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Sentence types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Fragments &amp; Run-on Sentences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4582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CA" smtClean="0"/>
              <a:t>Four Ways to Correct Run-ons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81000" y="1371600"/>
            <a:ext cx="8534400" cy="4953000"/>
          </a:xfrm>
        </p:spPr>
        <p:txBody>
          <a:bodyPr>
            <a:normAutofit/>
          </a:bodyPr>
          <a:lstStyle/>
          <a:p>
            <a:pPr marL="609600" indent="-609600" eaLnBrk="1" hangingPunct="1">
              <a:buFont typeface="Monotype Sorts" pitchFamily="2" charset="2"/>
              <a:buAutoNum type="arabicPeriod" startAt="4"/>
            </a:pPr>
            <a:r>
              <a:rPr lang="en-CA" sz="2800" smtClean="0"/>
              <a:t>Join two independent clauses with a semicolon (</a:t>
            </a:r>
            <a:r>
              <a:rPr lang="en-CA" sz="2800" smtClean="0">
                <a:solidFill>
                  <a:srgbClr val="FF0000"/>
                </a:solidFill>
              </a:rPr>
              <a:t>;</a:t>
            </a:r>
            <a:r>
              <a:rPr lang="en-CA" sz="2800" smtClean="0"/>
              <a:t>)if they are closely related.</a:t>
            </a:r>
          </a:p>
          <a:p>
            <a:pPr marL="990600" lvl="1" indent="-533400" eaLnBrk="1" hangingPunct="1"/>
            <a:r>
              <a:rPr lang="en-CA" sz="2400" smtClean="0">
                <a:cs typeface="Times New Roman" pitchFamily="18" charset="0"/>
              </a:rPr>
              <a:t>You may include a conjunctive adverb along with the semicolon: </a:t>
            </a:r>
          </a:p>
          <a:p>
            <a:pPr marL="990600" lvl="1" indent="-533400" eaLnBrk="1" hangingPunct="1"/>
            <a:r>
              <a:rPr lang="en-CA" sz="2400" smtClean="0">
                <a:cs typeface="Times New Roman" pitchFamily="18" charset="0"/>
              </a:rPr>
              <a:t>however, for example, therefore, moreover, indeed, consequently</a:t>
            </a:r>
          </a:p>
          <a:p>
            <a:pPr marL="990600" lvl="1" indent="-533400" eaLnBrk="1" hangingPunct="1">
              <a:buClr>
                <a:srgbClr val="FF0000"/>
              </a:buClr>
              <a:buSzPct val="110000"/>
              <a:buFont typeface="Arial" charset="0"/>
              <a:buChar char="X"/>
            </a:pPr>
            <a:r>
              <a:rPr lang="en-CA" sz="2400" smtClean="0">
                <a:solidFill>
                  <a:srgbClr val="003366"/>
                </a:solidFill>
                <a:latin typeface="Arial Unicode MS" pitchFamily="34" charset="-128"/>
                <a:cs typeface="Times New Roman" pitchFamily="18" charset="0"/>
              </a:rPr>
              <a:t>Fred hadn’t taped the tube properly and most of the force was released out the ends of the tube the explosion did direct some pressure against his groin. </a:t>
            </a:r>
          </a:p>
          <a:p>
            <a:pPr marL="990600" lvl="1" indent="-533400" eaLnBrk="1" hangingPunct="1">
              <a:buClr>
                <a:srgbClr val="339933"/>
              </a:buClr>
              <a:buSzPct val="120000"/>
              <a:buFont typeface="Wingdings" pitchFamily="2" charset="2"/>
              <a:buChar char="ü"/>
            </a:pPr>
            <a:r>
              <a:rPr lang="en-CA" sz="2400" smtClean="0">
                <a:solidFill>
                  <a:srgbClr val="003366"/>
                </a:solidFill>
                <a:latin typeface="Arial Unicode MS" pitchFamily="34" charset="-128"/>
                <a:cs typeface="Times New Roman" pitchFamily="18" charset="0"/>
              </a:rPr>
              <a:t>Fred hadn’t taped the tube well and most of the force was released out the ends of the tube</a:t>
            </a:r>
            <a:r>
              <a:rPr lang="en-CA" sz="2400" b="1" smtClean="0">
                <a:solidFill>
                  <a:srgbClr val="FF0000"/>
                </a:solidFill>
                <a:latin typeface="Arial Unicode MS" pitchFamily="34" charset="-128"/>
                <a:cs typeface="Times New Roman" pitchFamily="18" charset="0"/>
              </a:rPr>
              <a:t>; however,</a:t>
            </a:r>
            <a:r>
              <a:rPr lang="en-CA" sz="2400" smtClean="0">
                <a:solidFill>
                  <a:srgbClr val="003366"/>
                </a:solidFill>
                <a:latin typeface="Arial Unicode MS" pitchFamily="34" charset="-128"/>
                <a:cs typeface="Times New Roman" pitchFamily="18" charset="0"/>
              </a:rPr>
              <a:t> the explosion did direct some pressure against his groin. </a:t>
            </a:r>
          </a:p>
        </p:txBody>
      </p:sp>
      <p:sp>
        <p:nvSpPr>
          <p:cNvPr id="27654" name="AutoShape 6"/>
          <p:cNvSpPr>
            <a:spLocks/>
          </p:cNvSpPr>
          <p:nvPr/>
        </p:nvSpPr>
        <p:spPr bwMode="auto">
          <a:xfrm>
            <a:off x="2971800" y="6172200"/>
            <a:ext cx="3168650" cy="685800"/>
          </a:xfrm>
          <a:prstGeom prst="borderCallout2">
            <a:avLst>
              <a:gd name="adj1" fmla="val 16667"/>
              <a:gd name="adj2" fmla="val 102403"/>
              <a:gd name="adj3" fmla="val 16667"/>
              <a:gd name="adj4" fmla="val 111375"/>
              <a:gd name="adj5" fmla="val -55324"/>
              <a:gd name="adj6" fmla="val 120440"/>
            </a:avLst>
          </a:prstGeom>
          <a:solidFill>
            <a:schemeClr val="accent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>
              <a:lnSpc>
                <a:spcPct val="75000"/>
              </a:lnSpc>
            </a:pPr>
            <a:r>
              <a:rPr lang="en-CA" sz="2400">
                <a:solidFill>
                  <a:schemeClr val="hlink"/>
                </a:solidFill>
                <a:latin typeface="Times New Roman" pitchFamily="18" charset="0"/>
              </a:rPr>
              <a:t>Notice how the sentence is punctuated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satMod val="200000"/>
                  </a:schemeClr>
                </a:solidFill>
              </a:rPr>
              <a:t>Coordinating Conjunctions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411480" indent="-274320" fontAlgn="auto">
              <a:spcAft>
                <a:spcPts val="0"/>
              </a:spcAft>
              <a:buClr>
                <a:schemeClr val="accent3"/>
              </a:buClr>
              <a:buFont typeface="Wingdings"/>
              <a:buNone/>
              <a:defRPr/>
            </a:pPr>
            <a:r>
              <a:rPr lang="en-US" sz="3600" dirty="0"/>
              <a:t>Two independent clauses may be joined:</a:t>
            </a:r>
          </a:p>
          <a:p>
            <a:pPr marL="411480" indent="-274320" fontAlgn="auto">
              <a:spcAft>
                <a:spcPts val="0"/>
              </a:spcAft>
              <a:buClr>
                <a:schemeClr val="accent3"/>
              </a:buClr>
              <a:buFont typeface="Wingdings"/>
              <a:buChar char=""/>
              <a:defRPr/>
            </a:pPr>
            <a:endParaRPr lang="en-US" dirty="0"/>
          </a:p>
          <a:p>
            <a:pPr marL="740664" lvl="1" indent="-246888" fontAlgn="auto">
              <a:spcAft>
                <a:spcPts val="0"/>
              </a:spcAft>
              <a:buFont typeface="Wingdings"/>
              <a:buChar char=""/>
              <a:defRPr/>
            </a:pPr>
            <a:r>
              <a:rPr lang="en-US" sz="3200" dirty="0"/>
              <a:t>With a comma </a:t>
            </a:r>
            <a:r>
              <a:rPr lang="en-US" sz="3200" u="sng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plus</a:t>
            </a:r>
            <a:r>
              <a:rPr lang="en-US" sz="3200" dirty="0"/>
              <a:t> a 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coordinating conjunction</a:t>
            </a:r>
          </a:p>
          <a:p>
            <a:pPr marL="411480" indent="-274320" fontAlgn="auto">
              <a:spcAft>
                <a:spcPts val="0"/>
              </a:spcAft>
              <a:buClr>
                <a:schemeClr val="accent3"/>
              </a:buClr>
              <a:buFont typeface="Wingdings"/>
              <a:buNone/>
              <a:defRPr/>
            </a:pPr>
            <a:r>
              <a:rPr lang="en-US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MEMORIZE - FANBOYS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411480" indent="-274320" fontAlgn="auto">
              <a:spcAft>
                <a:spcPts val="0"/>
              </a:spcAft>
              <a:buClr>
                <a:schemeClr val="accent3"/>
              </a:buClr>
              <a:buFont typeface="Wingdings"/>
              <a:buChar char=""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And</a:t>
            </a:r>
          </a:p>
          <a:p>
            <a:pPr marL="411480" indent="-274320" fontAlgn="auto">
              <a:spcAft>
                <a:spcPts val="0"/>
              </a:spcAft>
              <a:buClr>
                <a:schemeClr val="accent3"/>
              </a:buClr>
              <a:buFont typeface="Wingdings"/>
              <a:buChar char=""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But</a:t>
            </a:r>
          </a:p>
          <a:p>
            <a:pPr marL="411480" indent="-274320" fontAlgn="auto">
              <a:spcAft>
                <a:spcPts val="0"/>
              </a:spcAft>
              <a:buClr>
                <a:schemeClr val="accent3"/>
              </a:buClr>
              <a:buFont typeface="Wingdings"/>
              <a:buChar char=""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For</a:t>
            </a:r>
          </a:p>
          <a:p>
            <a:pPr marL="411480" indent="-274320" fontAlgn="auto">
              <a:spcAft>
                <a:spcPts val="0"/>
              </a:spcAft>
              <a:buClr>
                <a:schemeClr val="accent3"/>
              </a:buClr>
              <a:buFont typeface="Wingdings"/>
              <a:buChar char=""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Or</a:t>
            </a:r>
          </a:p>
          <a:p>
            <a:pPr marL="411480" indent="-274320" fontAlgn="auto">
              <a:spcAft>
                <a:spcPts val="0"/>
              </a:spcAft>
              <a:buClr>
                <a:schemeClr val="accent3"/>
              </a:buClr>
              <a:buFont typeface="Wingdings"/>
              <a:buChar char=""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Nor</a:t>
            </a:r>
          </a:p>
          <a:p>
            <a:pPr marL="411480" indent="-274320" fontAlgn="auto">
              <a:spcAft>
                <a:spcPts val="0"/>
              </a:spcAft>
              <a:buClr>
                <a:schemeClr val="accent3"/>
              </a:buClr>
              <a:buFont typeface="Wingdings"/>
              <a:buChar char=""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So</a:t>
            </a:r>
          </a:p>
          <a:p>
            <a:pPr marL="411480" indent="-274320" fontAlgn="auto">
              <a:spcAft>
                <a:spcPts val="0"/>
              </a:spcAft>
              <a:buClr>
                <a:schemeClr val="accent3"/>
              </a:buClr>
              <a:buFont typeface="Wingdings"/>
              <a:buChar char=""/>
              <a:defRPr/>
            </a:pP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Yet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Comic Sans MS" pitchFamily="66" charset="0"/>
              </a:rPr>
              <a:t>What is a sentence fragment?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  </a:t>
            </a:r>
            <a:b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A sentence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fragment </a:t>
            </a:r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is a group of words that doesn’t state a complete thought.</a:t>
            </a:r>
            <a:b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</a:br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Sometimes a </a:t>
            </a:r>
            <a:r>
              <a:rPr lang="en-US" b="1" dirty="0" smtClean="0">
                <a:solidFill>
                  <a:srgbClr val="000000"/>
                </a:solidFill>
                <a:latin typeface="Comic Sans MS" pitchFamily="66" charset="0"/>
              </a:rPr>
              <a:t>fragment</a:t>
            </a:r>
            <a:r>
              <a:rPr lang="en-US" dirty="0" smtClean="0">
                <a:solidFill>
                  <a:srgbClr val="000000"/>
                </a:solidFill>
                <a:latin typeface="Comic Sans MS" pitchFamily="66" charset="0"/>
              </a:rPr>
              <a:t> is missing a subject, and sometimes a verb. Other times, a fragment has a subject and a verb, but the thought still isn’t complete. </a:t>
            </a:r>
          </a:p>
          <a:p>
            <a:r>
              <a:rPr lang="en-US" dirty="0" smtClean="0"/>
              <a:t>Alternatively, it may be a subordinate clause that cannot stand alone. </a:t>
            </a:r>
          </a:p>
          <a:p>
            <a:r>
              <a:rPr lang="en-US" dirty="0" smtClean="0"/>
              <a:t>Correct it by adding the missing phrase or words.</a:t>
            </a:r>
          </a:p>
          <a:p>
            <a:r>
              <a:rPr lang="en-US" dirty="0" smtClean="0"/>
              <a:t>It is important to avoid sentence fragments so that the reader knows what the subject is and what the subject is doing.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Correcting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Subjects or verbs can be added</a:t>
            </a:r>
          </a:p>
          <a:p>
            <a:r>
              <a:rPr lang="en-US" sz="2800" dirty="0" smtClean="0"/>
              <a:t>Fragments can be joined together </a:t>
            </a:r>
          </a:p>
          <a:p>
            <a:r>
              <a:rPr lang="en-US" sz="2800" dirty="0" smtClean="0"/>
              <a:t>All of the following are correct</a:t>
            </a:r>
          </a:p>
          <a:p>
            <a:pPr lvl="1"/>
            <a:r>
              <a:rPr lang="en-CA" sz="2400" dirty="0" smtClean="0">
                <a:solidFill>
                  <a:srgbClr val="003366"/>
                </a:solidFill>
                <a:latin typeface="Arial Unicode MS" pitchFamily="34" charset="-128"/>
                <a:cs typeface="Times New Roman" pitchFamily="18" charset="0"/>
              </a:rPr>
              <a:t>With his disposable lighter in his hand, he told everyone to get out of the way. Then he lit the fuse. </a:t>
            </a:r>
          </a:p>
          <a:p>
            <a:pPr lvl="1"/>
            <a:r>
              <a:rPr lang="en-CA" sz="2400" dirty="0" smtClean="0">
                <a:solidFill>
                  <a:srgbClr val="003366"/>
                </a:solidFill>
                <a:latin typeface="Arial Unicode MS" pitchFamily="34" charset="-128"/>
                <a:cs typeface="Times New Roman" pitchFamily="18" charset="0"/>
              </a:rPr>
              <a:t>Pulling out his disposable lighter, Fred told everyone to get out of the way before he lit the fuse. </a:t>
            </a:r>
          </a:p>
          <a:p>
            <a:pPr lvl="1"/>
            <a:r>
              <a:rPr lang="en-CA" sz="2400" dirty="0" smtClean="0">
                <a:solidFill>
                  <a:srgbClr val="003366"/>
                </a:solidFill>
                <a:latin typeface="Arial Unicode MS" pitchFamily="34" charset="-128"/>
                <a:cs typeface="Times New Roman" pitchFamily="18" charset="0"/>
              </a:rPr>
              <a:t>He pulled out his disposable lighter.  Fred told everyone to get out of the way and then he lit the fuse.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Sentence &amp;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complete has a subject and a predicate that work together to make a complete thought</a:t>
            </a:r>
          </a:p>
          <a:p>
            <a:pPr>
              <a:buNone/>
            </a:pPr>
            <a:r>
              <a:rPr lang="en-US" dirty="0" smtClean="0"/>
              <a:t>Usually three types-</a:t>
            </a:r>
          </a:p>
          <a:p>
            <a:pPr>
              <a:buNone/>
            </a:pPr>
            <a:r>
              <a:rPr lang="en-US" dirty="0" smtClean="0"/>
              <a:t>Simple- Consists of one independent clause</a:t>
            </a:r>
          </a:p>
          <a:p>
            <a:pPr>
              <a:buNone/>
            </a:pPr>
            <a:r>
              <a:rPr lang="en-US" dirty="0" smtClean="0"/>
              <a:t>Compound- Two independent clauses joined with a coordinating </a:t>
            </a:r>
            <a:r>
              <a:rPr lang="en-US" dirty="0" err="1" smtClean="0"/>
              <a:t>conjuntion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Complex- Two clauses- one independent and one dependent joined together.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4111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/>
              <a:t>Clauses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371600"/>
            <a:ext cx="7772400" cy="990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 smtClean="0"/>
              <a:t>A clause is a group of words  with a subject and a verb</a:t>
            </a:r>
          </a:p>
        </p:txBody>
      </p:sp>
      <p:graphicFrame>
        <p:nvGraphicFramePr>
          <p:cNvPr id="4157" name="Group 61"/>
          <p:cNvGraphicFramePr>
            <a:graphicFrameLocks noGrp="1"/>
          </p:cNvGraphicFramePr>
          <p:nvPr/>
        </p:nvGraphicFramePr>
        <p:xfrm>
          <a:off x="1981200" y="2362200"/>
          <a:ext cx="4419600" cy="1404938"/>
        </p:xfrm>
        <a:graphic>
          <a:graphicData uri="http://schemas.openxmlformats.org/drawingml/2006/table">
            <a:tbl>
              <a:tblPr/>
              <a:tblGrid>
                <a:gridCol w="2362200"/>
                <a:gridCol w="2057400"/>
              </a:tblGrid>
              <a:tr h="45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Subject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Verb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430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You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stink.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Sally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is talking.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59" name="Group 63"/>
          <p:cNvGraphicFramePr>
            <a:graphicFrameLocks noGrp="1"/>
          </p:cNvGraphicFramePr>
          <p:nvPr/>
        </p:nvGraphicFramePr>
        <p:xfrm>
          <a:off x="1600200" y="4953000"/>
          <a:ext cx="5486400" cy="1449388"/>
        </p:xfrm>
        <a:graphic>
          <a:graphicData uri="http://schemas.openxmlformats.org/drawingml/2006/table">
            <a:tbl>
              <a:tblPr/>
              <a:tblGrid>
                <a:gridCol w="1463675"/>
                <a:gridCol w="1965325"/>
                <a:gridCol w="2057400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Subject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Verb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I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hate</a:t>
                      </a:r>
                      <a:endParaRPr kumimoji="0" lang="en-CA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Sans Unicode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Sans Unicode" pitchFamily="34" charset="0"/>
                        </a:rPr>
                        <a:t>grammar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Sally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itchFamily="34" charset="0"/>
                        </a:rPr>
                        <a:t>is talking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Monotype Sorts" pitchFamily="2" charset="2"/>
                        <a:buNone/>
                        <a:tabLst/>
                      </a:pPr>
                      <a:r>
                        <a:rPr kumimoji="0" lang="en-CA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Lucida Sans Unicode" pitchFamily="34" charset="0"/>
                        </a:rPr>
                        <a:t>loudly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52" name="Rectangle 56"/>
          <p:cNvSpPr>
            <a:spLocks noChangeArrowheads="1"/>
          </p:cNvSpPr>
          <p:nvPr/>
        </p:nvSpPr>
        <p:spPr bwMode="auto">
          <a:xfrm>
            <a:off x="457200" y="3962400"/>
            <a:ext cx="84582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338138" indent="-338138" algn="l">
              <a:buFont typeface="Monotype Sorts" pitchFamily="2" charset="2"/>
              <a:buChar char="w"/>
            </a:pPr>
            <a:r>
              <a:rPr lang="en-US" sz="3200">
                <a:solidFill>
                  <a:schemeClr val="tx1"/>
                </a:solidFill>
                <a:cs typeface="Lucida Sans Unicode" pitchFamily="34" charset="0"/>
              </a:rPr>
              <a:t>Most clauses have further information after the verb</a:t>
            </a:r>
            <a:endParaRPr lang="en-CA" sz="32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Two Types of Clauses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295400"/>
            <a:ext cx="7696200" cy="4267200"/>
          </a:xfrm>
        </p:spPr>
        <p:txBody>
          <a:bodyPr/>
          <a:lstStyle/>
          <a:p>
            <a:pPr eaLnBrk="1" hangingPunct="1"/>
            <a:r>
              <a:rPr lang="en-US" sz="2800" smtClean="0"/>
              <a:t>Independent clause (Main clause)</a:t>
            </a:r>
          </a:p>
          <a:p>
            <a:pPr lvl="1" eaLnBrk="1" hangingPunct="1"/>
            <a:r>
              <a:rPr lang="en-US" sz="2400" smtClean="0"/>
              <a:t>Can stand alone as a sentence</a:t>
            </a:r>
          </a:p>
          <a:p>
            <a:pPr lvl="1" eaLnBrk="1" hangingPunct="1"/>
            <a:r>
              <a:rPr lang="en-US" sz="2400" smtClean="0"/>
              <a:t>Can be joined to another clause</a:t>
            </a:r>
          </a:p>
          <a:p>
            <a:pPr lvl="1" eaLnBrk="1" hangingPunct="1"/>
            <a:r>
              <a:rPr lang="en-CA" sz="2400" smtClean="0">
                <a:solidFill>
                  <a:srgbClr val="0033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Fred filled a cardboard tube with gunpowder.</a:t>
            </a:r>
            <a:endParaRPr lang="en-US" sz="2400" smtClean="0"/>
          </a:p>
          <a:p>
            <a:pPr eaLnBrk="1" hangingPunct="1"/>
            <a:r>
              <a:rPr lang="en-US" sz="2800" smtClean="0"/>
              <a:t>Dependent clause (Subordinate clause)</a:t>
            </a:r>
          </a:p>
          <a:p>
            <a:pPr lvl="1" eaLnBrk="1" hangingPunct="1"/>
            <a:r>
              <a:rPr lang="en-US" sz="2400" u="sng" smtClean="0"/>
              <a:t>Cannot</a:t>
            </a:r>
            <a:r>
              <a:rPr lang="en-US" sz="2400" smtClean="0"/>
              <a:t> stand alone as a sentence</a:t>
            </a:r>
          </a:p>
          <a:p>
            <a:pPr lvl="1" eaLnBrk="1" hangingPunct="1"/>
            <a:r>
              <a:rPr lang="en-US" sz="2400" smtClean="0"/>
              <a:t>Must be joined to an independent clause</a:t>
            </a:r>
          </a:p>
          <a:p>
            <a:pPr lvl="1" eaLnBrk="1" hangingPunct="1"/>
            <a:r>
              <a:rPr lang="en-US" sz="2400" b="1" smtClean="0">
                <a:solidFill>
                  <a:srgbClr val="FF0000"/>
                </a:solidFill>
              </a:rPr>
              <a:t>Because</a:t>
            </a:r>
            <a:r>
              <a:rPr lang="en-US" sz="2400" smtClean="0"/>
              <a:t> </a:t>
            </a:r>
            <a:r>
              <a:rPr lang="en-CA" sz="2400" smtClean="0">
                <a:solidFill>
                  <a:srgbClr val="0033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he wanted to make his own firecrackers</a:t>
            </a:r>
            <a:r>
              <a:rPr lang="en-US" sz="2400" smtClean="0">
                <a:solidFill>
                  <a:srgbClr val="0033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.</a:t>
            </a:r>
          </a:p>
        </p:txBody>
      </p:sp>
      <p:sp>
        <p:nvSpPr>
          <p:cNvPr id="9250" name="AutoShape 34"/>
          <p:cNvSpPr>
            <a:spLocks/>
          </p:cNvSpPr>
          <p:nvPr/>
        </p:nvSpPr>
        <p:spPr bwMode="auto">
          <a:xfrm>
            <a:off x="3001963" y="5783263"/>
            <a:ext cx="5380037" cy="609600"/>
          </a:xfrm>
          <a:prstGeom prst="borderCallout2">
            <a:avLst>
              <a:gd name="adj1" fmla="val 18750"/>
              <a:gd name="adj2" fmla="val -1417"/>
              <a:gd name="adj3" fmla="val 18750"/>
              <a:gd name="adj4" fmla="val -9444"/>
              <a:gd name="adj5" fmla="val -148699"/>
              <a:gd name="adj6" fmla="val -17824"/>
            </a:avLst>
          </a:prstGeom>
          <a:solidFill>
            <a:schemeClr val="accent1"/>
          </a:solidFill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l"/>
            <a:r>
              <a:rPr lang="en-CA" sz="2400">
                <a:solidFill>
                  <a:schemeClr val="hlink"/>
                </a:solidFill>
                <a:latin typeface="Times New Roman" pitchFamily="18" charset="0"/>
              </a:rPr>
              <a:t>A word that joins clauses is a conjunction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0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 run-on?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A run-on sentence is when you put two independent clauses together without separating them with punctuation or conjunctions. </a:t>
            </a:r>
          </a:p>
          <a:p>
            <a:pPr lvl="0"/>
            <a:r>
              <a:rPr lang="en-US" dirty="0" smtClean="0"/>
              <a:t>A run-on is two or more sentences put together without the correct punctuation or capitalization. A reader cannot tell where one sentence ends and the next one begins.</a:t>
            </a:r>
          </a:p>
          <a:p>
            <a:r>
              <a:rPr lang="en-US" dirty="0" smtClean="0"/>
              <a:t>It is important to avoid a run-on sentence is so that the reader can understand the text clearly and not lose interest.</a:t>
            </a:r>
          </a:p>
          <a:p>
            <a:pPr>
              <a:buFont typeface="Wingdings" pitchFamily="2" charset="2"/>
              <a:buNone/>
            </a:pPr>
            <a:r>
              <a:rPr lang="en-US" i="1" dirty="0" smtClean="0"/>
              <a:t>Incorrect:</a:t>
            </a:r>
          </a:p>
          <a:p>
            <a:r>
              <a:rPr lang="en-US" dirty="0" smtClean="0"/>
              <a:t>Amanda was the lead vocalist in her band it was a punk rock band.</a:t>
            </a:r>
          </a:p>
          <a:p>
            <a:pPr>
              <a:buFont typeface="Wingdings" pitchFamily="2" charset="2"/>
              <a:buNone/>
            </a:pPr>
            <a:r>
              <a:rPr lang="en-US" i="1" dirty="0" smtClean="0"/>
              <a:t>	</a:t>
            </a:r>
            <a:r>
              <a:rPr lang="en-US" i="1" dirty="0" smtClean="0">
                <a:solidFill>
                  <a:schemeClr val="tx2"/>
                </a:solidFill>
              </a:rPr>
              <a:t>Correct:</a:t>
            </a:r>
          </a:p>
          <a:p>
            <a:r>
              <a:rPr lang="en-US" dirty="0" smtClean="0">
                <a:solidFill>
                  <a:schemeClr val="tx2"/>
                </a:solidFill>
              </a:rPr>
              <a:t>Amanda was the lead vocalist in her band</a:t>
            </a:r>
            <a:r>
              <a:rPr lang="en-US" sz="3600" dirty="0" smtClean="0">
                <a:solidFill>
                  <a:schemeClr val="tx2"/>
                </a:solidFill>
              </a:rPr>
              <a:t>. It</a:t>
            </a:r>
            <a:r>
              <a:rPr lang="en-US" dirty="0" smtClean="0">
                <a:solidFill>
                  <a:schemeClr val="tx2"/>
                </a:solidFill>
              </a:rPr>
              <a:t> was a punk rock band.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run-on sentences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lnSpcReduction="10000"/>
          </a:bodyPr>
          <a:lstStyle/>
          <a:p>
            <a:r>
              <a:rPr lang="en-US" u="sng" dirty="0" smtClean="0"/>
              <a:t>FUSED</a:t>
            </a:r>
          </a:p>
          <a:p>
            <a:pPr marL="274320" indent="-274320" algn="ctr">
              <a:buClr>
                <a:schemeClr val="accent3"/>
              </a:buClr>
              <a:buNone/>
              <a:defRPr/>
            </a:pPr>
            <a:r>
              <a:rPr lang="en-US" b="1" dirty="0"/>
              <a:t>There is NO punctuation between the two independent </a:t>
            </a:r>
            <a:r>
              <a:rPr lang="en-US" b="1" dirty="0" smtClean="0"/>
              <a:t>clauses</a:t>
            </a:r>
            <a:endParaRPr lang="en-US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dirty="0"/>
              <a:t>   </a:t>
            </a:r>
            <a:r>
              <a:rPr lang="en-US" dirty="0" err="1"/>
              <a:t>Obama</a:t>
            </a:r>
            <a:r>
              <a:rPr lang="en-US" dirty="0"/>
              <a:t> was one of the candidates for U. S. president he won the election.</a:t>
            </a:r>
          </a:p>
          <a:p>
            <a:r>
              <a:rPr lang="en-US" u="sng" dirty="0" smtClean="0"/>
              <a:t>COMMA SPLICES</a:t>
            </a:r>
          </a:p>
          <a:p>
            <a:pPr marL="274320" indent="-274320" algn="ctr">
              <a:buClr>
                <a:schemeClr val="accent3"/>
              </a:buClr>
              <a:buNone/>
              <a:defRPr/>
            </a:pPr>
            <a:r>
              <a:rPr lang="en-US" b="1" dirty="0"/>
              <a:t>There is a COMMA placed between the two independent clauses</a:t>
            </a:r>
            <a:endParaRPr lang="en-US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endParaRPr lang="en-US" dirty="0"/>
          </a:p>
          <a:p>
            <a:pPr marL="274320" indent="-274320">
              <a:buClr>
                <a:schemeClr val="accent3"/>
              </a:buClr>
              <a:buNone/>
              <a:defRPr/>
            </a:pPr>
            <a:r>
              <a:rPr lang="en-US" dirty="0" smtClean="0"/>
              <a:t>    </a:t>
            </a:r>
            <a:r>
              <a:rPr lang="en-US" dirty="0" err="1" smtClean="0"/>
              <a:t>Obama</a:t>
            </a:r>
            <a:r>
              <a:rPr lang="en-US" dirty="0" smtClean="0"/>
              <a:t> </a:t>
            </a:r>
            <a:r>
              <a:rPr lang="en-US" dirty="0"/>
              <a:t>held his acceptance speech at Grant </a:t>
            </a:r>
            <a:r>
              <a:rPr lang="en-US" dirty="0" smtClean="0"/>
              <a:t>Park </a:t>
            </a:r>
            <a:r>
              <a:rPr lang="en-US" dirty="0"/>
              <a:t>in Chicago, there were thousands </a:t>
            </a:r>
            <a:r>
              <a:rPr lang="en-US" dirty="0" smtClean="0"/>
              <a:t>of admirers </a:t>
            </a:r>
            <a:r>
              <a:rPr lang="en-US" dirty="0"/>
              <a:t>in attendance at the event.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CA" smtClean="0"/>
              <a:t>Run-ons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685800" y="1371600"/>
            <a:ext cx="7772400" cy="3048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CA" sz="3600" smtClean="0"/>
              <a:t>Run-ons (fused sentences) occur when clauses are joined incorrectly.</a:t>
            </a:r>
          </a:p>
          <a:p>
            <a:pPr lvl="1" indent="-3175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CA" smtClean="0">
                <a:solidFill>
                  <a:srgbClr val="003366"/>
                </a:solidFill>
                <a:latin typeface="Arial Unicode MS" pitchFamily="34" charset="-128"/>
                <a:cs typeface="Times New Roman" pitchFamily="18" charset="0"/>
              </a:rPr>
              <a:t>He didn’t throw the firecracker, he placed it between his legs, he wanted to put the lighter away first.</a:t>
            </a:r>
            <a:endParaRPr lang="en-CA" sz="3200" smtClean="0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228600" y="3352800"/>
            <a:ext cx="1143000" cy="7016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sz="2000" b="1">
                <a:solidFill>
                  <a:srgbClr val="DDDDDD"/>
                </a:solidFill>
                <a:latin typeface="Comic Sans MS" pitchFamily="66" charset="0"/>
              </a:rPr>
              <a:t>Comma splice</a:t>
            </a: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0" y="5334000"/>
            <a:ext cx="1295400" cy="39687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CA" sz="2000" b="1">
                <a:solidFill>
                  <a:srgbClr val="DDDDDD"/>
                </a:solidFill>
                <a:latin typeface="Comic Sans MS" pitchFamily="66" charset="0"/>
              </a:rPr>
              <a:t>Run-on</a:t>
            </a:r>
          </a:p>
        </p:txBody>
      </p:sp>
      <p:sp>
        <p:nvSpPr>
          <p:cNvPr id="17416" name="Text Box 8"/>
          <p:cNvSpPr txBox="1">
            <a:spLocks noChangeArrowheads="1"/>
          </p:cNvSpPr>
          <p:nvPr/>
        </p:nvSpPr>
        <p:spPr bwMode="auto">
          <a:xfrm>
            <a:off x="1143000" y="4800600"/>
            <a:ext cx="7848600" cy="137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8925"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1pPr>
            <a:lvl2pPr marL="742950" indent="-285750"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2pPr>
            <a:lvl3pPr marL="1143000" indent="-228600"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3pPr>
            <a:lvl4pPr marL="1600200" indent="-228600"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4pPr>
            <a:lvl5pPr marL="2057400" indent="-228600" eaLnBrk="0" hangingPunct="0">
              <a:defRPr sz="4400">
                <a:solidFill>
                  <a:schemeClr val="tx2"/>
                </a:solidFill>
                <a:latin typeface="Lucida Sans Unicode" pitchFamily="34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 Unicode" pitchFamily="34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 Unicode" pitchFamily="34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 Unicode" pitchFamily="34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CA" sz="2800">
                <a:solidFill>
                  <a:srgbClr val="003366"/>
                </a:solidFill>
                <a:latin typeface="Arial Unicode MS" pitchFamily="34" charset="-128"/>
                <a:cs typeface="Times New Roman" pitchFamily="18" charset="0"/>
              </a:rPr>
              <a:t>The fuse burned too quickly before he could throw it the explosive blew up between his legs.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74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nimBg="1" autoUpdateAnimBg="0"/>
      <p:bldP spid="1741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534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CA" smtClean="0"/>
              <a:t>Four Ways to Correct Run-ons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CA" sz="2800" smtClean="0"/>
              <a:t>Join the clauses with a comma and a coordinating conjunction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CA" sz="2400" smtClean="0"/>
              <a:t>And, or, but, so, yet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CA" sz="2400" smtClean="0">
                <a:solidFill>
                  <a:srgbClr val="0033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He wanted to put the lighter away first</a:t>
            </a:r>
            <a:r>
              <a:rPr lang="en-CA" sz="240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CA" sz="2400" b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so</a:t>
            </a:r>
            <a:r>
              <a:rPr lang="en-CA" sz="2400" smtClean="0">
                <a:solidFill>
                  <a:srgbClr val="0033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Fred placed the firecracker between his legs</a:t>
            </a:r>
            <a:r>
              <a:rPr lang="en-CA" sz="2400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, </a:t>
            </a:r>
            <a:r>
              <a:rPr lang="en-CA" sz="2400" b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</a:t>
            </a:r>
            <a:r>
              <a:rPr lang="en-CA" sz="2400" smtClean="0">
                <a:solidFill>
                  <a:srgbClr val="003366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he didn’t throw it.</a:t>
            </a:r>
          </a:p>
          <a:p>
            <a:pPr marL="609600" indent="-609600" eaLnBrk="1" hangingPunct="1">
              <a:lnSpc>
                <a:spcPct val="90000"/>
              </a:lnSpc>
              <a:buFont typeface="Monotype Sorts" pitchFamily="2" charset="2"/>
              <a:buAutoNum type="arabicPeriod"/>
            </a:pPr>
            <a:r>
              <a:rPr lang="en-CA" sz="2800" smtClean="0"/>
              <a:t>Join the clauses with a subordinating conjunction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CA" sz="2400" smtClean="0"/>
              <a:t>Because, although, if, when, since, after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CA" sz="2400" b="1" smtClean="0">
                <a:solidFill>
                  <a:srgbClr val="FF0000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Because</a:t>
            </a:r>
            <a:r>
              <a:rPr lang="en-CA" sz="2400" smtClean="0">
                <a:solidFill>
                  <a:srgbClr val="003366"/>
                </a:solidFill>
                <a:latin typeface="Arial Unicode MS" pitchFamily="34" charset="-128"/>
                <a:cs typeface="Times New Roman" pitchFamily="18" charset="0"/>
              </a:rPr>
              <a:t> the fuse burned too quickly before he could throw it, the explosive blew up between his legs.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609600"/>
            <a:ext cx="8534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CA" smtClean="0"/>
              <a:t>Four Ways to Correct Run-ons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Monotype Sorts" pitchFamily="2" charset="2"/>
              <a:buAutoNum type="arabicPeriod" startAt="3"/>
            </a:pPr>
            <a:r>
              <a:rPr lang="en-CA" smtClean="0"/>
              <a:t>Make the clauses into separate sentences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rgbClr val="FF0000"/>
              </a:buClr>
              <a:buSzTx/>
              <a:buFont typeface="Arial" charset="0"/>
              <a:buChar char="X"/>
            </a:pPr>
            <a:r>
              <a:rPr lang="en-CA" smtClean="0">
                <a:cs typeface="Times New Roman" pitchFamily="18" charset="0"/>
              </a:rPr>
              <a:t>Fred fell down screaming when the smoke cleared we all expected to see a bloody mess.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rgbClr val="339933"/>
              </a:buClr>
              <a:buSzTx/>
              <a:buFont typeface="Wingdings" pitchFamily="2" charset="2"/>
              <a:buChar char="ü"/>
            </a:pPr>
            <a:r>
              <a:rPr lang="en-CA" smtClean="0">
                <a:cs typeface="Times New Roman" pitchFamily="18" charset="0"/>
              </a:rPr>
              <a:t>Fred fell down screaming. The smoke cleared.  We all expected to see a bloody mess.</a:t>
            </a:r>
          </a:p>
          <a:p>
            <a:pPr marL="990600" lvl="1" indent="-533400" eaLnBrk="1" hangingPunct="1">
              <a:lnSpc>
                <a:spcPct val="90000"/>
              </a:lnSpc>
              <a:buClr>
                <a:srgbClr val="339933"/>
              </a:buClr>
              <a:buSzTx/>
              <a:buFont typeface="Wingdings" pitchFamily="2" charset="2"/>
              <a:buChar char="ü"/>
            </a:pPr>
            <a:r>
              <a:rPr lang="en-CA" smtClean="0">
                <a:cs typeface="Times New Roman" pitchFamily="18" charset="0"/>
              </a:rPr>
              <a:t>Fred fell down screaming. When the smoke cleared, we all expected to see a bloody mess.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49</TotalTime>
  <Words>773</Words>
  <Application>Microsoft Office PowerPoint</Application>
  <PresentationFormat>On-screen Show (4:3)</PresentationFormat>
  <Paragraphs>102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Equity</vt:lpstr>
      <vt:lpstr>Fragments &amp; Run-on Sentences</vt:lpstr>
      <vt:lpstr>Sentence &amp; types</vt:lpstr>
      <vt:lpstr>Clauses</vt:lpstr>
      <vt:lpstr>Two Types of Clauses</vt:lpstr>
      <vt:lpstr>What is a run-on?</vt:lpstr>
      <vt:lpstr>Types of run-on sentences</vt:lpstr>
      <vt:lpstr>Run-ons</vt:lpstr>
      <vt:lpstr>Four Ways to Correct Run-ons</vt:lpstr>
      <vt:lpstr>Four Ways to Correct Run-ons</vt:lpstr>
      <vt:lpstr>Four Ways to Correct Run-ons</vt:lpstr>
      <vt:lpstr>Coordinating Conjunctions</vt:lpstr>
      <vt:lpstr>What is a sentence fragment?   </vt:lpstr>
      <vt:lpstr>Correcting Fragments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Fragments &amp; Run-on Sentences</dc:title>
  <dc:creator>Farid</dc:creator>
  <cp:lastModifiedBy>Farid</cp:lastModifiedBy>
  <cp:revision>5</cp:revision>
  <dcterms:created xsi:type="dcterms:W3CDTF">2013-03-05T13:27:06Z</dcterms:created>
  <dcterms:modified xsi:type="dcterms:W3CDTF">2013-03-05T14:16:56Z</dcterms:modified>
</cp:coreProperties>
</file>