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CC91-42CB-43AE-99F8-199EBAA13911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FFE7F-B84B-493E-8384-AA1F5E7157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72C23D-7EF9-41D2-B86C-04B6599EA06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82094B-BB7A-47F8-9905-E1F1595B4CC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FEC6AC-4CD1-4617-AADB-8361B6D75CF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27ECDD-FE10-4643-A550-E2384AC067ED}" type="datetimeFigureOut">
              <a:rPr lang="en-IN" smtClean="0"/>
              <a:t>06-06-2017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75E04E-4204-40CD-9F54-FA70D032427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Incorrect Verb Forms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NSj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198438"/>
            <a:ext cx="8077200" cy="1630362"/>
          </a:xfrm>
        </p:spPr>
        <p:txBody>
          <a:bodyPr/>
          <a:lstStyle/>
          <a:p>
            <a:pPr algn="l">
              <a:defRPr/>
            </a:pPr>
            <a:r>
              <a:rPr lang="en-US" sz="3200" b="0" dirty="0">
                <a:latin typeface="Arial Black" pitchFamily="34" charset="0"/>
              </a:rPr>
              <a:t>Regular verbs have reliable forms.</a:t>
            </a: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2057400"/>
          <a:ext cx="7924800" cy="219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22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Infinitive</a:t>
                      </a:r>
                    </a:p>
                  </a:txBody>
                  <a:tcPr marT="45687" marB="45687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Simple Present</a:t>
                      </a:r>
                    </a:p>
                  </a:txBody>
                  <a:tcPr marT="45687" marB="4568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Simple Past</a:t>
                      </a:r>
                    </a:p>
                  </a:txBody>
                  <a:tcPr marT="45687" marB="4568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Past</a:t>
                      </a:r>
                      <a:r>
                        <a:rPr lang="en-US" sz="2400" baseline="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Participle</a:t>
                      </a:r>
                    </a:p>
                  </a:txBody>
                  <a:tcPr marT="45687" marB="45687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Present</a:t>
                      </a:r>
                      <a:r>
                        <a:rPr lang="en-US" sz="2400" baseline="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Participle</a:t>
                      </a:r>
                    </a:p>
                  </a:txBody>
                  <a:tcPr marT="45687" marB="45687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laugh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laugh(s)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laughed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laughed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laughing</a:t>
                      </a:r>
                    </a:p>
                  </a:txBody>
                  <a:tcPr marT="45687" marB="4568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start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start(s)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started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started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starting</a:t>
                      </a:r>
                    </a:p>
                  </a:txBody>
                  <a:tcPr marT="45687" marB="4568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3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travel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travel(s)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traveled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traveled</a:t>
                      </a:r>
                    </a:p>
                  </a:txBody>
                  <a:tcPr marT="45687" marB="456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traveling</a:t>
                      </a:r>
                    </a:p>
                  </a:txBody>
                  <a:tcPr marT="45687" marB="4568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7203" name="Picture 10" descr="fishinggir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325938"/>
            <a:ext cx="1874838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1143000" y="4953000"/>
            <a:ext cx="3124200" cy="1676400"/>
          </a:xfrm>
          <a:prstGeom prst="wedgeRoundRectCallout">
            <a:avLst>
              <a:gd name="adj1" fmla="val 141297"/>
              <a:gd name="adj2" fmla="val -6464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to fish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fish(</a:t>
            </a:r>
            <a:r>
              <a:rPr lang="en-US" sz="2400" i="1" dirty="0" err="1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es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fished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fished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fishing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524000"/>
          </a:xfrm>
        </p:spPr>
        <p:txBody>
          <a:bodyPr/>
          <a:lstStyle/>
          <a:p>
            <a:pPr algn="l">
              <a:defRPr/>
            </a:pPr>
            <a:r>
              <a:rPr lang="en-US" sz="3200" b="0" dirty="0">
                <a:latin typeface="Arial Black" pitchFamily="34" charset="0"/>
              </a:rPr>
              <a:t>Irregular verbs, however, have no consistent patterns.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905000"/>
          <a:ext cx="8382000" cy="265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2290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Infinitive</a:t>
                      </a:r>
                    </a:p>
                  </a:txBody>
                  <a:tcPr marT="45693" marB="45693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Simple Present</a:t>
                      </a:r>
                    </a:p>
                  </a:txBody>
                  <a:tcPr marT="45693" marB="4569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Simple Past</a:t>
                      </a:r>
                    </a:p>
                  </a:txBody>
                  <a:tcPr marT="45693" marB="4569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Past</a:t>
                      </a:r>
                      <a:r>
                        <a:rPr lang="en-US" sz="2400" baseline="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Participle</a:t>
                      </a:r>
                    </a:p>
                  </a:txBody>
                  <a:tcPr marT="45693" marB="45693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Present</a:t>
                      </a:r>
                      <a:r>
                        <a:rPr lang="en-US" sz="2400" baseline="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FF66"/>
                          </a:solidFill>
                          <a:latin typeface="Arial" pitchFamily="34" charset="0"/>
                          <a:cs typeface="Arial" pitchFamily="34" charset="0"/>
                        </a:rPr>
                        <a:t>Participle</a:t>
                      </a:r>
                    </a:p>
                  </a:txBody>
                  <a:tcPr marT="45693" marB="45693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drive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drive(s)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drove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driven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driving</a:t>
                      </a:r>
                    </a:p>
                  </a:txBody>
                  <a:tcPr marT="45693" marB="4569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think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think(s)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thought 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thought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thinking</a:t>
                      </a:r>
                    </a:p>
                  </a:txBody>
                  <a:tcPr marT="45693" marB="4569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drink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drink(s)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drank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drunk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drinking</a:t>
                      </a:r>
                    </a:p>
                  </a:txBody>
                  <a:tcPr marT="45693" marB="45693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14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to swim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swim(s)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swam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swum</a:t>
                      </a:r>
                    </a:p>
                  </a:txBody>
                  <a:tcPr marT="45693" marB="456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Arial" pitchFamily="34" charset="0"/>
                          <a:cs typeface="Arial" pitchFamily="34" charset="0"/>
                        </a:rPr>
                        <a:t>swimming</a:t>
                      </a:r>
                    </a:p>
                  </a:txBody>
                  <a:tcPr marT="45693" marB="45693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233" name="Picture 9" descr="fishinggirl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16351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/>
          <p:nvPr/>
        </p:nvSpPr>
        <p:spPr>
          <a:xfrm>
            <a:off x="4724400" y="4953000"/>
            <a:ext cx="3962400" cy="1676400"/>
          </a:xfrm>
          <a:prstGeom prst="wedgeRoundRectCallout">
            <a:avLst>
              <a:gd name="adj1" fmla="val -131492"/>
              <a:gd name="adj2" fmla="val -51655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example,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to catch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catch(</a:t>
            </a:r>
            <a:r>
              <a:rPr lang="en-US" sz="2400" i="1" dirty="0" err="1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es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caught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caught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catching</a:t>
            </a:r>
            <a:r>
              <a:rPr lang="en-US" sz="2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914400" y="2209800"/>
            <a:ext cx="731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14300" lvl="1" eaLnBrk="1" hangingPunct="1">
              <a:lnSpc>
                <a:spcPct val="90000"/>
              </a:lnSpc>
              <a:spcBef>
                <a:spcPct val="50000"/>
              </a:spcBef>
              <a:buSzPct val="120000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Instead of skipping class to go fishing, Yolanda should of studied for her accounting exam.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28600"/>
            <a:ext cx="7924800" cy="1752600"/>
          </a:xfrm>
        </p:spPr>
        <p:txBody>
          <a:bodyPr/>
          <a:lstStyle/>
          <a:p>
            <a:pPr algn="l">
              <a:defRPr/>
            </a:pPr>
            <a:r>
              <a:rPr lang="en-US" sz="3600" b="0" dirty="0">
                <a:latin typeface="Arial Black" pitchFamily="34" charset="0"/>
              </a:rPr>
              <a:t>Don’t confuse </a:t>
            </a:r>
            <a:r>
              <a:rPr lang="en-US" sz="3600" b="0" i="1" dirty="0">
                <a:solidFill>
                  <a:srgbClr val="FFC000"/>
                </a:solidFill>
                <a:latin typeface="Arial Black" pitchFamily="34" charset="0"/>
              </a:rPr>
              <a:t>of</a:t>
            </a:r>
            <a:r>
              <a:rPr lang="en-US" sz="3600" b="0" dirty="0">
                <a:latin typeface="Arial Black" pitchFamily="34" charset="0"/>
              </a:rPr>
              <a:t> and </a:t>
            </a:r>
            <a:r>
              <a:rPr lang="en-US" sz="3600" b="0" i="1" dirty="0">
                <a:solidFill>
                  <a:srgbClr val="FFC000"/>
                </a:solidFill>
                <a:latin typeface="Arial Black" pitchFamily="34" charset="0"/>
              </a:rPr>
              <a:t>have</a:t>
            </a:r>
            <a:r>
              <a:rPr lang="en-US" sz="3600" b="0" dirty="0">
                <a:latin typeface="Arial Black" pitchFamily="34" charset="0"/>
              </a:rPr>
              <a:t>.</a:t>
            </a:r>
          </a:p>
        </p:txBody>
      </p:sp>
      <p:pic>
        <p:nvPicPr>
          <p:cNvPr id="11269" name="Picture 9" descr="fishinggirl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3505200"/>
            <a:ext cx="163036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3505200" y="4191000"/>
            <a:ext cx="2209800" cy="1752600"/>
          </a:xfrm>
          <a:prstGeom prst="wedgeRoundRectCallout">
            <a:avLst>
              <a:gd name="adj1" fmla="val -116888"/>
              <a:gd name="adj2" fmla="val -6435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My grade was a 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disaster!</a:t>
            </a:r>
            <a:endParaRPr lang="en-US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fish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581400"/>
            <a:ext cx="31210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027"/>
          <p:cNvSpPr>
            <a:spLocks noChangeArrowheads="1"/>
          </p:cNvSpPr>
          <p:nvPr/>
        </p:nvSpPr>
        <p:spPr bwMode="auto">
          <a:xfrm>
            <a:off x="914400" y="2209800"/>
            <a:ext cx="7315200" cy="12954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14300" lvl="1" eaLnBrk="1" hangingPunct="1">
              <a:lnSpc>
                <a:spcPct val="90000"/>
              </a:lnSpc>
              <a:spcBef>
                <a:spcPct val="50000"/>
              </a:spcBef>
              <a:buSzPct val="120000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Instead of skipping class to go fishing, Yolanda should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+mn-cs"/>
              </a:rPr>
              <a:t> have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studied for her accounting exam.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554162"/>
          </a:xfrm>
        </p:spPr>
        <p:txBody>
          <a:bodyPr/>
          <a:lstStyle/>
          <a:p>
            <a:pPr algn="l">
              <a:defRPr/>
            </a:pPr>
            <a:r>
              <a:rPr lang="en-US" sz="3200" b="0" dirty="0">
                <a:latin typeface="Arial Black" pitchFamily="34" charset="0"/>
              </a:rPr>
              <a:t>Confirm that </a:t>
            </a:r>
            <a:r>
              <a:rPr lang="en-US" sz="3200" b="0" i="1" dirty="0">
                <a:solidFill>
                  <a:srgbClr val="FFC000"/>
                </a:solidFill>
                <a:latin typeface="Arial Black" pitchFamily="34" charset="0"/>
              </a:rPr>
              <a:t>used to</a:t>
            </a:r>
            <a:r>
              <a:rPr lang="en-US" sz="3200" b="0" dirty="0">
                <a:latin typeface="Arial Black" pitchFamily="34" charset="0"/>
              </a:rPr>
              <a:t> is in the past tense.</a:t>
            </a:r>
          </a:p>
        </p:txBody>
      </p:sp>
      <p:sp>
        <p:nvSpPr>
          <p:cNvPr id="4" name="Text Box 1038"/>
          <p:cNvSpPr txBox="1">
            <a:spLocks noChangeArrowheads="1"/>
          </p:cNvSpPr>
          <p:nvPr/>
        </p:nvSpPr>
        <p:spPr bwMode="auto">
          <a:xfrm>
            <a:off x="533400" y="2057400"/>
            <a:ext cx="8077200" cy="1600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228600" eaLnBrk="1" hangingPunct="1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Now that he’s older, Fred has a full-time job,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but he use to spend his summers fishing. </a:t>
            </a:r>
          </a:p>
        </p:txBody>
      </p:sp>
      <p:pic>
        <p:nvPicPr>
          <p:cNvPr id="12293" name="Picture 8" descr="coupl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5350" y="3581400"/>
            <a:ext cx="35242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fish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657600"/>
            <a:ext cx="3121025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990600" y="4953000"/>
            <a:ext cx="2362200" cy="1447800"/>
          </a:xfrm>
          <a:prstGeom prst="wedgeRoundRectCallout">
            <a:avLst>
              <a:gd name="adj1" fmla="val 153721"/>
              <a:gd name="adj2" fmla="val -8512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You’re a</a:t>
            </a:r>
            <a:r>
              <a:rPr lang="en-US" sz="2400" i="1" dirty="0">
                <a:solidFill>
                  <a:schemeClr val="bg1"/>
                </a:solidFill>
                <a:latin typeface="Arial Black" pitchFamily="34" charset="0"/>
                <a:cs typeface="Arial" pitchFamily="34" charset="0"/>
              </a:rPr>
              <a:t> bad 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influence!</a:t>
            </a:r>
          </a:p>
        </p:txBody>
      </p:sp>
      <p:sp>
        <p:nvSpPr>
          <p:cNvPr id="9" name="Text Box 1038"/>
          <p:cNvSpPr txBox="1">
            <a:spLocks noChangeArrowheads="1"/>
          </p:cNvSpPr>
          <p:nvPr/>
        </p:nvSpPr>
        <p:spPr bwMode="auto">
          <a:xfrm>
            <a:off x="533400" y="2057400"/>
            <a:ext cx="8077200" cy="160020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228600" eaLnBrk="1" hangingPunct="1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Now that he’s older, Fred has a full-time job, 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but he</a:t>
            </a:r>
            <a:r>
              <a:rPr lang="en-US" sz="28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+mn-cs"/>
              </a:rPr>
              <a:t> used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+mn-cs"/>
              </a:rPr>
              <a:t>to spend his summers fishing.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English, the auxiliaries </a:t>
            </a:r>
            <a:r>
              <a:rPr lang="en-IN" b="1" dirty="0" smtClean="0"/>
              <a:t>has, have</a:t>
            </a:r>
            <a:r>
              <a:rPr lang="en-IN" dirty="0" smtClean="0"/>
              <a:t> and </a:t>
            </a:r>
            <a:r>
              <a:rPr lang="en-IN" b="1" dirty="0" smtClean="0"/>
              <a:t>had </a:t>
            </a:r>
            <a:r>
              <a:rPr lang="en-IN" dirty="0" smtClean="0"/>
              <a:t>are always used with past participle forms. </a:t>
            </a:r>
            <a:r>
              <a:rPr lang="en-IN" b="1" dirty="0" smtClean="0"/>
              <a:t>Do, does</a:t>
            </a:r>
            <a:r>
              <a:rPr lang="en-IN" dirty="0" smtClean="0"/>
              <a:t> and </a:t>
            </a:r>
            <a:r>
              <a:rPr lang="en-IN" b="1" dirty="0" smtClean="0"/>
              <a:t>did</a:t>
            </a:r>
            <a:r>
              <a:rPr lang="en-IN" dirty="0" smtClean="0"/>
              <a:t> are always used with infinitives. The primary auxiliary </a:t>
            </a:r>
            <a:r>
              <a:rPr lang="en-IN" b="1" dirty="0" smtClean="0"/>
              <a:t>be</a:t>
            </a:r>
            <a:r>
              <a:rPr lang="en-IN" dirty="0" smtClean="0"/>
              <a:t> (is, am, are, was and were) can be used with both present and past participle forms.</a:t>
            </a:r>
          </a:p>
          <a:p>
            <a:r>
              <a:rPr lang="en-IN" dirty="0" smtClean="0"/>
              <a:t>It should also be noted that when a verb is used as a noun, it must be in the </a:t>
            </a:r>
            <a:r>
              <a:rPr lang="en-IN" b="1" dirty="0" smtClean="0"/>
              <a:t>–</a:t>
            </a:r>
            <a:r>
              <a:rPr lang="en-IN" b="1" dirty="0" err="1" smtClean="0"/>
              <a:t>ing</a:t>
            </a:r>
            <a:r>
              <a:rPr lang="en-IN" b="1" dirty="0" smtClean="0"/>
              <a:t> form</a:t>
            </a:r>
            <a:r>
              <a:rPr lang="en-IN" dirty="0" smtClean="0"/>
              <a:t>. In grammars these are called gerunds.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 Perfect Tense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Present perfect tense expresses action </a:t>
            </a:r>
            <a:r>
              <a:rPr lang="en-US" sz="2400" u="sng" dirty="0"/>
              <a:t>completed at the present time (perfect means complete)</a:t>
            </a:r>
            <a:r>
              <a:rPr lang="en-US" sz="2400" dirty="0"/>
              <a:t> or </a:t>
            </a:r>
            <a:r>
              <a:rPr lang="en-US" sz="2400" u="sng" dirty="0"/>
              <a:t>begun in the past and continuing into the present.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tense uses the helping verbs </a:t>
            </a:r>
            <a:r>
              <a:rPr lang="en-US" sz="2400" i="1" dirty="0"/>
              <a:t>has</a:t>
            </a:r>
            <a:r>
              <a:rPr lang="en-US" sz="2400" dirty="0"/>
              <a:t> and </a:t>
            </a:r>
            <a:r>
              <a:rPr lang="en-US" sz="2400" i="1" dirty="0"/>
              <a:t>have</a:t>
            </a:r>
            <a:r>
              <a:rPr lang="en-US" sz="2400" dirty="0"/>
              <a:t> and the past participle of the verb.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He </a:t>
            </a:r>
            <a:r>
              <a:rPr lang="en-US" sz="2800" u="sng" dirty="0"/>
              <a:t>has written</a:t>
            </a:r>
            <a:r>
              <a:rPr lang="en-US" sz="2800" dirty="0"/>
              <a:t> a letter to his uncle. (completed action)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</a:t>
            </a:r>
            <a:r>
              <a:rPr lang="en-US" sz="2800" dirty="0" err="1"/>
              <a:t>Waltons</a:t>
            </a:r>
            <a:r>
              <a:rPr lang="en-US" sz="2800" dirty="0"/>
              <a:t> </a:t>
            </a:r>
            <a:r>
              <a:rPr lang="en-US" sz="2800" u="sng" dirty="0"/>
              <a:t>have lived</a:t>
            </a:r>
            <a:r>
              <a:rPr lang="en-US" sz="2800" dirty="0"/>
              <a:t> here for seven years. </a:t>
            </a:r>
            <a:r>
              <a:rPr lang="en-US" sz="2800" dirty="0" smtClean="0"/>
              <a:t>(started in past, BUT still continuing)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Past Perfect Tense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perfect tense expresses action completed </a:t>
            </a:r>
            <a:r>
              <a:rPr lang="en-US" i="1" dirty="0"/>
              <a:t>before</a:t>
            </a:r>
            <a:r>
              <a:rPr lang="en-US" dirty="0"/>
              <a:t> certain time in the past. (This is the </a:t>
            </a:r>
            <a:r>
              <a:rPr lang="en-US" i="1" dirty="0"/>
              <a:t>before</a:t>
            </a:r>
            <a:r>
              <a:rPr lang="en-US" dirty="0"/>
              <a:t>-past tense.)</a:t>
            </a:r>
          </a:p>
          <a:p>
            <a:r>
              <a:rPr lang="en-US" dirty="0"/>
              <a:t>It uses the helping verb </a:t>
            </a:r>
            <a:r>
              <a:rPr lang="en-US" i="1" dirty="0"/>
              <a:t>had</a:t>
            </a:r>
            <a:r>
              <a:rPr lang="en-US" dirty="0"/>
              <a:t> and the past participle of the verb.</a:t>
            </a:r>
          </a:p>
          <a:p>
            <a:r>
              <a:rPr lang="en-US" dirty="0"/>
              <a:t>Example: </a:t>
            </a:r>
            <a:r>
              <a:rPr lang="en-US" dirty="0" smtClean="0"/>
              <a:t>Sheryl </a:t>
            </a:r>
            <a:r>
              <a:rPr lang="en-US" u="sng" dirty="0"/>
              <a:t>had </a:t>
            </a:r>
            <a:r>
              <a:rPr lang="en-US" u="sng" dirty="0" smtClean="0"/>
              <a:t>sent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email </a:t>
            </a:r>
            <a:r>
              <a:rPr lang="en-US" dirty="0"/>
              <a:t>before </a:t>
            </a:r>
            <a:r>
              <a:rPr lang="en-US" dirty="0" smtClean="0"/>
              <a:t>her manager returned from the meeting.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Perfect Tense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perfect tense expresses action which will be completed before a certain time in the future. (This is the </a:t>
            </a:r>
            <a:r>
              <a:rPr lang="en-US" i="1" dirty="0"/>
              <a:t>before</a:t>
            </a:r>
            <a:r>
              <a:rPr lang="en-US" dirty="0"/>
              <a:t>-future tense)</a:t>
            </a:r>
          </a:p>
          <a:p>
            <a:r>
              <a:rPr lang="en-US" dirty="0"/>
              <a:t>It uses the helping verbs </a:t>
            </a:r>
            <a:r>
              <a:rPr lang="en-US" i="1" dirty="0"/>
              <a:t>will have</a:t>
            </a:r>
            <a:r>
              <a:rPr lang="en-US" dirty="0"/>
              <a:t> or </a:t>
            </a:r>
            <a:r>
              <a:rPr lang="en-US" i="1" dirty="0"/>
              <a:t>shall have</a:t>
            </a:r>
            <a:r>
              <a:rPr lang="en-US" dirty="0"/>
              <a:t> and the past participle of the verb.</a:t>
            </a:r>
          </a:p>
          <a:p>
            <a:r>
              <a:rPr lang="en-US" dirty="0"/>
              <a:t>Example:  He </a:t>
            </a:r>
            <a:r>
              <a:rPr lang="en-US" u="sng" dirty="0"/>
              <a:t>will have finished</a:t>
            </a:r>
            <a:r>
              <a:rPr lang="en-US" dirty="0"/>
              <a:t> the paper before next Friday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Your turn: Write a future perfect tense sentence about an upcoming class assignment (any course).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491</Words>
  <Application>Microsoft Office PowerPoint</Application>
  <PresentationFormat>On-screen Show (4:3)</PresentationFormat>
  <Paragraphs>79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Incorrect Verb Forms</vt:lpstr>
      <vt:lpstr>Regular verbs have reliable forms.</vt:lpstr>
      <vt:lpstr>Irregular verbs, however, have no consistent patterns.</vt:lpstr>
      <vt:lpstr>Don’t confuse of and have.</vt:lpstr>
      <vt:lpstr>Confirm that used to is in the past tense.</vt:lpstr>
      <vt:lpstr>Slide 6</vt:lpstr>
      <vt:lpstr>Present Perfect Tense</vt:lpstr>
      <vt:lpstr>Past Perfect Tense</vt:lpstr>
      <vt:lpstr>Future Perfect Tense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Incorrect Verb Forms</dc:title>
  <dc:creator>user</dc:creator>
  <cp:lastModifiedBy>user</cp:lastModifiedBy>
  <cp:revision>2</cp:revision>
  <dcterms:created xsi:type="dcterms:W3CDTF">2017-06-06T01:35:22Z</dcterms:created>
  <dcterms:modified xsi:type="dcterms:W3CDTF">2017-06-06T01:52:07Z</dcterms:modified>
</cp:coreProperties>
</file>