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050694-2072-4A63-B698-AB4700D1F3A9}" type="datetimeFigureOut">
              <a:rPr lang="en-IN" smtClean="0"/>
              <a:t>23-09-2017</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D13508-3E9E-43D4-BCE1-BCCB304962A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C3AED8D-7A3D-402A-9886-39B28381C396}" type="slidenum">
              <a:rPr lang="en-US" smtClean="0">
                <a:solidFill>
                  <a:prstClr val="black"/>
                </a:solidFill>
              </a:rPr>
              <a:pPr/>
              <a:t>2</a:t>
            </a:fld>
            <a:endParaRPr 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8F359CD-2D58-41C3-A01E-F866FD428E60}" type="datetimeFigureOut">
              <a:rPr lang="en-US" smtClean="0">
                <a:solidFill>
                  <a:srgbClr val="DBF5F9">
                    <a:shade val="90000"/>
                  </a:srgbClr>
                </a:solidFill>
              </a:rPr>
              <a:pPr/>
              <a:t>9/23/2017</a:t>
            </a:fld>
            <a:endParaRPr lang="en-US">
              <a:solidFill>
                <a:srgbClr val="DBF5F9">
                  <a:shade val="90000"/>
                </a:srgbClr>
              </a:solidFill>
            </a:endParaRPr>
          </a:p>
        </p:txBody>
      </p:sp>
      <p:sp>
        <p:nvSpPr>
          <p:cNvPr id="19" name="Footer Placeholder 18"/>
          <p:cNvSpPr>
            <a:spLocks noGrp="1"/>
          </p:cNvSpPr>
          <p:nvPr>
            <p:ph type="ftr" sz="quarter" idx="11"/>
          </p:nvPr>
        </p:nvSpPr>
        <p:spPr/>
        <p:txBody>
          <a:bodyPr/>
          <a:lstStyle/>
          <a:p>
            <a:endParaRPr lang="en-US">
              <a:solidFill>
                <a:srgbClr val="DBF5F9">
                  <a:shade val="90000"/>
                </a:srgbClr>
              </a:solidFill>
            </a:endParaRPr>
          </a:p>
        </p:txBody>
      </p:sp>
      <p:sp>
        <p:nvSpPr>
          <p:cNvPr id="27" name="Slide Number Placeholder 26"/>
          <p:cNvSpPr>
            <a:spLocks noGrp="1"/>
          </p:cNvSpPr>
          <p:nvPr>
            <p:ph type="sldNum" sz="quarter" idx="12"/>
          </p:nvPr>
        </p:nvSpPr>
        <p:spPr/>
        <p:txBody>
          <a:bodyPr/>
          <a:lstStyle/>
          <a:p>
            <a:fld id="{A79C53B0-AA7A-4F7F-A316-D90D9AE25D30}" type="slidenum">
              <a:rPr lang="en-US" smtClean="0">
                <a:solidFill>
                  <a:srgbClr val="DBF5F9">
                    <a:shade val="90000"/>
                  </a:srgbClr>
                </a:solidFill>
              </a:rPr>
              <a:pPr/>
              <a:t>‹#›</a:t>
            </a:fld>
            <a:endParaRPr lang="en-US">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F359CD-2D58-41C3-A01E-F866FD428E60}" type="datetimeFigureOut">
              <a:rPr lang="en-US" smtClean="0">
                <a:solidFill>
                  <a:srgbClr val="04617B">
                    <a:shade val="90000"/>
                  </a:srgbClr>
                </a:solidFill>
              </a:rPr>
              <a:pPr/>
              <a:t>9/23/2017</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A79C53B0-AA7A-4F7F-A316-D90D9AE25D30}"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F359CD-2D58-41C3-A01E-F866FD428E60}" type="datetimeFigureOut">
              <a:rPr lang="en-US" smtClean="0">
                <a:solidFill>
                  <a:srgbClr val="04617B">
                    <a:shade val="90000"/>
                  </a:srgbClr>
                </a:solidFill>
              </a:rPr>
              <a:pPr/>
              <a:t>9/23/2017</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A79C53B0-AA7A-4F7F-A316-D90D9AE25D30}"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F359CD-2D58-41C3-A01E-F866FD428E60}" type="datetimeFigureOut">
              <a:rPr lang="en-US" smtClean="0">
                <a:solidFill>
                  <a:srgbClr val="04617B">
                    <a:shade val="90000"/>
                  </a:srgbClr>
                </a:solidFill>
              </a:rPr>
              <a:pPr/>
              <a:t>9/23/2017</a:t>
            </a:fld>
            <a:endParaRPr lang="en-US">
              <a:solidFill>
                <a:srgbClr val="04617B">
                  <a:shade val="90000"/>
                </a:srgbClr>
              </a:solidFill>
            </a:endParaRPr>
          </a:p>
        </p:txBody>
      </p:sp>
      <p:sp>
        <p:nvSpPr>
          <p:cNvPr id="5" name="Footer Placeholder 4"/>
          <p:cNvSpPr>
            <a:spLocks noGrp="1"/>
          </p:cNvSpPr>
          <p:nvPr>
            <p:ph type="ftr" sz="quarter" idx="11"/>
          </p:nvPr>
        </p:nvSpPr>
        <p:spPr/>
        <p:txBody>
          <a:bodyPr/>
          <a:lstStyle/>
          <a:p>
            <a:endParaRPr lang="en-US">
              <a:solidFill>
                <a:srgbClr val="04617B">
                  <a:shade val="90000"/>
                </a:srgbClr>
              </a:solidFill>
            </a:endParaRPr>
          </a:p>
        </p:txBody>
      </p:sp>
      <p:sp>
        <p:nvSpPr>
          <p:cNvPr id="6" name="Slide Number Placeholder 5"/>
          <p:cNvSpPr>
            <a:spLocks noGrp="1"/>
          </p:cNvSpPr>
          <p:nvPr>
            <p:ph type="sldNum" sz="quarter" idx="12"/>
          </p:nvPr>
        </p:nvSpPr>
        <p:spPr/>
        <p:txBody>
          <a:bodyPr/>
          <a:lstStyle/>
          <a:p>
            <a:fld id="{A79C53B0-AA7A-4F7F-A316-D90D9AE25D30}"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8F359CD-2D58-41C3-A01E-F866FD428E60}" type="datetimeFigureOut">
              <a:rPr lang="en-US" smtClean="0">
                <a:solidFill>
                  <a:srgbClr val="DBF5F9">
                    <a:shade val="90000"/>
                  </a:srgbClr>
                </a:solidFill>
              </a:rPr>
              <a:pPr/>
              <a:t>9/23/2017</a:t>
            </a:fld>
            <a:endParaRPr lang="en-US">
              <a:solidFill>
                <a:srgbClr val="DBF5F9">
                  <a:shade val="90000"/>
                </a:srgbClr>
              </a:solidFill>
            </a:endParaRPr>
          </a:p>
        </p:txBody>
      </p:sp>
      <p:sp>
        <p:nvSpPr>
          <p:cNvPr id="5" name="Footer Placeholder 4"/>
          <p:cNvSpPr>
            <a:spLocks noGrp="1"/>
          </p:cNvSpPr>
          <p:nvPr>
            <p:ph type="ftr" sz="quarter" idx="11"/>
          </p:nvPr>
        </p:nvSpPr>
        <p:spPr/>
        <p:txBody>
          <a:bodyPr/>
          <a:lstStyle/>
          <a:p>
            <a:endParaRPr lang="en-US">
              <a:solidFill>
                <a:srgbClr val="DBF5F9">
                  <a:shade val="90000"/>
                </a:srgbClr>
              </a:solidFill>
            </a:endParaRPr>
          </a:p>
        </p:txBody>
      </p:sp>
      <p:sp>
        <p:nvSpPr>
          <p:cNvPr id="6" name="Slide Number Placeholder 5"/>
          <p:cNvSpPr>
            <a:spLocks noGrp="1"/>
          </p:cNvSpPr>
          <p:nvPr>
            <p:ph type="sldNum" sz="quarter" idx="12"/>
          </p:nvPr>
        </p:nvSpPr>
        <p:spPr/>
        <p:txBody>
          <a:bodyPr/>
          <a:lstStyle/>
          <a:p>
            <a:fld id="{A79C53B0-AA7A-4F7F-A316-D90D9AE25D30}" type="slidenum">
              <a:rPr lang="en-US" smtClean="0">
                <a:solidFill>
                  <a:srgbClr val="DBF5F9">
                    <a:shade val="90000"/>
                  </a:srgbClr>
                </a:solidFill>
              </a:rPr>
              <a:pPr/>
              <a:t>‹#›</a:t>
            </a:fld>
            <a:endParaRPr lang="en-US">
              <a:solidFill>
                <a:srgbClr val="DBF5F9">
                  <a:shade val="90000"/>
                </a:srgbClr>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F359CD-2D58-41C3-A01E-F866FD428E60}" type="datetimeFigureOut">
              <a:rPr lang="en-US" smtClean="0">
                <a:solidFill>
                  <a:srgbClr val="04617B">
                    <a:shade val="90000"/>
                  </a:srgbClr>
                </a:solidFill>
              </a:rPr>
              <a:pPr/>
              <a:t>9/23/2017</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A79C53B0-AA7A-4F7F-A316-D90D9AE25D30}"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8F359CD-2D58-41C3-A01E-F866FD428E60}" type="datetimeFigureOut">
              <a:rPr lang="en-US" smtClean="0">
                <a:solidFill>
                  <a:srgbClr val="04617B">
                    <a:shade val="90000"/>
                  </a:srgbClr>
                </a:solidFill>
              </a:rPr>
              <a:pPr/>
              <a:t>9/23/2017</a:t>
            </a:fld>
            <a:endParaRPr lang="en-US">
              <a:solidFill>
                <a:srgbClr val="04617B">
                  <a:shade val="90000"/>
                </a:srgbClr>
              </a:solidFill>
            </a:endParaRPr>
          </a:p>
        </p:txBody>
      </p:sp>
      <p:sp>
        <p:nvSpPr>
          <p:cNvPr id="8" name="Footer Placeholder 7"/>
          <p:cNvSpPr>
            <a:spLocks noGrp="1"/>
          </p:cNvSpPr>
          <p:nvPr>
            <p:ph type="ftr" sz="quarter" idx="11"/>
          </p:nvPr>
        </p:nvSpPr>
        <p:spPr/>
        <p:txBody>
          <a:bodyPr/>
          <a:lstStyle/>
          <a:p>
            <a:endParaRPr lang="en-US">
              <a:solidFill>
                <a:srgbClr val="04617B">
                  <a:shade val="90000"/>
                </a:srgbClr>
              </a:solidFill>
            </a:endParaRPr>
          </a:p>
        </p:txBody>
      </p:sp>
      <p:sp>
        <p:nvSpPr>
          <p:cNvPr id="9" name="Slide Number Placeholder 8"/>
          <p:cNvSpPr>
            <a:spLocks noGrp="1"/>
          </p:cNvSpPr>
          <p:nvPr>
            <p:ph type="sldNum" sz="quarter" idx="12"/>
          </p:nvPr>
        </p:nvSpPr>
        <p:spPr/>
        <p:txBody>
          <a:bodyPr/>
          <a:lstStyle/>
          <a:p>
            <a:fld id="{A79C53B0-AA7A-4F7F-A316-D90D9AE25D30}"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8F359CD-2D58-41C3-A01E-F866FD428E60}" type="datetimeFigureOut">
              <a:rPr lang="en-US" smtClean="0">
                <a:solidFill>
                  <a:srgbClr val="04617B">
                    <a:shade val="90000"/>
                  </a:srgbClr>
                </a:solidFill>
              </a:rPr>
              <a:pPr/>
              <a:t>9/23/2017</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endParaRPr lang="en-US">
              <a:solidFill>
                <a:srgbClr val="04617B">
                  <a:shade val="90000"/>
                </a:srgbClr>
              </a:solidFill>
            </a:endParaRPr>
          </a:p>
        </p:txBody>
      </p:sp>
      <p:sp>
        <p:nvSpPr>
          <p:cNvPr id="5" name="Slide Number Placeholder 4"/>
          <p:cNvSpPr>
            <a:spLocks noGrp="1"/>
          </p:cNvSpPr>
          <p:nvPr>
            <p:ph type="sldNum" sz="quarter" idx="12"/>
          </p:nvPr>
        </p:nvSpPr>
        <p:spPr/>
        <p:txBody>
          <a:bodyPr/>
          <a:lstStyle/>
          <a:p>
            <a:fld id="{A79C53B0-AA7A-4F7F-A316-D90D9AE25D30}"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F359CD-2D58-41C3-A01E-F866FD428E60}" type="datetimeFigureOut">
              <a:rPr lang="en-US" smtClean="0">
                <a:solidFill>
                  <a:srgbClr val="04617B">
                    <a:shade val="90000"/>
                  </a:srgbClr>
                </a:solidFill>
              </a:rPr>
              <a:pPr/>
              <a:t>9/23/2017</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endParaRPr lang="en-US">
              <a:solidFill>
                <a:srgbClr val="04617B">
                  <a:shade val="90000"/>
                </a:srgbClr>
              </a:solidFill>
            </a:endParaRPr>
          </a:p>
        </p:txBody>
      </p:sp>
      <p:sp>
        <p:nvSpPr>
          <p:cNvPr id="4" name="Slide Number Placeholder 3"/>
          <p:cNvSpPr>
            <a:spLocks noGrp="1"/>
          </p:cNvSpPr>
          <p:nvPr>
            <p:ph type="sldNum" sz="quarter" idx="12"/>
          </p:nvPr>
        </p:nvSpPr>
        <p:spPr/>
        <p:txBody>
          <a:bodyPr/>
          <a:lstStyle/>
          <a:p>
            <a:fld id="{A79C53B0-AA7A-4F7F-A316-D90D9AE25D30}"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8F359CD-2D58-41C3-A01E-F866FD428E60}" type="datetimeFigureOut">
              <a:rPr lang="en-US" smtClean="0">
                <a:solidFill>
                  <a:srgbClr val="04617B">
                    <a:shade val="90000"/>
                  </a:srgbClr>
                </a:solidFill>
              </a:rPr>
              <a:pPr/>
              <a:t>9/23/2017</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p:txBody>
          <a:bodyPr/>
          <a:lstStyle/>
          <a:p>
            <a:fld id="{A79C53B0-AA7A-4F7F-A316-D90D9AE25D30}" type="slidenum">
              <a:rPr lang="en-US" smtClean="0">
                <a:solidFill>
                  <a:srgbClr val="04617B">
                    <a:shade val="90000"/>
                  </a:srgbClr>
                </a:solidFill>
              </a:rPr>
              <a:pPr/>
              <a:t>‹#›</a:t>
            </a:fld>
            <a:endParaRPr lang="en-US">
              <a:solidFill>
                <a:srgbClr val="04617B">
                  <a:shade val="90000"/>
                </a:srgb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8F359CD-2D58-41C3-A01E-F866FD428E60}" type="datetimeFigureOut">
              <a:rPr lang="en-US" smtClean="0">
                <a:solidFill>
                  <a:srgbClr val="04617B">
                    <a:shade val="90000"/>
                  </a:srgbClr>
                </a:solidFill>
              </a:rPr>
              <a:pPr/>
              <a:t>9/23/2017</a:t>
            </a:fld>
            <a:endParaRPr lang="en-US">
              <a:solidFill>
                <a:srgbClr val="04617B">
                  <a:shade val="90000"/>
                </a:srgbClr>
              </a:solidFill>
            </a:endParaRPr>
          </a:p>
        </p:txBody>
      </p:sp>
      <p:sp>
        <p:nvSpPr>
          <p:cNvPr id="6" name="Footer Placeholder 5"/>
          <p:cNvSpPr>
            <a:spLocks noGrp="1"/>
          </p:cNvSpPr>
          <p:nvPr>
            <p:ph type="ftr" sz="quarter" idx="11"/>
          </p:nvPr>
        </p:nvSpPr>
        <p:spPr/>
        <p:txBody>
          <a:bodyPr/>
          <a:lstStyle/>
          <a:p>
            <a:endParaRPr lang="en-US">
              <a:solidFill>
                <a:srgbClr val="04617B">
                  <a:shade val="90000"/>
                </a:srgbClr>
              </a:solidFill>
            </a:endParaRPr>
          </a:p>
        </p:txBody>
      </p:sp>
      <p:sp>
        <p:nvSpPr>
          <p:cNvPr id="7" name="Slide Number Placeholder 6"/>
          <p:cNvSpPr>
            <a:spLocks noGrp="1"/>
          </p:cNvSpPr>
          <p:nvPr>
            <p:ph type="sldNum" sz="quarter" idx="12"/>
          </p:nvPr>
        </p:nvSpPr>
        <p:spPr>
          <a:xfrm>
            <a:off x="8077200" y="6356350"/>
            <a:ext cx="609600" cy="365125"/>
          </a:xfrm>
        </p:spPr>
        <p:txBody>
          <a:bodyPr/>
          <a:lstStyle/>
          <a:p>
            <a:fld id="{A79C53B0-AA7A-4F7F-A316-D90D9AE25D30}" type="slidenum">
              <a:rPr lang="en-US" smtClean="0">
                <a:solidFill>
                  <a:srgbClr val="04617B">
                    <a:shade val="90000"/>
                  </a:srgbClr>
                </a:solidFill>
              </a:rPr>
              <a:pPr/>
              <a:t>‹#›</a:t>
            </a:fld>
            <a:endParaRPr lang="en-US">
              <a:solidFill>
                <a:srgbClr val="04617B">
                  <a:shade val="90000"/>
                </a:srgbClr>
              </a:solidFill>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8F359CD-2D58-41C3-A01E-F866FD428E60}" type="datetimeFigureOut">
              <a:rPr lang="en-US" smtClean="0">
                <a:solidFill>
                  <a:srgbClr val="04617B">
                    <a:shade val="90000"/>
                  </a:srgbClr>
                </a:solidFill>
              </a:rPr>
              <a:pPr/>
              <a:t>9/23/2017</a:t>
            </a:fld>
            <a:endParaRPr lang="en-US">
              <a:solidFill>
                <a:srgbClr val="04617B">
                  <a:shade val="90000"/>
                </a:srgbClr>
              </a:solidFill>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solidFill>
                <a:srgbClr val="04617B">
                  <a:shade val="90000"/>
                </a:srgbClr>
              </a:solidFill>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A79C53B0-AA7A-4F7F-A316-D90D9AE25D30}" type="slidenum">
              <a:rPr lang="en-US" smtClean="0">
                <a:solidFill>
                  <a:srgbClr val="04617B">
                    <a:shade val="90000"/>
                  </a:srgbClr>
                </a:solidFill>
              </a:rPr>
              <a:pPr/>
              <a:t>‹#›</a:t>
            </a:fld>
            <a:endParaRPr lang="en-US">
              <a:solidFill>
                <a:srgbClr val="04617B">
                  <a:shade val="90000"/>
                </a:srgbClr>
              </a:solidFill>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Paragraph </a:t>
            </a:r>
            <a:r>
              <a:rPr lang="en-US" dirty="0" smtClean="0"/>
              <a:t>Structure Review</a:t>
            </a:r>
            <a:endParaRPr lang="en-US" dirty="0"/>
          </a:p>
        </p:txBody>
      </p:sp>
      <p:sp>
        <p:nvSpPr>
          <p:cNvPr id="3" name="Subtitle 2"/>
          <p:cNvSpPr>
            <a:spLocks noGrp="1"/>
          </p:cNvSpPr>
          <p:nvPr>
            <p:ph type="subTitle" idx="1"/>
          </p:nvPr>
        </p:nvSpPr>
        <p:spPr/>
        <p:txBody>
          <a:bodyPr/>
          <a:lstStyle/>
          <a:p>
            <a:r>
              <a:rPr lang="en-US" dirty="0" smtClean="0"/>
              <a:t>ENG </a:t>
            </a:r>
            <a:r>
              <a:rPr lang="en-US" dirty="0" smtClean="0"/>
              <a:t>103 </a:t>
            </a:r>
            <a:r>
              <a:rPr lang="en-US" dirty="0" err="1" smtClean="0"/>
              <a:t>NSj</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229600" cy="743712"/>
          </a:xfrm>
        </p:spPr>
        <p:txBody>
          <a:bodyPr>
            <a:normAutofit fontScale="90000"/>
          </a:bodyPr>
          <a:lstStyle/>
          <a:p>
            <a:r>
              <a:rPr lang="en-US" sz="3600" dirty="0" smtClean="0"/>
              <a:t>Review: THINK OF A PARAGRAPH AS A BURGER! </a:t>
            </a:r>
            <a:r>
              <a:rPr lang="en-US" dirty="0" smtClean="0"/>
              <a:t/>
            </a:r>
            <a:br>
              <a:rPr lang="en-US" dirty="0" smtClean="0"/>
            </a:br>
            <a:endParaRPr lang="en-US" dirty="0"/>
          </a:p>
        </p:txBody>
      </p:sp>
      <p:sp>
        <p:nvSpPr>
          <p:cNvPr id="3" name="Content Placeholder 2"/>
          <p:cNvSpPr>
            <a:spLocks noGrp="1"/>
          </p:cNvSpPr>
          <p:nvPr>
            <p:ph idx="1"/>
          </p:nvPr>
        </p:nvSpPr>
        <p:spPr>
          <a:xfrm>
            <a:off x="457200" y="1524000"/>
            <a:ext cx="8229600" cy="4800600"/>
          </a:xfrm>
        </p:spPr>
        <p:txBody>
          <a:bodyPr>
            <a:normAutofit/>
          </a:bodyPr>
          <a:lstStyle/>
          <a:p>
            <a:r>
              <a:rPr lang="en-US" dirty="0" smtClean="0"/>
              <a:t>You have the bun on top</a:t>
            </a:r>
          </a:p>
          <a:p>
            <a:pPr lvl="1"/>
            <a:r>
              <a:rPr lang="en-US" b="1" dirty="0" smtClean="0"/>
              <a:t>Topic sentence</a:t>
            </a:r>
          </a:p>
          <a:p>
            <a:r>
              <a:rPr lang="en-US" dirty="0" smtClean="0"/>
              <a:t>You have the burger in the middle</a:t>
            </a:r>
          </a:p>
          <a:p>
            <a:pPr lvl="1"/>
            <a:r>
              <a:rPr lang="en-US" b="1" dirty="0" smtClean="0"/>
              <a:t>Supporting details: details, quotations, and examples to spice it up  </a:t>
            </a:r>
          </a:p>
          <a:p>
            <a:pPr lvl="2"/>
            <a:r>
              <a:rPr lang="en-US" b="1" dirty="0" smtClean="0"/>
              <a:t>Unity</a:t>
            </a:r>
          </a:p>
          <a:p>
            <a:pPr lvl="2"/>
            <a:r>
              <a:rPr lang="en-US" b="1" dirty="0" smtClean="0"/>
              <a:t>Coherence</a:t>
            </a:r>
          </a:p>
          <a:p>
            <a:pPr lvl="2"/>
            <a:r>
              <a:rPr lang="en-US" b="1" dirty="0" smtClean="0"/>
              <a:t>Adequate development</a:t>
            </a:r>
          </a:p>
          <a:p>
            <a:r>
              <a:rPr lang="en-US" dirty="0" smtClean="0"/>
              <a:t>You have the bottom bun</a:t>
            </a:r>
          </a:p>
          <a:p>
            <a:pPr lvl="1"/>
            <a:r>
              <a:rPr lang="en-US" b="1" dirty="0" smtClean="0"/>
              <a:t>Closing sentence </a:t>
            </a:r>
          </a:p>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7848600" y="1143000"/>
            <a:ext cx="1114425" cy="11144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229600" cy="1143000"/>
          </a:xfrm>
        </p:spPr>
        <p:txBody>
          <a:bodyPr/>
          <a:lstStyle/>
          <a:p>
            <a:r>
              <a:rPr lang="es-ES" dirty="0" err="1" smtClean="0">
                <a:solidFill>
                  <a:srgbClr val="0099FF"/>
                </a:solidFill>
                <a:latin typeface="Trebuchet MS" pitchFamily="34" charset="0"/>
              </a:rPr>
              <a:t>What</a:t>
            </a:r>
            <a:r>
              <a:rPr lang="es-ES" dirty="0" smtClean="0">
                <a:solidFill>
                  <a:srgbClr val="0099FF"/>
                </a:solidFill>
                <a:latin typeface="Trebuchet MS" pitchFamily="34" charset="0"/>
              </a:rPr>
              <a:t> </a:t>
            </a:r>
            <a:r>
              <a:rPr lang="es-ES" dirty="0" err="1" smtClean="0">
                <a:solidFill>
                  <a:srgbClr val="0099FF"/>
                </a:solidFill>
                <a:latin typeface="Trebuchet MS" pitchFamily="34" charset="0"/>
              </a:rPr>
              <a:t>is</a:t>
            </a:r>
            <a:r>
              <a:rPr lang="es-ES" dirty="0" smtClean="0">
                <a:solidFill>
                  <a:srgbClr val="0099FF"/>
                </a:solidFill>
                <a:latin typeface="Trebuchet MS" pitchFamily="34" charset="0"/>
              </a:rPr>
              <a:t> a </a:t>
            </a:r>
            <a:r>
              <a:rPr lang="es-ES" dirty="0" err="1" smtClean="0">
                <a:solidFill>
                  <a:srgbClr val="0099FF"/>
                </a:solidFill>
                <a:latin typeface="Trebuchet MS" pitchFamily="34" charset="0"/>
              </a:rPr>
              <a:t>paragraph</a:t>
            </a:r>
            <a:endParaRPr lang="en-US" dirty="0"/>
          </a:p>
        </p:txBody>
      </p:sp>
      <p:sp>
        <p:nvSpPr>
          <p:cNvPr id="3" name="Content Placeholder 2"/>
          <p:cNvSpPr>
            <a:spLocks noGrp="1"/>
          </p:cNvSpPr>
          <p:nvPr>
            <p:ph idx="1"/>
          </p:nvPr>
        </p:nvSpPr>
        <p:spPr/>
        <p:txBody>
          <a:bodyPr/>
          <a:lstStyle/>
          <a:p>
            <a:pPr marL="533400" indent="-533400" algn="just">
              <a:lnSpc>
                <a:spcPct val="90000"/>
              </a:lnSpc>
              <a:buFontTx/>
              <a:buNone/>
            </a:pPr>
            <a:r>
              <a:rPr lang="es-ES" sz="2000" dirty="0" smtClean="0">
                <a:latin typeface="Trebuchet MS" pitchFamily="34" charset="0"/>
              </a:rPr>
              <a:t>A </a:t>
            </a:r>
            <a:r>
              <a:rPr lang="es-ES" sz="2000" dirty="0" err="1" smtClean="0">
                <a:latin typeface="Trebuchet MS" pitchFamily="34" charset="0"/>
              </a:rPr>
              <a:t>paragraph</a:t>
            </a:r>
            <a:r>
              <a:rPr lang="es-ES" sz="2000" dirty="0" smtClean="0">
                <a:latin typeface="Trebuchet MS" pitchFamily="34" charset="0"/>
              </a:rPr>
              <a:t> </a:t>
            </a:r>
            <a:r>
              <a:rPr lang="es-ES" sz="2000" dirty="0" err="1" smtClean="0">
                <a:latin typeface="Trebuchet MS" pitchFamily="34" charset="0"/>
              </a:rPr>
              <a:t>is</a:t>
            </a:r>
            <a:r>
              <a:rPr lang="es-ES" sz="2000" dirty="0" smtClean="0">
                <a:latin typeface="Trebuchet MS" pitchFamily="34" charset="0"/>
              </a:rPr>
              <a:t> a </a:t>
            </a:r>
            <a:r>
              <a:rPr lang="es-ES" sz="2000" dirty="0" err="1" smtClean="0">
                <a:latin typeface="Trebuchet MS" pitchFamily="34" charset="0"/>
              </a:rPr>
              <a:t>piece</a:t>
            </a:r>
            <a:r>
              <a:rPr lang="es-ES" sz="2000" dirty="0" smtClean="0">
                <a:latin typeface="Trebuchet MS" pitchFamily="34" charset="0"/>
              </a:rPr>
              <a:t> of </a:t>
            </a:r>
            <a:r>
              <a:rPr lang="es-ES" sz="2000" dirty="0" err="1" smtClean="0">
                <a:latin typeface="Trebuchet MS" pitchFamily="34" charset="0"/>
              </a:rPr>
              <a:t>writing</a:t>
            </a:r>
            <a:r>
              <a:rPr lang="es-ES" sz="2000" dirty="0" smtClean="0">
                <a:latin typeface="Trebuchet MS" pitchFamily="34" charset="0"/>
              </a:rPr>
              <a:t> </a:t>
            </a:r>
            <a:r>
              <a:rPr lang="es-EC" sz="2000" dirty="0" err="1" smtClean="0">
                <a:latin typeface="Trebuchet MS" pitchFamily="34" charset="0"/>
              </a:rPr>
              <a:t>that</a:t>
            </a:r>
            <a:r>
              <a:rPr lang="es-EC" sz="2000" dirty="0" smtClean="0">
                <a:latin typeface="Trebuchet MS" pitchFamily="34" charset="0"/>
              </a:rPr>
              <a:t> </a:t>
            </a:r>
            <a:r>
              <a:rPr lang="es-EC" sz="2000" dirty="0" err="1" smtClean="0">
                <a:latin typeface="Trebuchet MS" pitchFamily="34" charset="0"/>
              </a:rPr>
              <a:t>consists</a:t>
            </a:r>
            <a:r>
              <a:rPr lang="es-EC" sz="2000" dirty="0" smtClean="0">
                <a:latin typeface="Trebuchet MS" pitchFamily="34" charset="0"/>
              </a:rPr>
              <a:t> </a:t>
            </a:r>
            <a:r>
              <a:rPr lang="es-EC" sz="2000" dirty="0" err="1" smtClean="0">
                <a:latin typeface="Trebuchet MS" pitchFamily="34" charset="0"/>
              </a:rPr>
              <a:t>on</a:t>
            </a:r>
            <a:r>
              <a:rPr lang="es-EC" sz="2000" dirty="0" smtClean="0">
                <a:latin typeface="Trebuchet MS" pitchFamily="34" charset="0"/>
              </a:rPr>
              <a:t> </a:t>
            </a:r>
            <a:r>
              <a:rPr lang="es-EC" sz="2000" dirty="0" err="1" smtClean="0">
                <a:latin typeface="Trebuchet MS" pitchFamily="34" charset="0"/>
              </a:rPr>
              <a:t>one</a:t>
            </a:r>
            <a:r>
              <a:rPr lang="es-EC" sz="2000" dirty="0" smtClean="0">
                <a:latin typeface="Trebuchet MS" pitchFamily="34" charset="0"/>
              </a:rPr>
              <a:t> </a:t>
            </a:r>
            <a:r>
              <a:rPr lang="es-EC" sz="2000" dirty="0" err="1" smtClean="0">
                <a:latin typeface="Trebuchet MS" pitchFamily="34" charset="0"/>
              </a:rPr>
              <a:t>or</a:t>
            </a:r>
            <a:r>
              <a:rPr lang="es-EC" sz="2000" dirty="0" smtClean="0">
                <a:latin typeface="Trebuchet MS" pitchFamily="34" charset="0"/>
              </a:rPr>
              <a:t> more </a:t>
            </a:r>
            <a:r>
              <a:rPr lang="es-EC" sz="2000" dirty="0" err="1" smtClean="0">
                <a:latin typeface="Trebuchet MS" pitchFamily="34" charset="0"/>
              </a:rPr>
              <a:t>sentences</a:t>
            </a:r>
            <a:r>
              <a:rPr lang="es-EC" sz="2000" dirty="0" smtClean="0">
                <a:latin typeface="Trebuchet MS" pitchFamily="34" charset="0"/>
              </a:rPr>
              <a:t>. </a:t>
            </a:r>
            <a:r>
              <a:rPr lang="en-US" sz="2000" dirty="0" smtClean="0">
                <a:latin typeface="Trebuchet MS" pitchFamily="34" charset="0"/>
              </a:rPr>
              <a:t>A paragraph is a basic unit of organization in writing in which a group of related sentences develops one main idea.</a:t>
            </a:r>
          </a:p>
          <a:p>
            <a:pPr marL="90488" indent="-90488" algn="just">
              <a:lnSpc>
                <a:spcPct val="90000"/>
              </a:lnSpc>
              <a:buNone/>
            </a:pPr>
            <a:r>
              <a:rPr lang="en-US" sz="2000" dirty="0" smtClean="0">
                <a:latin typeface="Trebuchet MS" pitchFamily="34" charset="0"/>
              </a:rPr>
              <a:t>The three parts of a paragraph:</a:t>
            </a:r>
          </a:p>
          <a:p>
            <a:pPr marL="90488" indent="-90488" algn="just">
              <a:lnSpc>
                <a:spcPct val="90000"/>
              </a:lnSpc>
              <a:buNone/>
            </a:pPr>
            <a:r>
              <a:rPr lang="en-US" sz="2000" dirty="0" smtClean="0">
                <a:latin typeface="Trebuchet MS" pitchFamily="34" charset="0"/>
              </a:rPr>
              <a:t>• The topic sentence• Supporting sentences• The concluding sentence </a:t>
            </a:r>
            <a:endParaRPr lang="es-ES" sz="2000" dirty="0" smtClean="0">
              <a:latin typeface="Trebuchet MS" pitchFamily="34" charset="0"/>
            </a:endParaRPr>
          </a:p>
          <a:p>
            <a:pPr>
              <a:buNone/>
            </a:pPr>
            <a:r>
              <a:rPr lang="es-EC" sz="2000" dirty="0" smtClean="0">
                <a:latin typeface="Trebuchet MS" pitchFamily="34" charset="0"/>
              </a:rPr>
              <a:t> </a:t>
            </a:r>
          </a:p>
          <a:p>
            <a:pPr>
              <a:buNone/>
            </a:pPr>
            <a:r>
              <a:rPr lang="es-EC" sz="2000" u="sng" dirty="0" err="1" smtClean="0">
                <a:latin typeface="Trebuchet MS" pitchFamily="34" charset="0"/>
              </a:rPr>
              <a:t>Sometimes</a:t>
            </a:r>
            <a:r>
              <a:rPr lang="es-EC" sz="2000" u="sng" dirty="0" smtClean="0">
                <a:latin typeface="Trebuchet MS" pitchFamily="34" charset="0"/>
              </a:rPr>
              <a:t> , </a:t>
            </a:r>
            <a:r>
              <a:rPr lang="es-EC" sz="2000" u="sng" dirty="0" err="1" smtClean="0">
                <a:latin typeface="Trebuchet MS" pitchFamily="34" charset="0"/>
              </a:rPr>
              <a:t>the</a:t>
            </a:r>
            <a:r>
              <a:rPr lang="es-EC" sz="2000" u="sng" dirty="0" smtClean="0">
                <a:latin typeface="Trebuchet MS" pitchFamily="34" charset="0"/>
              </a:rPr>
              <a:t> </a:t>
            </a:r>
            <a:r>
              <a:rPr lang="es-EC" sz="2000" u="sng" dirty="0" err="1" smtClean="0">
                <a:latin typeface="Trebuchet MS" pitchFamily="34" charset="0"/>
              </a:rPr>
              <a:t>first</a:t>
            </a:r>
            <a:r>
              <a:rPr lang="es-EC" sz="2000" u="sng" dirty="0" smtClean="0">
                <a:latin typeface="Trebuchet MS" pitchFamily="34" charset="0"/>
              </a:rPr>
              <a:t> line </a:t>
            </a:r>
            <a:r>
              <a:rPr lang="es-EC" sz="2000" u="sng" dirty="0" err="1" smtClean="0">
                <a:latin typeface="Trebuchet MS" pitchFamily="34" charset="0"/>
              </a:rPr>
              <a:t>is</a:t>
            </a:r>
            <a:r>
              <a:rPr lang="es-EC" sz="2000" u="sng" dirty="0" smtClean="0">
                <a:latin typeface="Trebuchet MS" pitchFamily="34" charset="0"/>
              </a:rPr>
              <a:t> </a:t>
            </a:r>
            <a:r>
              <a:rPr lang="es-EC" sz="2000" u="sng" dirty="0" err="1" smtClean="0">
                <a:latin typeface="Trebuchet MS" pitchFamily="34" charset="0"/>
              </a:rPr>
              <a:t>indented</a:t>
            </a:r>
            <a:r>
              <a:rPr lang="es-EC" sz="2000" u="sng" dirty="0" smtClean="0">
                <a:latin typeface="Trebuchet MS" pitchFamily="34" charset="0"/>
              </a:rPr>
              <a:t>.</a:t>
            </a:r>
          </a:p>
          <a:p>
            <a:pPr marL="0" lvl="0" indent="0" fontAlgn="base">
              <a:spcBef>
                <a:spcPct val="0"/>
              </a:spcBef>
              <a:spcAft>
                <a:spcPct val="0"/>
              </a:spcAft>
              <a:buNone/>
            </a:pPr>
            <a:endParaRPr lang="en-US" sz="1800" dirty="0" smtClean="0">
              <a:solidFill>
                <a:srgbClr val="EB641B"/>
              </a:solidFill>
              <a:latin typeface="Times New Roman" pitchFamily="18" charset="0"/>
            </a:endParaRPr>
          </a:p>
          <a:p>
            <a:pPr marL="0" lvl="0" indent="0" fontAlgn="base">
              <a:spcBef>
                <a:spcPct val="0"/>
              </a:spcBef>
              <a:spcAft>
                <a:spcPct val="0"/>
              </a:spcAft>
              <a:buNone/>
            </a:pPr>
            <a:endParaRPr lang="en-US" sz="1800" dirty="0">
              <a:solidFill>
                <a:srgbClr val="EB641B"/>
              </a:solidFill>
              <a:latin typeface="Times New Roman" pitchFamily="18" charset="0"/>
            </a:endParaRPr>
          </a:p>
          <a:p>
            <a:pPr marL="0" lvl="0" indent="0" fontAlgn="base">
              <a:spcBef>
                <a:spcPct val="0"/>
              </a:spcBef>
              <a:spcAft>
                <a:spcPct val="0"/>
              </a:spcAft>
              <a:buNone/>
            </a:pPr>
            <a:endParaRPr lang="en-US" sz="1800" dirty="0" smtClean="0">
              <a:solidFill>
                <a:srgbClr val="EB641B"/>
              </a:solidFill>
              <a:latin typeface="Times New Roman" pitchFamily="18" charset="0"/>
            </a:endParaRPr>
          </a:p>
          <a:p>
            <a:pPr marL="0" lvl="0" indent="0" fontAlgn="base">
              <a:spcBef>
                <a:spcPct val="0"/>
              </a:spcBef>
              <a:spcAft>
                <a:spcPct val="0"/>
              </a:spcAft>
              <a:buNone/>
            </a:pPr>
            <a:r>
              <a:rPr lang="en-US" sz="1800" dirty="0" smtClean="0">
                <a:solidFill>
                  <a:srgbClr val="EB641B"/>
                </a:solidFill>
                <a:latin typeface="Times New Roman" pitchFamily="18" charset="0"/>
              </a:rPr>
              <a:t>Indentation </a:t>
            </a:r>
            <a:endParaRPr lang="en-US" sz="1800" dirty="0">
              <a:solidFill>
                <a:srgbClr val="EB641B"/>
              </a:solidFill>
              <a:latin typeface="Times New Roman" pitchFamily="18" charset="0"/>
            </a:endParaRPr>
          </a:p>
          <a:p>
            <a:endParaRPr lang="en-US" dirty="0"/>
          </a:p>
        </p:txBody>
      </p:sp>
      <p:sp>
        <p:nvSpPr>
          <p:cNvPr id="4" name="9 Flecha izquierda"/>
          <p:cNvSpPr/>
          <p:nvPr/>
        </p:nvSpPr>
        <p:spPr>
          <a:xfrm rot="483295">
            <a:off x="1676400" y="5181600"/>
            <a:ext cx="1512168" cy="1482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5" name="Picture 8"/>
          <p:cNvPicPr>
            <a:picLocks noChangeAspect="1" noChangeArrowheads="1"/>
          </p:cNvPicPr>
          <p:nvPr/>
        </p:nvPicPr>
        <p:blipFill>
          <a:blip r:embed="rId3" cstate="print"/>
          <a:srcRect/>
          <a:stretch>
            <a:fillRect/>
          </a:stretch>
        </p:blipFill>
        <p:spPr bwMode="auto">
          <a:xfrm>
            <a:off x="3276600" y="4265712"/>
            <a:ext cx="4476750" cy="259228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8229600" cy="1143000"/>
          </a:xfrm>
        </p:spPr>
        <p:txBody>
          <a:bodyPr>
            <a:normAutofit/>
          </a:bodyPr>
          <a:lstStyle/>
          <a:p>
            <a:r>
              <a:rPr lang="es-ES" sz="3600" b="1" dirty="0">
                <a:solidFill>
                  <a:schemeClr val="accent2">
                    <a:lumMod val="75000"/>
                  </a:schemeClr>
                </a:solidFill>
                <a:latin typeface="Trebuchet MS" pitchFamily="34" charset="0"/>
              </a:rPr>
              <a:t>PARTS OF A PARAGRAPH</a:t>
            </a:r>
            <a:br>
              <a:rPr lang="es-ES" sz="3600" b="1" dirty="0">
                <a:solidFill>
                  <a:schemeClr val="accent2">
                    <a:lumMod val="75000"/>
                  </a:schemeClr>
                </a:solidFill>
                <a:latin typeface="Trebuchet MS" pitchFamily="34" charset="0"/>
              </a:rPr>
            </a:br>
            <a:endParaRPr lang="en-US" sz="3600" dirty="0">
              <a:solidFill>
                <a:schemeClr val="accent2">
                  <a:lumMod val="75000"/>
                </a:schemeClr>
              </a:solidFill>
            </a:endParaRPr>
          </a:p>
        </p:txBody>
      </p:sp>
      <p:sp>
        <p:nvSpPr>
          <p:cNvPr id="3" name="Content Placeholder 2"/>
          <p:cNvSpPr>
            <a:spLocks noGrp="1"/>
          </p:cNvSpPr>
          <p:nvPr>
            <p:ph idx="1"/>
          </p:nvPr>
        </p:nvSpPr>
        <p:spPr/>
        <p:txBody>
          <a:bodyPr>
            <a:normAutofit fontScale="85000" lnSpcReduction="20000"/>
          </a:bodyPr>
          <a:lstStyle/>
          <a:p>
            <a:r>
              <a:rPr lang="en-US" dirty="0"/>
              <a:t>The topic is the subject of the paragraph; it is what the paragraph is about</a:t>
            </a:r>
            <a:r>
              <a:rPr lang="en-US" dirty="0" smtClean="0"/>
              <a:t>. Often</a:t>
            </a:r>
            <a:r>
              <a:rPr lang="en-US" dirty="0"/>
              <a:t>, it is necessary to restrict the topic, i.e., to narrow it down to a more specific </a:t>
            </a:r>
            <a:r>
              <a:rPr lang="en-US" dirty="0" smtClean="0"/>
              <a:t>topic. </a:t>
            </a:r>
          </a:p>
          <a:p>
            <a:pPr marL="450850" indent="0">
              <a:buFontTx/>
              <a:buNone/>
            </a:pPr>
            <a:endParaRPr lang="es-ES" b="1" dirty="0" smtClean="0">
              <a:solidFill>
                <a:srgbClr val="0099FF"/>
              </a:solidFill>
              <a:latin typeface="Trebuchet MS" pitchFamily="34" charset="0"/>
            </a:endParaRPr>
          </a:p>
          <a:p>
            <a:pPr marL="450850" indent="0">
              <a:buFontTx/>
              <a:buNone/>
            </a:pPr>
            <a:r>
              <a:rPr lang="es-ES" b="1" dirty="0" smtClean="0">
                <a:latin typeface="Trebuchet MS" pitchFamily="34" charset="0"/>
              </a:rPr>
              <a:t>A </a:t>
            </a:r>
            <a:r>
              <a:rPr lang="es-ES" b="1" dirty="0" err="1" smtClean="0">
                <a:latin typeface="Trebuchet MS" pitchFamily="34" charset="0"/>
              </a:rPr>
              <a:t>paragraph</a:t>
            </a:r>
            <a:r>
              <a:rPr lang="es-ES" b="1" dirty="0" smtClean="0">
                <a:latin typeface="Trebuchet MS" pitchFamily="34" charset="0"/>
              </a:rPr>
              <a:t> </a:t>
            </a:r>
            <a:r>
              <a:rPr lang="es-ES" b="1" dirty="0" err="1" smtClean="0">
                <a:latin typeface="Trebuchet MS" pitchFamily="34" charset="0"/>
              </a:rPr>
              <a:t>regularly</a:t>
            </a:r>
            <a:r>
              <a:rPr lang="es-ES" b="1" dirty="0" smtClean="0">
                <a:latin typeface="Trebuchet MS" pitchFamily="34" charset="0"/>
              </a:rPr>
              <a:t> has </a:t>
            </a:r>
            <a:r>
              <a:rPr lang="es-ES" b="1" dirty="0" err="1" smtClean="0">
                <a:latin typeface="Trebuchet MS" pitchFamily="34" charset="0"/>
              </a:rPr>
              <a:t>three</a:t>
            </a:r>
            <a:r>
              <a:rPr lang="es-ES" b="1" dirty="0" smtClean="0">
                <a:latin typeface="Trebuchet MS" pitchFamily="34" charset="0"/>
              </a:rPr>
              <a:t> </a:t>
            </a:r>
            <a:r>
              <a:rPr lang="es-ES" b="1" dirty="0" err="1" smtClean="0">
                <a:latin typeface="Trebuchet MS" pitchFamily="34" charset="0"/>
              </a:rPr>
              <a:t>parts</a:t>
            </a:r>
            <a:r>
              <a:rPr lang="es-ES" b="1" dirty="0" smtClean="0">
                <a:latin typeface="Trebuchet MS" pitchFamily="34" charset="0"/>
              </a:rPr>
              <a:t>: </a:t>
            </a:r>
          </a:p>
          <a:p>
            <a:pPr marL="450850" indent="0">
              <a:buFontTx/>
              <a:buNone/>
            </a:pPr>
            <a:endParaRPr lang="es-ES" b="1" dirty="0" smtClean="0">
              <a:solidFill>
                <a:srgbClr val="0099FF"/>
              </a:solidFill>
              <a:latin typeface="Trebuchet MS" pitchFamily="34" charset="0"/>
            </a:endParaRPr>
          </a:p>
          <a:p>
            <a:pPr marL="965200" indent="-514350">
              <a:buNone/>
            </a:pPr>
            <a:r>
              <a:rPr lang="es-ES" b="1" dirty="0" smtClean="0">
                <a:solidFill>
                  <a:schemeClr val="accent2"/>
                </a:solidFill>
                <a:latin typeface="Trebuchet MS" pitchFamily="34" charset="0"/>
              </a:rPr>
              <a:t>1.   </a:t>
            </a:r>
            <a:r>
              <a:rPr lang="es-ES" b="1" dirty="0" err="1" smtClean="0">
                <a:solidFill>
                  <a:schemeClr val="accent2"/>
                </a:solidFill>
                <a:latin typeface="Trebuchet MS" pitchFamily="34" charset="0"/>
              </a:rPr>
              <a:t>Topic</a:t>
            </a:r>
            <a:r>
              <a:rPr lang="es-ES" b="1" dirty="0" smtClean="0">
                <a:solidFill>
                  <a:schemeClr val="accent2"/>
                </a:solidFill>
                <a:latin typeface="Trebuchet MS" pitchFamily="34" charset="0"/>
              </a:rPr>
              <a:t> </a:t>
            </a:r>
            <a:r>
              <a:rPr lang="es-ES" b="1" dirty="0" err="1" smtClean="0">
                <a:solidFill>
                  <a:schemeClr val="accent2"/>
                </a:solidFill>
                <a:latin typeface="Trebuchet MS" pitchFamily="34" charset="0"/>
              </a:rPr>
              <a:t>Sentence</a:t>
            </a:r>
            <a:r>
              <a:rPr lang="es-ES" b="1" dirty="0" smtClean="0">
                <a:solidFill>
                  <a:srgbClr val="0099FF"/>
                </a:solidFill>
                <a:latin typeface="Trebuchet MS" pitchFamily="34" charset="0"/>
              </a:rPr>
              <a:t>:  </a:t>
            </a:r>
            <a:r>
              <a:rPr lang="es-ES" b="1" dirty="0" err="1" smtClean="0">
                <a:latin typeface="Trebuchet MS" pitchFamily="34" charset="0"/>
              </a:rPr>
              <a:t>It</a:t>
            </a:r>
            <a:r>
              <a:rPr lang="es-ES" b="1" dirty="0" smtClean="0">
                <a:latin typeface="Trebuchet MS" pitchFamily="34" charset="0"/>
              </a:rPr>
              <a:t> </a:t>
            </a:r>
            <a:r>
              <a:rPr lang="es-ES" b="1" dirty="0" err="1" smtClean="0">
                <a:latin typeface="Trebuchet MS" pitchFamily="34" charset="0"/>
              </a:rPr>
              <a:t>is</a:t>
            </a:r>
            <a:r>
              <a:rPr lang="es-ES" b="1" dirty="0" smtClean="0">
                <a:latin typeface="Trebuchet MS" pitchFamily="34" charset="0"/>
              </a:rPr>
              <a:t> </a:t>
            </a:r>
            <a:r>
              <a:rPr lang="es-ES" b="1" dirty="0" err="1" smtClean="0">
                <a:latin typeface="Trebuchet MS" pitchFamily="34" charset="0"/>
              </a:rPr>
              <a:t>usually</a:t>
            </a:r>
            <a:r>
              <a:rPr lang="es-ES" b="1" dirty="0" smtClean="0">
                <a:latin typeface="Trebuchet MS" pitchFamily="34" charset="0"/>
              </a:rPr>
              <a:t> </a:t>
            </a:r>
            <a:r>
              <a:rPr lang="es-ES" b="1" dirty="0" err="1" smtClean="0">
                <a:latin typeface="Trebuchet MS" pitchFamily="34" charset="0"/>
              </a:rPr>
              <a:t>the</a:t>
            </a:r>
            <a:r>
              <a:rPr lang="es-ES" b="1" dirty="0" smtClean="0">
                <a:latin typeface="Trebuchet MS" pitchFamily="34" charset="0"/>
              </a:rPr>
              <a:t> </a:t>
            </a:r>
            <a:r>
              <a:rPr lang="es-ES" b="1" dirty="0" err="1" smtClean="0">
                <a:latin typeface="Trebuchet MS" pitchFamily="34" charset="0"/>
              </a:rPr>
              <a:t>first</a:t>
            </a:r>
            <a:r>
              <a:rPr lang="es-ES" b="1" dirty="0" smtClean="0">
                <a:latin typeface="Trebuchet MS" pitchFamily="34" charset="0"/>
              </a:rPr>
              <a:t> </a:t>
            </a:r>
            <a:r>
              <a:rPr lang="es-ES" b="1" dirty="0" err="1" smtClean="0">
                <a:latin typeface="Trebuchet MS" pitchFamily="34" charset="0"/>
              </a:rPr>
              <a:t>sentence</a:t>
            </a:r>
            <a:r>
              <a:rPr lang="es-ES" b="1" dirty="0" smtClean="0">
                <a:latin typeface="Trebuchet MS" pitchFamily="34" charset="0"/>
              </a:rPr>
              <a:t> in a </a:t>
            </a:r>
            <a:r>
              <a:rPr lang="es-ES" b="1" dirty="0" err="1" smtClean="0">
                <a:latin typeface="Trebuchet MS" pitchFamily="34" charset="0"/>
              </a:rPr>
              <a:t>paragraph</a:t>
            </a:r>
            <a:r>
              <a:rPr lang="es-ES" b="1" dirty="0" smtClean="0">
                <a:latin typeface="Trebuchet MS" pitchFamily="34" charset="0"/>
              </a:rPr>
              <a:t>.</a:t>
            </a:r>
          </a:p>
          <a:p>
            <a:pPr marL="965200" indent="-514350">
              <a:buNone/>
            </a:pPr>
            <a:endParaRPr lang="es-ES" b="1" dirty="0" smtClean="0">
              <a:solidFill>
                <a:srgbClr val="0099FF"/>
              </a:solidFill>
              <a:latin typeface="Trebuchet MS" pitchFamily="34" charset="0"/>
            </a:endParaRPr>
          </a:p>
          <a:p>
            <a:pPr marL="965200" indent="-514350">
              <a:buNone/>
            </a:pPr>
            <a:r>
              <a:rPr lang="es-ES" b="1" dirty="0" smtClean="0">
                <a:solidFill>
                  <a:schemeClr val="accent2"/>
                </a:solidFill>
                <a:latin typeface="Trebuchet MS" pitchFamily="34" charset="0"/>
              </a:rPr>
              <a:t>2.   </a:t>
            </a:r>
            <a:r>
              <a:rPr lang="es-ES" b="1" dirty="0" err="1" smtClean="0">
                <a:solidFill>
                  <a:schemeClr val="accent2"/>
                </a:solidFill>
                <a:latin typeface="Trebuchet MS" pitchFamily="34" charset="0"/>
              </a:rPr>
              <a:t>Supporting</a:t>
            </a:r>
            <a:r>
              <a:rPr lang="es-ES" b="1" dirty="0" smtClean="0">
                <a:solidFill>
                  <a:schemeClr val="accent2"/>
                </a:solidFill>
                <a:latin typeface="Trebuchet MS" pitchFamily="34" charset="0"/>
              </a:rPr>
              <a:t> </a:t>
            </a:r>
            <a:r>
              <a:rPr lang="es-ES" b="1" dirty="0" err="1" smtClean="0">
                <a:solidFill>
                  <a:schemeClr val="accent2"/>
                </a:solidFill>
                <a:latin typeface="Trebuchet MS" pitchFamily="34" charset="0"/>
              </a:rPr>
              <a:t>Sentences</a:t>
            </a:r>
            <a:r>
              <a:rPr lang="es-ES" b="1" dirty="0" smtClean="0">
                <a:solidFill>
                  <a:srgbClr val="0099FF"/>
                </a:solidFill>
                <a:latin typeface="Trebuchet MS" pitchFamily="34" charset="0"/>
              </a:rPr>
              <a:t>:  </a:t>
            </a:r>
            <a:r>
              <a:rPr lang="es-ES" b="1" dirty="0" err="1" smtClean="0">
                <a:latin typeface="Trebuchet MS" pitchFamily="34" charset="0"/>
              </a:rPr>
              <a:t>They</a:t>
            </a:r>
            <a:r>
              <a:rPr lang="es-ES" b="1" dirty="0" smtClean="0">
                <a:latin typeface="Trebuchet MS" pitchFamily="34" charset="0"/>
              </a:rPr>
              <a:t> </a:t>
            </a:r>
            <a:r>
              <a:rPr lang="es-ES" b="1" dirty="0" err="1" smtClean="0">
                <a:latin typeface="Trebuchet MS" pitchFamily="34" charset="0"/>
              </a:rPr>
              <a:t>support</a:t>
            </a:r>
            <a:r>
              <a:rPr lang="es-ES" b="1" dirty="0" smtClean="0">
                <a:latin typeface="Trebuchet MS" pitchFamily="34" charset="0"/>
              </a:rPr>
              <a:t> </a:t>
            </a:r>
            <a:r>
              <a:rPr lang="es-ES" b="1" dirty="0" err="1" smtClean="0">
                <a:latin typeface="Trebuchet MS" pitchFamily="34" charset="0"/>
              </a:rPr>
              <a:t>the</a:t>
            </a:r>
            <a:r>
              <a:rPr lang="es-ES" b="1" dirty="0" smtClean="0">
                <a:latin typeface="Trebuchet MS" pitchFamily="34" charset="0"/>
              </a:rPr>
              <a:t> </a:t>
            </a:r>
            <a:r>
              <a:rPr lang="es-ES" b="1" dirty="0" err="1" smtClean="0">
                <a:latin typeface="Trebuchet MS" pitchFamily="34" charset="0"/>
              </a:rPr>
              <a:t>information</a:t>
            </a:r>
            <a:r>
              <a:rPr lang="es-ES" b="1" dirty="0" smtClean="0">
                <a:latin typeface="Trebuchet MS" pitchFamily="34" charset="0"/>
              </a:rPr>
              <a:t> of </a:t>
            </a:r>
            <a:r>
              <a:rPr lang="es-ES" b="1" dirty="0" err="1" smtClean="0">
                <a:latin typeface="Trebuchet MS" pitchFamily="34" charset="0"/>
              </a:rPr>
              <a:t>the</a:t>
            </a:r>
            <a:r>
              <a:rPr lang="es-ES" b="1" dirty="0" smtClean="0">
                <a:latin typeface="Trebuchet MS" pitchFamily="34" charset="0"/>
              </a:rPr>
              <a:t> </a:t>
            </a:r>
            <a:r>
              <a:rPr lang="es-ES" b="1" dirty="0" err="1" smtClean="0">
                <a:latin typeface="Trebuchet MS" pitchFamily="34" charset="0"/>
              </a:rPr>
              <a:t>topic</a:t>
            </a:r>
            <a:r>
              <a:rPr lang="es-ES" b="1" dirty="0" smtClean="0">
                <a:latin typeface="Trebuchet MS" pitchFamily="34" charset="0"/>
              </a:rPr>
              <a:t> </a:t>
            </a:r>
            <a:r>
              <a:rPr lang="es-ES" b="1" dirty="0" err="1" smtClean="0">
                <a:latin typeface="Trebuchet MS" pitchFamily="34" charset="0"/>
              </a:rPr>
              <a:t>sentence</a:t>
            </a:r>
            <a:r>
              <a:rPr lang="es-ES" b="1" dirty="0" smtClean="0">
                <a:latin typeface="Trebuchet MS" pitchFamily="34" charset="0"/>
              </a:rPr>
              <a:t>.  </a:t>
            </a:r>
            <a:r>
              <a:rPr lang="es-ES" b="1" dirty="0" err="1" smtClean="0">
                <a:latin typeface="Trebuchet MS" pitchFamily="34" charset="0"/>
              </a:rPr>
              <a:t>It</a:t>
            </a:r>
            <a:r>
              <a:rPr lang="es-ES" b="1" dirty="0" smtClean="0">
                <a:latin typeface="Trebuchet MS" pitchFamily="34" charset="0"/>
              </a:rPr>
              <a:t> </a:t>
            </a:r>
            <a:r>
              <a:rPr lang="es-ES" b="1" dirty="0" err="1" smtClean="0">
                <a:latin typeface="Trebuchet MS" pitchFamily="34" charset="0"/>
              </a:rPr>
              <a:t>includes</a:t>
            </a:r>
            <a:r>
              <a:rPr lang="es-ES" b="1" dirty="0" smtClean="0">
                <a:latin typeface="Trebuchet MS" pitchFamily="34" charset="0"/>
              </a:rPr>
              <a:t> </a:t>
            </a:r>
            <a:r>
              <a:rPr lang="es-ES" b="1" dirty="0" err="1" smtClean="0">
                <a:latin typeface="Trebuchet MS" pitchFamily="34" charset="0"/>
              </a:rPr>
              <a:t>specific</a:t>
            </a:r>
            <a:r>
              <a:rPr lang="es-ES" b="1" dirty="0" smtClean="0">
                <a:latin typeface="Trebuchet MS" pitchFamily="34" charset="0"/>
              </a:rPr>
              <a:t> </a:t>
            </a:r>
            <a:r>
              <a:rPr lang="es-ES" b="1" dirty="0" err="1" smtClean="0">
                <a:latin typeface="Trebuchet MS" pitchFamily="34" charset="0"/>
              </a:rPr>
              <a:t>details</a:t>
            </a:r>
            <a:endParaRPr lang="es-ES" b="1" dirty="0" smtClean="0">
              <a:latin typeface="Trebuchet MS" pitchFamily="34" charset="0"/>
            </a:endParaRPr>
          </a:p>
          <a:p>
            <a:pPr marL="965200" indent="-514350">
              <a:buNone/>
            </a:pPr>
            <a:r>
              <a:rPr lang="es-ES" b="1" dirty="0" smtClean="0">
                <a:solidFill>
                  <a:srgbClr val="0099FF"/>
                </a:solidFill>
                <a:latin typeface="Trebuchet MS" pitchFamily="34" charset="0"/>
              </a:rPr>
              <a:t> </a:t>
            </a:r>
          </a:p>
          <a:p>
            <a:pPr marL="965200" indent="-514350">
              <a:buNone/>
            </a:pPr>
            <a:r>
              <a:rPr lang="es-ES" b="1" dirty="0" smtClean="0">
                <a:solidFill>
                  <a:schemeClr val="accent2"/>
                </a:solidFill>
                <a:latin typeface="Trebuchet MS" pitchFamily="34" charset="0"/>
              </a:rPr>
              <a:t>3.   </a:t>
            </a:r>
            <a:r>
              <a:rPr lang="es-ES" b="1" dirty="0" err="1" smtClean="0">
                <a:solidFill>
                  <a:schemeClr val="accent2"/>
                </a:solidFill>
                <a:latin typeface="Trebuchet MS" pitchFamily="34" charset="0"/>
              </a:rPr>
              <a:t>Conclusion</a:t>
            </a:r>
            <a:r>
              <a:rPr lang="es-ES" b="1" dirty="0" smtClean="0">
                <a:solidFill>
                  <a:srgbClr val="0099FF"/>
                </a:solidFill>
                <a:latin typeface="Trebuchet MS" pitchFamily="34" charset="0"/>
              </a:rPr>
              <a:t>:  </a:t>
            </a:r>
            <a:r>
              <a:rPr lang="es-ES" b="1" dirty="0" err="1" smtClean="0">
                <a:latin typeface="Trebuchet MS" pitchFamily="34" charset="0"/>
              </a:rPr>
              <a:t>It</a:t>
            </a:r>
            <a:r>
              <a:rPr lang="es-ES" b="1" dirty="0" smtClean="0">
                <a:latin typeface="Trebuchet MS" pitchFamily="34" charset="0"/>
              </a:rPr>
              <a:t> </a:t>
            </a:r>
            <a:r>
              <a:rPr lang="es-ES" b="1" dirty="0" err="1" smtClean="0">
                <a:latin typeface="Trebuchet MS" pitchFamily="34" charset="0"/>
              </a:rPr>
              <a:t>reminds</a:t>
            </a:r>
            <a:r>
              <a:rPr lang="es-ES" b="1" dirty="0" smtClean="0">
                <a:latin typeface="Trebuchet MS" pitchFamily="34" charset="0"/>
              </a:rPr>
              <a:t> </a:t>
            </a:r>
            <a:r>
              <a:rPr lang="es-ES" b="1" dirty="0" err="1" smtClean="0">
                <a:latin typeface="Trebuchet MS" pitchFamily="34" charset="0"/>
              </a:rPr>
              <a:t>what</a:t>
            </a:r>
            <a:r>
              <a:rPr lang="es-ES" b="1" dirty="0" smtClean="0">
                <a:latin typeface="Trebuchet MS" pitchFamily="34" charset="0"/>
              </a:rPr>
              <a:t> </a:t>
            </a:r>
            <a:r>
              <a:rPr lang="es-ES" b="1" dirty="0" err="1" smtClean="0">
                <a:latin typeface="Trebuchet MS" pitchFamily="34" charset="0"/>
              </a:rPr>
              <a:t>the</a:t>
            </a:r>
            <a:r>
              <a:rPr lang="es-ES" b="1" dirty="0" smtClean="0">
                <a:latin typeface="Trebuchet MS" pitchFamily="34" charset="0"/>
              </a:rPr>
              <a:t> </a:t>
            </a:r>
            <a:r>
              <a:rPr lang="es-ES" b="1" dirty="0" err="1" smtClean="0">
                <a:latin typeface="Trebuchet MS" pitchFamily="34" charset="0"/>
              </a:rPr>
              <a:t>topic</a:t>
            </a:r>
            <a:r>
              <a:rPr lang="es-ES" b="1" dirty="0" smtClean="0">
                <a:latin typeface="Trebuchet MS" pitchFamily="34" charset="0"/>
              </a:rPr>
              <a:t> </a:t>
            </a:r>
            <a:r>
              <a:rPr lang="es-ES" b="1" dirty="0" err="1" smtClean="0">
                <a:latin typeface="Trebuchet MS" pitchFamily="34" charset="0"/>
              </a:rPr>
              <a:t>sentence</a:t>
            </a:r>
            <a:r>
              <a:rPr lang="es-ES" b="1" dirty="0" smtClean="0">
                <a:latin typeface="Trebuchet MS" pitchFamily="34" charset="0"/>
              </a:rPr>
              <a:t> </a:t>
            </a:r>
            <a:r>
              <a:rPr lang="es-ES" b="1" dirty="0" err="1" smtClean="0">
                <a:latin typeface="Trebuchet MS" pitchFamily="34" charset="0"/>
              </a:rPr>
              <a:t>was</a:t>
            </a:r>
            <a:r>
              <a:rPr lang="es-ES" b="1" dirty="0" smtClean="0">
                <a:latin typeface="Trebuchet MS" pitchFamily="34" charset="0"/>
              </a:rPr>
              <a:t> </a:t>
            </a:r>
            <a:r>
              <a:rPr lang="es-ES" b="1" dirty="0" err="1" smtClean="0">
                <a:latin typeface="Trebuchet MS" pitchFamily="34" charset="0"/>
              </a:rPr>
              <a:t>about</a:t>
            </a:r>
            <a:r>
              <a:rPr lang="es-ES" b="1" dirty="0" smtClean="0">
                <a:latin typeface="Trebuchet MS" pitchFamily="34" charset="0"/>
              </a:rPr>
              <a: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Topic Sentence</a:t>
            </a:r>
            <a:br>
              <a:rPr lang="en-US" b="1" dirty="0" smtClean="0"/>
            </a:br>
            <a:endParaRPr lang="en-US" dirty="0"/>
          </a:p>
        </p:txBody>
      </p:sp>
      <p:sp>
        <p:nvSpPr>
          <p:cNvPr id="3" name="Content Placeholder 2"/>
          <p:cNvSpPr>
            <a:spLocks noGrp="1"/>
          </p:cNvSpPr>
          <p:nvPr>
            <p:ph idx="1"/>
          </p:nvPr>
        </p:nvSpPr>
        <p:spPr>
          <a:xfrm>
            <a:off x="457200" y="1295400"/>
            <a:ext cx="8458200" cy="5562600"/>
          </a:xfrm>
        </p:spPr>
        <p:txBody>
          <a:bodyPr>
            <a:normAutofit fontScale="47500" lnSpcReduction="20000"/>
          </a:bodyPr>
          <a:lstStyle/>
          <a:p>
            <a:pPr marL="274320" indent="-274320" fontAlgn="auto">
              <a:spcAft>
                <a:spcPts val="0"/>
              </a:spcAft>
              <a:buFont typeface="Wingdings"/>
              <a:buNone/>
              <a:defRPr/>
            </a:pPr>
            <a:r>
              <a:rPr lang="en-US" sz="3400" b="1" dirty="0"/>
              <a:t>What is the topic sentence?</a:t>
            </a:r>
            <a:r>
              <a:rPr lang="en-US" sz="3400" dirty="0"/>
              <a:t> </a:t>
            </a:r>
            <a:br>
              <a:rPr lang="en-US" sz="3400" dirty="0"/>
            </a:br>
            <a:r>
              <a:rPr lang="en-US" sz="3400" dirty="0"/>
              <a:t>The topic sentence is the first sentence in a paragraph. </a:t>
            </a:r>
          </a:p>
          <a:p>
            <a:pPr marL="274320" indent="-274320" fontAlgn="auto">
              <a:spcAft>
                <a:spcPts val="0"/>
              </a:spcAft>
              <a:buFont typeface="Wingdings"/>
              <a:buNone/>
              <a:defRPr/>
            </a:pPr>
            <a:r>
              <a:rPr lang="en-US" sz="3400" b="1" dirty="0" smtClean="0"/>
              <a:t>What </a:t>
            </a:r>
            <a:r>
              <a:rPr lang="en-US" sz="3400" b="1" dirty="0"/>
              <a:t>does it do?</a:t>
            </a:r>
            <a:r>
              <a:rPr lang="en-US" sz="3400" dirty="0"/>
              <a:t> </a:t>
            </a:r>
            <a:br>
              <a:rPr lang="en-US" sz="3400" dirty="0"/>
            </a:br>
            <a:r>
              <a:rPr lang="en-US" sz="3400" dirty="0"/>
              <a:t>It introduces the main idea of the paragraph</a:t>
            </a:r>
            <a:r>
              <a:rPr lang="en-US" sz="3400" dirty="0" smtClean="0"/>
              <a:t>. </a:t>
            </a:r>
            <a:r>
              <a:rPr lang="en-US" sz="3400" dirty="0"/>
              <a:t>The topic sentence states the main idea of the paragraph. </a:t>
            </a:r>
            <a:endParaRPr lang="en-US" sz="3400" dirty="0" smtClean="0"/>
          </a:p>
          <a:p>
            <a:pPr marL="274320" indent="-274320" fontAlgn="auto">
              <a:spcAft>
                <a:spcPts val="0"/>
              </a:spcAft>
              <a:buFont typeface="Wingdings"/>
              <a:buNone/>
              <a:defRPr/>
            </a:pPr>
            <a:r>
              <a:rPr lang="en-US" sz="3400" u="sng" dirty="0" smtClean="0"/>
              <a:t>It </a:t>
            </a:r>
            <a:r>
              <a:rPr lang="en-US" sz="3400" u="sng" dirty="0"/>
              <a:t>contains two elements</a:t>
            </a:r>
            <a:r>
              <a:rPr lang="en-US" sz="3400" u="sng" dirty="0" smtClean="0"/>
              <a:t>:</a:t>
            </a:r>
          </a:p>
          <a:p>
            <a:pPr marL="274320" indent="-274320">
              <a:buNone/>
              <a:defRPr/>
            </a:pPr>
            <a:r>
              <a:rPr lang="en-US" sz="3400" dirty="0" smtClean="0"/>
              <a:t>• </a:t>
            </a:r>
            <a:r>
              <a:rPr lang="en-US" sz="3400" b="1" dirty="0"/>
              <a:t>The topic</a:t>
            </a:r>
            <a:r>
              <a:rPr lang="en-US" sz="3400" dirty="0"/>
              <a:t>, which states the topic of the </a:t>
            </a:r>
            <a:r>
              <a:rPr lang="en-US" sz="3400" dirty="0" smtClean="0"/>
              <a:t>paragraph. The </a:t>
            </a:r>
            <a:r>
              <a:rPr lang="en-US" sz="3400" dirty="0"/>
              <a:t>topic names the subject or main idea of the paragraph.</a:t>
            </a:r>
          </a:p>
          <a:p>
            <a:pPr marL="274320" indent="-274320" fontAlgn="auto">
              <a:spcAft>
                <a:spcPts val="0"/>
              </a:spcAft>
              <a:buFont typeface="Wingdings"/>
              <a:buNone/>
              <a:defRPr/>
            </a:pPr>
            <a:endParaRPr lang="en-US" sz="3400" dirty="0" smtClean="0"/>
          </a:p>
          <a:p>
            <a:pPr marL="274320" indent="-274320">
              <a:buNone/>
              <a:defRPr/>
            </a:pPr>
            <a:r>
              <a:rPr lang="en-US" sz="3400" dirty="0" smtClean="0"/>
              <a:t>• </a:t>
            </a:r>
            <a:r>
              <a:rPr lang="en-US" sz="3400" b="1" dirty="0"/>
              <a:t>The controlling idea/s</a:t>
            </a:r>
            <a:r>
              <a:rPr lang="en-US" sz="3400" dirty="0"/>
              <a:t>, which are the areas of the topic that can be discussed completely in the space of one paragraph.</a:t>
            </a:r>
            <a:r>
              <a:rPr lang="en-US" sz="3400" dirty="0" smtClean="0"/>
              <a:t> </a:t>
            </a:r>
            <a:r>
              <a:rPr lang="en-US" sz="3400" dirty="0"/>
              <a:t>The controlling idea makes a specific comment about the topic, which indicates what the rest of the paragraph will say about the topic. It limits or controls the topic to a specific aspect of the topic to be discussed in the space of a single paragraph.</a:t>
            </a:r>
          </a:p>
          <a:p>
            <a:pPr marL="274320" indent="-274320" fontAlgn="auto">
              <a:spcAft>
                <a:spcPts val="0"/>
              </a:spcAft>
              <a:buFont typeface="Wingdings"/>
              <a:buNone/>
              <a:defRPr/>
            </a:pPr>
            <a:endParaRPr lang="en-US" sz="3400" b="1" dirty="0"/>
          </a:p>
          <a:p>
            <a:pPr marL="274320" indent="-274320" fontAlgn="auto">
              <a:spcAft>
                <a:spcPts val="0"/>
              </a:spcAft>
              <a:buFont typeface="Wingdings"/>
              <a:buNone/>
              <a:defRPr/>
            </a:pPr>
            <a:r>
              <a:rPr lang="en-US" sz="3400" b="1" dirty="0"/>
              <a:t> </a:t>
            </a:r>
            <a:r>
              <a:rPr lang="en-US" sz="3400" b="1" dirty="0" smtClean="0"/>
              <a:t>How </a:t>
            </a:r>
            <a:r>
              <a:rPr lang="en-US" sz="3400" b="1" dirty="0"/>
              <a:t>do I write one?</a:t>
            </a:r>
            <a:r>
              <a:rPr lang="en-US" sz="3400" dirty="0"/>
              <a:t> </a:t>
            </a:r>
            <a:br>
              <a:rPr lang="en-US" sz="3400" dirty="0"/>
            </a:br>
            <a:r>
              <a:rPr lang="en-US" sz="3400" dirty="0"/>
              <a:t>Summarize the main idea of your paragraph. Indicate to the reader what your paragraph will be about. </a:t>
            </a:r>
          </a:p>
          <a:p>
            <a:pPr marL="274320" indent="-274320" fontAlgn="auto">
              <a:spcAft>
                <a:spcPts val="0"/>
              </a:spcAft>
              <a:buFont typeface="Wingdings"/>
              <a:buNone/>
              <a:defRPr/>
            </a:pPr>
            <a:endParaRPr lang="en-US" dirty="0"/>
          </a:p>
          <a:p>
            <a:pPr marL="274320" indent="-274320" fontAlgn="auto">
              <a:spcAft>
                <a:spcPts val="0"/>
              </a:spcAft>
              <a:buFont typeface="Wingdings"/>
              <a:buNone/>
              <a:defRPr/>
            </a:pPr>
            <a:r>
              <a:rPr lang="en-US" dirty="0"/>
              <a:t>Example: </a:t>
            </a:r>
          </a:p>
          <a:p>
            <a:pPr lvl="0" algn="just">
              <a:buNone/>
              <a:defRPr/>
            </a:pPr>
            <a:r>
              <a:rPr lang="en-US" b="1" dirty="0"/>
              <a:t>       </a:t>
            </a:r>
            <a:r>
              <a:rPr lang="en-US" sz="2800" b="1" u="sng" dirty="0" smtClean="0">
                <a:solidFill>
                  <a:srgbClr val="FF0000"/>
                </a:solidFill>
                <a:latin typeface="Verdana" pitchFamily="34" charset="0"/>
                <a:ea typeface="Times New Roman" pitchFamily="18" charset="0"/>
              </a:rPr>
              <a:t>My Dog Romeo is a lot of fun to play with</a:t>
            </a:r>
            <a:r>
              <a:rPr lang="en-US" sz="2800" b="1" dirty="0" smtClean="0">
                <a:solidFill>
                  <a:srgbClr val="FF0000"/>
                </a:solidFill>
                <a:latin typeface="Verdana" pitchFamily="34" charset="0"/>
                <a:ea typeface="Times New Roman" pitchFamily="18" charset="0"/>
              </a:rPr>
              <a:t>.</a:t>
            </a:r>
            <a:r>
              <a:rPr lang="en-US" sz="2800" b="1" dirty="0" smtClean="0">
                <a:solidFill>
                  <a:srgbClr val="009900"/>
                </a:solidFill>
                <a:latin typeface="Verdana" pitchFamily="34" charset="0"/>
                <a:ea typeface="Times New Roman" pitchFamily="18" charset="0"/>
              </a:rPr>
              <a:t> </a:t>
            </a:r>
            <a:r>
              <a:rPr lang="en-US" sz="2800" b="1" dirty="0" smtClean="0">
                <a:latin typeface="Verdana" pitchFamily="34" charset="0"/>
                <a:ea typeface="Times New Roman" pitchFamily="18" charset="0"/>
              </a:rPr>
              <a:t>One reason he’s fun is because he loves to play catch. What’s also fun is that he follows me around the house with a toy and drops it on my foot, so I will kick it. Additionally, he can catch just about anything, but his favorite thing to catch is a Frisbee. Finally, he loves it when I pretend like I’m falling dead, and he runs over to lick me. All these reasons show why I really have fun playing with Romeo.</a:t>
            </a:r>
          </a:p>
          <a:p>
            <a:pPr marL="274320" indent="-274320" algn="just" fontAlgn="auto">
              <a:spcAft>
                <a:spcPts val="0"/>
              </a:spcAft>
              <a:buFont typeface="Wingdings"/>
              <a:buNone/>
              <a:defRPr/>
            </a:pPr>
            <a:endParaRPr lang="es-CR" dirty="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Points to Remember</a:t>
            </a:r>
            <a:endParaRPr lang="en-US" dirty="0"/>
          </a:p>
        </p:txBody>
      </p:sp>
      <p:sp>
        <p:nvSpPr>
          <p:cNvPr id="3" name="Content Placeholder 2"/>
          <p:cNvSpPr>
            <a:spLocks noGrp="1"/>
          </p:cNvSpPr>
          <p:nvPr>
            <p:ph idx="1"/>
          </p:nvPr>
        </p:nvSpPr>
        <p:spPr/>
        <p:txBody>
          <a:bodyPr>
            <a:normAutofit fontScale="85000" lnSpcReduction="20000"/>
          </a:bodyPr>
          <a:lstStyle/>
          <a:p>
            <a:r>
              <a:rPr lang="en-US" dirty="0"/>
              <a:t>The topic sentence clearly states the topic and the controlling idea/s of the paragraph</a:t>
            </a:r>
            <a:r>
              <a:rPr lang="en-US" dirty="0" smtClean="0"/>
              <a:t>.</a:t>
            </a:r>
          </a:p>
          <a:p>
            <a:r>
              <a:rPr lang="en-US" dirty="0" smtClean="0"/>
              <a:t>It </a:t>
            </a:r>
            <a:r>
              <a:rPr lang="en-US" dirty="0"/>
              <a:t>is usually the first sentence in the paragraph</a:t>
            </a:r>
            <a:r>
              <a:rPr lang="en-US" dirty="0" smtClean="0"/>
              <a:t>.</a:t>
            </a:r>
          </a:p>
          <a:p>
            <a:r>
              <a:rPr lang="en-US" dirty="0" smtClean="0"/>
              <a:t>It </a:t>
            </a:r>
            <a:r>
              <a:rPr lang="en-US" dirty="0"/>
              <a:t>is the most important sentence in the paragraph, since it is a helpful guide to both the writer and the </a:t>
            </a:r>
            <a:r>
              <a:rPr lang="en-US" dirty="0" smtClean="0"/>
              <a:t>reader</a:t>
            </a:r>
          </a:p>
          <a:p>
            <a:r>
              <a:rPr lang="en-US" dirty="0"/>
              <a:t>It is a complete sentence</a:t>
            </a:r>
            <a:r>
              <a:rPr lang="en-US" dirty="0" smtClean="0"/>
              <a:t>.</a:t>
            </a:r>
          </a:p>
          <a:p>
            <a:r>
              <a:rPr lang="en-US" dirty="0" smtClean="0"/>
              <a:t>It </a:t>
            </a:r>
            <a:r>
              <a:rPr lang="en-US" dirty="0"/>
              <a:t>contains both a topic and a controlling idea</a:t>
            </a:r>
            <a:r>
              <a:rPr lang="en-US" dirty="0" smtClean="0"/>
              <a:t>.</a:t>
            </a:r>
          </a:p>
          <a:p>
            <a:r>
              <a:rPr lang="en-US" dirty="0" smtClean="0"/>
              <a:t>It </a:t>
            </a:r>
            <a:r>
              <a:rPr lang="en-US" dirty="0"/>
              <a:t>gives only the main idea, not specific details. </a:t>
            </a:r>
            <a:endParaRPr lang="en-US" dirty="0" smtClean="0"/>
          </a:p>
          <a:p>
            <a:r>
              <a:rPr lang="en-US" dirty="0"/>
              <a:t>The topic sentence introduces the topic of a paragraph. In addition, it also serves to state an idea or attitude about the topic. This idea or attitude is called the controlling idea and controls what the sentences in the paragraph will discuss. The controlling idea should be clear and focused on a particular aspect.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Supporting Details</a:t>
            </a:r>
            <a:br>
              <a:rPr lang="en-US" b="1" dirty="0" smtClean="0"/>
            </a:br>
            <a:endParaRPr lang="en-US" dirty="0"/>
          </a:p>
        </p:txBody>
      </p:sp>
      <p:sp>
        <p:nvSpPr>
          <p:cNvPr id="3" name="Content Placeholder 2"/>
          <p:cNvSpPr>
            <a:spLocks noGrp="1"/>
          </p:cNvSpPr>
          <p:nvPr>
            <p:ph idx="1"/>
          </p:nvPr>
        </p:nvSpPr>
        <p:spPr>
          <a:xfrm>
            <a:off x="457200" y="1371600"/>
            <a:ext cx="8229600" cy="5181600"/>
          </a:xfrm>
        </p:spPr>
        <p:txBody>
          <a:bodyPr>
            <a:normAutofit fontScale="62500" lnSpcReduction="20000"/>
          </a:bodyPr>
          <a:lstStyle/>
          <a:p>
            <a:pPr marL="274320" indent="-274320" fontAlgn="auto">
              <a:spcAft>
                <a:spcPts val="0"/>
              </a:spcAft>
              <a:buFont typeface="Wingdings"/>
              <a:buNone/>
              <a:defRPr/>
            </a:pPr>
            <a:r>
              <a:rPr lang="en-US" b="1" dirty="0"/>
              <a:t>What are supporting sentences?</a:t>
            </a:r>
            <a:r>
              <a:rPr lang="en-US" dirty="0"/>
              <a:t> </a:t>
            </a:r>
            <a:br>
              <a:rPr lang="en-US" dirty="0"/>
            </a:br>
            <a:r>
              <a:rPr lang="en-US" dirty="0"/>
              <a:t>They come after the topic sentence, making up the body of a paragraph. </a:t>
            </a:r>
          </a:p>
          <a:p>
            <a:pPr marL="274320" indent="-274320" fontAlgn="auto">
              <a:spcAft>
                <a:spcPts val="0"/>
              </a:spcAft>
              <a:buFont typeface="Wingdings"/>
              <a:buNone/>
              <a:defRPr/>
            </a:pPr>
            <a:r>
              <a:rPr lang="en-US" b="1" dirty="0"/>
              <a:t> </a:t>
            </a:r>
            <a:r>
              <a:rPr lang="en-US" b="1" dirty="0" smtClean="0"/>
              <a:t>What </a:t>
            </a:r>
            <a:r>
              <a:rPr lang="en-US" b="1" dirty="0"/>
              <a:t>do they do?</a:t>
            </a:r>
            <a:r>
              <a:rPr lang="en-US" dirty="0"/>
              <a:t> </a:t>
            </a:r>
            <a:br>
              <a:rPr lang="en-US" dirty="0"/>
            </a:br>
            <a:r>
              <a:rPr lang="en-US" dirty="0"/>
              <a:t>They give details to develop and support the main idea of the paragraph</a:t>
            </a:r>
            <a:r>
              <a:rPr lang="en-US" dirty="0" smtClean="0"/>
              <a:t>. </a:t>
            </a:r>
            <a:r>
              <a:rPr lang="en-US" dirty="0"/>
              <a:t>The </a:t>
            </a:r>
            <a:r>
              <a:rPr lang="en-US" dirty="0" smtClean="0"/>
              <a:t>supporting </a:t>
            </a:r>
            <a:r>
              <a:rPr lang="en-US" dirty="0"/>
              <a:t>sentences develop the topic sentence. They explain the topic sentence by giving reasons, examples, facts, statistics, and quotations, among other things</a:t>
            </a:r>
            <a:r>
              <a:rPr lang="en-US" dirty="0" smtClean="0"/>
              <a:t>. These sentences are </a:t>
            </a:r>
            <a:r>
              <a:rPr lang="en-US" dirty="0"/>
              <a:t>used to support the opinion or attitude expressed in the topic sentence. They usually back up, clarify, illustrate, explain, or prove the point made in the topic sentence. </a:t>
            </a:r>
            <a:r>
              <a:rPr lang="en-US" dirty="0" smtClean="0"/>
              <a:t> </a:t>
            </a:r>
            <a:endParaRPr lang="en-US" dirty="0"/>
          </a:p>
          <a:p>
            <a:pPr marL="274320" indent="-274320" fontAlgn="auto">
              <a:spcAft>
                <a:spcPts val="0"/>
              </a:spcAft>
              <a:buFont typeface="Wingdings"/>
              <a:buChar char=""/>
              <a:defRPr/>
            </a:pPr>
            <a:endParaRPr lang="en-US" b="1" dirty="0"/>
          </a:p>
          <a:p>
            <a:pPr marL="274320" indent="-274320" fontAlgn="auto">
              <a:spcAft>
                <a:spcPts val="0"/>
              </a:spcAft>
              <a:buFont typeface="Wingdings"/>
              <a:buNone/>
              <a:defRPr/>
            </a:pPr>
            <a:r>
              <a:rPr lang="en-US" b="1" dirty="0"/>
              <a:t> </a:t>
            </a:r>
            <a:r>
              <a:rPr lang="en-US" b="1" dirty="0" smtClean="0"/>
              <a:t> </a:t>
            </a:r>
            <a:r>
              <a:rPr lang="en-US" b="1" dirty="0"/>
              <a:t>How do I write them?</a:t>
            </a:r>
            <a:r>
              <a:rPr lang="en-US" dirty="0"/>
              <a:t> </a:t>
            </a:r>
            <a:br>
              <a:rPr lang="en-US" dirty="0"/>
            </a:br>
            <a:r>
              <a:rPr lang="en-US" dirty="0"/>
              <a:t>You should give supporting facts, details, and examples. </a:t>
            </a:r>
          </a:p>
          <a:p>
            <a:pPr marL="274320" indent="-274320" fontAlgn="auto">
              <a:spcAft>
                <a:spcPts val="0"/>
              </a:spcAft>
              <a:buFont typeface="Wingdings"/>
              <a:buChar char=""/>
              <a:defRPr/>
            </a:pPr>
            <a:endParaRPr lang="en-US" b="1" dirty="0"/>
          </a:p>
          <a:p>
            <a:pPr marL="274320" indent="-274320" fontAlgn="auto">
              <a:spcAft>
                <a:spcPts val="0"/>
              </a:spcAft>
              <a:buFont typeface="Wingdings"/>
              <a:buNone/>
              <a:defRPr/>
            </a:pPr>
            <a:r>
              <a:rPr lang="en-US" b="1" dirty="0"/>
              <a:t>   Example:</a:t>
            </a:r>
            <a:r>
              <a:rPr lang="en-US" dirty="0"/>
              <a:t> </a:t>
            </a:r>
          </a:p>
          <a:p>
            <a:pPr lvl="0">
              <a:buNone/>
              <a:defRPr/>
            </a:pPr>
            <a:r>
              <a:rPr lang="en-US" dirty="0"/>
              <a:t>     </a:t>
            </a:r>
            <a:r>
              <a:rPr lang="en-US" sz="2800" b="1" dirty="0" smtClean="0">
                <a:latin typeface="Verdana" pitchFamily="34" charset="0"/>
                <a:ea typeface="Times New Roman" pitchFamily="18" charset="0"/>
              </a:rPr>
              <a:t>My Dog Romeo is so much fun to play with. </a:t>
            </a:r>
            <a:r>
              <a:rPr lang="en-US" sz="2800" b="1" dirty="0" smtClean="0">
                <a:solidFill>
                  <a:srgbClr val="FF0000"/>
                </a:solidFill>
                <a:latin typeface="Verdana" pitchFamily="34" charset="0"/>
                <a:ea typeface="Times New Roman" pitchFamily="18" charset="0"/>
              </a:rPr>
              <a:t>One reason he’s fun is because he loves to play catch. What’s also fun is that he follows me around the house with a toy and drops it on my foot, so I will kick it. Additionally, he can catch just about anything, but his favorite thing to catch is a Frisbee. Finally, he loves it when I pretend like I’m falling dead, and he runs over to lick me.</a:t>
            </a:r>
            <a:r>
              <a:rPr lang="en-US" sz="2800" b="1" dirty="0" smtClean="0">
                <a:latin typeface="Verdana" pitchFamily="34" charset="0"/>
                <a:ea typeface="Times New Roman" pitchFamily="18" charset="0"/>
              </a:rPr>
              <a:t> All these reasons show why I really have fun playing with Romeo.</a:t>
            </a:r>
          </a:p>
          <a:p>
            <a:pPr marL="274320" indent="-274320" fontAlgn="auto">
              <a:spcAft>
                <a:spcPts val="0"/>
              </a:spcAft>
              <a:buFont typeface="Wingdings"/>
              <a:buNone/>
              <a:defRPr/>
            </a:pPr>
            <a:endParaRPr lang="es-CR"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0"/>
            <a:ext cx="8229600" cy="1313688"/>
          </a:xfrm>
        </p:spPr>
        <p:txBody>
          <a:bodyPr>
            <a:normAutofit fontScale="90000"/>
          </a:bodyPr>
          <a:lstStyle/>
          <a:p>
            <a:r>
              <a:rPr lang="en-US" sz="4400" b="1" dirty="0" smtClean="0">
                <a:solidFill>
                  <a:schemeClr val="accent2">
                    <a:lumMod val="75000"/>
                  </a:schemeClr>
                </a:solidFill>
              </a:rPr>
              <a:t>Closing Sentence/Concluding Sentence </a:t>
            </a:r>
            <a:r>
              <a:rPr lang="en-US" b="1" dirty="0" smtClean="0"/>
              <a:t/>
            </a:r>
            <a:br>
              <a:rPr lang="en-US" b="1" dirty="0" smtClean="0"/>
            </a:br>
            <a:endParaRPr lang="en-US" dirty="0"/>
          </a:p>
        </p:txBody>
      </p:sp>
      <p:sp>
        <p:nvSpPr>
          <p:cNvPr id="3" name="Content Placeholder 2"/>
          <p:cNvSpPr>
            <a:spLocks noGrp="1"/>
          </p:cNvSpPr>
          <p:nvPr>
            <p:ph idx="1"/>
          </p:nvPr>
        </p:nvSpPr>
        <p:spPr>
          <a:xfrm>
            <a:off x="457200" y="1524000"/>
            <a:ext cx="8229600" cy="5181600"/>
          </a:xfrm>
        </p:spPr>
        <p:txBody>
          <a:bodyPr>
            <a:normAutofit fontScale="62500" lnSpcReduction="20000"/>
          </a:bodyPr>
          <a:lstStyle/>
          <a:p>
            <a:pPr>
              <a:buNone/>
              <a:defRPr/>
            </a:pPr>
            <a:r>
              <a:rPr lang="en-US" b="1" dirty="0" smtClean="0"/>
              <a:t>What is the closing sentence?</a:t>
            </a:r>
            <a:r>
              <a:rPr lang="en-US" dirty="0" smtClean="0"/>
              <a:t> </a:t>
            </a:r>
            <a:br>
              <a:rPr lang="en-US" dirty="0" smtClean="0"/>
            </a:br>
            <a:r>
              <a:rPr lang="en-US" dirty="0" smtClean="0"/>
              <a:t>The closing sentence is the last sentence in a paragraph. The concluding sentence signals the end of the paragraph. It also leaves the reader with important points to remember. </a:t>
            </a:r>
          </a:p>
          <a:p>
            <a:pPr>
              <a:buNone/>
              <a:defRPr/>
            </a:pPr>
            <a:r>
              <a:rPr lang="en-US" b="1" dirty="0" smtClean="0"/>
              <a:t> What does it do?</a:t>
            </a:r>
            <a:r>
              <a:rPr lang="en-US" dirty="0" smtClean="0"/>
              <a:t> </a:t>
            </a:r>
            <a:br>
              <a:rPr lang="en-US" dirty="0" smtClean="0"/>
            </a:br>
            <a:r>
              <a:rPr lang="en-US" dirty="0" smtClean="0"/>
              <a:t>It restates the main idea of your paragraph. The concluding sentence is helpful to the reader. It serves three purposes:</a:t>
            </a:r>
          </a:p>
          <a:p>
            <a:pPr>
              <a:buNone/>
              <a:defRPr/>
            </a:pPr>
            <a:r>
              <a:rPr lang="en-US" dirty="0" smtClean="0"/>
              <a:t>• It signals the end of the paragraph.• It summarizes the main points of the paragraph.• It gives a final comment on your topic and leaves the reader with the most important ideas to think about. </a:t>
            </a:r>
          </a:p>
          <a:p>
            <a:pPr>
              <a:buFont typeface="Wingdings"/>
              <a:buChar char=""/>
              <a:defRPr/>
            </a:pPr>
            <a:endParaRPr lang="en-US" b="1" dirty="0" smtClean="0"/>
          </a:p>
          <a:p>
            <a:pPr>
              <a:buNone/>
              <a:defRPr/>
            </a:pPr>
            <a:r>
              <a:rPr lang="en-US" b="1" dirty="0" smtClean="0"/>
              <a:t>  How do I write one?</a:t>
            </a:r>
            <a:r>
              <a:rPr lang="en-US" dirty="0" smtClean="0"/>
              <a:t> </a:t>
            </a:r>
            <a:br>
              <a:rPr lang="en-US" dirty="0" smtClean="0"/>
            </a:br>
            <a:r>
              <a:rPr lang="en-US" dirty="0" smtClean="0"/>
              <a:t>Restate the main idea of the paragraph using different words. </a:t>
            </a:r>
          </a:p>
          <a:p>
            <a:pPr>
              <a:buNone/>
              <a:defRPr/>
            </a:pPr>
            <a:r>
              <a:rPr lang="en-US" b="1" dirty="0" smtClean="0"/>
              <a:t>      </a:t>
            </a:r>
          </a:p>
          <a:p>
            <a:pPr>
              <a:buNone/>
              <a:defRPr/>
            </a:pPr>
            <a:r>
              <a:rPr lang="en-US" b="1" dirty="0" smtClean="0"/>
              <a:t>Example:</a:t>
            </a:r>
            <a:r>
              <a:rPr lang="en-US" dirty="0" smtClean="0"/>
              <a:t>  </a:t>
            </a:r>
          </a:p>
          <a:p>
            <a:pPr marL="0" lvl="0" indent="457200" fontAlgn="base">
              <a:spcBef>
                <a:spcPct val="0"/>
              </a:spcBef>
              <a:spcAft>
                <a:spcPct val="0"/>
              </a:spcAft>
              <a:buClrTx/>
              <a:buSzTx/>
              <a:buNone/>
            </a:pPr>
            <a:r>
              <a:rPr lang="en-US" sz="2800" b="1" dirty="0" smtClean="0">
                <a:latin typeface="Verdana" pitchFamily="34" charset="0"/>
                <a:ea typeface="Times New Roman" pitchFamily="18" charset="0"/>
              </a:rPr>
              <a:t>My Dog Romeo is so much fun to play with. One reason he’s fun is because he loves to play catch. What’s also fun is that he follows me around the house with a toy and drops it on my foot, so I will kick it. Additionally, he can catch just about anything, but his favorite thing to catch is a Frisbee. Finally, he loves it when I pretend like I’m falling dead, and he runs over to lick me. </a:t>
            </a:r>
            <a:r>
              <a:rPr lang="en-US" sz="2800" b="1" dirty="0" smtClean="0">
                <a:solidFill>
                  <a:srgbClr val="FF0000"/>
                </a:solidFill>
                <a:latin typeface="Verdana" pitchFamily="34" charset="0"/>
                <a:ea typeface="Times New Roman" pitchFamily="18" charset="0"/>
              </a:rPr>
              <a:t>All these reasons show why I really have fun playing with Romeo.</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Unity, Coherence &amp; Adequate Development</a:t>
            </a:r>
            <a:endParaRPr lang="en-US" sz="4000" dirty="0"/>
          </a:p>
        </p:txBody>
      </p:sp>
      <p:sp>
        <p:nvSpPr>
          <p:cNvPr id="3" name="Content Placeholder 2"/>
          <p:cNvSpPr>
            <a:spLocks noGrp="1"/>
          </p:cNvSpPr>
          <p:nvPr>
            <p:ph idx="1"/>
          </p:nvPr>
        </p:nvSpPr>
        <p:spPr/>
        <p:txBody>
          <a:bodyPr>
            <a:normAutofit fontScale="77500" lnSpcReduction="20000"/>
          </a:bodyPr>
          <a:lstStyle/>
          <a:p>
            <a:r>
              <a:rPr lang="en-US" dirty="0">
                <a:solidFill>
                  <a:srgbClr val="FF0000"/>
                </a:solidFill>
              </a:rPr>
              <a:t>Unity:</a:t>
            </a:r>
            <a:r>
              <a:rPr lang="en-US" dirty="0"/>
              <a:t> it means that you discuss only one main idea in a paragraph. The main idea is stated in the topic sentence and then each supporting sentence develops that idea</a:t>
            </a:r>
            <a:r>
              <a:rPr lang="en-US" dirty="0" smtClean="0"/>
              <a:t>. Each sentence within a paragraph should relate to the topic and develop the controlling idea. If a sentence does not relate to or develop that area, it is irrelevant and should be omitted from the paragraph. </a:t>
            </a:r>
          </a:p>
          <a:p>
            <a:r>
              <a:rPr lang="en-US" dirty="0" smtClean="0">
                <a:solidFill>
                  <a:srgbClr val="FF0000"/>
                </a:solidFill>
              </a:rPr>
              <a:t>Coherence:</a:t>
            </a:r>
            <a:r>
              <a:rPr lang="en-US" dirty="0" smtClean="0"/>
              <a:t> it means that your paragraph is easy to read and understand because- </a:t>
            </a:r>
            <a:r>
              <a:rPr lang="en-US" b="1" dirty="0" smtClean="0">
                <a:solidFill>
                  <a:srgbClr val="FF0000"/>
                </a:solidFill>
              </a:rPr>
              <a:t>1.</a:t>
            </a:r>
            <a:r>
              <a:rPr lang="en-US" dirty="0" smtClean="0"/>
              <a:t> Your supporting sentences are in some kind of logical order, and </a:t>
            </a:r>
            <a:r>
              <a:rPr lang="en-US" b="1" dirty="0" smtClean="0">
                <a:solidFill>
                  <a:srgbClr val="FF0000"/>
                </a:solidFill>
              </a:rPr>
              <a:t>2.</a:t>
            </a:r>
            <a:r>
              <a:rPr lang="en-US" dirty="0" smtClean="0"/>
              <a:t> Your ideas are connected by the use of appropriate transition signals. A coherent paragraph contains sentences that are logically arranged and that flow smoothly (how well one idea leads to another). </a:t>
            </a:r>
          </a:p>
          <a:p>
            <a:r>
              <a:rPr lang="en-US" dirty="0" smtClean="0">
                <a:solidFill>
                  <a:srgbClr val="FF0000"/>
                </a:solidFill>
              </a:rPr>
              <a:t>Adequate Development: </a:t>
            </a:r>
            <a:r>
              <a:rPr lang="en-US" dirty="0" smtClean="0"/>
              <a:t>it means that your paragraph should have good quality and quantity of support. If you have three major ideas in your paragraph, then all should be equally developed with proper examples. Otherwise, it will seem that your paragraph is lacking in some parts.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Transitions &amp; Sequencing</a:t>
            </a:r>
            <a:endParaRPr lang="en-US" dirty="0"/>
          </a:p>
        </p:txBody>
      </p:sp>
      <p:sp>
        <p:nvSpPr>
          <p:cNvPr id="3" name="Content Placeholder 2"/>
          <p:cNvSpPr>
            <a:spLocks noGrp="1"/>
          </p:cNvSpPr>
          <p:nvPr>
            <p:ph idx="1"/>
          </p:nvPr>
        </p:nvSpPr>
        <p:spPr/>
        <p:txBody>
          <a:bodyPr>
            <a:normAutofit fontScale="92500"/>
          </a:bodyPr>
          <a:lstStyle/>
          <a:p>
            <a:r>
              <a:rPr lang="en-US" dirty="0" smtClean="0">
                <a:solidFill>
                  <a:srgbClr val="FF0000"/>
                </a:solidFill>
              </a:rPr>
              <a:t>Transitions</a:t>
            </a:r>
            <a:r>
              <a:rPr lang="en-US" dirty="0" smtClean="0"/>
              <a:t> are words, phrases or clauses that link two or more ideas together. It is usually placed in the beginning of the sentence or in the middle. The beginning position marks the transition from one idea to another or to indicate certain path the writer wants reader to follow/think.</a:t>
            </a:r>
          </a:p>
          <a:p>
            <a:r>
              <a:rPr lang="en-US" dirty="0" smtClean="0">
                <a:solidFill>
                  <a:srgbClr val="FF0000"/>
                </a:solidFill>
              </a:rPr>
              <a:t>Sequencing</a:t>
            </a:r>
            <a:r>
              <a:rPr lang="en-US" dirty="0" smtClean="0"/>
              <a:t> is a method of organization for sentences followed to indicate the format of the paragraph. Different sequencing methods are followed for different types of paragraphs. This decides which sentences should go after what. Depending on the intention and type of paragraph, the sequencing will change/vary.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683</Words>
  <Application>Microsoft Office PowerPoint</Application>
  <PresentationFormat>On-screen Show (4:3)</PresentationFormat>
  <Paragraphs>77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Paragraph Structure Review</vt:lpstr>
      <vt:lpstr>What is a paragraph</vt:lpstr>
      <vt:lpstr>PARTS OF A PARAGRAPH </vt:lpstr>
      <vt:lpstr>Topic Sentence </vt:lpstr>
      <vt:lpstr>Points to Remember</vt:lpstr>
      <vt:lpstr>Supporting Details </vt:lpstr>
      <vt:lpstr>Closing Sentence/Concluding Sentence  </vt:lpstr>
      <vt:lpstr>Unity, Coherence &amp; Adequate Development</vt:lpstr>
      <vt:lpstr>Transitions &amp; Sequencing</vt:lpstr>
      <vt:lpstr>Review: THINK OF A PARAGRAPH AS A BURGER!  </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Paragraph Structure Review</dc:title>
  <dc:creator>user</dc:creator>
  <cp:lastModifiedBy>user</cp:lastModifiedBy>
  <cp:revision>1</cp:revision>
  <dcterms:created xsi:type="dcterms:W3CDTF">2017-09-23T04:41:34Z</dcterms:created>
  <dcterms:modified xsi:type="dcterms:W3CDTF">2017-09-23T04:45:20Z</dcterms:modified>
</cp:coreProperties>
</file>