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2" r:id="rId1"/>
  </p:sldMasterIdLst>
  <p:sldIdLst>
    <p:sldId id="256" r:id="rId2"/>
    <p:sldId id="268" r:id="rId3"/>
    <p:sldId id="257" r:id="rId4"/>
    <p:sldId id="269" r:id="rId5"/>
    <p:sldId id="270" r:id="rId6"/>
    <p:sldId id="258" r:id="rId7"/>
    <p:sldId id="259" r:id="rId8"/>
    <p:sldId id="261" r:id="rId9"/>
    <p:sldId id="262" r:id="rId10"/>
    <p:sldId id="263" r:id="rId11"/>
    <p:sldId id="264" r:id="rId12"/>
    <p:sldId id="265" r:id="rId13"/>
    <p:sldId id="266" r:id="rId14"/>
    <p:sldId id="271"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3776" y="3776472"/>
            <a:ext cx="7196328" cy="1470025"/>
          </a:xfrm>
        </p:spPr>
        <p:txBody>
          <a:bodyPr vert="horz" lIns="91440" tIns="45720" rIns="91440" bIns="45720" rtlCol="0" anchor="b" anchorCtr="0">
            <a:noAutofit/>
          </a:bodyPr>
          <a:lstStyle>
            <a:lvl1pPr algn="l"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93776" y="5257800"/>
            <a:ext cx="7196328" cy="987552"/>
          </a:xfrm>
        </p:spPr>
        <p:txBody>
          <a:bodyPr vert="horz" lIns="91440" tIns="45720" rIns="91440" bIns="45720" rtlCol="0" anchor="t" anchorCtr="0">
            <a:noAutofit/>
          </a:bodyPr>
          <a:lstStyle>
            <a:lvl1pPr marL="0" indent="0" algn="l" defTabSz="914400" rtl="0" eaLnBrk="1" latinLnBrk="0" hangingPunct="1">
              <a:spcBef>
                <a:spcPct val="0"/>
              </a:spcBef>
              <a:buFont typeface="Wingdings 2" pitchFamily="18" charset="2"/>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FE3E2351-558A-2D4C-93F9-655A617799D0}" type="datetimeFigureOut">
              <a:rPr lang="en-US" smtClean="0"/>
              <a:pPr/>
              <a:t>3/18/2012</a:t>
            </a:fld>
            <a:endParaRPr lang="en-US"/>
          </a:p>
        </p:txBody>
      </p:sp>
      <p:sp>
        <p:nvSpPr>
          <p:cNvPr id="5" name="Footer Placeholder 4"/>
          <p:cNvSpPr>
            <a:spLocks noGrp="1"/>
          </p:cNvSpPr>
          <p:nvPr>
            <p:ph type="ftr" sz="quarter" idx="11"/>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4267200"/>
            <a:ext cx="7612063" cy="1100138"/>
          </a:xfrm>
        </p:spPr>
        <p:txBody>
          <a:bodyPr anchor="b"/>
          <a:lstStyle>
            <a:lvl1pPr algn="ctr">
              <a:defRPr sz="4400" b="0">
                <a:solidFill>
                  <a:schemeClr val="bg1"/>
                </a:solidFill>
                <a:effectLst>
                  <a:outerShdw blurRad="63500" dist="50800" dir="2700000" algn="tl" rotWithShape="0">
                    <a:prstClr val="black">
                      <a:alpha val="50000"/>
                    </a:prstClr>
                  </a:outerShdw>
                </a:effectLst>
              </a:defRPr>
            </a:lvl1pPr>
          </a:lstStyle>
          <a:p>
            <a:r>
              <a:rPr lang="en-US" smtClean="0"/>
              <a:t>Click to edit Master title style</a:t>
            </a:r>
            <a:endParaRPr/>
          </a:p>
        </p:txBody>
      </p:sp>
      <p:sp>
        <p:nvSpPr>
          <p:cNvPr id="3" name="Picture Placeholder 2"/>
          <p:cNvSpPr>
            <a:spLocks noGrp="1"/>
          </p:cNvSpPr>
          <p:nvPr>
            <p:ph type="pic" idx="1"/>
          </p:nvPr>
        </p:nvSpPr>
        <p:spPr>
          <a:xfrm rot="21414040">
            <a:off x="1779080" y="450465"/>
            <a:ext cx="5486400" cy="3626214"/>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vert="horz" lIns="91440" tIns="45720" rIns="91440" bIns="45720" rtlCol="0">
            <a:normAutofit/>
          </a:bodyPr>
          <a:lstStyle>
            <a:lvl1pPr marL="342900" indent="-342900" algn="l" defTabSz="914400" rtl="0" eaLnBrk="1" latinLnBrk="0" hangingPunct="1">
              <a:spcBef>
                <a:spcPts val="2000"/>
              </a:spcBef>
              <a:buFont typeface="Wingdings 2" pitchFamily="18" charset="2"/>
              <a:buNone/>
              <a:defRPr sz="1800" kern="1200">
                <a:solidFill>
                  <a:schemeClr val="bg1"/>
                </a:solidFill>
                <a:effectLst>
                  <a:outerShdw blurRad="63500" dist="50800" dir="2700000" algn="tl" rotWithShape="0">
                    <a:prstClr val="black">
                      <a:alpha val="5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65175" y="5443538"/>
            <a:ext cx="7612063" cy="804862"/>
          </a:xfrm>
        </p:spPr>
        <p:txBody>
          <a:bodyPr>
            <a:normAutofit/>
          </a:bodyPr>
          <a:lstStyle>
            <a:lvl1pPr marL="0" indent="0" algn="ctr">
              <a:spcBef>
                <a:spcPts val="300"/>
              </a:spcBef>
              <a:buNone/>
              <a:defRPr sz="1800">
                <a:effectLst>
                  <a:outerShdw blurRad="63500" dist="50800" dir="2700000" algn="tl" rotWithShape="0">
                    <a:prstClr val="black">
                      <a:alpha val="50000"/>
                    </a:prstClr>
                  </a:outerShdw>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3E2351-558A-2D4C-93F9-655A617799D0}" type="datetimeFigureOut">
              <a:rPr lang="en-US" smtClean="0"/>
              <a:pPr/>
              <a:t>3/18/2012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6B577-3FD4-E644-A3AB-B1B0914C83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ct val="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FE3E2351-558A-2D4C-93F9-655A617799D0}" type="datetimeFigureOut">
              <a:rPr lang="en-US" smtClean="0"/>
              <a:pPr/>
              <a:t>3/18/2012</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DEF6B577-3FD4-E644-A3AB-B1B0914C8337}" type="slidenum">
              <a:rPr lang="en-US" smtClean="0"/>
              <a:pPr/>
              <a:t>‹#›</a:t>
            </a:fld>
            <a:endParaRPr lang="en-US"/>
          </a:p>
        </p:txBody>
      </p:sp>
      <p:sp>
        <p:nvSpPr>
          <p:cNvPr id="9" name="Picture Placeholder 7"/>
          <p:cNvSpPr>
            <a:spLocks noGrp="1"/>
          </p:cNvSpPr>
          <p:nvPr>
            <p:ph type="pic" sz="quarter" idx="14"/>
          </p:nvPr>
        </p:nvSpPr>
        <p:spPr>
          <a:xfrm rot="307655">
            <a:off x="4082874" y="3187732"/>
            <a:ext cx="4141140" cy="2881378"/>
          </a:xfrm>
          <a:solidFill>
            <a:srgbClr val="FFFFFF">
              <a:shade val="85000"/>
            </a:srgbClr>
          </a:solidFill>
          <a:ln w="38100" cap="sq">
            <a:solidFill>
              <a:srgbClr val="FDFDFD"/>
            </a:solidFill>
            <a:miter lim="800000"/>
          </a:ln>
          <a:effectLst>
            <a:outerShdw blurRad="88900" dist="25400" dir="72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Click icon to add picture</a:t>
            </a:r>
            <a:endParaRPr/>
          </a:p>
        </p:txBody>
      </p:sp>
      <p:sp>
        <p:nvSpPr>
          <p:cNvPr id="8" name="Picture Placeholder 7"/>
          <p:cNvSpPr>
            <a:spLocks noGrp="1"/>
          </p:cNvSpPr>
          <p:nvPr>
            <p:ph type="pic" sz="quarter" idx="13"/>
          </p:nvPr>
        </p:nvSpPr>
        <p:spPr>
          <a:xfrm rot="21414752">
            <a:off x="4623469" y="338031"/>
            <a:ext cx="4141140" cy="2881378"/>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Click icon to add picture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E3E2351-558A-2D4C-93F9-655A617799D0}" type="datetimeFigureOut">
              <a:rPr lang="en-US" smtClean="0"/>
              <a:pPr/>
              <a:t>3/18/2012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6B577-3FD4-E644-A3AB-B1B0914C833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457200"/>
            <a:ext cx="1497106" cy="581025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96888" y="457200"/>
            <a:ext cx="6513511" cy="5810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E3E2351-558A-2D4C-93F9-655A617799D0}" type="datetimeFigureOut">
              <a:rPr lang="en-US" smtClean="0"/>
              <a:pPr/>
              <a:t>3/18/2012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6B577-3FD4-E644-A3AB-B1B0914C83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E3E2351-558A-2D4C-93F9-655A617799D0}" type="datetimeFigureOut">
              <a:rPr lang="en-US" smtClean="0"/>
              <a:pPr/>
              <a:t>3/18/2012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6B577-3FD4-E644-A3AB-B1B0914C83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6889" y="3774328"/>
            <a:ext cx="7199311" cy="1470025"/>
          </a:xfrm>
        </p:spPr>
        <p:txBody>
          <a:bodyPr anchor="b" anchorCtr="0"/>
          <a:lstStyle>
            <a:lvl1pPr algn="l">
              <a:defRPr sz="4800"/>
            </a:lvl1pPr>
          </a:lstStyle>
          <a:p>
            <a:r>
              <a:rPr lang="en-US" smtClean="0"/>
              <a:t>Click to edit Master title style</a:t>
            </a:r>
            <a:endParaRPr/>
          </a:p>
        </p:txBody>
      </p:sp>
      <p:sp>
        <p:nvSpPr>
          <p:cNvPr id="3" name="Subtitle 2"/>
          <p:cNvSpPr>
            <a:spLocks noGrp="1"/>
          </p:cNvSpPr>
          <p:nvPr>
            <p:ph type="subTitle" idx="1"/>
          </p:nvPr>
        </p:nvSpPr>
        <p:spPr>
          <a:xfrm>
            <a:off x="496888" y="5257800"/>
            <a:ext cx="7199312" cy="990600"/>
          </a:xfrm>
        </p:spPr>
        <p:txBody>
          <a:bodyPr vert="horz" lIns="91440" tIns="45720" rIns="91440" bIns="45720" rtlCol="0" anchor="t" anchorCtr="0">
            <a:noAutofit/>
          </a:bodyPr>
          <a:lstStyle>
            <a:lvl1pPr marL="0" indent="0" algn="l"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FE3E2351-558A-2D4C-93F9-655A617799D0}" type="datetimeFigureOut">
              <a:rPr lang="en-US" smtClean="0"/>
              <a:pPr/>
              <a:t>3/18/2012</a:t>
            </a:fld>
            <a:endParaRPr lang="en-US"/>
          </a:p>
        </p:txBody>
      </p:sp>
      <p:sp>
        <p:nvSpPr>
          <p:cNvPr id="5" name="Footer Placeholder 4"/>
          <p:cNvSpPr>
            <a:spLocks noGrp="1"/>
          </p:cNvSpPr>
          <p:nvPr>
            <p:ph type="ftr" sz="quarter" idx="11"/>
          </p:nvPr>
        </p:nvSpPr>
        <p:spPr/>
        <p:txBody>
          <a:bodyPr/>
          <a:lstStyle/>
          <a:p>
            <a:endParaRPr lang="en-US"/>
          </a:p>
        </p:txBody>
      </p:sp>
      <p:sp>
        <p:nvSpPr>
          <p:cNvPr id="8" name="Picture Placeholder 7"/>
          <p:cNvSpPr>
            <a:spLocks noGrp="1"/>
          </p:cNvSpPr>
          <p:nvPr>
            <p:ph type="pic" sz="quarter" idx="12"/>
          </p:nvPr>
        </p:nvSpPr>
        <p:spPr>
          <a:xfrm rot="504148">
            <a:off x="4493544" y="555043"/>
            <a:ext cx="4142460" cy="3085398"/>
          </a:xfrm>
          <a:solidFill>
            <a:srgbClr val="FFFFFF">
              <a:shade val="85000"/>
            </a:srgbClr>
          </a:solidFill>
          <a:ln w="38100" cap="sq">
            <a:solidFill>
              <a:srgbClr val="FDFDFD"/>
            </a:solidFill>
            <a:miter lim="800000"/>
          </a:ln>
          <a:effectLst>
            <a:outerShdw blurRad="57150" dist="37500" dir="7560000" sy="98000" kx="110000" ky="200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Click icon to add picture</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2236694"/>
            <a:ext cx="7612063"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65175" y="3617259"/>
            <a:ext cx="7612063" cy="1500187"/>
          </a:xfrm>
        </p:spPr>
        <p:txBody>
          <a:bodyPr vert="horz" lIns="91440" tIns="45720" rIns="91440" bIns="45720" rtlCol="0" anchor="t" anchorCtr="0">
            <a:noAutofit/>
          </a:bodyPr>
          <a:lstStyle>
            <a:lvl1pPr marL="0" indent="0" algn="ctr"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3E2351-558A-2D4C-93F9-655A617799D0}" type="datetimeFigureOut">
              <a:rPr lang="en-US" smtClean="0"/>
              <a:pPr/>
              <a:t>3/18/2012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CD18-686B-47A9-AFD5-66CE5FA52A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p>
            <a:r>
              <a:rPr lang="en-US" smtClean="0"/>
              <a:t>Click to edit Master title style</a:t>
            </a:r>
            <a:endParaRPr/>
          </a:p>
        </p:txBody>
      </p:sp>
      <p:sp>
        <p:nvSpPr>
          <p:cNvPr id="3" name="Content Placeholder 2"/>
          <p:cNvSpPr>
            <a:spLocks noGrp="1"/>
          </p:cNvSpPr>
          <p:nvPr>
            <p:ph sz="half" idx="1"/>
          </p:nvPr>
        </p:nvSpPr>
        <p:spPr>
          <a:xfrm>
            <a:off x="765175" y="2084388"/>
            <a:ext cx="3657600" cy="418306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19637" y="2084388"/>
            <a:ext cx="3657600" cy="418306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E3E2351-558A-2D4C-93F9-655A617799D0}" type="datetimeFigureOut">
              <a:rPr lang="en-US" smtClean="0"/>
              <a:pPr/>
              <a:t>3/18/2012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6B577-3FD4-E644-A3AB-B1B0914C83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65174"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5174" y="2649071"/>
            <a:ext cx="3657600" cy="3608293"/>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19637"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19637" y="2649071"/>
            <a:ext cx="3657600" cy="3608293"/>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E3E2351-558A-2D4C-93F9-655A617799D0}" type="datetimeFigureOut">
              <a:rPr lang="en-US" smtClean="0"/>
              <a:pPr/>
              <a:t>3/18/2012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F6B577-3FD4-E644-A3AB-B1B0914C83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E3E2351-558A-2D4C-93F9-655A617799D0}" type="datetimeFigureOut">
              <a:rPr lang="en-US" smtClean="0"/>
              <a:pPr/>
              <a:t>3/18/2012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F6B577-3FD4-E644-A3AB-B1B0914C83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3E2351-558A-2D4C-93F9-655A617799D0}" type="datetimeFigureOut">
              <a:rPr lang="en-US" smtClean="0"/>
              <a:pPr/>
              <a:t>3/18/2012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F6B577-3FD4-E644-A3AB-B1B0914C833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495800" y="381000"/>
            <a:ext cx="4149725" cy="5886450"/>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ct val="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FE3E2351-558A-2D4C-93F9-655A617799D0}" type="datetimeFigureOut">
              <a:rPr lang="en-US" smtClean="0"/>
              <a:pPr/>
              <a:t>3/18/2012</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DEF6B577-3FD4-E644-A3AB-B1B0914C83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174" y="79468"/>
            <a:ext cx="7612063" cy="1417638"/>
          </a:xfrm>
          <a:prstGeom prst="rect">
            <a:avLst/>
          </a:prstGeom>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765175" y="2070846"/>
            <a:ext cx="7612064" cy="418203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FE3E2351-558A-2D4C-93F9-655A617799D0}" type="datetimeFigureOut">
              <a:rPr lang="en-US" smtClean="0"/>
              <a:pPr/>
              <a:t>3/18/2012</a:t>
            </a:fld>
            <a:endParaRPr lang="en-US"/>
          </a:p>
        </p:txBody>
      </p:sp>
      <p:sp>
        <p:nvSpPr>
          <p:cNvPr id="5" name="Footer Placeholder 4"/>
          <p:cNvSpPr>
            <a:spLocks noGrp="1"/>
          </p:cNvSpPr>
          <p:nvPr>
            <p:ph type="ftr" sz="quarter" idx="3"/>
          </p:nvPr>
        </p:nvSpPr>
        <p:spPr>
          <a:xfrm>
            <a:off x="443753" y="6356350"/>
            <a:ext cx="2895600"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200">
                <a:solidFill>
                  <a:schemeClr val="bg1"/>
                </a:solidFill>
              </a:defRPr>
            </a:lvl1pPr>
          </a:lstStyle>
          <a:p>
            <a:fld id="{DEF6B577-3FD4-E644-A3AB-B1B0914C83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Lst>
  <p:txStyles>
    <p:title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p:titleStyle>
    <p:bodyStyle>
      <a:lvl1pPr marL="342900" indent="-342900" algn="l" defTabSz="914400" rtl="0" eaLnBrk="1" latinLnBrk="0" hangingPunct="1">
        <a:spcBef>
          <a:spcPts val="2000"/>
        </a:spcBef>
        <a:buFont typeface="Wingdings 2" pitchFamily="18" charset="2"/>
        <a:buChar char=""/>
        <a:defRPr sz="2400" kern="1200">
          <a:solidFill>
            <a:schemeClr val="bg1"/>
          </a:solidFill>
          <a:effectLst>
            <a:outerShdw blurRad="63500" dist="50800" dir="2700000" algn="tl" rotWithShape="0">
              <a:prstClr val="black">
                <a:alpha val="50000"/>
              </a:prstClr>
            </a:outerShdw>
          </a:effectLst>
          <a:latin typeface="+mn-lt"/>
          <a:ea typeface="+mn-ea"/>
          <a:cs typeface="+mn-cs"/>
        </a:defRPr>
      </a:lvl1pPr>
      <a:lvl2pPr marL="685800" indent="-336550" algn="l" defTabSz="914400" rtl="0" eaLnBrk="1" latinLnBrk="0" hangingPunct="1">
        <a:spcBef>
          <a:spcPts val="600"/>
        </a:spcBef>
        <a:buFont typeface="Wingdings 2" pitchFamily="18" charset="2"/>
        <a:buChar char=""/>
        <a:defRPr sz="2200" kern="1200">
          <a:solidFill>
            <a:schemeClr val="bg1"/>
          </a:solidFill>
          <a:effectLst>
            <a:outerShdw blurRad="63500" dist="50800" dir="2700000" algn="tl" rotWithShape="0">
              <a:prstClr val="black">
                <a:alpha val="50000"/>
              </a:prstClr>
            </a:outerShdw>
          </a:effectLst>
          <a:latin typeface="+mn-lt"/>
          <a:ea typeface="+mn-ea"/>
          <a:cs typeface="+mn-cs"/>
        </a:defRPr>
      </a:lvl2pPr>
      <a:lvl3pPr marL="1035050" indent="-349250" algn="l" defTabSz="914400" rtl="0" eaLnBrk="1" latinLnBrk="0" hangingPunct="1">
        <a:spcBef>
          <a:spcPts val="600"/>
        </a:spcBef>
        <a:buFont typeface="Wingdings 2" pitchFamily="18" charset="2"/>
        <a:buChar char=""/>
        <a:defRPr sz="2000" kern="1200">
          <a:solidFill>
            <a:schemeClr val="bg1"/>
          </a:solidFill>
          <a:effectLst>
            <a:outerShdw blurRad="63500" dist="50800" dir="2700000" algn="tl" rotWithShape="0">
              <a:prstClr val="black">
                <a:alpha val="50000"/>
              </a:prstClr>
            </a:outerShdw>
          </a:effectLst>
          <a:latin typeface="+mn-lt"/>
          <a:ea typeface="+mn-ea"/>
          <a:cs typeface="+mn-cs"/>
        </a:defRPr>
      </a:lvl3pPr>
      <a:lvl4pPr marL="1371600" indent="-3365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4pPr>
      <a:lvl5pPr marL="1720850" indent="-3492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Transitions...</a:t>
            </a:r>
            <a:endParaRPr lang="en-US" dirty="0"/>
          </a:p>
        </p:txBody>
      </p:sp>
      <p:sp>
        <p:nvSpPr>
          <p:cNvPr id="3" name="Subtitle 2"/>
          <p:cNvSpPr>
            <a:spLocks noGrp="1"/>
          </p:cNvSpPr>
          <p:nvPr>
            <p:ph type="subTitle" idx="1"/>
          </p:nvPr>
        </p:nvSpPr>
        <p:spPr/>
        <p:txBody>
          <a:bodyPr/>
          <a:lstStyle/>
          <a:p>
            <a:r>
              <a:rPr lang="en-US" dirty="0" smtClean="0"/>
              <a:t>in your essay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 Coherence</a:t>
            </a:r>
            <a:endParaRPr lang="en-US" dirty="0"/>
          </a:p>
        </p:txBody>
      </p:sp>
      <p:sp>
        <p:nvSpPr>
          <p:cNvPr id="3" name="Content Placeholder 2"/>
          <p:cNvSpPr>
            <a:spLocks noGrp="1"/>
          </p:cNvSpPr>
          <p:nvPr>
            <p:ph idx="1"/>
          </p:nvPr>
        </p:nvSpPr>
        <p:spPr/>
        <p:txBody>
          <a:bodyPr/>
          <a:lstStyle/>
          <a:p>
            <a:r>
              <a:rPr lang="en-US" dirty="0" smtClean="0"/>
              <a:t>Make sure the sentences in each paragraph are in logical order, usually with the topic or claim sentence first, followed by evidence.</a:t>
            </a:r>
          </a:p>
          <a:p>
            <a:endParaRPr lang="en-US" dirty="0" smtClean="0"/>
          </a:p>
          <a:p>
            <a:r>
              <a:rPr lang="en-US" dirty="0" smtClean="0"/>
              <a:t>Use transitions to aid logical flow between ideas and evidence.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 Example</a:t>
            </a:r>
            <a:endParaRPr lang="en-US" dirty="0"/>
          </a:p>
        </p:txBody>
      </p:sp>
      <p:sp>
        <p:nvSpPr>
          <p:cNvPr id="3" name="Content Placeholder 2"/>
          <p:cNvSpPr>
            <a:spLocks noGrp="1"/>
          </p:cNvSpPr>
          <p:nvPr>
            <p:ph idx="1"/>
          </p:nvPr>
        </p:nvSpPr>
        <p:spPr/>
        <p:txBody>
          <a:bodyPr>
            <a:normAutofit/>
          </a:bodyPr>
          <a:lstStyle/>
          <a:p>
            <a:r>
              <a:rPr lang="en-US" dirty="0" smtClean="0"/>
              <a:t>Reading about a disaster in the newspaper is different from actually experiencing it firsthand. However, grand-scale incidents, whether natural or political, touch the lives of all individuals to a certain degree. Consequently, people need to cultivate an awareness of current events.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Paragraph-to-Paragraph</a:t>
            </a:r>
            <a:br>
              <a:rPr lang="en-US" dirty="0" smtClean="0"/>
            </a:br>
            <a:r>
              <a:rPr lang="en-US" dirty="0" smtClean="0"/>
              <a:t>Coherence</a:t>
            </a:r>
            <a:endParaRPr lang="en-US" dirty="0"/>
          </a:p>
        </p:txBody>
      </p:sp>
      <p:sp>
        <p:nvSpPr>
          <p:cNvPr id="3" name="Content Placeholder 2"/>
          <p:cNvSpPr>
            <a:spLocks noGrp="1"/>
          </p:cNvSpPr>
          <p:nvPr>
            <p:ph idx="1"/>
          </p:nvPr>
        </p:nvSpPr>
        <p:spPr/>
        <p:txBody>
          <a:bodyPr>
            <a:normAutofit/>
          </a:bodyPr>
          <a:lstStyle/>
          <a:p>
            <a:r>
              <a:rPr lang="en-US" dirty="0" smtClean="0"/>
              <a:t>The paragraphs in your essay should flow logically from one to another.</a:t>
            </a:r>
          </a:p>
          <a:p>
            <a:r>
              <a:rPr lang="en-US" dirty="0" smtClean="0"/>
              <a:t>Transition sentences concluding one paragraph and beginning another help to bridge parts of the discussion.</a:t>
            </a:r>
          </a:p>
          <a:p>
            <a:r>
              <a:rPr lang="en-US" dirty="0" smtClean="0"/>
              <a:t>Without transition “bridges” between paragraphs, the discussion will seem disjointed.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07781" y="1564445"/>
            <a:ext cx="184666" cy="369332"/>
          </a:xfrm>
          <a:prstGeom prst="rect">
            <a:avLst/>
          </a:prstGeom>
          <a:noFill/>
        </p:spPr>
        <p:txBody>
          <a:bodyPr wrap="none" rtlCol="0">
            <a:spAutoFit/>
          </a:bodyPr>
          <a:lstStyle/>
          <a:p>
            <a:endParaRPr lang="en-US" dirty="0"/>
          </a:p>
        </p:txBody>
      </p:sp>
      <p:sp>
        <p:nvSpPr>
          <p:cNvPr id="11" name="Title 10"/>
          <p:cNvSpPr>
            <a:spLocks noGrp="1"/>
          </p:cNvSpPr>
          <p:nvPr>
            <p:ph type="title"/>
          </p:nvPr>
        </p:nvSpPr>
        <p:spPr/>
        <p:txBody>
          <a:bodyPr>
            <a:normAutofit fontScale="90000"/>
          </a:bodyPr>
          <a:lstStyle/>
          <a:p>
            <a:r>
              <a:rPr lang="en-US" dirty="0" smtClean="0"/>
              <a:t>An Example and Explanation</a:t>
            </a:r>
            <a:endParaRPr lang="en-US" dirty="0"/>
          </a:p>
        </p:txBody>
      </p:sp>
      <p:sp>
        <p:nvSpPr>
          <p:cNvPr id="12" name="Content Placeholder 11"/>
          <p:cNvSpPr>
            <a:spLocks noGrp="1"/>
          </p:cNvSpPr>
          <p:nvPr>
            <p:ph idx="1"/>
          </p:nvPr>
        </p:nvSpPr>
        <p:spPr/>
        <p:txBody>
          <a:bodyPr>
            <a:normAutofit fontScale="47500" lnSpcReduction="20000"/>
          </a:bodyPr>
          <a:lstStyle/>
          <a:p>
            <a:pPr>
              <a:buNone/>
            </a:pPr>
            <a:r>
              <a:rPr lang="en-US" dirty="0" smtClean="0"/>
              <a:t>El </a:t>
            </a:r>
            <a:r>
              <a:rPr lang="en-US" dirty="0" err="1" smtClean="0"/>
              <a:t>Pais</a:t>
            </a:r>
            <a:r>
              <a:rPr lang="en-US" dirty="0" smtClean="0"/>
              <a:t>, a Latin American country, has a new democratic government after having been a dictatorship for many years. Assume that you want to argue that El </a:t>
            </a:r>
            <a:r>
              <a:rPr lang="en-US" dirty="0" err="1" smtClean="0"/>
              <a:t>Pais</a:t>
            </a:r>
            <a:r>
              <a:rPr lang="en-US" dirty="0" smtClean="0"/>
              <a:t> is not as democratic as the conventional view would have us believe. One way to effectively organize your argument would be to present the conventional view and then to provide the reader with your critical response to this view. So, in Paragraph A you would enumerate all the reasons that someone might consider El </a:t>
            </a:r>
            <a:r>
              <a:rPr lang="en-US" dirty="0" err="1" smtClean="0"/>
              <a:t>Pais</a:t>
            </a:r>
            <a:r>
              <a:rPr lang="en-US" dirty="0" smtClean="0"/>
              <a:t> highly democratic, while in Paragraph B you would refute these points. The transition that would establish the logical connection between these two key elements of your argument would indicate to the reader that the information in paragraph B contradicts the information in paragraph A. As a result, you might organize your argument, including the transition that links paragraph A with paragraph B, in the following manner:</a:t>
            </a:r>
          </a:p>
          <a:p>
            <a:endParaRPr lang="en-US" dirty="0" smtClean="0"/>
          </a:p>
          <a:p>
            <a:pPr>
              <a:buNone/>
            </a:pPr>
            <a:r>
              <a:rPr lang="en-US" dirty="0" smtClean="0"/>
              <a:t>Paragraph A: points that support the view that El </a:t>
            </a:r>
            <a:r>
              <a:rPr lang="en-US" dirty="0" err="1" smtClean="0"/>
              <a:t>Pais's</a:t>
            </a:r>
            <a:r>
              <a:rPr lang="en-US" dirty="0" smtClean="0"/>
              <a:t> new government is very democratic.</a:t>
            </a:r>
          </a:p>
          <a:p>
            <a:pPr>
              <a:buNone/>
            </a:pPr>
            <a:r>
              <a:rPr lang="en-US" dirty="0" smtClean="0"/>
              <a:t>	Transition: Despite the previous arguments, there are many reasons to think that El </a:t>
            </a:r>
            <a:r>
              <a:rPr lang="en-US" dirty="0" err="1" smtClean="0"/>
              <a:t>Pais's</a:t>
            </a:r>
            <a:r>
              <a:rPr lang="en-US" dirty="0" smtClean="0"/>
              <a:t> new government is not as democratic as typically believed.</a:t>
            </a:r>
          </a:p>
          <a:p>
            <a:pPr>
              <a:buNone/>
            </a:pPr>
            <a:endParaRPr lang="en-US" dirty="0"/>
          </a:p>
          <a:p>
            <a:pPr>
              <a:buNone/>
            </a:pPr>
            <a:r>
              <a:rPr lang="en-US" dirty="0" smtClean="0"/>
              <a:t>Paragraph B: points that contradict the view that El </a:t>
            </a:r>
            <a:r>
              <a:rPr lang="en-US" dirty="0" err="1" smtClean="0"/>
              <a:t>Pais's</a:t>
            </a:r>
            <a:r>
              <a:rPr lang="en-US" dirty="0" smtClean="0"/>
              <a:t> new government is very democratic.</a:t>
            </a:r>
          </a:p>
          <a:p>
            <a:pPr>
              <a:buNone/>
            </a:pPr>
            <a:r>
              <a:rPr lang="en-US" dirty="0" smtClean="0"/>
              <a:t>	In this case, the transition words "Despite the previous arguments," suggest that the reader should not believe paragraph A and instead should consider the writer's reasons for viewing El </a:t>
            </a:r>
            <a:r>
              <a:rPr lang="en-US" dirty="0" err="1" smtClean="0"/>
              <a:t>Pais's</a:t>
            </a:r>
            <a:r>
              <a:rPr lang="en-US" dirty="0" smtClean="0"/>
              <a:t> democracy as suspect.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B8538"/>
                </a:solidFill>
                <a:latin typeface="Harrington" pitchFamily="82" charset="0"/>
              </a:rPr>
              <a:t>Helpful transitions</a:t>
            </a:r>
            <a:endParaRPr lang="en-US" dirty="0"/>
          </a:p>
        </p:txBody>
      </p:sp>
      <p:sp>
        <p:nvSpPr>
          <p:cNvPr id="3" name="Content Placeholder 2"/>
          <p:cNvSpPr>
            <a:spLocks noGrp="1"/>
          </p:cNvSpPr>
          <p:nvPr>
            <p:ph idx="1"/>
          </p:nvPr>
        </p:nvSpPr>
        <p:spPr/>
        <p:txBody>
          <a:bodyPr>
            <a:normAutofit fontScale="92500" lnSpcReduction="20000"/>
          </a:bodyPr>
          <a:lstStyle/>
          <a:p>
            <a:pPr marL="609600" indent="-609600">
              <a:buFontTx/>
              <a:buNone/>
            </a:pPr>
            <a:r>
              <a:rPr lang="en-US" dirty="0" smtClean="0">
                <a:latin typeface="Century" pitchFamily="18" charset="0"/>
              </a:rPr>
              <a:t>Words that show contrast or a change in ideas</a:t>
            </a:r>
            <a:r>
              <a:rPr lang="en-US" dirty="0" smtClean="0">
                <a:latin typeface="Century" pitchFamily="18" charset="0"/>
              </a:rPr>
              <a:t>:</a:t>
            </a:r>
            <a:endParaRPr lang="en-US" sz="1400" dirty="0" smtClean="0">
              <a:latin typeface="Century" pitchFamily="18" charset="0"/>
            </a:endParaRPr>
          </a:p>
          <a:p>
            <a:pPr marL="609600" indent="-609600">
              <a:buFontTx/>
              <a:buNone/>
            </a:pPr>
            <a:r>
              <a:rPr lang="en-US" dirty="0" smtClean="0">
                <a:latin typeface="Century" pitchFamily="18" charset="0"/>
              </a:rPr>
              <a:t>However				Rather</a:t>
            </a:r>
          </a:p>
          <a:p>
            <a:pPr marL="609600" indent="-609600">
              <a:buFontTx/>
              <a:buNone/>
            </a:pPr>
            <a:r>
              <a:rPr lang="en-US" dirty="0" smtClean="0">
                <a:latin typeface="Century" pitchFamily="18" charset="0"/>
              </a:rPr>
              <a:t>But					Not withstanding</a:t>
            </a:r>
          </a:p>
          <a:p>
            <a:pPr marL="609600" indent="-609600">
              <a:buFontTx/>
              <a:buNone/>
            </a:pPr>
            <a:r>
              <a:rPr lang="en-US" dirty="0" smtClean="0">
                <a:latin typeface="Century" pitchFamily="18" charset="0"/>
              </a:rPr>
              <a:t>Nevertheless			On the contrary</a:t>
            </a:r>
          </a:p>
          <a:p>
            <a:pPr marL="609600" indent="-609600">
              <a:buFontTx/>
              <a:buNone/>
            </a:pPr>
            <a:r>
              <a:rPr lang="en-US" dirty="0" smtClean="0">
                <a:latin typeface="Century" pitchFamily="18" charset="0"/>
              </a:rPr>
              <a:t>In spite of			In contrast to</a:t>
            </a:r>
          </a:p>
          <a:p>
            <a:pPr marL="609600" indent="-609600">
              <a:buFontTx/>
              <a:buNone/>
            </a:pPr>
            <a:r>
              <a:rPr lang="en-US" dirty="0" smtClean="0">
                <a:latin typeface="Century" pitchFamily="18" charset="0"/>
              </a:rPr>
              <a:t>While this may be true	Conversely</a:t>
            </a:r>
          </a:p>
          <a:p>
            <a:pPr marL="609600" indent="-609600">
              <a:buFontTx/>
              <a:buNone/>
            </a:pPr>
            <a:r>
              <a:rPr lang="en-US" dirty="0" smtClean="0">
                <a:latin typeface="Century" pitchFamily="18" charset="0"/>
              </a:rPr>
              <a:t>Still					Instead</a:t>
            </a:r>
          </a:p>
          <a:p>
            <a:pPr marL="609600" indent="-609600">
              <a:buFontTx/>
              <a:buNone/>
            </a:pPr>
            <a:r>
              <a:rPr lang="en-US" dirty="0" smtClean="0">
                <a:latin typeface="Century" pitchFamily="18" charset="0"/>
              </a:rPr>
              <a:t>Despite			</a:t>
            </a:r>
            <a:r>
              <a:rPr lang="en-US" dirty="0" smtClean="0">
                <a:latin typeface="Century" pitchFamily="18" charset="0"/>
              </a:rPr>
              <a:t>Yet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B8538"/>
                </a:solidFill>
                <a:latin typeface="Harrington" pitchFamily="82" charset="0"/>
              </a:rPr>
              <a:t>Helpful transitions</a:t>
            </a:r>
            <a:endParaRPr lang="en-US" dirty="0"/>
          </a:p>
        </p:txBody>
      </p:sp>
      <p:sp>
        <p:nvSpPr>
          <p:cNvPr id="3" name="Content Placeholder 2"/>
          <p:cNvSpPr>
            <a:spLocks noGrp="1"/>
          </p:cNvSpPr>
          <p:nvPr>
            <p:ph idx="1"/>
          </p:nvPr>
        </p:nvSpPr>
        <p:spPr/>
        <p:txBody>
          <a:bodyPr>
            <a:normAutofit fontScale="92500" lnSpcReduction="20000"/>
          </a:bodyPr>
          <a:lstStyle/>
          <a:p>
            <a:pPr marL="609600" indent="-609600">
              <a:buFontTx/>
              <a:buNone/>
            </a:pPr>
            <a:r>
              <a:rPr lang="en-US" dirty="0" smtClean="0">
                <a:latin typeface="Century" pitchFamily="18" charset="0"/>
              </a:rPr>
              <a:t>Words that show an addition to ideas</a:t>
            </a:r>
            <a:r>
              <a:rPr lang="en-US" dirty="0" smtClean="0">
                <a:latin typeface="Century" pitchFamily="18" charset="0"/>
              </a:rPr>
              <a:t>:</a:t>
            </a:r>
            <a:endParaRPr lang="en-US" sz="1400" dirty="0" smtClean="0">
              <a:latin typeface="Century" pitchFamily="18" charset="0"/>
            </a:endParaRPr>
          </a:p>
          <a:p>
            <a:pPr marL="609600" indent="-609600">
              <a:buFontTx/>
              <a:buNone/>
            </a:pPr>
            <a:r>
              <a:rPr lang="en-US" dirty="0" smtClean="0">
                <a:latin typeface="Century" pitchFamily="18" charset="0"/>
              </a:rPr>
              <a:t>Also				Besides		</a:t>
            </a:r>
            <a:r>
              <a:rPr lang="en-US" dirty="0" smtClean="0">
                <a:latin typeface="Century" pitchFamily="18" charset="0"/>
              </a:rPr>
              <a:t>Finally</a:t>
            </a:r>
            <a:endParaRPr lang="en-US" dirty="0" smtClean="0">
              <a:latin typeface="Century" pitchFamily="18" charset="0"/>
            </a:endParaRPr>
          </a:p>
          <a:p>
            <a:pPr marL="609600" indent="-609600">
              <a:buFontTx/>
              <a:buNone/>
            </a:pPr>
            <a:r>
              <a:rPr lang="en-US" dirty="0" smtClean="0">
                <a:latin typeface="Century" pitchFamily="18" charset="0"/>
              </a:rPr>
              <a:t>Furthermore		In addition	</a:t>
            </a:r>
            <a:r>
              <a:rPr lang="en-US" dirty="0" smtClean="0">
                <a:latin typeface="Century" pitchFamily="18" charset="0"/>
              </a:rPr>
              <a:t>	Also</a:t>
            </a:r>
            <a:endParaRPr lang="en-US" dirty="0" smtClean="0">
              <a:latin typeface="Century" pitchFamily="18" charset="0"/>
            </a:endParaRPr>
          </a:p>
          <a:p>
            <a:pPr marL="609600" indent="-609600">
              <a:buFontTx/>
              <a:buNone/>
            </a:pPr>
            <a:r>
              <a:rPr lang="en-US" dirty="0" smtClean="0">
                <a:latin typeface="Century" pitchFamily="18" charset="0"/>
              </a:rPr>
              <a:t>Moreover		</a:t>
            </a:r>
            <a:r>
              <a:rPr lang="en-US" dirty="0" smtClean="0">
                <a:latin typeface="Century" pitchFamily="18" charset="0"/>
              </a:rPr>
              <a:t>Again</a:t>
            </a:r>
            <a:r>
              <a:rPr lang="en-US" dirty="0" smtClean="0">
                <a:latin typeface="Century" pitchFamily="18" charset="0"/>
              </a:rPr>
              <a:t>		</a:t>
            </a:r>
            <a:r>
              <a:rPr lang="en-US" dirty="0" smtClean="0">
                <a:latin typeface="Century" pitchFamily="18" charset="0"/>
              </a:rPr>
              <a:t>	As </a:t>
            </a:r>
            <a:r>
              <a:rPr lang="en-US" dirty="0" smtClean="0">
                <a:latin typeface="Century" pitchFamily="18" charset="0"/>
              </a:rPr>
              <a:t>well as</a:t>
            </a:r>
          </a:p>
          <a:p>
            <a:pPr marL="609600" indent="-609600">
              <a:buFontTx/>
              <a:buNone/>
            </a:pPr>
            <a:r>
              <a:rPr lang="en-US" dirty="0" smtClean="0">
                <a:latin typeface="Century" pitchFamily="18" charset="0"/>
              </a:rPr>
              <a:t>Too				</a:t>
            </a:r>
            <a:r>
              <a:rPr lang="en-US" dirty="0" smtClean="0">
                <a:latin typeface="Century" pitchFamily="18" charset="0"/>
              </a:rPr>
              <a:t>Likewise</a:t>
            </a:r>
            <a:r>
              <a:rPr lang="en-US" dirty="0" smtClean="0">
                <a:latin typeface="Century" pitchFamily="18" charset="0"/>
              </a:rPr>
              <a:t>		Similarly</a:t>
            </a:r>
          </a:p>
          <a:p>
            <a:pPr marL="609600" indent="-609600">
              <a:buFontTx/>
              <a:buNone/>
            </a:pPr>
            <a:r>
              <a:rPr lang="en-US" dirty="0" smtClean="0">
                <a:latin typeface="Century" pitchFamily="18" charset="0"/>
              </a:rPr>
              <a:t>In fact			For instance 	</a:t>
            </a:r>
            <a:r>
              <a:rPr lang="en-US" dirty="0" smtClean="0">
                <a:latin typeface="Century" pitchFamily="18" charset="0"/>
              </a:rPr>
              <a:t>	Another</a:t>
            </a:r>
            <a:endParaRPr lang="en-US" dirty="0" smtClean="0">
              <a:latin typeface="Century" pitchFamily="18" charset="0"/>
            </a:endParaRPr>
          </a:p>
          <a:p>
            <a:pPr marL="609600" indent="-609600">
              <a:buFontTx/>
              <a:buNone/>
            </a:pPr>
            <a:r>
              <a:rPr lang="en-US" dirty="0" smtClean="0">
                <a:latin typeface="Century" pitchFamily="18" charset="0"/>
              </a:rPr>
              <a:t>For example		Equally important</a:t>
            </a:r>
          </a:p>
          <a:p>
            <a:pPr marL="609600" indent="-609600">
              <a:buFontTx/>
              <a:buNone/>
            </a:pPr>
            <a:r>
              <a:rPr lang="en-US" dirty="0" smtClean="0">
                <a:latin typeface="Century" pitchFamily="18" charset="0"/>
              </a:rPr>
              <a:t>Not only/but also	As a result</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B8538"/>
                </a:solidFill>
                <a:latin typeface="Harrington" pitchFamily="82" charset="0"/>
              </a:rPr>
              <a:t>Helpful transitions</a:t>
            </a:r>
            <a:endParaRPr lang="en-US" dirty="0"/>
          </a:p>
        </p:txBody>
      </p:sp>
      <p:sp>
        <p:nvSpPr>
          <p:cNvPr id="3" name="Content Placeholder 2"/>
          <p:cNvSpPr>
            <a:spLocks noGrp="1"/>
          </p:cNvSpPr>
          <p:nvPr>
            <p:ph idx="1"/>
          </p:nvPr>
        </p:nvSpPr>
        <p:spPr/>
        <p:txBody>
          <a:bodyPr>
            <a:normAutofit/>
          </a:bodyPr>
          <a:lstStyle/>
          <a:p>
            <a:pPr marL="609600" indent="-609600">
              <a:buFontTx/>
              <a:buNone/>
            </a:pPr>
            <a:r>
              <a:rPr lang="en-US" dirty="0" smtClean="0">
                <a:latin typeface="Century" pitchFamily="18" charset="0"/>
              </a:rPr>
              <a:t>Words that show a consequence</a:t>
            </a:r>
            <a:r>
              <a:rPr lang="en-US" dirty="0" smtClean="0">
                <a:latin typeface="Century" pitchFamily="18" charset="0"/>
              </a:rPr>
              <a:t>:</a:t>
            </a:r>
            <a:endParaRPr lang="en-US" sz="1400" dirty="0" smtClean="0">
              <a:latin typeface="Century" pitchFamily="18" charset="0"/>
            </a:endParaRPr>
          </a:p>
          <a:p>
            <a:pPr marL="609600" indent="-609600">
              <a:buFontTx/>
              <a:buNone/>
            </a:pPr>
            <a:r>
              <a:rPr lang="en-US" dirty="0" smtClean="0">
                <a:latin typeface="Century" pitchFamily="18" charset="0"/>
              </a:rPr>
              <a:t>Hence				Consequently</a:t>
            </a:r>
          </a:p>
          <a:p>
            <a:pPr marL="609600" indent="-609600">
              <a:buFontTx/>
              <a:buNone/>
            </a:pPr>
            <a:r>
              <a:rPr lang="en-US" dirty="0" smtClean="0">
                <a:latin typeface="Century" pitchFamily="18" charset="0"/>
              </a:rPr>
              <a:t>Thus				Accordingly</a:t>
            </a:r>
          </a:p>
          <a:p>
            <a:pPr marL="609600" indent="-609600">
              <a:buFontTx/>
              <a:buNone/>
            </a:pPr>
            <a:r>
              <a:rPr lang="en-US" dirty="0" smtClean="0">
                <a:latin typeface="Century" pitchFamily="18" charset="0"/>
              </a:rPr>
              <a:t>Therefore 			Due to</a:t>
            </a:r>
          </a:p>
          <a:p>
            <a:pPr marL="609600" indent="-609600">
              <a:buFontTx/>
              <a:buNone/>
            </a:pPr>
            <a:r>
              <a:rPr lang="en-US" dirty="0" smtClean="0">
                <a:latin typeface="Century" pitchFamily="18" charset="0"/>
              </a:rPr>
              <a:t>For this reason		Since</a:t>
            </a:r>
          </a:p>
          <a:p>
            <a:pPr marL="609600" indent="-609600">
              <a:buFontTx/>
              <a:buNone/>
            </a:pPr>
            <a:r>
              <a:rPr lang="en-US" dirty="0" smtClean="0">
                <a:latin typeface="Century" pitchFamily="18" charset="0"/>
              </a:rPr>
              <a:t>Because			</a:t>
            </a:r>
            <a:r>
              <a:rPr lang="en-US" dirty="0" smtClean="0">
                <a:latin typeface="Century" pitchFamily="18" charset="0"/>
              </a:rPr>
              <a:t>As </a:t>
            </a:r>
            <a:r>
              <a:rPr lang="en-US" dirty="0" smtClean="0">
                <a:latin typeface="Century" pitchFamily="18" charset="0"/>
              </a:rPr>
              <a:t>a result</a:t>
            </a:r>
          </a:p>
          <a:p>
            <a:pPr marL="609600" indent="-609600">
              <a:buFontTx/>
              <a:buNone/>
            </a:pPr>
            <a:r>
              <a:rPr lang="en-US" dirty="0" smtClean="0">
                <a:latin typeface="Century" pitchFamily="18" charset="0"/>
              </a:rPr>
              <a:t>Thereupon</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B8538"/>
                </a:solidFill>
                <a:latin typeface="Harrington" pitchFamily="82" charset="0"/>
              </a:rPr>
              <a:t>Helpful transitions</a:t>
            </a:r>
            <a:endParaRPr lang="en-US" dirty="0"/>
          </a:p>
        </p:txBody>
      </p:sp>
      <p:sp>
        <p:nvSpPr>
          <p:cNvPr id="3" name="Content Placeholder 2"/>
          <p:cNvSpPr>
            <a:spLocks noGrp="1"/>
          </p:cNvSpPr>
          <p:nvPr>
            <p:ph idx="1"/>
          </p:nvPr>
        </p:nvSpPr>
        <p:spPr/>
        <p:txBody>
          <a:bodyPr>
            <a:normAutofit fontScale="92500" lnSpcReduction="20000"/>
          </a:bodyPr>
          <a:lstStyle/>
          <a:p>
            <a:pPr marL="609600" indent="-609600">
              <a:buFontTx/>
              <a:buNone/>
            </a:pPr>
            <a:r>
              <a:rPr lang="en-US" dirty="0" smtClean="0">
                <a:latin typeface="Century" pitchFamily="18" charset="0"/>
              </a:rPr>
              <a:t>Words that show sequence</a:t>
            </a:r>
            <a:r>
              <a:rPr lang="en-US" dirty="0" smtClean="0">
                <a:latin typeface="Century" pitchFamily="18" charset="0"/>
              </a:rPr>
              <a:t>:</a:t>
            </a:r>
            <a:endParaRPr lang="en-US" sz="1200" dirty="0" smtClean="0">
              <a:latin typeface="Century" pitchFamily="18" charset="0"/>
            </a:endParaRPr>
          </a:p>
          <a:p>
            <a:pPr marL="609600" indent="-609600">
              <a:buFontTx/>
              <a:buNone/>
            </a:pPr>
            <a:r>
              <a:rPr lang="en-US" dirty="0" smtClean="0">
                <a:latin typeface="Century" pitchFamily="18" charset="0"/>
              </a:rPr>
              <a:t>At first				To begin with</a:t>
            </a:r>
          </a:p>
          <a:p>
            <a:pPr marL="609600" indent="-609600">
              <a:buFontTx/>
              <a:buNone/>
            </a:pPr>
            <a:r>
              <a:rPr lang="en-US" dirty="0" smtClean="0">
                <a:latin typeface="Century" pitchFamily="18" charset="0"/>
              </a:rPr>
              <a:t>The next step			</a:t>
            </a:r>
            <a:r>
              <a:rPr lang="en-US" dirty="0" smtClean="0">
                <a:latin typeface="Century" pitchFamily="18" charset="0"/>
              </a:rPr>
              <a:t>	In </a:t>
            </a:r>
            <a:r>
              <a:rPr lang="en-US" dirty="0" smtClean="0">
                <a:latin typeface="Century" pitchFamily="18" charset="0"/>
              </a:rPr>
              <a:t>time</a:t>
            </a:r>
          </a:p>
          <a:p>
            <a:pPr marL="609600" indent="-609600">
              <a:buFontTx/>
              <a:buNone/>
            </a:pPr>
            <a:r>
              <a:rPr lang="en-US" dirty="0" smtClean="0">
                <a:latin typeface="Century" pitchFamily="18" charset="0"/>
              </a:rPr>
              <a:t>In turn				Meanwhile</a:t>
            </a:r>
          </a:p>
          <a:p>
            <a:pPr marL="609600" indent="-609600">
              <a:buFontTx/>
              <a:buNone/>
            </a:pPr>
            <a:r>
              <a:rPr lang="en-US" dirty="0" smtClean="0">
                <a:latin typeface="Century" pitchFamily="18" charset="0"/>
              </a:rPr>
              <a:t>Eventually			</a:t>
            </a:r>
            <a:r>
              <a:rPr lang="en-US" dirty="0" smtClean="0">
                <a:latin typeface="Century" pitchFamily="18" charset="0"/>
              </a:rPr>
              <a:t>	Simultaneously </a:t>
            </a:r>
            <a:endParaRPr lang="en-US" dirty="0" smtClean="0">
              <a:latin typeface="Century" pitchFamily="18" charset="0"/>
            </a:endParaRPr>
          </a:p>
          <a:p>
            <a:pPr marL="609600" indent="-609600">
              <a:buFontTx/>
              <a:buNone/>
            </a:pPr>
            <a:r>
              <a:rPr lang="en-US" dirty="0" smtClean="0">
                <a:latin typeface="Century" pitchFamily="18" charset="0"/>
              </a:rPr>
              <a:t>For the time being		</a:t>
            </a:r>
            <a:r>
              <a:rPr lang="en-US" dirty="0" smtClean="0">
                <a:latin typeface="Century" pitchFamily="18" charset="0"/>
              </a:rPr>
              <a:t>	Next</a:t>
            </a:r>
            <a:r>
              <a:rPr lang="en-US" dirty="0" smtClean="0">
                <a:latin typeface="Century" pitchFamily="18" charset="0"/>
              </a:rPr>
              <a:t>, then, soon</a:t>
            </a:r>
          </a:p>
          <a:p>
            <a:pPr marL="609600" indent="-609600">
              <a:buFontTx/>
              <a:buNone/>
            </a:pPr>
            <a:r>
              <a:rPr lang="en-US" dirty="0" smtClean="0">
                <a:latin typeface="Century" pitchFamily="18" charset="0"/>
              </a:rPr>
              <a:t>Later, while, earlier	</a:t>
            </a:r>
            <a:r>
              <a:rPr lang="en-US" dirty="0" smtClean="0">
                <a:latin typeface="Century" pitchFamily="18" charset="0"/>
              </a:rPr>
              <a:t>		Afterward</a:t>
            </a:r>
            <a:endParaRPr lang="en-US" dirty="0" smtClean="0">
              <a:latin typeface="Century" pitchFamily="18" charset="0"/>
            </a:endParaRPr>
          </a:p>
          <a:p>
            <a:pPr marL="609600" indent="-609600">
              <a:buFontTx/>
              <a:buNone/>
            </a:pPr>
            <a:r>
              <a:rPr lang="en-US" dirty="0" smtClean="0">
                <a:latin typeface="Century" pitchFamily="18" charset="0"/>
              </a:rPr>
              <a:t>Subsequently			</a:t>
            </a:r>
            <a:r>
              <a:rPr lang="en-US" dirty="0" smtClean="0">
                <a:latin typeface="Century" pitchFamily="18" charset="0"/>
              </a:rPr>
              <a:t>	Previously</a:t>
            </a:r>
            <a:endParaRPr lang="en-US" dirty="0" smtClean="0">
              <a:latin typeface="Century" pitchFamily="18" charset="0"/>
            </a:endParaRP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B8538"/>
                </a:solidFill>
                <a:latin typeface="Harrington" pitchFamily="82" charset="0"/>
              </a:rPr>
              <a:t>Helpful transitions</a:t>
            </a:r>
            <a:endParaRPr lang="en-US" dirty="0"/>
          </a:p>
        </p:txBody>
      </p:sp>
      <p:sp>
        <p:nvSpPr>
          <p:cNvPr id="3" name="Content Placeholder 2"/>
          <p:cNvSpPr>
            <a:spLocks noGrp="1"/>
          </p:cNvSpPr>
          <p:nvPr>
            <p:ph idx="1"/>
          </p:nvPr>
        </p:nvSpPr>
        <p:spPr/>
        <p:txBody>
          <a:bodyPr>
            <a:normAutofit fontScale="92500"/>
          </a:bodyPr>
          <a:lstStyle/>
          <a:p>
            <a:pPr marL="609600" indent="-609600">
              <a:buFontTx/>
              <a:buNone/>
            </a:pPr>
            <a:r>
              <a:rPr lang="en-US" dirty="0" smtClean="0">
                <a:latin typeface="Century" pitchFamily="18" charset="0"/>
              </a:rPr>
              <a:t>Words that show emphasis or restatement</a:t>
            </a:r>
            <a:r>
              <a:rPr lang="en-US" dirty="0" smtClean="0">
                <a:latin typeface="Century" pitchFamily="18" charset="0"/>
              </a:rPr>
              <a:t>:</a:t>
            </a:r>
            <a:endParaRPr lang="en-US" sz="1200" dirty="0" smtClean="0">
              <a:latin typeface="Century" pitchFamily="18" charset="0"/>
            </a:endParaRPr>
          </a:p>
          <a:p>
            <a:pPr marL="609600" indent="-609600">
              <a:buFontTx/>
              <a:buNone/>
            </a:pPr>
            <a:r>
              <a:rPr lang="en-US" dirty="0" smtClean="0">
                <a:latin typeface="Century" pitchFamily="18" charset="0"/>
              </a:rPr>
              <a:t>Above all		Indeed		 </a:t>
            </a:r>
            <a:r>
              <a:rPr lang="en-US" dirty="0" smtClean="0">
                <a:latin typeface="Century" pitchFamily="18" charset="0"/>
              </a:rPr>
              <a:t>	In </a:t>
            </a:r>
            <a:r>
              <a:rPr lang="en-US" dirty="0" smtClean="0">
                <a:latin typeface="Century" pitchFamily="18" charset="0"/>
              </a:rPr>
              <a:t>brief</a:t>
            </a:r>
          </a:p>
          <a:p>
            <a:pPr marL="609600" indent="-609600">
              <a:buFontTx/>
              <a:buNone/>
            </a:pPr>
            <a:r>
              <a:rPr lang="en-US" dirty="0" smtClean="0">
                <a:latin typeface="Century" pitchFamily="18" charset="0"/>
              </a:rPr>
              <a:t>Truly		</a:t>
            </a:r>
            <a:r>
              <a:rPr lang="en-US" dirty="0" smtClean="0">
                <a:latin typeface="Century" pitchFamily="18" charset="0"/>
              </a:rPr>
              <a:t>	Of </a:t>
            </a:r>
            <a:r>
              <a:rPr lang="en-US" dirty="0" smtClean="0">
                <a:latin typeface="Century" pitchFamily="18" charset="0"/>
              </a:rPr>
              <a:t>course		 In short</a:t>
            </a:r>
          </a:p>
          <a:p>
            <a:pPr marL="609600" indent="-609600">
              <a:buFontTx/>
              <a:buNone/>
            </a:pPr>
            <a:r>
              <a:rPr lang="en-US" dirty="0" smtClean="0">
                <a:latin typeface="Century" pitchFamily="18" charset="0"/>
              </a:rPr>
              <a:t>Certainly		Surely		 </a:t>
            </a:r>
            <a:r>
              <a:rPr lang="en-US" dirty="0" smtClean="0">
                <a:latin typeface="Century" pitchFamily="18" charset="0"/>
              </a:rPr>
              <a:t>	In </a:t>
            </a:r>
            <a:r>
              <a:rPr lang="en-US" dirty="0" smtClean="0">
                <a:latin typeface="Century" pitchFamily="18" charset="0"/>
              </a:rPr>
              <a:t>other words</a:t>
            </a:r>
          </a:p>
          <a:p>
            <a:pPr marL="609600" indent="-609600">
              <a:buFontTx/>
              <a:buNone/>
            </a:pPr>
            <a:r>
              <a:rPr lang="en-US" dirty="0" smtClean="0">
                <a:latin typeface="Century" pitchFamily="18" charset="0"/>
              </a:rPr>
              <a:t>In fact		</a:t>
            </a:r>
            <a:r>
              <a:rPr lang="en-US" dirty="0" smtClean="0">
                <a:latin typeface="Century" pitchFamily="18" charset="0"/>
              </a:rPr>
              <a:t>	In </a:t>
            </a:r>
            <a:r>
              <a:rPr lang="en-US" dirty="0" smtClean="0">
                <a:latin typeface="Century" pitchFamily="18" charset="0"/>
              </a:rPr>
              <a:t>truth 		</a:t>
            </a:r>
            <a:r>
              <a:rPr lang="en-US" dirty="0" smtClean="0">
                <a:latin typeface="Century" pitchFamily="18" charset="0"/>
              </a:rPr>
              <a:t>Furthermore</a:t>
            </a:r>
            <a:endParaRPr lang="en-US" dirty="0" smtClean="0">
              <a:latin typeface="Century" pitchFamily="18" charset="0"/>
            </a:endParaRPr>
          </a:p>
          <a:p>
            <a:pPr marL="609600" indent="-609600">
              <a:buFontTx/>
              <a:buNone/>
            </a:pPr>
            <a:r>
              <a:rPr lang="en-US" dirty="0" smtClean="0">
                <a:latin typeface="Century" pitchFamily="18" charset="0"/>
              </a:rPr>
              <a:t>Again		</a:t>
            </a:r>
            <a:r>
              <a:rPr lang="en-US" dirty="0" smtClean="0">
                <a:latin typeface="Century" pitchFamily="18" charset="0"/>
              </a:rPr>
              <a:t>	That </a:t>
            </a:r>
            <a:r>
              <a:rPr lang="en-US" dirty="0" smtClean="0">
                <a:latin typeface="Century" pitchFamily="18" charset="0"/>
              </a:rPr>
              <a:t>is to say</a:t>
            </a:r>
          </a:p>
          <a:p>
            <a:pPr marL="609600" indent="-609600">
              <a:buFontTx/>
              <a:buNone/>
            </a:pPr>
            <a:r>
              <a:rPr lang="en-US" dirty="0" smtClean="0">
                <a:latin typeface="Century" pitchFamily="18" charset="0"/>
              </a:rPr>
              <a:t>In essence	</a:t>
            </a:r>
            <a:r>
              <a:rPr lang="en-US" dirty="0" smtClean="0">
                <a:latin typeface="Century" pitchFamily="18" charset="0"/>
              </a:rPr>
              <a:t>	Namely</a:t>
            </a:r>
            <a:endParaRPr lang="en-US" dirty="0" smtClean="0">
              <a:latin typeface="Century" pitchFamily="18" charset="0"/>
            </a:endParaRP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B8538"/>
                </a:solidFill>
                <a:latin typeface="Harrington" pitchFamily="82" charset="0"/>
              </a:rPr>
              <a:t>Helpful transitions</a:t>
            </a:r>
            <a:endParaRPr lang="en-US" dirty="0"/>
          </a:p>
        </p:txBody>
      </p:sp>
      <p:sp>
        <p:nvSpPr>
          <p:cNvPr id="3" name="Content Placeholder 2"/>
          <p:cNvSpPr>
            <a:spLocks noGrp="1"/>
          </p:cNvSpPr>
          <p:nvPr>
            <p:ph idx="1"/>
          </p:nvPr>
        </p:nvSpPr>
        <p:spPr/>
        <p:txBody>
          <a:bodyPr/>
          <a:lstStyle/>
          <a:p>
            <a:pPr marL="609600" indent="-609600">
              <a:buFontTx/>
              <a:buNone/>
            </a:pPr>
            <a:r>
              <a:rPr lang="en-US" dirty="0" smtClean="0">
                <a:latin typeface="Century" pitchFamily="18" charset="0"/>
              </a:rPr>
              <a:t>Words that show concession:</a:t>
            </a:r>
          </a:p>
          <a:p>
            <a:pPr marL="609600" indent="-609600">
              <a:buFontTx/>
              <a:buNone/>
            </a:pPr>
            <a:r>
              <a:rPr lang="en-US" dirty="0" smtClean="0">
                <a:latin typeface="Century" pitchFamily="18" charset="0"/>
              </a:rPr>
              <a:t>Although</a:t>
            </a:r>
            <a:r>
              <a:rPr lang="en-US" dirty="0" smtClean="0">
                <a:latin typeface="Century" pitchFamily="18" charset="0"/>
              </a:rPr>
              <a:t>				At any rate</a:t>
            </a:r>
          </a:p>
          <a:p>
            <a:pPr marL="609600" indent="-609600">
              <a:buFontTx/>
              <a:buNone/>
            </a:pPr>
            <a:r>
              <a:rPr lang="en-US" dirty="0" smtClean="0">
                <a:latin typeface="Century" pitchFamily="18" charset="0"/>
              </a:rPr>
              <a:t>At least				Still</a:t>
            </a:r>
          </a:p>
          <a:p>
            <a:pPr marL="609600" indent="-609600">
              <a:buFontTx/>
              <a:buNone/>
            </a:pPr>
            <a:r>
              <a:rPr lang="en-US" dirty="0" smtClean="0">
                <a:latin typeface="Century" pitchFamily="18" charset="0"/>
              </a:rPr>
              <a:t>Though				Even though</a:t>
            </a:r>
          </a:p>
          <a:p>
            <a:pPr marL="609600" indent="-609600">
              <a:buFontTx/>
              <a:buNone/>
            </a:pPr>
            <a:r>
              <a:rPr lang="en-US" dirty="0" smtClean="0">
                <a:latin typeface="Century" pitchFamily="18" charset="0"/>
              </a:rPr>
              <a:t>Granted that			In spite of</a:t>
            </a:r>
          </a:p>
          <a:p>
            <a:pPr marL="609600" indent="-609600">
              <a:buFontTx/>
              <a:buNone/>
            </a:pPr>
            <a:r>
              <a:rPr lang="en-US" dirty="0" smtClean="0">
                <a:latin typeface="Century" pitchFamily="18" charset="0"/>
              </a:rPr>
              <a:t>While it may be true	</a:t>
            </a:r>
            <a:r>
              <a:rPr lang="en-US" dirty="0" smtClean="0">
                <a:latin typeface="Century" pitchFamily="18" charset="0"/>
              </a:rPr>
              <a:t>	</a:t>
            </a:r>
            <a:r>
              <a:rPr lang="en-US" dirty="0" err="1" smtClean="0">
                <a:latin typeface="Century" pitchFamily="18" charset="0"/>
              </a:rPr>
              <a:t>True</a:t>
            </a:r>
            <a:endParaRPr lang="en-US" dirty="0" smtClean="0">
              <a:latin typeface="Century" pitchFamily="18" charset="0"/>
            </a:endParaRP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74" y="562708"/>
            <a:ext cx="7612063" cy="934397"/>
          </a:xfrm>
        </p:spPr>
        <p:txBody>
          <a:bodyPr/>
          <a:lstStyle/>
          <a:p>
            <a:r>
              <a:rPr lang="en-US" dirty="0" smtClean="0"/>
              <a:t>Let’s start with a definition…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b="1" dirty="0" smtClean="0"/>
              <a:t>Transitions or Transitional Expressions </a:t>
            </a:r>
          </a:p>
          <a:p>
            <a:r>
              <a:rPr lang="en-US" dirty="0" smtClean="0"/>
              <a:t>▫ Words, phrases, or sentences that provide the reader with directions for how to piece together your ideas into a logically coherent argument. Transitions are not just verbal decorations that embellish your paper by making it sound or read better. They are words with particular meanings that tell the reader to think and react in a particular way to your ideas. In providing the reader with these important cues, transitions help readers understand the logic of how your ideas fit together.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B8538"/>
                </a:solidFill>
                <a:latin typeface="Harrington" pitchFamily="82" charset="0"/>
              </a:rPr>
              <a:t>Helpful transitions</a:t>
            </a:r>
            <a:endParaRPr lang="en-US" dirty="0"/>
          </a:p>
        </p:txBody>
      </p:sp>
      <p:sp>
        <p:nvSpPr>
          <p:cNvPr id="3" name="Content Placeholder 2"/>
          <p:cNvSpPr>
            <a:spLocks noGrp="1"/>
          </p:cNvSpPr>
          <p:nvPr>
            <p:ph idx="1"/>
          </p:nvPr>
        </p:nvSpPr>
        <p:spPr/>
        <p:txBody>
          <a:bodyPr>
            <a:normAutofit fontScale="70000" lnSpcReduction="20000"/>
          </a:bodyPr>
          <a:lstStyle/>
          <a:p>
            <a:pPr marL="609600" indent="-609600">
              <a:buFontTx/>
              <a:buNone/>
            </a:pPr>
            <a:r>
              <a:rPr lang="en-US" dirty="0" smtClean="0">
                <a:latin typeface="Century" pitchFamily="18" charset="0"/>
              </a:rPr>
              <a:t>Words that show details and examples:</a:t>
            </a:r>
          </a:p>
          <a:p>
            <a:pPr marL="609600" indent="-609600">
              <a:buFontTx/>
              <a:buNone/>
            </a:pPr>
            <a:r>
              <a:rPr lang="en-US" dirty="0" smtClean="0">
                <a:latin typeface="Century" pitchFamily="18" charset="0"/>
              </a:rPr>
              <a:t>Specifically</a:t>
            </a:r>
            <a:r>
              <a:rPr lang="en-US" dirty="0" smtClean="0">
                <a:latin typeface="Century" pitchFamily="18" charset="0"/>
              </a:rPr>
              <a:t>			</a:t>
            </a:r>
            <a:r>
              <a:rPr lang="en-US" dirty="0" smtClean="0">
                <a:latin typeface="Century" pitchFamily="18" charset="0"/>
              </a:rPr>
              <a:t>	For </a:t>
            </a:r>
            <a:r>
              <a:rPr lang="en-US" dirty="0" smtClean="0">
                <a:latin typeface="Century" pitchFamily="18" charset="0"/>
              </a:rPr>
              <a:t>example		</a:t>
            </a:r>
          </a:p>
          <a:p>
            <a:pPr marL="609600" indent="-609600">
              <a:buFontTx/>
              <a:buNone/>
            </a:pPr>
            <a:r>
              <a:rPr lang="en-US" dirty="0" smtClean="0">
                <a:latin typeface="Century" pitchFamily="18" charset="0"/>
              </a:rPr>
              <a:t>Especially				To illustrate</a:t>
            </a:r>
          </a:p>
          <a:p>
            <a:pPr marL="609600" indent="-609600">
              <a:buFontTx/>
              <a:buNone/>
            </a:pPr>
            <a:r>
              <a:rPr lang="en-US" dirty="0" smtClean="0">
                <a:latin typeface="Century" pitchFamily="18" charset="0"/>
              </a:rPr>
              <a:t>To explain				Thus</a:t>
            </a:r>
          </a:p>
          <a:p>
            <a:pPr marL="609600" indent="-609600">
              <a:buFontTx/>
              <a:buNone/>
            </a:pPr>
            <a:r>
              <a:rPr lang="en-US" dirty="0" smtClean="0">
                <a:latin typeface="Century" pitchFamily="18" charset="0"/>
              </a:rPr>
              <a:t>In particular			</a:t>
            </a:r>
            <a:r>
              <a:rPr lang="en-US" dirty="0" smtClean="0">
                <a:latin typeface="Century" pitchFamily="18" charset="0"/>
              </a:rPr>
              <a:t>	In </a:t>
            </a:r>
            <a:r>
              <a:rPr lang="en-US" dirty="0" smtClean="0">
                <a:latin typeface="Century" pitchFamily="18" charset="0"/>
              </a:rPr>
              <a:t>other words</a:t>
            </a:r>
          </a:p>
          <a:p>
            <a:pPr marL="609600" indent="-609600">
              <a:buFontTx/>
              <a:buNone/>
            </a:pPr>
            <a:r>
              <a:rPr lang="en-US" dirty="0" smtClean="0">
                <a:latin typeface="Century" pitchFamily="18" charset="0"/>
              </a:rPr>
              <a:t>To enumerate			</a:t>
            </a:r>
            <a:r>
              <a:rPr lang="en-US" dirty="0" smtClean="0">
                <a:latin typeface="Century" pitchFamily="18" charset="0"/>
              </a:rPr>
              <a:t>	As </a:t>
            </a:r>
            <a:r>
              <a:rPr lang="en-US" dirty="0" smtClean="0">
                <a:latin typeface="Century" pitchFamily="18" charset="0"/>
              </a:rPr>
              <a:t>an illustration</a:t>
            </a:r>
          </a:p>
          <a:p>
            <a:pPr marL="609600" indent="-609600">
              <a:buFontTx/>
              <a:buNone/>
            </a:pPr>
            <a:r>
              <a:rPr lang="en-US" dirty="0" smtClean="0">
                <a:latin typeface="Century" pitchFamily="18" charset="0"/>
              </a:rPr>
              <a:t>In detail				</a:t>
            </a:r>
            <a:r>
              <a:rPr lang="en-US" dirty="0" smtClean="0">
                <a:latin typeface="Century" pitchFamily="18" charset="0"/>
              </a:rPr>
              <a:t>	To </a:t>
            </a:r>
            <a:r>
              <a:rPr lang="en-US" dirty="0" smtClean="0">
                <a:latin typeface="Century" pitchFamily="18" charset="0"/>
              </a:rPr>
              <a:t>wit</a:t>
            </a:r>
          </a:p>
          <a:p>
            <a:pPr marL="609600" indent="-609600">
              <a:buFontTx/>
              <a:buNone/>
            </a:pPr>
            <a:r>
              <a:rPr lang="en-US" dirty="0" smtClean="0">
                <a:latin typeface="Century" pitchFamily="18" charset="0"/>
              </a:rPr>
              <a:t>Namely</a:t>
            </a:r>
          </a:p>
          <a:p>
            <a:pPr marL="609600" indent="-609600">
              <a:buFontTx/>
              <a:buNone/>
            </a:pPr>
            <a:r>
              <a:rPr lang="en-US" dirty="0" smtClean="0">
                <a:latin typeface="Century" pitchFamily="18" charset="0"/>
              </a:rPr>
              <a:t>Including</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B8538"/>
                </a:solidFill>
                <a:latin typeface="Harrington" pitchFamily="82" charset="0"/>
              </a:rPr>
              <a:t>Helpful transitions</a:t>
            </a:r>
            <a:endParaRPr lang="en-US" dirty="0"/>
          </a:p>
        </p:txBody>
      </p:sp>
      <p:sp>
        <p:nvSpPr>
          <p:cNvPr id="3" name="Content Placeholder 2"/>
          <p:cNvSpPr>
            <a:spLocks noGrp="1"/>
          </p:cNvSpPr>
          <p:nvPr>
            <p:ph idx="1"/>
          </p:nvPr>
        </p:nvSpPr>
        <p:spPr/>
        <p:txBody>
          <a:bodyPr>
            <a:normAutofit fontScale="55000" lnSpcReduction="20000"/>
          </a:bodyPr>
          <a:lstStyle/>
          <a:p>
            <a:pPr marL="609600" indent="-609600">
              <a:buFontTx/>
              <a:buNone/>
            </a:pPr>
            <a:r>
              <a:rPr lang="en-US" dirty="0" smtClean="0">
                <a:latin typeface="Century" pitchFamily="18" charset="0"/>
              </a:rPr>
              <a:t>Words to summarize or </a:t>
            </a:r>
            <a:r>
              <a:rPr lang="en-US" dirty="0" smtClean="0">
                <a:latin typeface="Century" pitchFamily="18" charset="0"/>
              </a:rPr>
              <a:t>generalize:</a:t>
            </a:r>
          </a:p>
          <a:p>
            <a:pPr marL="609600" indent="-609600">
              <a:buFontTx/>
              <a:buNone/>
            </a:pPr>
            <a:r>
              <a:rPr lang="en-US" dirty="0" smtClean="0">
                <a:latin typeface="Century" pitchFamily="18" charset="0"/>
              </a:rPr>
              <a:t>After </a:t>
            </a:r>
            <a:r>
              <a:rPr lang="en-US" dirty="0" smtClean="0">
                <a:latin typeface="Century" pitchFamily="18" charset="0"/>
              </a:rPr>
              <a:t>all				As a rule</a:t>
            </a:r>
          </a:p>
          <a:p>
            <a:pPr marL="609600" indent="-609600">
              <a:buFontTx/>
              <a:buNone/>
            </a:pPr>
            <a:r>
              <a:rPr lang="en-US" dirty="0" smtClean="0">
                <a:latin typeface="Century" pitchFamily="18" charset="0"/>
              </a:rPr>
              <a:t>Briefly				</a:t>
            </a:r>
            <a:r>
              <a:rPr lang="en-US" dirty="0" smtClean="0">
                <a:latin typeface="Century" pitchFamily="18" charset="0"/>
              </a:rPr>
              <a:t>	As </a:t>
            </a:r>
            <a:r>
              <a:rPr lang="en-US" dirty="0" smtClean="0">
                <a:latin typeface="Century" pitchFamily="18" charset="0"/>
              </a:rPr>
              <a:t>usual</a:t>
            </a:r>
          </a:p>
          <a:p>
            <a:pPr marL="609600" indent="-609600">
              <a:buFontTx/>
              <a:buNone/>
            </a:pPr>
            <a:r>
              <a:rPr lang="en-US" dirty="0" smtClean="0">
                <a:latin typeface="Century" pitchFamily="18" charset="0"/>
              </a:rPr>
              <a:t>Considering			In general</a:t>
            </a:r>
          </a:p>
          <a:p>
            <a:pPr marL="609600" indent="-609600">
              <a:buFontTx/>
              <a:buNone/>
            </a:pPr>
            <a:r>
              <a:rPr lang="en-US" dirty="0" smtClean="0">
                <a:latin typeface="Century" pitchFamily="18" charset="0"/>
              </a:rPr>
              <a:t>In any case				Ordinarily</a:t>
            </a:r>
          </a:p>
          <a:p>
            <a:pPr marL="609600" indent="-609600">
              <a:buFontTx/>
              <a:buNone/>
            </a:pPr>
            <a:r>
              <a:rPr lang="en-US" dirty="0" smtClean="0">
                <a:latin typeface="Century" pitchFamily="18" charset="0"/>
              </a:rPr>
              <a:t>On the whole 			Typically</a:t>
            </a:r>
          </a:p>
          <a:p>
            <a:pPr marL="609600" indent="-609600">
              <a:buFontTx/>
              <a:buNone/>
            </a:pPr>
            <a:r>
              <a:rPr lang="en-US" dirty="0" smtClean="0">
                <a:latin typeface="Century" pitchFamily="18" charset="0"/>
              </a:rPr>
              <a:t>By and large			Usually</a:t>
            </a:r>
          </a:p>
          <a:p>
            <a:pPr marL="609600" indent="-609600">
              <a:buFontTx/>
              <a:buNone/>
            </a:pPr>
            <a:r>
              <a:rPr lang="en-US" dirty="0" smtClean="0">
                <a:latin typeface="Century" pitchFamily="18" charset="0"/>
              </a:rPr>
              <a:t>Accordingly				For the most part</a:t>
            </a:r>
          </a:p>
          <a:p>
            <a:pPr marL="609600" indent="-609600">
              <a:buFontTx/>
              <a:buNone/>
            </a:pPr>
            <a:r>
              <a:rPr lang="en-US" dirty="0" smtClean="0">
                <a:latin typeface="Century" pitchFamily="18" charset="0"/>
              </a:rPr>
              <a:t>As a result				To this end</a:t>
            </a:r>
          </a:p>
          <a:p>
            <a:pPr marL="609600" indent="-609600">
              <a:buFontTx/>
              <a:buNone/>
            </a:pPr>
            <a:r>
              <a:rPr lang="en-US" dirty="0" smtClean="0">
                <a:latin typeface="Century" pitchFamily="18" charset="0"/>
              </a:rPr>
              <a:t>Consequently			In short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Transition Words &amp; Phrases</a:t>
            </a:r>
            <a:endParaRPr lang="en-US" dirty="0"/>
          </a:p>
        </p:txBody>
      </p:sp>
      <p:sp>
        <p:nvSpPr>
          <p:cNvPr id="3" name="Content Placeholder 2"/>
          <p:cNvSpPr>
            <a:spLocks noGrp="1"/>
          </p:cNvSpPr>
          <p:nvPr>
            <p:ph idx="1"/>
          </p:nvPr>
        </p:nvSpPr>
        <p:spPr>
          <a:xfrm>
            <a:off x="765175" y="1730326"/>
            <a:ext cx="7612064" cy="4881489"/>
          </a:xfrm>
        </p:spPr>
        <p:txBody>
          <a:bodyPr>
            <a:normAutofit fontScale="92500" lnSpcReduction="20000"/>
          </a:bodyPr>
          <a:lstStyle/>
          <a:p>
            <a:r>
              <a:rPr lang="en-US" dirty="0" smtClean="0"/>
              <a:t>Use transition words and phrases to show the direction of your thoughts</a:t>
            </a:r>
            <a:r>
              <a:rPr lang="en-US" dirty="0" smtClean="0"/>
              <a:t>.</a:t>
            </a:r>
            <a:endParaRPr lang="en-US" dirty="0" smtClean="0"/>
          </a:p>
          <a:p>
            <a:r>
              <a:rPr lang="en-US" dirty="0" smtClean="0"/>
              <a:t>Use transitions between paragraphs to signal connections between idea segments. Use transitions within paragraphs to signal a change from one sentence to another or from one section of the paragraph to another. </a:t>
            </a:r>
          </a:p>
          <a:p>
            <a:r>
              <a:rPr lang="en-US" dirty="0" smtClean="0"/>
              <a:t>Use </a:t>
            </a:r>
            <a:r>
              <a:rPr lang="en-US" dirty="0" smtClean="0"/>
              <a:t>sufficient transitions to provide coherence (holding together, like glue) and continuity (making the thought process easy to follow). </a:t>
            </a:r>
            <a:endParaRPr lang="en-US" dirty="0" smtClean="0"/>
          </a:p>
          <a:p>
            <a:r>
              <a:rPr lang="en-US" dirty="0" smtClean="0"/>
              <a:t>A lack of transitions to aid logical flow can cause confusion.</a:t>
            </a:r>
          </a:p>
          <a:p>
            <a:r>
              <a:rPr lang="en-US" dirty="0" smtClean="0"/>
              <a:t>Without transitions, important ideas can be completely missed or misinterpreted.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791536"/>
          </a:xfrm>
        </p:spPr>
        <p:txBody>
          <a:bodyPr/>
          <a:lstStyle/>
          <a:p>
            <a:r>
              <a:rPr lang="en-US" dirty="0" smtClean="0"/>
              <a:t/>
            </a:r>
            <a:br>
              <a:rPr lang="en-US" dirty="0" smtClean="0"/>
            </a:br>
            <a:r>
              <a:rPr lang="en-US" sz="3800" dirty="0" smtClean="0"/>
              <a:t>Advice for </a:t>
            </a:r>
            <a:r>
              <a:rPr lang="en-US" sz="3800" dirty="0" smtClean="0"/>
              <a:t>incorporating transitions in your writing… </a:t>
            </a:r>
            <a:r>
              <a:rPr lang="en-US" dirty="0" smtClean="0"/>
              <a:t/>
            </a:r>
            <a:br>
              <a:rPr lang="en-US" dirty="0" smtClean="0"/>
            </a:br>
            <a:endParaRPr lang="en-US" dirty="0"/>
          </a:p>
        </p:txBody>
      </p:sp>
      <p:sp>
        <p:nvSpPr>
          <p:cNvPr id="3" name="Content Placeholder 2"/>
          <p:cNvSpPr>
            <a:spLocks noGrp="1"/>
          </p:cNvSpPr>
          <p:nvPr>
            <p:ph idx="1"/>
          </p:nvPr>
        </p:nvSpPr>
        <p:spPr>
          <a:xfrm>
            <a:off x="765175" y="1871004"/>
            <a:ext cx="7612064" cy="4986996"/>
          </a:xfrm>
        </p:spPr>
        <p:txBody>
          <a:bodyPr>
            <a:normAutofit fontScale="77500" lnSpcReduction="20000"/>
          </a:bodyPr>
          <a:lstStyle/>
          <a:p>
            <a:pPr>
              <a:buNone/>
            </a:pPr>
            <a:r>
              <a:rPr lang="en-US" dirty="0" smtClean="0"/>
              <a:t>Avoid </a:t>
            </a:r>
            <a:r>
              <a:rPr lang="en-US" dirty="0" smtClean="0"/>
              <a:t>using too many strong transitions. Be careful to avoid littering your writing with </a:t>
            </a:r>
            <a:r>
              <a:rPr lang="en-US" i="1" dirty="0" smtClean="0"/>
              <a:t>however and nevertheless. Strong transitions should be used sparingly. </a:t>
            </a:r>
            <a:endParaRPr lang="en-US" i="1" dirty="0" smtClean="0"/>
          </a:p>
          <a:p>
            <a:pPr>
              <a:buNone/>
            </a:pPr>
            <a:r>
              <a:rPr lang="en-US" dirty="0" smtClean="0"/>
              <a:t>Transitions </a:t>
            </a:r>
            <a:r>
              <a:rPr lang="en-US" dirty="0" smtClean="0"/>
              <a:t>become stronger when they are placed at the beginning (or end) of a sentence, milder when they are moved into the sentence. Generally, moving transitions into the sentence is the better choice. Some examples: </a:t>
            </a:r>
          </a:p>
          <a:p>
            <a:r>
              <a:rPr lang="en-US" dirty="0" smtClean="0"/>
              <a:t>Stronger at beginning: Another example of a succulent plant is the barrel cactus. </a:t>
            </a:r>
          </a:p>
          <a:p>
            <a:r>
              <a:rPr lang="en-US" dirty="0" smtClean="0"/>
              <a:t>Milder moved inside: The barrel cactus is another example of a succulent plant. </a:t>
            </a:r>
          </a:p>
          <a:p>
            <a:r>
              <a:rPr lang="en-US" dirty="0" smtClean="0"/>
              <a:t>Stronger at beginning: However, American gold jewelry is less pure than European. </a:t>
            </a:r>
          </a:p>
          <a:p>
            <a:r>
              <a:rPr lang="en-US" dirty="0" smtClean="0"/>
              <a:t>Milder moved inside: American gold jewelry, however, is less pure than European.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p:txBody>
          <a:bodyPr>
            <a:normAutofit/>
          </a:bodyPr>
          <a:lstStyle/>
          <a:p>
            <a:pPr>
              <a:buNone/>
            </a:pPr>
            <a:r>
              <a:rPr lang="en-US" dirty="0" smtClean="0"/>
              <a:t> The </a:t>
            </a:r>
            <a:r>
              <a:rPr lang="en-US" dirty="0" smtClean="0"/>
              <a:t>organization of your written work includes two elements: </a:t>
            </a:r>
          </a:p>
          <a:p>
            <a:r>
              <a:rPr lang="en-US" dirty="0" smtClean="0"/>
              <a:t>(1)the order in which you have chosen to present the different parts of your discussion or argument, and </a:t>
            </a:r>
          </a:p>
          <a:p>
            <a:r>
              <a:rPr lang="en-US" dirty="0" smtClean="0"/>
              <a:t>(2) the relationships you construct between these parts. </a:t>
            </a:r>
            <a:r>
              <a:rPr lang="en-US" b="1" u="sng" dirty="0" smtClean="0"/>
              <a:t>Transitions cannot substitute for good organization, but they can make your organization clearer and easier to follow. </a:t>
            </a:r>
            <a:endParaRPr lang="en-US" u="sn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Lists of Transition Words &amp; Phrases</a:t>
            </a:r>
            <a:endParaRPr lang="en-US" dirty="0"/>
          </a:p>
        </p:txBody>
      </p:sp>
      <p:sp>
        <p:nvSpPr>
          <p:cNvPr id="3" name="Content Placeholder 2"/>
          <p:cNvSpPr>
            <a:spLocks noGrp="1"/>
          </p:cNvSpPr>
          <p:nvPr>
            <p:ph idx="1"/>
          </p:nvPr>
        </p:nvSpPr>
        <p:spPr/>
        <p:txBody>
          <a:bodyPr>
            <a:normAutofit fontScale="62500" lnSpcReduction="20000"/>
          </a:bodyPr>
          <a:lstStyle/>
          <a:p>
            <a:r>
              <a:rPr lang="en-US" u="sng" dirty="0" smtClean="0"/>
              <a:t>Addition</a:t>
            </a:r>
            <a:r>
              <a:rPr lang="en-US" dirty="0" smtClean="0"/>
              <a:t>: also, in addition, too, moreover, and, besides, furthermore, equally important, then, finally</a:t>
            </a:r>
          </a:p>
          <a:p>
            <a:endParaRPr lang="en-US" dirty="0" smtClean="0"/>
          </a:p>
          <a:p>
            <a:r>
              <a:rPr lang="en-US" u="sng" dirty="0" smtClean="0"/>
              <a:t>Example</a:t>
            </a:r>
            <a:r>
              <a:rPr lang="en-US" dirty="0" smtClean="0"/>
              <a:t>: for example, for instance, thus, as an illustration, namely, specifically</a:t>
            </a:r>
          </a:p>
          <a:p>
            <a:endParaRPr lang="en-US" dirty="0" smtClean="0"/>
          </a:p>
          <a:p>
            <a:r>
              <a:rPr lang="en-US" u="sng" dirty="0" smtClean="0"/>
              <a:t>Contrast</a:t>
            </a:r>
            <a:r>
              <a:rPr lang="en-US" dirty="0" smtClean="0"/>
              <a:t>: but, yet, however on the one hand/on the other hand, nevertheless, nonetheless, conversely, in contrast, still, at the same time</a:t>
            </a:r>
          </a:p>
          <a:p>
            <a:endParaRPr lang="en-US" dirty="0" smtClean="0"/>
          </a:p>
          <a:p>
            <a:r>
              <a:rPr lang="en-US" u="sng" dirty="0" smtClean="0"/>
              <a:t>Comparison</a:t>
            </a:r>
            <a:r>
              <a:rPr lang="en-US" dirty="0" smtClean="0"/>
              <a:t>: similarly, likewise, in the same way</a:t>
            </a:r>
          </a:p>
          <a:p>
            <a:endParaRPr lang="en-US" dirty="0" smtClean="0"/>
          </a:p>
          <a:p>
            <a:r>
              <a:rPr lang="en-US" u="sng" dirty="0" smtClean="0"/>
              <a:t>Concession</a:t>
            </a:r>
            <a:r>
              <a:rPr lang="en-US" dirty="0" smtClean="0"/>
              <a:t>: of course, to be sure, certainly, granted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Transition Words &amp; Phrases</a:t>
            </a:r>
            <a:endParaRPr lang="en-US" dirty="0"/>
          </a:p>
        </p:txBody>
      </p:sp>
      <p:sp>
        <p:nvSpPr>
          <p:cNvPr id="3" name="Content Placeholder 2"/>
          <p:cNvSpPr>
            <a:spLocks noGrp="1"/>
          </p:cNvSpPr>
          <p:nvPr>
            <p:ph idx="1"/>
          </p:nvPr>
        </p:nvSpPr>
        <p:spPr/>
        <p:txBody>
          <a:bodyPr>
            <a:normAutofit fontScale="70000" lnSpcReduction="20000"/>
          </a:bodyPr>
          <a:lstStyle/>
          <a:p>
            <a:r>
              <a:rPr lang="en-US" u="sng" dirty="0" smtClean="0"/>
              <a:t>Result</a:t>
            </a:r>
            <a:r>
              <a:rPr lang="en-US" dirty="0" smtClean="0"/>
              <a:t>: therefore, thus, as a result, so, accordingly</a:t>
            </a:r>
          </a:p>
          <a:p>
            <a:endParaRPr lang="en-US" dirty="0" smtClean="0"/>
          </a:p>
          <a:p>
            <a:r>
              <a:rPr lang="en-US" u="sng" dirty="0" smtClean="0"/>
              <a:t>Summary:</a:t>
            </a:r>
            <a:r>
              <a:rPr lang="en-US" dirty="0" smtClean="0"/>
              <a:t> hence, in short, in brief, in summary, in conclusion, finally</a:t>
            </a:r>
          </a:p>
          <a:p>
            <a:endParaRPr lang="en-US" dirty="0" smtClean="0"/>
          </a:p>
          <a:p>
            <a:r>
              <a:rPr lang="en-US" u="sng" dirty="0" smtClean="0"/>
              <a:t>Sequence</a:t>
            </a:r>
            <a:r>
              <a:rPr lang="en-US" dirty="0" smtClean="0"/>
              <a:t>: first, second, third, next, then, finally, afterwards, before, soon, later, meanwhile, subsequently, immediately, eventually, currently</a:t>
            </a:r>
          </a:p>
          <a:p>
            <a:endParaRPr lang="en-US" dirty="0" smtClean="0"/>
          </a:p>
          <a:p>
            <a:r>
              <a:rPr lang="en-US" u="sng" dirty="0" smtClean="0"/>
              <a:t>Place</a:t>
            </a:r>
            <a:r>
              <a:rPr lang="en-US" dirty="0" smtClean="0"/>
              <a:t>: in the front, in the foreground, in the back, in the background, at the side, adjacent, nearby, in the distance, here, there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Transition Words &amp; Phrases</a:t>
            </a:r>
            <a:endParaRPr lang="en-US" dirty="0"/>
          </a:p>
        </p:txBody>
      </p:sp>
      <p:sp>
        <p:nvSpPr>
          <p:cNvPr id="3" name="Content Placeholder 2"/>
          <p:cNvSpPr>
            <a:spLocks noGrp="1"/>
          </p:cNvSpPr>
          <p:nvPr>
            <p:ph idx="1"/>
          </p:nvPr>
        </p:nvSpPr>
        <p:spPr/>
        <p:txBody>
          <a:bodyPr>
            <a:normAutofit/>
          </a:bodyPr>
          <a:lstStyle/>
          <a:p>
            <a:r>
              <a:rPr lang="en-US" dirty="0" smtClean="0"/>
              <a:t>Use transition words and phrases to show the direction of your thoughts.</a:t>
            </a:r>
          </a:p>
          <a:p>
            <a:r>
              <a:rPr lang="en-US" dirty="0" smtClean="0"/>
              <a:t>Example without transitional phrase:</a:t>
            </a:r>
          </a:p>
          <a:p>
            <a:pPr>
              <a:buNone/>
            </a:pPr>
            <a:r>
              <a:rPr lang="en-US" dirty="0" smtClean="0"/>
              <a:t>Vanilla ice cream is popular in America. Other nations prefer chocolate.</a:t>
            </a:r>
          </a:p>
          <a:p>
            <a:pPr>
              <a:buNone/>
            </a:pPr>
            <a:r>
              <a:rPr lang="en-US" dirty="0" smtClean="0"/>
              <a:t>Example with transition phrase: Vanilla ice cream is popular in America, although other nations prefer chocolate.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 Variety &amp; Clarity</a:t>
            </a:r>
            <a:endParaRPr lang="en-US" dirty="0"/>
          </a:p>
        </p:txBody>
      </p:sp>
      <p:sp>
        <p:nvSpPr>
          <p:cNvPr id="3" name="Content Placeholder 2"/>
          <p:cNvSpPr>
            <a:spLocks noGrp="1"/>
          </p:cNvSpPr>
          <p:nvPr>
            <p:ph idx="1"/>
          </p:nvPr>
        </p:nvSpPr>
        <p:spPr/>
        <p:txBody>
          <a:bodyPr>
            <a:normAutofit/>
          </a:bodyPr>
          <a:lstStyle/>
          <a:p>
            <a:r>
              <a:rPr lang="en-US" dirty="0" smtClean="0"/>
              <a:t>Combine short, choppy sentences.</a:t>
            </a:r>
          </a:p>
          <a:p>
            <a:r>
              <a:rPr lang="en-US" dirty="0" smtClean="0"/>
              <a:t>Vary subject-verb structure by incorporating participial phrases starting with –</a:t>
            </a:r>
            <a:r>
              <a:rPr lang="en-US" dirty="0" err="1" smtClean="0"/>
              <a:t>ing</a:t>
            </a:r>
            <a:r>
              <a:rPr lang="en-US" dirty="0" smtClean="0"/>
              <a:t> or –</a:t>
            </a:r>
            <a:r>
              <a:rPr lang="en-US" dirty="0" err="1" smtClean="0"/>
              <a:t>ed</a:t>
            </a:r>
            <a:r>
              <a:rPr lang="en-US" dirty="0" smtClean="0"/>
              <a:t> verbs.</a:t>
            </a:r>
          </a:p>
          <a:p>
            <a:r>
              <a:rPr lang="en-US" dirty="0" err="1" smtClean="0"/>
              <a:t>Hierarchize</a:t>
            </a:r>
            <a:r>
              <a:rPr lang="en-US" dirty="0" smtClean="0"/>
              <a:t> elements in your sentences for emphasis.</a:t>
            </a:r>
          </a:p>
          <a:p>
            <a:r>
              <a:rPr lang="en-US" dirty="0" smtClean="0"/>
              <a:t>Read your writing aloud to hear awkward constructions and unnecessary repetition.</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Habitat">
  <a:themeElements>
    <a:clrScheme name="Habitat">
      <a:dk1>
        <a:sysClr val="windowText" lastClr="000000"/>
      </a:dk1>
      <a:lt1>
        <a:sysClr val="window" lastClr="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Habitat">
      <a:majorFont>
        <a:latin typeface="Book Antiqua"/>
        <a:ea typeface=""/>
        <a:cs typeface=""/>
        <a:font script="Jpan" typeface="ＭＳ 明朝"/>
      </a:majorFont>
      <a:minorFont>
        <a:latin typeface="Book Antiqua"/>
        <a:ea typeface=""/>
        <a:cs typeface=""/>
        <a:font script="Jpan" typeface="ＭＳ 明朝"/>
      </a:minorFont>
    </a:fontScheme>
    <a:fmtScheme name="Habitat">
      <a:fillStyleLst>
        <a:solidFill>
          <a:schemeClr val="phClr"/>
        </a:solidFill>
        <a:blipFill rotWithShape="1">
          <a:blip xmlns:r="http://schemas.openxmlformats.org/officeDocument/2006/relationships" r:embed="rId1">
            <a:duotone>
              <a:schemeClr val="phClr">
                <a:shade val="10000"/>
                <a:satMod val="130000"/>
              </a:schemeClr>
              <a:schemeClr val="phClr">
                <a:satMod val="275000"/>
              </a:schemeClr>
            </a:duotone>
          </a:blip>
          <a:tile tx="0" ty="0" sx="40000" sy="40000" flip="none" algn="tl"/>
        </a:blipFill>
        <a:blipFill rotWithShape="1">
          <a:blip xmlns:r="http://schemas.openxmlformats.org/officeDocument/2006/relationships" r:embed="rId2">
            <a:duotone>
              <a:schemeClr val="phClr">
                <a:shade val="40000"/>
                <a:satMod val="130000"/>
              </a:schemeClr>
              <a:schemeClr val="phClr">
                <a:satMod val="275000"/>
              </a:schemeClr>
            </a:duotone>
          </a:blip>
          <a:stretch/>
        </a:blipFill>
      </a:fillStyleLst>
      <a:lnStyleLst>
        <a:ln w="12700" cap="flat" cmpd="sng" algn="ctr">
          <a:solidFill>
            <a:schemeClr val="phClr">
              <a:shade val="90000"/>
              <a:satMod val="105000"/>
            </a:schemeClr>
          </a:solidFill>
          <a:prstDash val="solid"/>
        </a:ln>
        <a:ln w="25400" cap="flat" cmpd="sng" algn="ctr">
          <a:solidFill>
            <a:schemeClr val="phClr">
              <a:shade val="80000"/>
            </a:schemeClr>
          </a:solidFill>
          <a:prstDash val="solid"/>
        </a:ln>
        <a:ln w="25400" cap="flat" cmpd="sng" algn="ctr">
          <a:solidFill>
            <a:schemeClr val="phClr">
              <a:shade val="70000"/>
            </a:schemeClr>
          </a:solidFill>
          <a:prstDash val="solid"/>
        </a:ln>
      </a:lnStyleLst>
      <a:effectStyleLst>
        <a:effectStyle>
          <a:effectLst/>
        </a:effectStyle>
        <a:effectStyle>
          <a:effectLst>
            <a:outerShdw blurRad="88900" dir="4200000" sx="105000" sy="105000" algn="t" rotWithShape="0">
              <a:srgbClr val="000000">
                <a:alpha val="40000"/>
              </a:srgbClr>
            </a:outerShdw>
          </a:effectLst>
        </a:effectStyle>
        <a:effectStyle>
          <a:effectLst>
            <a:innerShdw blurRad="76200" dist="25400" dir="13200000">
              <a:srgbClr val="000000">
                <a:alpha val="80000"/>
              </a:srgbClr>
            </a:innerShdw>
          </a:effectLst>
          <a:scene3d>
            <a:camera prst="orthographicFront">
              <a:rot lat="0" lon="0" rev="0"/>
            </a:camera>
            <a:lightRig rig="balanced" dir="t">
              <a:rot lat="0" lon="0" rev="19800000"/>
            </a:lightRig>
          </a:scene3d>
          <a:sp3d prstMaterial="softEdge">
            <a:bevelT w="0" h="0"/>
          </a:sp3d>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Habitat.thmx</Template>
  <TotalTime>58</TotalTime>
  <Words>1088</Words>
  <Application>Microsoft Macintosh PowerPoint</Application>
  <PresentationFormat>On-screen Show (4:3)</PresentationFormat>
  <Paragraphs>139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Habitat</vt:lpstr>
      <vt:lpstr>Transitions...</vt:lpstr>
      <vt:lpstr>Let’s start with a definition…  </vt:lpstr>
      <vt:lpstr>Transition Words &amp; Phrases</vt:lpstr>
      <vt:lpstr> Advice for incorporating transitions in your writing…  </vt:lpstr>
      <vt:lpstr>Remember</vt:lpstr>
      <vt:lpstr>Lists of Transition Words &amp; Phrases</vt:lpstr>
      <vt:lpstr>More Transition Words &amp; Phrases</vt:lpstr>
      <vt:lpstr>Using Transition Words &amp; Phrases</vt:lpstr>
      <vt:lpstr>Sentence Variety &amp; Clarity</vt:lpstr>
      <vt:lpstr>Paragraph Coherence</vt:lpstr>
      <vt:lpstr>Paragraph Example</vt:lpstr>
      <vt:lpstr>Paragraph-to-Paragraph Coherence</vt:lpstr>
      <vt:lpstr>An Example and Explanation</vt:lpstr>
      <vt:lpstr>Helpful transitions</vt:lpstr>
      <vt:lpstr>Helpful transitions</vt:lpstr>
      <vt:lpstr>Helpful transitions</vt:lpstr>
      <vt:lpstr>Helpful transitions</vt:lpstr>
      <vt:lpstr>Helpful transitions</vt:lpstr>
      <vt:lpstr>Helpful transitions</vt:lpstr>
      <vt:lpstr>Helpful transitions</vt:lpstr>
      <vt:lpstr>Helpful transitions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Kara Beal</dc:creator>
  <cp:lastModifiedBy>User</cp:lastModifiedBy>
  <cp:revision>10</cp:revision>
  <dcterms:created xsi:type="dcterms:W3CDTF">2011-02-08T18:55:52Z</dcterms:created>
  <dcterms:modified xsi:type="dcterms:W3CDTF">2012-03-18T07:34:14Z</dcterms:modified>
</cp:coreProperties>
</file>