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58" r:id="rId5"/>
    <p:sldId id="259" r:id="rId6"/>
    <p:sldId id="260" r:id="rId7"/>
    <p:sldId id="261" r:id="rId8"/>
    <p:sldId id="263"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B6F15528-21DE-4FAA-801E-634DDDAF4B2B}" type="slidenum">
              <a:rPr lang="en-US" smtClean="0"/>
              <a:pPr/>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1D8BD707-D9CF-40AE-B4C6-C98DA3205C09}" type="datetimeFigureOut">
              <a:rPr lang="en-US" smtClean="0"/>
              <a:pPr/>
              <a:t>11/7/2020</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wl.english.purdue.edu/owl/resource/627/0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Parallelism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03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Tomorrow afternoon I will shop for groceries, eat lunch with my brother, and be running all sorts of errands</a:t>
            </a:r>
            <a:r>
              <a:rPr lang="en-US" dirty="0"/>
              <a:t>. Revision: Tomorrow afternoon I will shop for groceries, eat lunch with my brother, and run all sorts of errands.</a:t>
            </a:r>
            <a:br>
              <a:rPr lang="en-US" dirty="0"/>
            </a:br>
            <a:endParaRPr lang="en-US" dirty="0"/>
          </a:p>
          <a:p>
            <a:pPr marL="0" indent="0">
              <a:buNone/>
            </a:pPr>
            <a:endParaRPr lang="en-US" dirty="0"/>
          </a:p>
        </p:txBody>
      </p:sp>
    </p:spTree>
    <p:extLst>
      <p:ext uri="{BB962C8B-B14F-4D97-AF65-F5344CB8AC3E}">
        <p14:creationId xmlns:p14="http://schemas.microsoft.com/office/powerpoint/2010/main" val="96958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i="1" dirty="0"/>
              <a:t>Faulty</a:t>
            </a:r>
            <a:r>
              <a:rPr lang="en-US" i="1" dirty="0"/>
              <a:t>: Samantha likes to run, jumping around in the backyard and played with her friend Jorge </a:t>
            </a:r>
            <a:r>
              <a:rPr lang="en-US" i="1" dirty="0" smtClean="0"/>
              <a:t>yesterday.</a:t>
            </a:r>
          </a:p>
          <a:p>
            <a:pPr marL="0" indent="0">
              <a:buNone/>
            </a:pPr>
            <a:r>
              <a:rPr lang="en-US" b="1" i="1" dirty="0" smtClean="0"/>
              <a:t>Correct</a:t>
            </a:r>
            <a:r>
              <a:rPr lang="en-US" b="1" i="1" dirty="0"/>
              <a:t>:</a:t>
            </a:r>
            <a:r>
              <a:rPr lang="en-US" i="1" dirty="0"/>
              <a:t> Samantha likes running and jumping around in her backyard; in fact, yesterday she played there with her friend Jorge</a:t>
            </a:r>
            <a:r>
              <a:rPr lang="en-US" i="1" dirty="0" smtClean="0"/>
              <a:t>. </a:t>
            </a:r>
          </a:p>
          <a:p>
            <a:pPr marL="0" indent="0">
              <a:buNone/>
            </a:pPr>
            <a:r>
              <a:rPr lang="en-US" b="1" i="1" dirty="0" smtClean="0"/>
              <a:t>Faulty</a:t>
            </a:r>
            <a:r>
              <a:rPr lang="en-US" b="1" i="1" dirty="0"/>
              <a:t>:</a:t>
            </a:r>
            <a:r>
              <a:rPr lang="en-US" i="1" dirty="0"/>
              <a:t> Henry likes a ball, to jump and running outside</a:t>
            </a:r>
            <a:r>
              <a:rPr lang="en-US" i="1" dirty="0" smtClean="0"/>
              <a:t>.</a:t>
            </a:r>
            <a:r>
              <a:rPr lang="en-US" i="1" dirty="0"/>
              <a:t> (</a:t>
            </a:r>
            <a:r>
              <a:rPr lang="en-US" dirty="0"/>
              <a:t>mixing up a list of nouns and verbs</a:t>
            </a:r>
            <a:r>
              <a:rPr lang="en-US" dirty="0" smtClean="0"/>
              <a:t>)</a:t>
            </a:r>
            <a:endParaRPr lang="en-US" dirty="0"/>
          </a:p>
          <a:p>
            <a:pPr marL="0" indent="0">
              <a:buNone/>
            </a:pPr>
            <a:r>
              <a:rPr lang="en-US" b="1" i="1" dirty="0" smtClean="0"/>
              <a:t>Correct</a:t>
            </a:r>
            <a:r>
              <a:rPr lang="en-US" b="1" i="1" dirty="0"/>
              <a:t>:</a:t>
            </a:r>
            <a:r>
              <a:rPr lang="en-US" i="1" dirty="0"/>
              <a:t> Henry likes balls and likes jumping and running outside.</a:t>
            </a:r>
            <a:endParaRPr lang="en-US" dirty="0"/>
          </a:p>
          <a:p>
            <a:endParaRPr lang="en-US" dirty="0"/>
          </a:p>
        </p:txBody>
      </p:sp>
    </p:spTree>
    <p:extLst>
      <p:ext uri="{BB962C8B-B14F-4D97-AF65-F5344CB8AC3E}">
        <p14:creationId xmlns:p14="http://schemas.microsoft.com/office/powerpoint/2010/main" val="106640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smtClean="0"/>
              <a:t>  Faulty</a:t>
            </a:r>
            <a:r>
              <a:rPr lang="en-US" b="1" i="1" dirty="0"/>
              <a:t>:</a:t>
            </a:r>
            <a:r>
              <a:rPr lang="en-US" i="1" dirty="0"/>
              <a:t> Grandpa walked carefully, in a slow way, and halted a lot</a:t>
            </a:r>
            <a:r>
              <a:rPr lang="en-US" i="1" dirty="0" smtClean="0"/>
              <a:t>. (</a:t>
            </a:r>
            <a:r>
              <a:rPr lang="en-US" dirty="0" smtClean="0"/>
              <a:t>mixed </a:t>
            </a:r>
            <a:r>
              <a:rPr lang="en-US" dirty="0"/>
              <a:t>up adjectives or adverb </a:t>
            </a:r>
            <a:r>
              <a:rPr lang="en-US" dirty="0" smtClean="0"/>
              <a:t>forms)</a:t>
            </a:r>
            <a:r>
              <a:rPr lang="en-US" dirty="0"/>
              <a:t> </a:t>
            </a:r>
          </a:p>
          <a:p>
            <a:pPr marL="0" indent="0">
              <a:buNone/>
            </a:pPr>
            <a:r>
              <a:rPr lang="en-US" b="1" i="1" dirty="0" smtClean="0"/>
              <a:t>  Correct</a:t>
            </a:r>
            <a:r>
              <a:rPr lang="en-US" b="1" i="1" dirty="0"/>
              <a:t>:</a:t>
            </a:r>
            <a:r>
              <a:rPr lang="en-US" i="1" dirty="0"/>
              <a:t> Grandpa walked carefully, slowly, and haltingly.</a:t>
            </a:r>
            <a:endParaRPr lang="en-US" dirty="0"/>
          </a:p>
          <a:p>
            <a:endParaRPr lang="en-US" dirty="0"/>
          </a:p>
        </p:txBody>
      </p:sp>
    </p:spTree>
    <p:extLst>
      <p:ext uri="{BB962C8B-B14F-4D97-AF65-F5344CB8AC3E}">
        <p14:creationId xmlns:p14="http://schemas.microsoft.com/office/powerpoint/2010/main" val="117323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a:t>
            </a:r>
          </a:p>
        </p:txBody>
      </p:sp>
      <p:sp>
        <p:nvSpPr>
          <p:cNvPr id="3" name="Content Placeholder 2"/>
          <p:cNvSpPr>
            <a:spLocks noGrp="1"/>
          </p:cNvSpPr>
          <p:nvPr>
            <p:ph idx="1"/>
          </p:nvPr>
        </p:nvSpPr>
        <p:spPr/>
        <p:txBody>
          <a:bodyPr/>
          <a:lstStyle/>
          <a:p>
            <a:r>
              <a:rPr lang="en-US" dirty="0"/>
              <a:t>Parallel structure means using the same pattern of words to show that two or more ideas have the same level of importance. This can happen at the word, phrase, or clause level</a:t>
            </a:r>
          </a:p>
          <a:p>
            <a:endParaRPr lang="en-US" dirty="0"/>
          </a:p>
        </p:txBody>
      </p:sp>
    </p:spTree>
    <p:extLst>
      <p:ext uri="{BB962C8B-B14F-4D97-AF65-F5344CB8AC3E}">
        <p14:creationId xmlns:p14="http://schemas.microsoft.com/office/powerpoint/2010/main" val="46833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When writing a list, every item starts with the </a:t>
            </a:r>
            <a:r>
              <a:rPr lang="en-US" b="1" dirty="0"/>
              <a:t>same type of verb or noun, adjective or adverb format</a:t>
            </a:r>
            <a:r>
              <a:rPr lang="en-US" dirty="0"/>
              <a:t>. Examples:</a:t>
            </a:r>
          </a:p>
          <a:p>
            <a:pPr marL="0" indent="0">
              <a:buNone/>
            </a:pPr>
            <a:r>
              <a:rPr lang="en-US" dirty="0" smtClean="0"/>
              <a:t>1. "</a:t>
            </a:r>
            <a:r>
              <a:rPr lang="en-US" dirty="0" err="1"/>
              <a:t>ing</a:t>
            </a:r>
            <a:r>
              <a:rPr lang="en-US" dirty="0"/>
              <a:t>" verbs: We went </a:t>
            </a:r>
            <a:r>
              <a:rPr lang="en-US" dirty="0" smtClean="0"/>
              <a:t>running</a:t>
            </a:r>
            <a:r>
              <a:rPr lang="en-US" dirty="0"/>
              <a:t>, biking, swimming, and fishing.</a:t>
            </a:r>
          </a:p>
          <a:p>
            <a:pPr marL="0" indent="0">
              <a:buNone/>
            </a:pPr>
            <a:r>
              <a:rPr lang="en-US" dirty="0"/>
              <a:t>2. "</a:t>
            </a:r>
            <a:r>
              <a:rPr lang="en-US" dirty="0" err="1"/>
              <a:t>ed</a:t>
            </a:r>
            <a:r>
              <a:rPr lang="en-US" dirty="0"/>
              <a:t>" verbs: We walked, jumped and skipped on the way.</a:t>
            </a:r>
          </a:p>
          <a:p>
            <a:pPr marL="0" indent="0">
              <a:buNone/>
            </a:pPr>
            <a:r>
              <a:rPr lang="en-US" dirty="0"/>
              <a:t>3. nouns: We drove to the lake, mountains, desert and beach all in one day.</a:t>
            </a:r>
          </a:p>
          <a:p>
            <a:pPr marL="0" indent="0">
              <a:buNone/>
            </a:pPr>
            <a:r>
              <a:rPr lang="en-US" dirty="0"/>
              <a:t>4. adjective: She had purple, silver-tipped, spiky hair.</a:t>
            </a:r>
          </a:p>
          <a:p>
            <a:pPr marL="0" indent="0">
              <a:buNone/>
            </a:pPr>
            <a:r>
              <a:rPr lang="en-US" dirty="0"/>
              <a:t>5. adverb: Lovingly, graciously and generously, she helped us out.</a:t>
            </a:r>
          </a:p>
          <a:p>
            <a:endParaRPr lang="en-US" dirty="0"/>
          </a:p>
        </p:txBody>
      </p:sp>
    </p:spTree>
    <p:extLst>
      <p:ext uri="{BB962C8B-B14F-4D97-AF65-F5344CB8AC3E}">
        <p14:creationId xmlns:p14="http://schemas.microsoft.com/office/powerpoint/2010/main" val="28032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With the </a:t>
            </a:r>
            <a:r>
              <a:rPr lang="en-US" b="1" dirty="0">
                <a:hlinkClick r:id="rId2"/>
              </a:rPr>
              <a:t>-</a:t>
            </a:r>
            <a:r>
              <a:rPr lang="en-US" b="1" dirty="0" err="1">
                <a:hlinkClick r:id="rId2"/>
              </a:rPr>
              <a:t>ing</a:t>
            </a:r>
            <a:r>
              <a:rPr lang="en-US" b="1" dirty="0">
                <a:hlinkClick r:id="rId2"/>
              </a:rPr>
              <a:t> form (gerund)</a:t>
            </a:r>
            <a:r>
              <a:rPr lang="en-US" b="1" dirty="0"/>
              <a:t> of words:</a:t>
            </a:r>
            <a:endParaRPr lang="en-US" dirty="0"/>
          </a:p>
          <a:p>
            <a:pPr marL="0" indent="0">
              <a:buNone/>
            </a:pPr>
            <a:r>
              <a:rPr lang="en-US" b="1" dirty="0" smtClean="0"/>
              <a:t>   Parallel</a:t>
            </a:r>
            <a:r>
              <a:rPr lang="en-US" b="1" dirty="0"/>
              <a:t>:</a:t>
            </a:r>
            <a:endParaRPr lang="en-US" dirty="0"/>
          </a:p>
          <a:p>
            <a:pPr marL="0" indent="0">
              <a:buNone/>
            </a:pPr>
            <a:r>
              <a:rPr lang="en-US" dirty="0" smtClean="0"/>
              <a:t>   Mary </a:t>
            </a:r>
            <a:r>
              <a:rPr lang="en-US" dirty="0"/>
              <a:t>likes hiking, swimming, and bicycling.</a:t>
            </a:r>
          </a:p>
          <a:p>
            <a:r>
              <a:rPr lang="en-US" b="1" dirty="0"/>
              <a:t>With infinitive phrases:</a:t>
            </a:r>
            <a:endParaRPr lang="en-US" dirty="0"/>
          </a:p>
          <a:p>
            <a:pPr marL="0" indent="0">
              <a:buNone/>
            </a:pPr>
            <a:r>
              <a:rPr lang="en-US" b="1" dirty="0" smtClean="0"/>
              <a:t>   Parallel</a:t>
            </a:r>
            <a:r>
              <a:rPr lang="en-US" b="1" dirty="0"/>
              <a:t>:</a:t>
            </a:r>
            <a:endParaRPr lang="en-US" dirty="0"/>
          </a:p>
          <a:p>
            <a:pPr marL="0" indent="0">
              <a:buNone/>
            </a:pPr>
            <a:r>
              <a:rPr lang="en-US" dirty="0" smtClean="0"/>
              <a:t>   Mary </a:t>
            </a:r>
            <a:r>
              <a:rPr lang="en-US" dirty="0"/>
              <a:t>likes to hike, to swim, and to ride a bicycle.</a:t>
            </a:r>
            <a:br>
              <a:rPr lang="en-US" dirty="0"/>
            </a:br>
            <a:r>
              <a:rPr lang="en-US" dirty="0" smtClean="0"/>
              <a:t>                                                  OR</a:t>
            </a:r>
            <a:r>
              <a:rPr lang="en-US" dirty="0"/>
              <a:t/>
            </a:r>
            <a:br>
              <a:rPr lang="en-US" dirty="0"/>
            </a:br>
            <a:r>
              <a:rPr lang="en-US" dirty="0" smtClean="0"/>
              <a:t>   Mary </a:t>
            </a:r>
            <a:r>
              <a:rPr lang="en-US" dirty="0"/>
              <a:t>likes to hike, swim, and ride a bicycle.</a:t>
            </a:r>
          </a:p>
          <a:p>
            <a:endParaRPr lang="en-US" dirty="0"/>
          </a:p>
          <a:p>
            <a:endParaRPr lang="en-US" dirty="0"/>
          </a:p>
        </p:txBody>
      </p:sp>
    </p:spTree>
    <p:extLst>
      <p:ext uri="{BB962C8B-B14F-4D97-AF65-F5344CB8AC3E}">
        <p14:creationId xmlns:p14="http://schemas.microsoft.com/office/powerpoint/2010/main" val="45615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Do not mix forms.</a:t>
            </a:r>
          </a:p>
          <a:p>
            <a:pPr marL="0" indent="0">
              <a:buNone/>
            </a:pPr>
            <a:r>
              <a:rPr lang="en-US" b="1" dirty="0" smtClean="0"/>
              <a:t>  Example </a:t>
            </a:r>
            <a:r>
              <a:rPr lang="en-US" b="1" dirty="0"/>
              <a:t>1</a:t>
            </a:r>
            <a:endParaRPr lang="en-US" dirty="0"/>
          </a:p>
          <a:p>
            <a:pPr marL="0" indent="0">
              <a:buNone/>
            </a:pPr>
            <a:r>
              <a:rPr lang="en-US" b="1" dirty="0" smtClean="0"/>
              <a:t> Not </a:t>
            </a:r>
            <a:r>
              <a:rPr lang="en-US" b="1" dirty="0"/>
              <a:t>Parallel:</a:t>
            </a:r>
            <a:r>
              <a:rPr lang="en-US" dirty="0"/>
              <a:t> </a:t>
            </a:r>
            <a:br>
              <a:rPr lang="en-US" dirty="0"/>
            </a:br>
            <a:r>
              <a:rPr lang="en-US" dirty="0"/>
              <a:t>Mary likes hiking, swimming, and to ride a bicycle.</a:t>
            </a:r>
          </a:p>
          <a:p>
            <a:pPr marL="0" indent="0">
              <a:buNone/>
            </a:pPr>
            <a:r>
              <a:rPr lang="en-US" b="1" dirty="0" smtClean="0"/>
              <a:t> Parallel</a:t>
            </a:r>
            <a:r>
              <a:rPr lang="en-US" b="1" dirty="0"/>
              <a:t>:</a:t>
            </a:r>
            <a:r>
              <a:rPr lang="en-US" dirty="0"/>
              <a:t> </a:t>
            </a:r>
            <a:br>
              <a:rPr lang="en-US" dirty="0"/>
            </a:br>
            <a:r>
              <a:rPr lang="en-US" dirty="0"/>
              <a:t>Mary likes hiking, swimming, and riding a bicycle.</a:t>
            </a:r>
          </a:p>
          <a:p>
            <a:endParaRPr lang="en-US" dirty="0"/>
          </a:p>
          <a:p>
            <a:endParaRPr lang="en-US" dirty="0"/>
          </a:p>
        </p:txBody>
      </p:sp>
    </p:spTree>
    <p:extLst>
      <p:ext uri="{BB962C8B-B14F-4D97-AF65-F5344CB8AC3E}">
        <p14:creationId xmlns:p14="http://schemas.microsoft.com/office/powerpoint/2010/main" val="19198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 2</a:t>
            </a:r>
            <a:endParaRPr lang="en-US" dirty="0"/>
          </a:p>
          <a:p>
            <a:pPr marL="0" indent="0">
              <a:buNone/>
            </a:pPr>
            <a:r>
              <a:rPr lang="en-US" b="1" dirty="0" smtClean="0"/>
              <a:t>  Not </a:t>
            </a:r>
            <a:r>
              <a:rPr lang="en-US" b="1" dirty="0"/>
              <a:t>Parallel:</a:t>
            </a:r>
            <a:r>
              <a:rPr lang="en-US" dirty="0"/>
              <a:t> </a:t>
            </a:r>
            <a:br>
              <a:rPr lang="en-US" dirty="0"/>
            </a:br>
            <a:r>
              <a:rPr lang="en-US" dirty="0"/>
              <a:t>The production manager was asked to write his report quickly, </a:t>
            </a:r>
            <a:r>
              <a:rPr lang="en-US" dirty="0" smtClean="0"/>
              <a:t>accurately</a:t>
            </a:r>
            <a:r>
              <a:rPr lang="en-US" dirty="0"/>
              <a:t>, and in a detailed manner.</a:t>
            </a:r>
          </a:p>
          <a:p>
            <a:pPr marL="0" indent="0">
              <a:buNone/>
            </a:pPr>
            <a:r>
              <a:rPr lang="en-US" b="1" dirty="0" smtClean="0"/>
              <a:t>  Parallel</a:t>
            </a:r>
            <a:r>
              <a:rPr lang="en-US" b="1" dirty="0"/>
              <a:t>:</a:t>
            </a:r>
            <a:r>
              <a:rPr lang="en-US" dirty="0"/>
              <a:t> </a:t>
            </a:r>
            <a:br>
              <a:rPr lang="en-US" dirty="0"/>
            </a:br>
            <a:r>
              <a:rPr lang="en-US" dirty="0"/>
              <a:t>The production manager was asked to write his report quickly, accurately, and thoroughly.</a:t>
            </a:r>
          </a:p>
          <a:p>
            <a:endParaRPr lang="en-US" dirty="0"/>
          </a:p>
          <a:p>
            <a:endParaRPr lang="en-US" dirty="0"/>
          </a:p>
        </p:txBody>
      </p:sp>
    </p:spTree>
    <p:extLst>
      <p:ext uri="{BB962C8B-B14F-4D97-AF65-F5344CB8AC3E}">
        <p14:creationId xmlns:p14="http://schemas.microsoft.com/office/powerpoint/2010/main" val="412760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Clauses</a:t>
            </a:r>
          </a:p>
        </p:txBody>
      </p:sp>
      <p:sp>
        <p:nvSpPr>
          <p:cNvPr id="3" name="Content Placeholder 2"/>
          <p:cNvSpPr>
            <a:spLocks noGrp="1"/>
          </p:cNvSpPr>
          <p:nvPr>
            <p:ph idx="1"/>
          </p:nvPr>
        </p:nvSpPr>
        <p:spPr>
          <a:xfrm>
            <a:off x="838200" y="1600201"/>
            <a:ext cx="7467600" cy="4191000"/>
          </a:xfrm>
        </p:spPr>
        <p:txBody>
          <a:bodyPr/>
          <a:lstStyle/>
          <a:p>
            <a:r>
              <a:rPr lang="en-US" dirty="0"/>
              <a:t>A parallel structure that begins with clauses must keep on with clauses. </a:t>
            </a:r>
          </a:p>
          <a:p>
            <a:r>
              <a:rPr lang="en-US" b="1" dirty="0"/>
              <a:t>Not Parallel:</a:t>
            </a:r>
            <a:r>
              <a:rPr lang="en-US" dirty="0"/>
              <a:t> </a:t>
            </a:r>
            <a:br>
              <a:rPr lang="en-US" dirty="0"/>
            </a:br>
            <a:r>
              <a:rPr lang="en-US" dirty="0"/>
              <a:t>The coach told the players that they should get a lot of sleep, that they should not eat too much, and to do some warm-up exercises before the game.</a:t>
            </a:r>
          </a:p>
          <a:p>
            <a:r>
              <a:rPr lang="en-US" b="1" dirty="0"/>
              <a:t>Parallel:</a:t>
            </a:r>
            <a:r>
              <a:rPr lang="en-US" dirty="0"/>
              <a:t> </a:t>
            </a:r>
            <a:br>
              <a:rPr lang="en-US" dirty="0"/>
            </a:br>
            <a:r>
              <a:rPr lang="en-US" dirty="0"/>
              <a:t>The coach told the players that they should get a lot of sleep, that they should not eat too much, and that they should do some warm-up exercises before the game.</a:t>
            </a:r>
          </a:p>
          <a:p>
            <a:endParaRPr lang="en-US" dirty="0"/>
          </a:p>
        </p:txBody>
      </p:sp>
    </p:spTree>
    <p:extLst>
      <p:ext uri="{BB962C8B-B14F-4D97-AF65-F5344CB8AC3E}">
        <p14:creationId xmlns:p14="http://schemas.microsoft.com/office/powerpoint/2010/main" val="20037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After a Colon</a:t>
            </a:r>
          </a:p>
        </p:txBody>
      </p:sp>
      <p:sp>
        <p:nvSpPr>
          <p:cNvPr id="3" name="Content Placeholder 2"/>
          <p:cNvSpPr>
            <a:spLocks noGrp="1"/>
          </p:cNvSpPr>
          <p:nvPr>
            <p:ph idx="1"/>
          </p:nvPr>
        </p:nvSpPr>
        <p:spPr/>
        <p:txBody>
          <a:bodyPr/>
          <a:lstStyle/>
          <a:p>
            <a:pPr marL="0" indent="0">
              <a:buNone/>
            </a:pPr>
            <a:r>
              <a:rPr lang="en-US" b="1" dirty="0"/>
              <a:t>Not Parallel:</a:t>
            </a:r>
            <a:r>
              <a:rPr lang="en-US" dirty="0"/>
              <a:t> </a:t>
            </a:r>
            <a:br>
              <a:rPr lang="en-US" dirty="0"/>
            </a:br>
            <a:r>
              <a:rPr lang="en-US" dirty="0"/>
              <a:t>The dictionary can be used to find these: word meanings, pronunciations, correct spellings, and looking up irregular verbs.</a:t>
            </a:r>
          </a:p>
          <a:p>
            <a:pPr marL="0" indent="0">
              <a:buNone/>
            </a:pPr>
            <a:r>
              <a:rPr lang="en-US" b="1" dirty="0"/>
              <a:t>Parallel:</a:t>
            </a:r>
            <a:r>
              <a:rPr lang="en-US" dirty="0"/>
              <a:t> </a:t>
            </a:r>
            <a:br>
              <a:rPr lang="en-US" dirty="0"/>
            </a:br>
            <a:r>
              <a:rPr lang="en-US" dirty="0"/>
              <a:t>The dictionary can be used to find these: word meanings, pronunciations, correct spellings, and irregular verbs.</a:t>
            </a:r>
          </a:p>
          <a:p>
            <a:endParaRPr lang="en-US" dirty="0"/>
          </a:p>
          <a:p>
            <a:endParaRPr lang="en-US" dirty="0"/>
          </a:p>
        </p:txBody>
      </p:sp>
    </p:spTree>
    <p:extLst>
      <p:ext uri="{BB962C8B-B14F-4D97-AF65-F5344CB8AC3E}">
        <p14:creationId xmlns:p14="http://schemas.microsoft.com/office/powerpoint/2010/main" val="237768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Structure </a:t>
            </a:r>
          </a:p>
        </p:txBody>
      </p:sp>
      <p:sp>
        <p:nvSpPr>
          <p:cNvPr id="3" name="Content Placeholder 2"/>
          <p:cNvSpPr>
            <a:spLocks noGrp="1"/>
          </p:cNvSpPr>
          <p:nvPr>
            <p:ph idx="1"/>
          </p:nvPr>
        </p:nvSpPr>
        <p:spPr/>
        <p:txBody>
          <a:bodyPr/>
          <a:lstStyle/>
          <a:p>
            <a:pPr>
              <a:buFont typeface="Wingdings 3" pitchFamily="18" charset="2"/>
              <a:buNone/>
            </a:pPr>
            <a:r>
              <a:rPr lang="en-US" i="1" dirty="0"/>
              <a:t>The best music is loud, fun, and you can</a:t>
            </a:r>
          </a:p>
          <a:p>
            <a:pPr>
              <a:buFont typeface="Wingdings 3" pitchFamily="18" charset="2"/>
              <a:buNone/>
            </a:pPr>
            <a:r>
              <a:rPr lang="en-US" i="1" dirty="0"/>
              <a:t>dance to it</a:t>
            </a:r>
            <a:r>
              <a:rPr lang="en-US" dirty="0"/>
              <a:t>. </a:t>
            </a:r>
          </a:p>
          <a:p>
            <a:pPr>
              <a:buFont typeface="Wingdings 3" pitchFamily="18" charset="2"/>
              <a:buNone/>
            </a:pPr>
            <a:r>
              <a:rPr lang="en-US" dirty="0"/>
              <a:t>Revision: The best music is loud, fun, and easy to dance </a:t>
            </a:r>
            <a:r>
              <a:rPr lang="en-US" dirty="0" smtClean="0"/>
              <a:t>to.</a:t>
            </a:r>
          </a:p>
          <a:p>
            <a:pPr>
              <a:buFont typeface="Wingdings 3" pitchFamily="18" charset="2"/>
              <a:buNone/>
            </a:pPr>
            <a:r>
              <a:rPr lang="en-US" i="1" dirty="0" smtClean="0"/>
              <a:t>That </a:t>
            </a:r>
            <a:r>
              <a:rPr lang="en-US" i="1" dirty="0"/>
              <a:t>book we read for class was really long, wordy, </a:t>
            </a:r>
            <a:r>
              <a:rPr lang="en-US" i="1" dirty="0" smtClean="0"/>
              <a:t>and didn’t </a:t>
            </a:r>
            <a:r>
              <a:rPr lang="en-US" i="1" dirty="0"/>
              <a:t>make any sense</a:t>
            </a:r>
            <a:r>
              <a:rPr lang="en-US" dirty="0"/>
              <a:t>. </a:t>
            </a:r>
          </a:p>
          <a:p>
            <a:pPr>
              <a:buFont typeface="Wingdings 3" pitchFamily="18" charset="2"/>
              <a:buNone/>
            </a:pPr>
            <a:r>
              <a:rPr lang="en-US" dirty="0"/>
              <a:t>Revision: That book we read for class was really long, wordy, and confusing.</a:t>
            </a:r>
          </a:p>
          <a:p>
            <a:pPr algn="just"/>
            <a:endParaRPr lang="en-US" dirty="0"/>
          </a:p>
          <a:p>
            <a:endParaRPr lang="en-US" dirty="0"/>
          </a:p>
        </p:txBody>
      </p:sp>
    </p:spTree>
    <p:extLst>
      <p:ext uri="{BB962C8B-B14F-4D97-AF65-F5344CB8AC3E}">
        <p14:creationId xmlns:p14="http://schemas.microsoft.com/office/powerpoint/2010/main" val="24636485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TM01790492[[fn=Sketchbook]]</Template>
  <TotalTime>91</TotalTime>
  <Words>370</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Sketchbook</vt:lpstr>
      <vt:lpstr>Parallelism</vt:lpstr>
      <vt:lpstr>Parallelism</vt:lpstr>
      <vt:lpstr>PowerPoint Presentation</vt:lpstr>
      <vt:lpstr>PowerPoint Presentation</vt:lpstr>
      <vt:lpstr>PowerPoint Presentation</vt:lpstr>
      <vt:lpstr>PowerPoint Presentation</vt:lpstr>
      <vt:lpstr>Clauses</vt:lpstr>
      <vt:lpstr>Lists After a Colon</vt:lpstr>
      <vt:lpstr>Parallel Structure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Parallelism</dc:title>
  <dc:creator>Nomi</dc:creator>
  <cp:lastModifiedBy>Sayma Ahmed (Sye)</cp:lastModifiedBy>
  <cp:revision>8</cp:revision>
  <dcterms:created xsi:type="dcterms:W3CDTF">2006-08-16T00:00:00Z</dcterms:created>
  <dcterms:modified xsi:type="dcterms:W3CDTF">2020-11-07T12:05:00Z</dcterms:modified>
</cp:coreProperties>
</file>