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6858000" cy="9144000"/>
  <p:embeddedFontLst>
    <p:embeddedFont>
      <p:font typeface="Montserrat"/>
      <p:regular r:id="rId29"/>
      <p:bold r:id="rId30"/>
      <p:italic r:id="rId31"/>
      <p:boldItalic r:id="rId32"/>
    </p:embeddedFont>
    <p:embeddedFont>
      <p:font typeface="La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7" roundtripDataSignature="AMtx7mhYnDU7SwfK0+kzaVovOU0JPc4f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1A6D1B-B9D9-47DF-B9B5-7BFC199F95C9}">
  <a:tblStyle styleId="{AF1A6D1B-B9D9-47DF-B9B5-7BFC199F95C9}" styleName="Table_0">
    <a:wholeTbl>
      <a:tcTxStyle b="off" i="off">
        <a:font>
          <a:latin typeface="Trebuchet MS"/>
          <a:ea typeface="Trebuchet MS"/>
          <a:cs typeface="Trebuchet MS"/>
        </a:font>
        <a:schemeClr val="dk1"/>
      </a:tcTxStyle>
      <a:tcStyle>
        <a:tcBdr>
          <a:left>
            <a:ln cap="flat" cmpd="sng" w="12700">
              <a:solidFill>
                <a:schemeClr val="accent2"/>
              </a:solidFill>
              <a:prstDash val="solid"/>
              <a:round/>
              <a:headEnd len="sm" w="sm" type="none"/>
              <a:tailEnd len="sm" w="sm" type="none"/>
            </a:ln>
          </a:left>
          <a:right>
            <a:ln cap="flat" cmpd="sng" w="12700">
              <a:solidFill>
                <a:schemeClr val="accent2"/>
              </a:solidFill>
              <a:prstDash val="solid"/>
              <a:round/>
              <a:headEnd len="sm" w="sm" type="none"/>
              <a:tailEnd len="sm" w="sm" type="none"/>
            </a:ln>
          </a:right>
          <a:top>
            <a:ln cap="flat" cmpd="sng" w="12700">
              <a:solidFill>
                <a:schemeClr val="accent2"/>
              </a:solidFill>
              <a:prstDash val="solid"/>
              <a:round/>
              <a:headEnd len="sm" w="sm" type="none"/>
              <a:tailEnd len="sm" w="sm" type="none"/>
            </a:ln>
          </a:top>
          <a:bottom>
            <a:ln cap="flat" cmpd="sng" w="12700">
              <a:solidFill>
                <a:schemeClr val="accent2"/>
              </a:solidFill>
              <a:prstDash val="solid"/>
              <a:round/>
              <a:headEnd len="sm" w="sm" type="none"/>
              <a:tailEnd len="sm" w="sm" type="none"/>
            </a:ln>
          </a:bottom>
          <a:insideH>
            <a:ln cap="flat" cmpd="sng" w="12700">
              <a:solidFill>
                <a:schemeClr val="accent2"/>
              </a:solidFill>
              <a:prstDash val="solid"/>
              <a:round/>
              <a:headEnd len="sm" w="sm" type="none"/>
              <a:tailEnd len="sm" w="sm" type="none"/>
            </a:ln>
          </a:insideH>
          <a:insideV>
            <a:ln cap="flat" cmpd="sng" w="12700">
              <a:solidFill>
                <a:schemeClr val="accent2"/>
              </a:solidFill>
              <a:prstDash val="solid"/>
              <a:round/>
              <a:headEnd len="sm" w="sm" type="none"/>
              <a:tailEnd len="sm" w="sm" type="none"/>
            </a:ln>
          </a:insideV>
        </a:tcBdr>
        <a:fill>
          <a:solidFill>
            <a:srgbClr val="F1EAF3"/>
          </a:solidFill>
        </a:fill>
      </a:tcStyle>
    </a:wholeTbl>
    <a:band1H>
      <a:tcTxStyle/>
      <a:tcStyle>
        <a:fill>
          <a:solidFill>
            <a:srgbClr val="E2D2E7"/>
          </a:solidFill>
        </a:fill>
      </a:tcStyle>
    </a:band1H>
    <a:band2H>
      <a:tcTxStyle/>
    </a:band2H>
    <a:band1V>
      <a:tcTxStyle/>
      <a:tcStyle>
        <a:fill>
          <a:solidFill>
            <a:srgbClr val="E2D2E7"/>
          </a:solidFill>
        </a:fill>
      </a:tcStyle>
    </a:band1V>
    <a:band2V>
      <a:tcTxStyle/>
    </a:band2V>
    <a:lastCol>
      <a:tcTxStyle b="on" i="off"/>
    </a:lastCol>
    <a:firstCol>
      <a:tcTxStyle b="on" i="off"/>
    </a:firstCol>
    <a:lastRow>
      <a:tcTxStyle b="on" i="off"/>
      <a:tcStyle>
        <a:tcBdr>
          <a:top>
            <a:ln cap="flat" cmpd="sng" w="25400">
              <a:solidFill>
                <a:schemeClr val="accent2"/>
              </a:solidFill>
              <a:prstDash val="solid"/>
              <a:round/>
              <a:headEnd len="sm" w="sm" type="none"/>
              <a:tailEnd len="sm" w="sm" type="none"/>
            </a:ln>
          </a:top>
        </a:tcBdr>
        <a:fill>
          <a:solidFill>
            <a:srgbClr val="F1EAF3"/>
          </a:solidFill>
        </a:fill>
      </a:tcStyle>
    </a:lastRow>
    <a:seCell>
      <a:tcTxStyle/>
    </a:seCell>
    <a:swCell>
      <a:tcTxStyle/>
    </a:swCell>
    <a:firstRow>
      <a:tcTxStyle b="on" i="off"/>
      <a:tcStyle>
        <a:fill>
          <a:solidFill>
            <a:srgbClr val="F1EAF3"/>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ontserrat-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5.xml"/><Relationship Id="rId33" Type="http://schemas.openxmlformats.org/officeDocument/2006/relationships/font" Target="fonts/Lato-regular.fntdata"/><Relationship Id="rId10" Type="http://schemas.openxmlformats.org/officeDocument/2006/relationships/slide" Target="slides/slide4.xml"/><Relationship Id="rId32" Type="http://schemas.openxmlformats.org/officeDocument/2006/relationships/font" Target="fonts/Montserrat-boldItalic.fntdata"/><Relationship Id="rId13" Type="http://schemas.openxmlformats.org/officeDocument/2006/relationships/slide" Target="slides/slide7.xml"/><Relationship Id="rId35" Type="http://schemas.openxmlformats.org/officeDocument/2006/relationships/font" Target="fonts/Lato-italic.fntdata"/><Relationship Id="rId12" Type="http://schemas.openxmlformats.org/officeDocument/2006/relationships/slide" Target="slides/slide6.xml"/><Relationship Id="rId34" Type="http://schemas.openxmlformats.org/officeDocument/2006/relationships/font" Target="fonts/Lato-bold.fntdata"/><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font" Target="fonts/La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c0b025df2a_1_189"/>
          <p:cNvSpPr/>
          <p:nvPr/>
        </p:nvSpPr>
        <p:spPr>
          <a:xfrm rot="5400000">
            <a:off x="7226400" y="274573"/>
            <a:ext cx="21915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gc0b025df2a_1_189"/>
          <p:cNvGrpSpPr/>
          <p:nvPr/>
        </p:nvGrpSpPr>
        <p:grpSpPr>
          <a:xfrm>
            <a:off x="0" y="654"/>
            <a:ext cx="5153705" cy="6845694"/>
            <a:chOff x="0" y="75"/>
            <a:chExt cx="5153705" cy="5152950"/>
          </a:xfrm>
        </p:grpSpPr>
        <p:sp>
          <p:nvSpPr>
            <p:cNvPr id="12" name="Google Shape;12;gc0b025df2a_1_189"/>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c0b025df2a_1_189"/>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gc0b025df2a_1_189"/>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gc0b025df2a_1_189"/>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gc0b025df2a_1_189"/>
          <p:cNvSpPr txBox="1"/>
          <p:nvPr>
            <p:ph type="ctrTitle"/>
          </p:nvPr>
        </p:nvSpPr>
        <p:spPr>
          <a:xfrm>
            <a:off x="3537150" y="2104533"/>
            <a:ext cx="5017500" cy="21051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gc0b025df2a_1_189"/>
          <p:cNvSpPr txBox="1"/>
          <p:nvPr>
            <p:ph idx="1" type="subTitle"/>
          </p:nvPr>
        </p:nvSpPr>
        <p:spPr>
          <a:xfrm>
            <a:off x="5083950" y="5233233"/>
            <a:ext cx="3470700" cy="674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gc0b025df2a_1_18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gc0b025df2a_1_285"/>
          <p:cNvGrpSpPr/>
          <p:nvPr/>
        </p:nvGrpSpPr>
        <p:grpSpPr>
          <a:xfrm>
            <a:off x="4406400" y="0"/>
            <a:ext cx="4737600" cy="6857248"/>
            <a:chOff x="4406400" y="0"/>
            <a:chExt cx="4737600" cy="5143065"/>
          </a:xfrm>
        </p:grpSpPr>
        <p:sp>
          <p:nvSpPr>
            <p:cNvPr id="107" name="Google Shape;107;gc0b025df2a_1_28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c0b025df2a_1_28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c0b025df2a_1_28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c0b025df2a_1_28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gc0b025df2a_1_28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c0b025df2a_1_28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c0b025df2a_1_28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gc0b025df2a_1_28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c0b025df2a_1_28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c0b025df2a_1_28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c0b025df2a_1_28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c0b025df2a_1_28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c0b025df2a_1_28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c0b025df2a_1_28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c0b025df2a_1_28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c0b025df2a_1_28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gc0b025df2a_1_28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c0b025df2a_1_28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gc0b025df2a_1_285"/>
          <p:cNvSpPr txBox="1"/>
          <p:nvPr>
            <p:ph hasCustomPrompt="1" type="title"/>
          </p:nvPr>
        </p:nvSpPr>
        <p:spPr>
          <a:xfrm>
            <a:off x="823850" y="1712900"/>
            <a:ext cx="4776000" cy="17343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gc0b025df2a_1_285"/>
          <p:cNvSpPr txBox="1"/>
          <p:nvPr>
            <p:ph idx="1" type="body"/>
          </p:nvPr>
        </p:nvSpPr>
        <p:spPr>
          <a:xfrm>
            <a:off x="823850" y="3524166"/>
            <a:ext cx="4776000" cy="1625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gc0b025df2a_1_28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gc0b025df2a_1_30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0" name="Shape 130"/>
        <p:cNvGrpSpPr/>
        <p:nvPr/>
      </p:nvGrpSpPr>
      <p:grpSpPr>
        <a:xfrm>
          <a:off x="0" y="0"/>
          <a:ext cx="0" cy="0"/>
          <a:chOff x="0" y="0"/>
          <a:chExt cx="0" cy="0"/>
        </a:xfrm>
      </p:grpSpPr>
      <p:sp>
        <p:nvSpPr>
          <p:cNvPr id="131" name="Google Shape;131;gc0b025df2a_1_310"/>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lvl1pPr lvl="0" rtl="0" algn="l">
              <a:spcBef>
                <a:spcPts val="0"/>
              </a:spcBef>
              <a:spcAft>
                <a:spcPts val="0"/>
              </a:spcAft>
              <a:buClr>
                <a:srgbClr val="FEF7F0"/>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gc0b025df2a_1_310"/>
          <p:cNvSpPr txBox="1"/>
          <p:nvPr>
            <p:ph idx="1" type="body"/>
          </p:nvPr>
        </p:nvSpPr>
        <p:spPr>
          <a:xfrm>
            <a:off x="457200" y="1609416"/>
            <a:ext cx="7239000" cy="4846200"/>
          </a:xfrm>
          <a:prstGeom prst="rect">
            <a:avLst/>
          </a:prstGeom>
          <a:noFill/>
          <a:ln>
            <a:noFill/>
          </a:ln>
        </p:spPr>
        <p:txBody>
          <a:bodyPr anchorCtr="0" anchor="t" bIns="45700" lIns="91425" spcFirstLastPara="1" rIns="91425" wrap="square" tIns="45700">
            <a:normAutofit/>
          </a:bodyPr>
          <a:lstStyle>
            <a:lvl1pPr indent="-312039" lvl="0" marL="457200" rtl="0" algn="l">
              <a:spcBef>
                <a:spcPts val="600"/>
              </a:spcBef>
              <a:spcAft>
                <a:spcPts val="0"/>
              </a:spcAft>
              <a:buSzPts val="1314"/>
              <a:buChar char="●"/>
              <a:defRPr/>
            </a:lvl1pPr>
            <a:lvl2pPr indent="-320040" lvl="1" marL="914400" rtl="0" algn="l">
              <a:spcBef>
                <a:spcPts val="1200"/>
              </a:spcBef>
              <a:spcAft>
                <a:spcPts val="0"/>
              </a:spcAft>
              <a:buSzPts val="1440"/>
              <a:buChar char="○"/>
              <a:defRPr/>
            </a:lvl2pPr>
            <a:lvl3pPr indent="-297180" lvl="2" marL="1371600" rtl="0" algn="l">
              <a:spcBef>
                <a:spcPts val="1200"/>
              </a:spcBef>
              <a:spcAft>
                <a:spcPts val="0"/>
              </a:spcAft>
              <a:buSzPts val="1080"/>
              <a:buChar char="■"/>
              <a:defRPr/>
            </a:lvl3pPr>
            <a:lvl4pPr indent="-320039" lvl="3" marL="1828800" rtl="0" algn="l">
              <a:spcBef>
                <a:spcPts val="1200"/>
              </a:spcBef>
              <a:spcAft>
                <a:spcPts val="0"/>
              </a:spcAft>
              <a:buSzPts val="1440"/>
              <a:buChar char="●"/>
              <a:defRPr/>
            </a:lvl4pPr>
            <a:lvl5pPr indent="-308610" lvl="4" marL="2286000" rtl="0" algn="l">
              <a:spcBef>
                <a:spcPts val="1200"/>
              </a:spcBef>
              <a:spcAft>
                <a:spcPts val="0"/>
              </a:spcAft>
              <a:buSzPts val="1260"/>
              <a:buChar char="○"/>
              <a:defRPr/>
            </a:lvl5pPr>
            <a:lvl6pPr indent="-320039" lvl="5" marL="2743200" rtl="0" algn="l">
              <a:spcBef>
                <a:spcPts val="1200"/>
              </a:spcBef>
              <a:spcAft>
                <a:spcPts val="0"/>
              </a:spcAft>
              <a:buSzPts val="1440"/>
              <a:buChar char="■"/>
              <a:defRPr/>
            </a:lvl6pPr>
            <a:lvl7pPr indent="-320039" lvl="6" marL="3200400" rtl="0" algn="l">
              <a:spcBef>
                <a:spcPts val="1200"/>
              </a:spcBef>
              <a:spcAft>
                <a:spcPts val="0"/>
              </a:spcAft>
              <a:buSzPts val="1440"/>
              <a:buChar char="●"/>
              <a:defRPr/>
            </a:lvl7pPr>
            <a:lvl8pPr indent="-342900" lvl="7" marL="3657600" rtl="0" algn="l">
              <a:spcBef>
                <a:spcPts val="1200"/>
              </a:spcBef>
              <a:spcAft>
                <a:spcPts val="0"/>
              </a:spcAft>
              <a:buSzPts val="1800"/>
              <a:buChar char="○"/>
              <a:defRPr/>
            </a:lvl8pPr>
            <a:lvl9pPr indent="-342900" lvl="8" marL="4114800" rtl="0" algn="l">
              <a:spcBef>
                <a:spcPts val="1200"/>
              </a:spcBef>
              <a:spcAft>
                <a:spcPts val="1200"/>
              </a:spcAft>
              <a:buSzPts val="1800"/>
              <a:buChar char="■"/>
              <a:defRPr/>
            </a:lvl9pPr>
          </a:lstStyle>
          <a:p/>
        </p:txBody>
      </p:sp>
      <p:sp>
        <p:nvSpPr>
          <p:cNvPr id="133" name="Google Shape;133;gc0b025df2a_1_310"/>
          <p:cNvSpPr txBox="1"/>
          <p:nvPr>
            <p:ph idx="10" type="dt"/>
          </p:nvPr>
        </p:nvSpPr>
        <p:spPr>
          <a:xfrm>
            <a:off x="4245936" y="6557946"/>
            <a:ext cx="2002500" cy="226800"/>
          </a:xfrm>
          <a:prstGeom prst="rect">
            <a:avLst/>
          </a:prstGeom>
          <a:noFill/>
          <a:ln>
            <a:noFill/>
          </a:ln>
        </p:spPr>
        <p:txBody>
          <a:bodyPr anchorCtr="0" anchor="b" bIns="0" lIns="91425" spcFirstLastPara="1" rIns="91425" wrap="square" tIns="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gc0b025df2a_1_310"/>
          <p:cNvSpPr txBox="1"/>
          <p:nvPr>
            <p:ph idx="11" type="ftr"/>
          </p:nvPr>
        </p:nvSpPr>
        <p:spPr>
          <a:xfrm>
            <a:off x="457200" y="6557946"/>
            <a:ext cx="3657600" cy="228600"/>
          </a:xfrm>
          <a:prstGeom prst="rect">
            <a:avLst/>
          </a:prstGeom>
          <a:noFill/>
          <a:ln>
            <a:noFill/>
          </a:ln>
        </p:spPr>
        <p:txBody>
          <a:bodyPr anchorCtr="0" anchor="b" bIns="0" lIns="91425" spcFirstLastPara="1" rIns="91425" wrap="square" tIns="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5" name="Google Shape;135;gc0b025df2a_1_310"/>
          <p:cNvSpPr txBox="1"/>
          <p:nvPr>
            <p:ph idx="12" type="sldNum"/>
          </p:nvPr>
        </p:nvSpPr>
        <p:spPr>
          <a:xfrm>
            <a:off x="6251448" y="6556248"/>
            <a:ext cx="588300" cy="228600"/>
          </a:xfrm>
          <a:prstGeom prst="rect">
            <a:avLst/>
          </a:prstGeom>
          <a:noFill/>
          <a:ln>
            <a:noFill/>
          </a:ln>
        </p:spPr>
        <p:txBody>
          <a:bodyPr anchorCtr="0" anchor="b" bIns="0" lIns="0" spcFirstLastPara="1" rIns="0" wrap="square" tIns="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gc0b025df2a_1_199"/>
          <p:cNvGrpSpPr/>
          <p:nvPr/>
        </p:nvGrpSpPr>
        <p:grpSpPr>
          <a:xfrm>
            <a:off x="4406400" y="0"/>
            <a:ext cx="4737600" cy="6857248"/>
            <a:chOff x="4406400" y="0"/>
            <a:chExt cx="4737600" cy="5143065"/>
          </a:xfrm>
        </p:grpSpPr>
        <p:sp>
          <p:nvSpPr>
            <p:cNvPr id="21" name="Google Shape;21;gc0b025df2a_1_199"/>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gc0b025df2a_1_199"/>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gc0b025df2a_1_199"/>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gc0b025df2a_1_199"/>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gc0b025df2a_1_199"/>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gc0b025df2a_1_199"/>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c0b025df2a_1_199"/>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gc0b025df2a_1_199"/>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gc0b025df2a_1_199"/>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gc0b025df2a_1_199"/>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gc0b025df2a_1_199"/>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gc0b025df2a_1_199"/>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gc0b025df2a_1_199"/>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gc0b025df2a_1_199"/>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c0b025df2a_1_199"/>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gc0b025df2a_1_199"/>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c0b025df2a_1_199"/>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gc0b025df2a_1_199"/>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gc0b025df2a_1_199"/>
          <p:cNvSpPr txBox="1"/>
          <p:nvPr>
            <p:ph type="title"/>
          </p:nvPr>
        </p:nvSpPr>
        <p:spPr>
          <a:xfrm>
            <a:off x="823850" y="2737333"/>
            <a:ext cx="4587000" cy="15315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gc0b025df2a_1_19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gc0b025df2a_1_221"/>
          <p:cNvGrpSpPr/>
          <p:nvPr/>
        </p:nvGrpSpPr>
        <p:grpSpPr>
          <a:xfrm>
            <a:off x="0" y="507989"/>
            <a:ext cx="1037850" cy="1355016"/>
            <a:chOff x="0" y="381001"/>
            <a:chExt cx="1037850" cy="1016287"/>
          </a:xfrm>
        </p:grpSpPr>
        <p:sp>
          <p:nvSpPr>
            <p:cNvPr id="43" name="Google Shape;43;gc0b025df2a_1_2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c0b025df2a_1_2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gc0b025df2a_1_221"/>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gc0b025df2a_1_221"/>
          <p:cNvSpPr txBox="1"/>
          <p:nvPr>
            <p:ph idx="1" type="body"/>
          </p:nvPr>
        </p:nvSpPr>
        <p:spPr>
          <a:xfrm>
            <a:off x="1297500" y="2090067"/>
            <a:ext cx="7038900" cy="3881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gc0b025df2a_1_22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gc0b025df2a_1_228"/>
          <p:cNvGrpSpPr/>
          <p:nvPr/>
        </p:nvGrpSpPr>
        <p:grpSpPr>
          <a:xfrm>
            <a:off x="0" y="507989"/>
            <a:ext cx="1037850" cy="1355016"/>
            <a:chOff x="0" y="381001"/>
            <a:chExt cx="1037850" cy="1016287"/>
          </a:xfrm>
        </p:grpSpPr>
        <p:sp>
          <p:nvSpPr>
            <p:cNvPr id="50" name="Google Shape;50;gc0b025df2a_1_22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gc0b025df2a_1_22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gc0b025df2a_1_228"/>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gc0b025df2a_1_228"/>
          <p:cNvSpPr txBox="1"/>
          <p:nvPr>
            <p:ph idx="1" type="body"/>
          </p:nvPr>
        </p:nvSpPr>
        <p:spPr>
          <a:xfrm>
            <a:off x="1297500" y="2090067"/>
            <a:ext cx="3403200" cy="3881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gc0b025df2a_1_228"/>
          <p:cNvSpPr txBox="1"/>
          <p:nvPr>
            <p:ph idx="2" type="body"/>
          </p:nvPr>
        </p:nvSpPr>
        <p:spPr>
          <a:xfrm>
            <a:off x="4933221" y="2090067"/>
            <a:ext cx="3403200" cy="3881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gc0b025df2a_1_22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gc0b025df2a_1_236"/>
          <p:cNvGrpSpPr/>
          <p:nvPr/>
        </p:nvGrpSpPr>
        <p:grpSpPr>
          <a:xfrm>
            <a:off x="0" y="507989"/>
            <a:ext cx="1037850" cy="1355016"/>
            <a:chOff x="0" y="381001"/>
            <a:chExt cx="1037850" cy="1016287"/>
          </a:xfrm>
        </p:grpSpPr>
        <p:sp>
          <p:nvSpPr>
            <p:cNvPr id="58" name="Google Shape;58;gc0b025df2a_1_23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gc0b025df2a_1_23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gc0b025df2a_1_236"/>
          <p:cNvSpPr txBox="1"/>
          <p:nvPr>
            <p:ph type="title"/>
          </p:nvPr>
        </p:nvSpPr>
        <p:spPr>
          <a:xfrm>
            <a:off x="1297500" y="525000"/>
            <a:ext cx="7038900" cy="12189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gc0b025df2a_1_2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gc0b025df2a_1_242"/>
          <p:cNvGrpSpPr/>
          <p:nvPr/>
        </p:nvGrpSpPr>
        <p:grpSpPr>
          <a:xfrm>
            <a:off x="0" y="507989"/>
            <a:ext cx="1037850" cy="1355016"/>
            <a:chOff x="0" y="381001"/>
            <a:chExt cx="1037850" cy="1016287"/>
          </a:xfrm>
        </p:grpSpPr>
        <p:sp>
          <p:nvSpPr>
            <p:cNvPr id="64" name="Google Shape;64;gc0b025df2a_1_24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c0b025df2a_1_24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gc0b025df2a_1_242"/>
          <p:cNvSpPr txBox="1"/>
          <p:nvPr>
            <p:ph type="title"/>
          </p:nvPr>
        </p:nvSpPr>
        <p:spPr>
          <a:xfrm>
            <a:off x="1297500" y="525000"/>
            <a:ext cx="3798900" cy="19908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gc0b025df2a_1_242"/>
          <p:cNvSpPr txBox="1"/>
          <p:nvPr>
            <p:ph idx="1" type="body"/>
          </p:nvPr>
        </p:nvSpPr>
        <p:spPr>
          <a:xfrm>
            <a:off x="1297500" y="2630067"/>
            <a:ext cx="3798900" cy="322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gc0b025df2a_1_24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gc0b025df2a_1_249"/>
          <p:cNvGrpSpPr/>
          <p:nvPr/>
        </p:nvGrpSpPr>
        <p:grpSpPr>
          <a:xfrm>
            <a:off x="4406400" y="0"/>
            <a:ext cx="4737600" cy="6857829"/>
            <a:chOff x="4406400" y="0"/>
            <a:chExt cx="4737600" cy="5143500"/>
          </a:xfrm>
        </p:grpSpPr>
        <p:sp>
          <p:nvSpPr>
            <p:cNvPr id="71" name="Google Shape;71;gc0b025df2a_1_249"/>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gc0b025df2a_1_249"/>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gc0b025df2a_1_249"/>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gc0b025df2a_1_249"/>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gc0b025df2a_1_249"/>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c0b025df2a_1_249"/>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gc0b025df2a_1_249"/>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c0b025df2a_1_249"/>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gc0b025df2a_1_249"/>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gc0b025df2a_1_249"/>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c0b025df2a_1_249"/>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gc0b025df2a_1_249"/>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c0b025df2a_1_249"/>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gc0b025df2a_1_249"/>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c0b025df2a_1_249"/>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c0b025df2a_1_249"/>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c0b025df2a_1_249"/>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c0b025df2a_1_249"/>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gc0b025df2a_1_249"/>
          <p:cNvSpPr txBox="1"/>
          <p:nvPr>
            <p:ph type="title"/>
          </p:nvPr>
        </p:nvSpPr>
        <p:spPr>
          <a:xfrm>
            <a:off x="823850" y="1155700"/>
            <a:ext cx="4587000" cy="4694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gc0b025df2a_1_24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gc0b025df2a_1_271"/>
          <p:cNvGrpSpPr/>
          <p:nvPr/>
        </p:nvGrpSpPr>
        <p:grpSpPr>
          <a:xfrm>
            <a:off x="0" y="507989"/>
            <a:ext cx="1037850" cy="1355016"/>
            <a:chOff x="0" y="381001"/>
            <a:chExt cx="1037850" cy="1016287"/>
          </a:xfrm>
        </p:grpSpPr>
        <p:sp>
          <p:nvSpPr>
            <p:cNvPr id="93" name="Google Shape;93;gc0b025df2a_1_27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c0b025df2a_1_27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gc0b025df2a_1_271"/>
          <p:cNvSpPr txBox="1"/>
          <p:nvPr>
            <p:ph type="title"/>
          </p:nvPr>
        </p:nvSpPr>
        <p:spPr>
          <a:xfrm>
            <a:off x="1297500" y="2211100"/>
            <a:ext cx="3036300" cy="23355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gc0b025df2a_1_271"/>
          <p:cNvSpPr txBox="1"/>
          <p:nvPr>
            <p:ph idx="1" type="subTitle"/>
          </p:nvPr>
        </p:nvSpPr>
        <p:spPr>
          <a:xfrm>
            <a:off x="1297500" y="4717333"/>
            <a:ext cx="3036300" cy="674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gc0b025df2a_1_271"/>
          <p:cNvSpPr txBox="1"/>
          <p:nvPr>
            <p:ph idx="2" type="body"/>
          </p:nvPr>
        </p:nvSpPr>
        <p:spPr>
          <a:xfrm>
            <a:off x="4648200" y="2262133"/>
            <a:ext cx="3676800" cy="3129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gc0b025df2a_1_27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gc0b025df2a_1_279"/>
          <p:cNvGrpSpPr/>
          <p:nvPr/>
        </p:nvGrpSpPr>
        <p:grpSpPr>
          <a:xfrm>
            <a:off x="0" y="5504636"/>
            <a:ext cx="698925" cy="912853"/>
            <a:chOff x="0" y="3785672"/>
            <a:chExt cx="698925" cy="684657"/>
          </a:xfrm>
        </p:grpSpPr>
        <p:sp>
          <p:nvSpPr>
            <p:cNvPr id="101" name="Google Shape;101;gc0b025df2a_1_279"/>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gc0b025df2a_1_279"/>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gc0b025df2a_1_279"/>
          <p:cNvSpPr txBox="1"/>
          <p:nvPr>
            <p:ph idx="1" type="body"/>
          </p:nvPr>
        </p:nvSpPr>
        <p:spPr>
          <a:xfrm>
            <a:off x="812725" y="5740500"/>
            <a:ext cx="6936000" cy="6984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gc0b025df2a_1_27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gc0b025df2a_1_18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gc0b025df2a_1_185"/>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gc0b025df2a_1_18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type="ctrTitle"/>
          </p:nvPr>
        </p:nvSpPr>
        <p:spPr>
          <a:xfrm>
            <a:off x="3537150" y="2104533"/>
            <a:ext cx="5017500" cy="2105100"/>
          </a:xfrm>
          <a:prstGeom prst="rect">
            <a:avLst/>
          </a:prstGeom>
          <a:noFill/>
          <a:ln>
            <a:noFill/>
          </a:ln>
        </p:spPr>
        <p:txBody>
          <a:bodyPr anchorCtr="0" anchor="b" bIns="0" lIns="45700" spcFirstLastPara="1" rIns="45700" wrap="square" tIns="0">
            <a:noAutofit/>
          </a:bodyPr>
          <a:lstStyle/>
          <a:p>
            <a:pPr indent="0" lvl="0" marL="0" rtl="0" algn="r">
              <a:spcBef>
                <a:spcPts val="0"/>
              </a:spcBef>
              <a:spcAft>
                <a:spcPts val="0"/>
              </a:spcAft>
              <a:buClr>
                <a:srgbClr val="FEF7F0"/>
              </a:buClr>
              <a:buSzPts val="4200"/>
              <a:buFont typeface="Trebuchet MS"/>
              <a:buNone/>
            </a:pPr>
            <a:r>
              <a:rPr lang="en-US"/>
              <a:t>PARAGRAPH WRITING</a:t>
            </a:r>
            <a:endParaRPr/>
          </a:p>
        </p:txBody>
      </p:sp>
      <p:sp>
        <p:nvSpPr>
          <p:cNvPr id="141" name="Google Shape;141;p1"/>
          <p:cNvSpPr txBox="1"/>
          <p:nvPr>
            <p:ph idx="1" type="subTitle"/>
          </p:nvPr>
        </p:nvSpPr>
        <p:spPr>
          <a:xfrm>
            <a:off x="5083950" y="5233233"/>
            <a:ext cx="3470700" cy="674700"/>
          </a:xfrm>
          <a:prstGeom prst="rect">
            <a:avLst/>
          </a:prstGeom>
          <a:noFill/>
          <a:ln>
            <a:noFill/>
          </a:ln>
        </p:spPr>
        <p:txBody>
          <a:bodyPr anchorCtr="0" anchor="t" bIns="0" lIns="45700" spcFirstLastPara="1" rIns="45700" wrap="square" tIns="0">
            <a:normAutofit/>
          </a:bodyPr>
          <a:lstStyle/>
          <a:p>
            <a:pPr indent="0" lvl="0" marL="0" rtl="0" algn="r">
              <a:spcBef>
                <a:spcPts val="0"/>
              </a:spcBef>
              <a:spcAft>
                <a:spcPts val="0"/>
              </a:spcAft>
              <a:buSzPts val="1606"/>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0"/>
          <p:cNvSpPr txBox="1"/>
          <p:nvPr>
            <p:ph idx="1" type="body"/>
          </p:nvPr>
        </p:nvSpPr>
        <p:spPr>
          <a:xfrm>
            <a:off x="457200" y="228600"/>
            <a:ext cx="8435100" cy="6227100"/>
          </a:xfrm>
          <a:prstGeom prst="rect">
            <a:avLst/>
          </a:prstGeom>
          <a:noFill/>
          <a:ln>
            <a:noFill/>
          </a:ln>
        </p:spPr>
        <p:txBody>
          <a:bodyPr anchorCtr="0" anchor="t" bIns="45700" lIns="91425" spcFirstLastPara="1" rIns="91425" wrap="square" tIns="45700">
            <a:normAutofit/>
          </a:bodyPr>
          <a:lstStyle/>
          <a:p>
            <a:pPr indent="-308759" lvl="0" marL="274320" rtl="0" algn="l">
              <a:spcBef>
                <a:spcPts val="0"/>
              </a:spcBef>
              <a:spcAft>
                <a:spcPts val="0"/>
              </a:spcAft>
              <a:buSzPts val="2298"/>
              <a:buChar char="●"/>
            </a:pPr>
            <a:r>
              <a:rPr lang="en-US" sz="1700"/>
              <a:t>III. </a:t>
            </a:r>
            <a:r>
              <a:rPr i="1" lang="en-US" sz="1700" u="sng"/>
              <a:t>Closing Sentence</a:t>
            </a:r>
            <a:endParaRPr sz="1700"/>
          </a:p>
          <a:p>
            <a:pPr indent="-321459" lvl="0" marL="274320" rtl="0" algn="l">
              <a:spcBef>
                <a:spcPts val="600"/>
              </a:spcBef>
              <a:spcAft>
                <a:spcPts val="0"/>
              </a:spcAft>
              <a:buSzPts val="2498"/>
              <a:buChar char="●"/>
            </a:pPr>
            <a:r>
              <a:rPr lang="en-US" sz="1900"/>
              <a:t>What is the closing sentence? The closing sentence is the last sentence in a paragraph.  </a:t>
            </a:r>
            <a:endParaRPr sz="1900"/>
          </a:p>
          <a:p>
            <a:pPr indent="-321459" lvl="0" marL="274320" rtl="0" algn="l">
              <a:spcBef>
                <a:spcPts val="600"/>
              </a:spcBef>
              <a:spcAft>
                <a:spcPts val="0"/>
              </a:spcAft>
              <a:buSzPts val="2498"/>
              <a:buChar char="●"/>
            </a:pPr>
            <a:r>
              <a:rPr lang="en-US" sz="1900"/>
              <a:t>What does it do? It restates the main idea of your paragraph.  </a:t>
            </a:r>
            <a:endParaRPr sz="1900"/>
          </a:p>
          <a:p>
            <a:pPr indent="-321459" lvl="0" marL="274320" rtl="0" algn="l">
              <a:spcBef>
                <a:spcPts val="600"/>
              </a:spcBef>
              <a:spcAft>
                <a:spcPts val="0"/>
              </a:spcAft>
              <a:buSzPts val="2498"/>
              <a:buChar char="●"/>
            </a:pPr>
            <a:r>
              <a:rPr lang="en-US" sz="1900"/>
              <a:t>How do I write one? Restate the main idea of the paragraph using different words.  </a:t>
            </a:r>
            <a:endParaRPr sz="1900"/>
          </a:p>
          <a:p>
            <a:pPr indent="-321459" lvl="0" marL="274320" rtl="0" algn="l">
              <a:spcBef>
                <a:spcPts val="600"/>
              </a:spcBef>
              <a:spcAft>
                <a:spcPts val="0"/>
              </a:spcAft>
              <a:buSzPts val="2498"/>
              <a:buChar char="●"/>
            </a:pPr>
            <a:r>
              <a:rPr lang="en-US" sz="1900"/>
              <a:t>Example:Bangladesh is one of the best countries in the world to live in. First, Bangladesh has an excellent health care system. All Bangladeshis have access to medical services at a reasonable price. Second, Bangladesh has a high standard of education. Students are taught by well‐trained teachers and are encouraged to continue studying at university. Finally, Bangladesh’s cities are clean and efficiently managed. Bangladesh cities have many parks and lots of space for people to live. </a:t>
            </a:r>
            <a:r>
              <a:rPr i="1" lang="en-US" sz="1900" u="sng"/>
              <a:t>As a result, Bangladesh is a desirable place to live.  </a:t>
            </a:r>
            <a:endParaRPr sz="1900"/>
          </a:p>
          <a:p>
            <a:pPr indent="-162836" lvl="0" marL="274320" rtl="0" algn="l">
              <a:spcBef>
                <a:spcPts val="600"/>
              </a:spcBef>
              <a:spcAft>
                <a:spcPts val="1200"/>
              </a:spcAft>
              <a:buSzPts val="1898"/>
              <a:buNone/>
            </a:pPr>
            <a:r>
              <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1"/>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COHERENCE “A STICKING TOGETHER.” </a:t>
            </a:r>
            <a:endParaRPr/>
          </a:p>
        </p:txBody>
      </p:sp>
      <p:sp>
        <p:nvSpPr>
          <p:cNvPr id="199" name="Google Shape;199;p11"/>
          <p:cNvSpPr txBox="1"/>
          <p:nvPr>
            <p:ph idx="1" type="body"/>
          </p:nvPr>
        </p:nvSpPr>
        <p:spPr>
          <a:xfrm>
            <a:off x="457200" y="1609425"/>
            <a:ext cx="8211900" cy="4846200"/>
          </a:xfrm>
          <a:prstGeom prst="rect">
            <a:avLst/>
          </a:prstGeom>
          <a:noFill/>
          <a:ln>
            <a:noFill/>
          </a:ln>
        </p:spPr>
        <p:txBody>
          <a:bodyPr anchorCtr="0" anchor="t" bIns="45700" lIns="91425" spcFirstLastPara="1" rIns="91425" wrap="square" tIns="45700">
            <a:normAutofit/>
          </a:bodyPr>
          <a:lstStyle/>
          <a:p>
            <a:pPr indent="-331470" lvl="0" marL="274320" rtl="0" algn="l">
              <a:spcBef>
                <a:spcPts val="0"/>
              </a:spcBef>
              <a:spcAft>
                <a:spcPts val="0"/>
              </a:spcAft>
              <a:buSzPts val="2798"/>
              <a:buChar char="●"/>
            </a:pPr>
            <a:r>
              <a:rPr lang="en-US" sz="2200"/>
              <a:t>One of the most important qualities of all paragraphs is coherence. </a:t>
            </a:r>
            <a:r>
              <a:rPr lang="en-US" sz="2200" u="sng"/>
              <a:t>Coherence</a:t>
            </a:r>
            <a:r>
              <a:rPr lang="en-US" sz="2200"/>
              <a:t> means “a sticking together.” </a:t>
            </a:r>
            <a:endParaRPr sz="2200"/>
          </a:p>
          <a:p>
            <a:pPr indent="-331470" lvl="0" marL="274320" rtl="0" algn="l">
              <a:spcBef>
                <a:spcPts val="600"/>
              </a:spcBef>
              <a:spcAft>
                <a:spcPts val="1200"/>
              </a:spcAft>
              <a:buSzPts val="2798"/>
              <a:buChar char="●"/>
            </a:pPr>
            <a:r>
              <a:rPr lang="en-US" sz="2200"/>
              <a:t>A coherent paragraph has all the sentences well arranged.</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2"/>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IS IT A GOOD PARAGRAPH? </a:t>
            </a:r>
            <a:endParaRPr/>
          </a:p>
        </p:txBody>
      </p:sp>
      <p:sp>
        <p:nvSpPr>
          <p:cNvPr id="205" name="Google Shape;205;p12"/>
          <p:cNvSpPr txBox="1"/>
          <p:nvPr>
            <p:ph idx="1" type="body"/>
          </p:nvPr>
        </p:nvSpPr>
        <p:spPr>
          <a:xfrm>
            <a:off x="457200" y="1609425"/>
            <a:ext cx="8452200" cy="4846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1200"/>
              </a:spcAft>
              <a:buSzPts val="1898"/>
              <a:buNone/>
            </a:pPr>
            <a:r>
              <a:rPr lang="en-US" sz="2800"/>
              <a:t>I have a friend. His name is Beddop. He loves his grandmother. His grandfather's favorite breakfast is egg and home - fried potatoes. His sister is ten years old. Her watch was stolen last night. My friend's grade is always highest in the class. His father bought a new apartment. The best feature of his apartment is its large kitchen. I love my friend very much. He is a good human being.</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3"/>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HOW TO ACHIEVE COHERENCE </a:t>
            </a:r>
            <a:endParaRPr/>
          </a:p>
        </p:txBody>
      </p:sp>
      <p:sp>
        <p:nvSpPr>
          <p:cNvPr id="211" name="Google Shape;211;p13"/>
          <p:cNvSpPr txBox="1"/>
          <p:nvPr>
            <p:ph idx="1" type="body"/>
          </p:nvPr>
        </p:nvSpPr>
        <p:spPr>
          <a:xfrm>
            <a:off x="457200" y="1609425"/>
            <a:ext cx="8598000" cy="4846200"/>
          </a:xfrm>
          <a:prstGeom prst="rect">
            <a:avLst/>
          </a:prstGeom>
          <a:noFill/>
          <a:ln>
            <a:noFill/>
          </a:ln>
        </p:spPr>
        <p:txBody>
          <a:bodyPr anchorCtr="0" anchor="t" bIns="45700" lIns="91425" spcFirstLastPara="1" rIns="91425" wrap="square" tIns="45700">
            <a:noAutofit/>
          </a:bodyPr>
          <a:lstStyle/>
          <a:p>
            <a:pPr indent="-346859" lvl="0" marL="274320" rtl="0" algn="l">
              <a:lnSpc>
                <a:spcPct val="95000"/>
              </a:lnSpc>
              <a:spcBef>
                <a:spcPts val="0"/>
              </a:spcBef>
              <a:spcAft>
                <a:spcPts val="0"/>
              </a:spcAft>
              <a:buSzPts val="2898"/>
              <a:buChar char="●"/>
            </a:pPr>
            <a:r>
              <a:rPr lang="en-US" sz="2300"/>
              <a:t>You can help create coherence in your paragraphs by creating logical bridges and verbal bridges.</a:t>
            </a:r>
            <a:endParaRPr sz="2300"/>
          </a:p>
          <a:p>
            <a:pPr indent="0" lvl="0" marL="0" rtl="0" algn="l">
              <a:lnSpc>
                <a:spcPct val="95000"/>
              </a:lnSpc>
              <a:spcBef>
                <a:spcPts val="600"/>
              </a:spcBef>
              <a:spcAft>
                <a:spcPts val="0"/>
              </a:spcAft>
              <a:buSzPts val="1898"/>
              <a:buNone/>
            </a:pPr>
            <a:r>
              <a:rPr b="1" lang="en-US" sz="2300"/>
              <a:t>  Logical bridges</a:t>
            </a:r>
            <a:endParaRPr sz="2300"/>
          </a:p>
          <a:p>
            <a:pPr indent="-346859" lvl="0" marL="274320" rtl="0" algn="l">
              <a:lnSpc>
                <a:spcPct val="95000"/>
              </a:lnSpc>
              <a:spcBef>
                <a:spcPts val="600"/>
              </a:spcBef>
              <a:spcAft>
                <a:spcPts val="0"/>
              </a:spcAft>
              <a:buSzPts val="2898"/>
              <a:buChar char="●"/>
            </a:pPr>
            <a:r>
              <a:rPr lang="en-US" sz="2300"/>
              <a:t>The same idea of a topic is carried over from sentence to sentence</a:t>
            </a:r>
            <a:endParaRPr sz="2300"/>
          </a:p>
          <a:p>
            <a:pPr indent="0" lvl="0" marL="0" rtl="0" algn="l">
              <a:lnSpc>
                <a:spcPct val="95000"/>
              </a:lnSpc>
              <a:spcBef>
                <a:spcPts val="600"/>
              </a:spcBef>
              <a:spcAft>
                <a:spcPts val="0"/>
              </a:spcAft>
              <a:buSzPts val="1898"/>
              <a:buNone/>
            </a:pPr>
            <a:r>
              <a:rPr b="1" lang="en-US" sz="2300"/>
              <a:t>   Verbal bridges</a:t>
            </a:r>
            <a:endParaRPr sz="2300"/>
          </a:p>
          <a:p>
            <a:pPr indent="-346859" lvl="0" marL="274320" rtl="0" algn="l">
              <a:lnSpc>
                <a:spcPct val="95000"/>
              </a:lnSpc>
              <a:spcBef>
                <a:spcPts val="600"/>
              </a:spcBef>
              <a:spcAft>
                <a:spcPts val="0"/>
              </a:spcAft>
              <a:buSzPts val="2898"/>
              <a:buChar char="●"/>
            </a:pPr>
            <a:r>
              <a:rPr lang="en-US" sz="2300"/>
              <a:t>Key words can be </a:t>
            </a:r>
            <a:r>
              <a:rPr b="1" lang="en-US" sz="2300"/>
              <a:t>repeated</a:t>
            </a:r>
            <a:r>
              <a:rPr lang="en-US" sz="2300"/>
              <a:t> in several sentences</a:t>
            </a:r>
            <a:endParaRPr sz="2300"/>
          </a:p>
          <a:p>
            <a:pPr indent="-346859" lvl="0" marL="274320" rtl="0" algn="l">
              <a:lnSpc>
                <a:spcPct val="95000"/>
              </a:lnSpc>
              <a:spcBef>
                <a:spcPts val="600"/>
              </a:spcBef>
              <a:spcAft>
                <a:spcPts val="0"/>
              </a:spcAft>
              <a:buSzPts val="2898"/>
              <a:buChar char="●"/>
            </a:pPr>
            <a:r>
              <a:rPr b="1" lang="en-US" sz="2300"/>
              <a:t>Synonymous</a:t>
            </a:r>
            <a:r>
              <a:rPr lang="en-US" sz="2300"/>
              <a:t> words can be used to avoid needless repetition</a:t>
            </a:r>
            <a:endParaRPr sz="2300"/>
          </a:p>
          <a:p>
            <a:pPr indent="-346859" lvl="0" marL="274320" rtl="0" algn="l">
              <a:lnSpc>
                <a:spcPct val="95000"/>
              </a:lnSpc>
              <a:spcBef>
                <a:spcPts val="600"/>
              </a:spcBef>
              <a:spcAft>
                <a:spcPts val="0"/>
              </a:spcAft>
              <a:buSzPts val="2898"/>
              <a:buChar char="●"/>
            </a:pPr>
            <a:r>
              <a:rPr b="1" lang="en-US" sz="2300"/>
              <a:t>Pronouns</a:t>
            </a:r>
            <a:r>
              <a:rPr lang="en-US" sz="2300"/>
              <a:t> can refer to nouns in previous sentences</a:t>
            </a:r>
            <a:endParaRPr sz="2300"/>
          </a:p>
          <a:p>
            <a:pPr indent="-346859" lvl="0" marL="274320" rtl="0" algn="l">
              <a:lnSpc>
                <a:spcPct val="95000"/>
              </a:lnSpc>
              <a:spcBef>
                <a:spcPts val="600"/>
              </a:spcBef>
              <a:spcAft>
                <a:spcPts val="0"/>
              </a:spcAft>
              <a:buSzPts val="2898"/>
              <a:buChar char="●"/>
            </a:pPr>
            <a:r>
              <a:rPr b="1" lang="en-US" sz="2300"/>
              <a:t>Transition </a:t>
            </a:r>
            <a:r>
              <a:rPr lang="en-US" sz="2300"/>
              <a:t>words can be used to link ideas from different sentences</a:t>
            </a:r>
            <a:endParaRPr sz="2300"/>
          </a:p>
          <a:p>
            <a:pPr indent="-162836" lvl="0" marL="274320" rtl="0" algn="l">
              <a:lnSpc>
                <a:spcPct val="95000"/>
              </a:lnSpc>
              <a:spcBef>
                <a:spcPts val="600"/>
              </a:spcBef>
              <a:spcAft>
                <a:spcPts val="1200"/>
              </a:spcAft>
              <a:buSzPts val="1898"/>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4"/>
          <p:cNvSpPr txBox="1"/>
          <p:nvPr>
            <p:ph type="title"/>
          </p:nvPr>
        </p:nvSpPr>
        <p:spPr>
          <a:xfrm>
            <a:off x="669300" y="54650"/>
            <a:ext cx="7805400" cy="1353000"/>
          </a:xfrm>
          <a:prstGeom prst="rect">
            <a:avLst/>
          </a:prstGeom>
          <a:noFill/>
          <a:ln>
            <a:noFill/>
          </a:ln>
        </p:spPr>
        <p:txBody>
          <a:bodyPr anchorCtr="0" anchor="b" bIns="0" lIns="45700" spcFirstLastPara="1" rIns="45700" wrap="square" tIns="0">
            <a:normAutofit fontScale="90000"/>
          </a:bodyPr>
          <a:lstStyle/>
          <a:p>
            <a:pPr indent="0" lvl="0" marL="0" rtl="0" algn="l">
              <a:spcBef>
                <a:spcPts val="0"/>
              </a:spcBef>
              <a:spcAft>
                <a:spcPts val="0"/>
              </a:spcAft>
              <a:buClr>
                <a:srgbClr val="FEF7F0"/>
              </a:buClr>
              <a:buSzPct val="114285"/>
              <a:buFont typeface="Trebuchet MS"/>
              <a:buNone/>
            </a:pPr>
            <a:r>
              <a:rPr lang="en-US" sz="3500"/>
              <a:t>REPETITION OF KEY WORDS </a:t>
            </a:r>
            <a:r>
              <a:rPr lang="en-US" sz="3100"/>
              <a:t>TO ACHIEVE COHERENCE </a:t>
            </a:r>
            <a:br>
              <a:rPr lang="en-US" sz="3500"/>
            </a:br>
            <a:endParaRPr sz="2300"/>
          </a:p>
        </p:txBody>
      </p:sp>
      <p:sp>
        <p:nvSpPr>
          <p:cNvPr id="217" name="Google Shape;217;p14"/>
          <p:cNvSpPr txBox="1"/>
          <p:nvPr>
            <p:ph idx="1" type="body"/>
          </p:nvPr>
        </p:nvSpPr>
        <p:spPr>
          <a:xfrm>
            <a:off x="147300" y="1180675"/>
            <a:ext cx="8849400" cy="5448600"/>
          </a:xfrm>
          <a:prstGeom prst="rect">
            <a:avLst/>
          </a:prstGeom>
          <a:noFill/>
          <a:ln>
            <a:noFill/>
          </a:ln>
        </p:spPr>
        <p:txBody>
          <a:bodyPr anchorCtr="0" anchor="t" bIns="45700" lIns="91425" spcFirstLastPara="1" rIns="91425" wrap="square" tIns="45700">
            <a:spAutoFit/>
          </a:bodyPr>
          <a:lstStyle/>
          <a:p>
            <a:pPr indent="0" lvl="0" marL="0" rtl="0" algn="l">
              <a:lnSpc>
                <a:spcPct val="95000"/>
              </a:lnSpc>
              <a:spcBef>
                <a:spcPts val="0"/>
              </a:spcBef>
              <a:spcAft>
                <a:spcPts val="0"/>
              </a:spcAft>
              <a:buSzPts val="475"/>
              <a:buNone/>
            </a:pPr>
            <a:r>
              <a:t/>
            </a:r>
            <a:endParaRPr sz="525"/>
          </a:p>
          <a:p>
            <a:pPr indent="-287020" lvl="0" marL="274320" rtl="0" algn="l">
              <a:lnSpc>
                <a:spcPct val="95000"/>
              </a:lnSpc>
              <a:spcBef>
                <a:spcPts val="600"/>
              </a:spcBef>
              <a:spcAft>
                <a:spcPts val="0"/>
              </a:spcAft>
              <a:buSzPts val="1514"/>
              <a:buChar char="●"/>
            </a:pPr>
            <a:r>
              <a:rPr b="1" lang="en-US" sz="2000"/>
              <a:t>Repetition of Key Words </a:t>
            </a:r>
            <a:endParaRPr sz="525"/>
          </a:p>
          <a:p>
            <a:pPr indent="-287020" lvl="0" marL="274320" rtl="0" algn="l">
              <a:lnSpc>
                <a:spcPct val="95000"/>
              </a:lnSpc>
              <a:spcBef>
                <a:spcPts val="600"/>
              </a:spcBef>
              <a:spcAft>
                <a:spcPts val="0"/>
              </a:spcAft>
              <a:buSzPts val="1514"/>
              <a:buChar char="●"/>
            </a:pPr>
            <a:r>
              <a:rPr lang="en-US" sz="2000"/>
              <a:t>Repeating keywords in a paragraph is an important technique for achieving cohesion. </a:t>
            </a:r>
            <a:endParaRPr sz="2000"/>
          </a:p>
          <a:p>
            <a:pPr indent="-287020" lvl="0" marL="274320" rtl="0" algn="l">
              <a:lnSpc>
                <a:spcPct val="95000"/>
              </a:lnSpc>
              <a:spcBef>
                <a:spcPts val="600"/>
              </a:spcBef>
              <a:spcAft>
                <a:spcPts val="0"/>
              </a:spcAft>
              <a:buSzPts val="1514"/>
              <a:buChar char="●"/>
            </a:pPr>
            <a:r>
              <a:rPr i="1" lang="en-US" sz="2000"/>
              <a:t>We Americans are a charitable and humane people: we have institutions devoted to every good cause from rescuing homeless cats to preventing World War III. But what have we done to promote the art of </a:t>
            </a:r>
            <a:r>
              <a:rPr b="1" i="1" lang="en-US" sz="2000" u="sng"/>
              <a:t>thinking</a:t>
            </a:r>
            <a:r>
              <a:rPr i="1" lang="en-US" sz="2000"/>
              <a:t>? Certainly we make no room for </a:t>
            </a:r>
            <a:r>
              <a:rPr b="1" i="1" lang="en-US" sz="2000" u="sng"/>
              <a:t>thought</a:t>
            </a:r>
            <a:r>
              <a:rPr i="1" lang="en-US" sz="2000"/>
              <a:t> in our daily lives. Suppose a man were to say to his friends, "I'm not going to PTA tonight (or choir practice or the baseball game) because I need some time to myself, some time to </a:t>
            </a:r>
            <a:r>
              <a:rPr b="1" i="1" lang="en-US" sz="2000" u="sng"/>
              <a:t>think</a:t>
            </a:r>
            <a:r>
              <a:rPr i="1" lang="en-US" sz="2000"/>
              <a:t>"? Such a man would be shunned by his neighbors; his family would be ashamed of him. What if a teenager were to say, "I'm not going to the dance tonight because I need some time to </a:t>
            </a:r>
            <a:r>
              <a:rPr b="1" i="1" lang="en-US" sz="2000" u="sng"/>
              <a:t>think</a:t>
            </a:r>
            <a:r>
              <a:rPr i="1" lang="en-US" sz="2000"/>
              <a:t>"? His parents would immediately start looking in the Yellow Pages for a psychiatrist. We are all too much like Julius Caesar: we fear and distrust people who </a:t>
            </a:r>
            <a:r>
              <a:rPr b="1" i="1" lang="en-US" sz="2000"/>
              <a:t>think</a:t>
            </a:r>
            <a:r>
              <a:rPr i="1" lang="en-US" sz="2000"/>
              <a:t> too much. We believe that almost anything is more important than </a:t>
            </a:r>
            <a:r>
              <a:rPr b="1" i="1" lang="en-US" sz="2000" u="sng"/>
              <a:t>thinking</a:t>
            </a:r>
            <a:r>
              <a:rPr i="1" lang="en-US" sz="2000"/>
              <a:t>.</a:t>
            </a:r>
            <a:endParaRPr sz="1800"/>
          </a:p>
          <a:p>
            <a:pPr indent="-287020" lvl="0" marL="274320" rtl="0" algn="l">
              <a:lnSpc>
                <a:spcPct val="95000"/>
              </a:lnSpc>
              <a:spcBef>
                <a:spcPts val="600"/>
              </a:spcBef>
              <a:spcAft>
                <a:spcPts val="1200"/>
              </a:spcAft>
              <a:buSzPts val="1514"/>
              <a:buChar char="●"/>
            </a:pPr>
            <a:r>
              <a:rPr lang="en-US" sz="2000"/>
              <a:t>Notice that the author uses various forms of the same word—</a:t>
            </a:r>
            <a:r>
              <a:rPr i="1" lang="en-US" sz="2000"/>
              <a:t>think, thinking, thought</a:t>
            </a:r>
            <a:r>
              <a:rPr lang="en-US" sz="2000"/>
              <a:t>—to link the different examples and reinforce the main idea of the paragraph. </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5"/>
          <p:cNvSpPr txBox="1"/>
          <p:nvPr>
            <p:ph type="title"/>
          </p:nvPr>
        </p:nvSpPr>
        <p:spPr>
          <a:xfrm>
            <a:off x="457200" y="320040"/>
            <a:ext cx="7239000" cy="431100"/>
          </a:xfrm>
          <a:prstGeom prst="rect">
            <a:avLst/>
          </a:prstGeom>
          <a:noFill/>
          <a:ln>
            <a:noFill/>
          </a:ln>
        </p:spPr>
        <p:txBody>
          <a:bodyPr anchorCtr="0" anchor="b" bIns="0" lIns="45700" spcFirstLastPara="1" rIns="45700" wrap="square" tIns="0">
            <a:spAutoFit/>
          </a:bodyPr>
          <a:lstStyle/>
          <a:p>
            <a:pPr indent="0" lvl="0" marL="0" rtl="0" algn="l">
              <a:spcBef>
                <a:spcPts val="0"/>
              </a:spcBef>
              <a:spcAft>
                <a:spcPts val="0"/>
              </a:spcAft>
              <a:buClr>
                <a:srgbClr val="FEF7F0"/>
              </a:buClr>
              <a:buSzPts val="3800"/>
              <a:buFont typeface="Trebuchet MS"/>
              <a:buNone/>
            </a:pPr>
            <a:r>
              <a:rPr lang="en-US"/>
              <a:t>SYNONYMS TO ACHIEVE COHERENCE </a:t>
            </a:r>
            <a:endParaRPr/>
          </a:p>
        </p:txBody>
      </p:sp>
      <p:sp>
        <p:nvSpPr>
          <p:cNvPr id="223" name="Google Shape;223;p15"/>
          <p:cNvSpPr txBox="1"/>
          <p:nvPr>
            <p:ph idx="1" type="body"/>
          </p:nvPr>
        </p:nvSpPr>
        <p:spPr>
          <a:xfrm>
            <a:off x="457200" y="1609425"/>
            <a:ext cx="8435100" cy="3619200"/>
          </a:xfrm>
          <a:prstGeom prst="rect">
            <a:avLst/>
          </a:prstGeom>
          <a:noFill/>
          <a:ln>
            <a:noFill/>
          </a:ln>
        </p:spPr>
        <p:txBody>
          <a:bodyPr anchorCtr="0" anchor="t" bIns="45700" lIns="91425" spcFirstLastPara="1" rIns="91425" wrap="square" tIns="45700">
            <a:spAutoFit/>
          </a:bodyPr>
          <a:lstStyle/>
          <a:p>
            <a:pPr indent="-350520" lvl="0" marL="274320" rtl="0" algn="l">
              <a:spcBef>
                <a:spcPts val="0"/>
              </a:spcBef>
              <a:spcAft>
                <a:spcPts val="0"/>
              </a:spcAft>
              <a:buSzPts val="3098"/>
              <a:buChar char="●"/>
            </a:pPr>
            <a:r>
              <a:rPr lang="en-US" sz="2500"/>
              <a:t>There are many </a:t>
            </a:r>
            <a:r>
              <a:rPr b="1" i="1" lang="en-US" sz="2500" u="sng"/>
              <a:t>false ideas </a:t>
            </a:r>
            <a:r>
              <a:rPr lang="en-US" sz="2500"/>
              <a:t>about suicide. One </a:t>
            </a:r>
            <a:r>
              <a:rPr b="1" i="1" lang="en-US" sz="2500" u="sng"/>
              <a:t>wrong idea </a:t>
            </a:r>
            <a:r>
              <a:rPr lang="en-US" sz="2500"/>
              <a:t>is that a person who talks about suicide never follows through. The truth is that about three out of every four people who commit suicide one or more other persons ahead of time. </a:t>
            </a:r>
            <a:r>
              <a:rPr b="1" i="1" lang="en-US" sz="2500" u="sng"/>
              <a:t>Another misconception</a:t>
            </a:r>
            <a:r>
              <a:rPr b="1" lang="en-US" sz="2500"/>
              <a:t> </a:t>
            </a:r>
            <a:r>
              <a:rPr lang="en-US" sz="2500"/>
              <a:t>is that a person who commits suicide is poor and downtrodden. </a:t>
            </a:r>
            <a:r>
              <a:rPr b="1" i="1" lang="en-US" sz="2500" u="sng"/>
              <a:t>A third myth </a:t>
            </a:r>
            <a:r>
              <a:rPr lang="en-US" sz="2500"/>
              <a:t>about suicide is that.... </a:t>
            </a:r>
            <a:endParaRPr sz="2500"/>
          </a:p>
          <a:p>
            <a:pPr indent="0" lvl="0" marL="0" rtl="0" algn="l">
              <a:spcBef>
                <a:spcPts val="600"/>
              </a:spcBef>
              <a:spcAft>
                <a:spcPts val="1200"/>
              </a:spcAft>
              <a:buSzPts val="1898"/>
              <a:buNone/>
            </a:pPr>
            <a:r>
              <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6"/>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PRONOUNS TO ACHIEVE COHERENCE </a:t>
            </a:r>
            <a:endParaRPr/>
          </a:p>
        </p:txBody>
      </p:sp>
      <p:sp>
        <p:nvSpPr>
          <p:cNvPr id="229" name="Google Shape;229;p16"/>
          <p:cNvSpPr txBox="1"/>
          <p:nvPr>
            <p:ph idx="1" type="body"/>
          </p:nvPr>
        </p:nvSpPr>
        <p:spPr>
          <a:xfrm>
            <a:off x="457200" y="1609425"/>
            <a:ext cx="8375100" cy="1568100"/>
          </a:xfrm>
          <a:prstGeom prst="rect">
            <a:avLst/>
          </a:prstGeom>
          <a:noFill/>
          <a:ln>
            <a:noFill/>
          </a:ln>
        </p:spPr>
        <p:txBody>
          <a:bodyPr anchorCtr="0" anchor="t" bIns="45700" lIns="91425" spcFirstLastPara="1" rIns="91425" wrap="square" tIns="45700">
            <a:spAutoFit/>
          </a:bodyPr>
          <a:lstStyle/>
          <a:p>
            <a:pPr indent="-318770" lvl="0" marL="274320" rtl="0" algn="l">
              <a:spcBef>
                <a:spcPts val="0"/>
              </a:spcBef>
              <a:spcAft>
                <a:spcPts val="1200"/>
              </a:spcAft>
              <a:buSzPts val="2598"/>
              <a:buChar char="●"/>
            </a:pPr>
            <a:r>
              <a:rPr lang="en-US" sz="2000"/>
              <a:t>A professor of nutrition at a major university recently advised his students that </a:t>
            </a:r>
            <a:r>
              <a:rPr b="1" i="1" lang="en-US" sz="2000" u="sng"/>
              <a:t>they</a:t>
            </a:r>
            <a:r>
              <a:rPr lang="en-US" sz="2000"/>
              <a:t> could do better on their examinations by eating lots of sweets. </a:t>
            </a:r>
            <a:r>
              <a:rPr b="1" i="1" lang="en-US" sz="2000" u="sng"/>
              <a:t>He</a:t>
            </a:r>
            <a:r>
              <a:rPr lang="en-US" sz="2000"/>
              <a:t> told them that sugar would stimulate their brains. If sugar was eaten only a month or two, </a:t>
            </a:r>
            <a:r>
              <a:rPr b="1" i="1" lang="en-US" sz="2000" u="sng"/>
              <a:t>it</a:t>
            </a:r>
            <a:r>
              <a:rPr lang="en-US" sz="2000"/>
              <a:t> would not do them any harm…</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7"/>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TRANSITION WORDS TO ACHIEVE COHERENCE </a:t>
            </a:r>
            <a:endParaRPr/>
          </a:p>
        </p:txBody>
      </p:sp>
      <p:sp>
        <p:nvSpPr>
          <p:cNvPr id="235" name="Google Shape;235;p17"/>
          <p:cNvSpPr txBox="1"/>
          <p:nvPr>
            <p:ph idx="1" type="body"/>
          </p:nvPr>
        </p:nvSpPr>
        <p:spPr>
          <a:xfrm>
            <a:off x="457200" y="1609425"/>
            <a:ext cx="8117400" cy="4846200"/>
          </a:xfrm>
          <a:prstGeom prst="rect">
            <a:avLst/>
          </a:prstGeom>
          <a:noFill/>
          <a:ln>
            <a:noFill/>
          </a:ln>
        </p:spPr>
        <p:txBody>
          <a:bodyPr anchorCtr="0" anchor="t" bIns="45700" lIns="91425" spcFirstLastPara="1" rIns="91425" wrap="square" tIns="45700">
            <a:normAutofit/>
          </a:bodyPr>
          <a:lstStyle/>
          <a:p>
            <a:pPr indent="-350520" lvl="0" marL="274320" rtl="0" algn="l">
              <a:spcBef>
                <a:spcPts val="0"/>
              </a:spcBef>
              <a:spcAft>
                <a:spcPts val="0"/>
              </a:spcAft>
              <a:buSzPts val="3098"/>
              <a:buChar char="●"/>
            </a:pPr>
            <a:r>
              <a:rPr lang="en-US" sz="2500"/>
              <a:t>Transition words and phrases are used to relate ideas. </a:t>
            </a:r>
            <a:endParaRPr sz="2500"/>
          </a:p>
          <a:p>
            <a:pPr indent="-350520" lvl="0" marL="274320" rtl="0" algn="l">
              <a:spcBef>
                <a:spcPts val="600"/>
              </a:spcBef>
              <a:spcAft>
                <a:spcPts val="0"/>
              </a:spcAft>
              <a:buSzPts val="3098"/>
              <a:buChar char="●"/>
            </a:pPr>
            <a:r>
              <a:rPr lang="en-US" sz="2500"/>
              <a:t>Writers may use transitions within paragraphs so that ideas flow smoothly between sentences. </a:t>
            </a:r>
            <a:endParaRPr sz="2500"/>
          </a:p>
          <a:p>
            <a:pPr indent="-350520" lvl="0" marL="274320" rtl="0" algn="l">
              <a:spcBef>
                <a:spcPts val="600"/>
              </a:spcBef>
              <a:spcAft>
                <a:spcPts val="1200"/>
              </a:spcAft>
              <a:buSzPts val="3098"/>
              <a:buChar char="●"/>
            </a:pPr>
            <a:r>
              <a:rPr lang="en-US" sz="2500"/>
              <a:t>The following table provides some common transitions and how they are used.</a:t>
            </a:r>
            <a:endParaRPr sz="2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graphicFrame>
        <p:nvGraphicFramePr>
          <p:cNvPr id="240" name="Google Shape;240;p18"/>
          <p:cNvGraphicFramePr/>
          <p:nvPr/>
        </p:nvGraphicFramePr>
        <p:xfrm>
          <a:off x="66575" y="152399"/>
          <a:ext cx="3000000" cy="3000000"/>
        </p:xfrm>
        <a:graphic>
          <a:graphicData uri="http://schemas.openxmlformats.org/drawingml/2006/table">
            <a:tbl>
              <a:tblPr>
                <a:noFill/>
                <a:tableStyleId>{AF1A6D1B-B9D9-47DF-B9B5-7BFC199F95C9}</a:tableStyleId>
              </a:tblPr>
              <a:tblGrid>
                <a:gridCol w="2418625"/>
                <a:gridCol w="6531875"/>
              </a:tblGrid>
              <a:tr h="321500">
                <a:tc>
                  <a:txBody>
                    <a:bodyPr/>
                    <a:lstStyle/>
                    <a:p>
                      <a:pPr indent="0" lvl="0" marL="0" marR="0" rtl="0" algn="ctr">
                        <a:spcBef>
                          <a:spcPts val="0"/>
                        </a:spcBef>
                        <a:spcAft>
                          <a:spcPts val="0"/>
                        </a:spcAft>
                        <a:buNone/>
                      </a:pPr>
                      <a:r>
                        <a:rPr b="1" lang="en-US" sz="2000" u="none" cap="none" strike="noStrike">
                          <a:solidFill>
                            <a:srgbClr val="762753"/>
                          </a:solidFill>
                        </a:rPr>
                        <a:t>Use</a:t>
                      </a:r>
                      <a:endParaRPr/>
                    </a:p>
                  </a:txBody>
                  <a:tcPr marT="8350" marB="8350" marR="8350" marL="8350" anchor="ctr"/>
                </a:tc>
                <a:tc>
                  <a:txBody>
                    <a:bodyPr/>
                    <a:lstStyle/>
                    <a:p>
                      <a:pPr indent="0" lvl="0" marL="0" marR="0" rtl="0" algn="ctr">
                        <a:spcBef>
                          <a:spcPts val="0"/>
                        </a:spcBef>
                        <a:spcAft>
                          <a:spcPts val="0"/>
                        </a:spcAft>
                        <a:buNone/>
                      </a:pPr>
                      <a:r>
                        <a:rPr b="1" lang="en-US" sz="2000" u="none" cap="none" strike="noStrike">
                          <a:solidFill>
                            <a:srgbClr val="762753"/>
                          </a:solidFill>
                        </a:rPr>
                        <a:t>Transition Word or Phrase</a:t>
                      </a:r>
                      <a:endParaRPr/>
                    </a:p>
                  </a:txBody>
                  <a:tcPr marT="8350" marB="8350" marR="8350" marL="8350" anchor="ctr"/>
                </a:tc>
              </a:tr>
              <a:tr h="847300">
                <a:tc>
                  <a:txBody>
                    <a:bodyPr/>
                    <a:lstStyle/>
                    <a:p>
                      <a:pPr indent="0" lvl="0" marL="0" marR="0" rtl="0" algn="ctr">
                        <a:spcBef>
                          <a:spcPts val="0"/>
                        </a:spcBef>
                        <a:spcAft>
                          <a:spcPts val="0"/>
                        </a:spcAft>
                        <a:buNone/>
                      </a:pPr>
                      <a:r>
                        <a:rPr b="1" lang="en-US" sz="1600" u="none" cap="none" strike="noStrike"/>
                        <a:t>To add</a:t>
                      </a:r>
                      <a:endParaRPr/>
                    </a:p>
                  </a:txBody>
                  <a:tcPr marT="8350" marB="8350" marR="8350" marL="8350" anchor="ctr"/>
                </a:tc>
                <a:tc>
                  <a:txBody>
                    <a:bodyPr/>
                    <a:lstStyle/>
                    <a:p>
                      <a:pPr indent="0" lvl="0" marL="0" marR="0" rtl="0" algn="ctr">
                        <a:spcBef>
                          <a:spcPts val="0"/>
                        </a:spcBef>
                        <a:spcAft>
                          <a:spcPts val="0"/>
                        </a:spcAft>
                        <a:buNone/>
                      </a:pPr>
                      <a:r>
                        <a:rPr lang="en-US" sz="1600" u="none" cap="none" strike="noStrike"/>
                        <a:t>and, again, and then, besides, equally important, finally, further, furthermore, nor, too, next, lastly, what's more, moreover, in addition, first (second, etc.)</a:t>
                      </a:r>
                      <a:endParaRPr/>
                    </a:p>
                  </a:txBody>
                  <a:tcPr marT="8350" marB="8350" marR="8350" marL="8350" anchor="ctr"/>
                </a:tc>
              </a:tr>
              <a:tr h="985375">
                <a:tc>
                  <a:txBody>
                    <a:bodyPr/>
                    <a:lstStyle/>
                    <a:p>
                      <a:pPr indent="0" lvl="0" marL="0" marR="0" rtl="0" algn="ctr">
                        <a:spcBef>
                          <a:spcPts val="0"/>
                        </a:spcBef>
                        <a:spcAft>
                          <a:spcPts val="0"/>
                        </a:spcAft>
                        <a:buNone/>
                      </a:pPr>
                      <a:r>
                        <a:rPr b="1" lang="en-US" sz="1600" u="none" cap="none" strike="noStrike"/>
                        <a:t>To compare</a:t>
                      </a:r>
                      <a:endParaRPr/>
                    </a:p>
                  </a:txBody>
                  <a:tcPr marT="8350" marB="8350" marR="8350" marL="8350" anchor="ctr"/>
                </a:tc>
                <a:tc>
                  <a:txBody>
                    <a:bodyPr/>
                    <a:lstStyle/>
                    <a:p>
                      <a:pPr indent="0" lvl="0" marL="0" marR="0" rtl="0" algn="ctr">
                        <a:spcBef>
                          <a:spcPts val="0"/>
                        </a:spcBef>
                        <a:spcAft>
                          <a:spcPts val="0"/>
                        </a:spcAft>
                        <a:buNone/>
                      </a:pPr>
                      <a:r>
                        <a:rPr lang="en-US" sz="1600" u="none" cap="none" strike="noStrike"/>
                        <a:t>whereas, but, yet, on the other hand, however, nevertheless, on the contrary, by comparison, where, compared to, although, conversely, meanwhile, in contrast, although this may be true</a:t>
                      </a:r>
                      <a:endParaRPr/>
                    </a:p>
                  </a:txBody>
                  <a:tcPr marT="8350" marB="8350" marR="8350" marL="8350" anchor="ctr"/>
                </a:tc>
              </a:tr>
              <a:tr h="837675">
                <a:tc>
                  <a:txBody>
                    <a:bodyPr/>
                    <a:lstStyle/>
                    <a:p>
                      <a:pPr indent="0" lvl="0" marL="0" marR="0" rtl="0" algn="ctr">
                        <a:spcBef>
                          <a:spcPts val="0"/>
                        </a:spcBef>
                        <a:spcAft>
                          <a:spcPts val="0"/>
                        </a:spcAft>
                        <a:buNone/>
                      </a:pPr>
                      <a:r>
                        <a:rPr b="1" lang="en-US" sz="1600" u="none" cap="none" strike="noStrike"/>
                        <a:t>To prove</a:t>
                      </a:r>
                      <a:endParaRPr/>
                    </a:p>
                  </a:txBody>
                  <a:tcPr marT="8350" marB="8350" marR="8350" marL="8350" anchor="ctr"/>
                </a:tc>
                <a:tc>
                  <a:txBody>
                    <a:bodyPr/>
                    <a:lstStyle/>
                    <a:p>
                      <a:pPr indent="0" lvl="0" marL="0" marR="0" rtl="0" algn="ctr">
                        <a:spcBef>
                          <a:spcPts val="0"/>
                        </a:spcBef>
                        <a:spcAft>
                          <a:spcPts val="0"/>
                        </a:spcAft>
                        <a:buNone/>
                      </a:pPr>
                      <a:r>
                        <a:rPr lang="en-US" sz="1600" u="none" cap="none" strike="noStrike"/>
                        <a:t>because, for, since, for the same reason, obviously, evidently, furthermore, moreover, besides, indeed, in fact, in addition, in any case, that is</a:t>
                      </a:r>
                      <a:endParaRPr/>
                    </a:p>
                  </a:txBody>
                  <a:tcPr marT="8350" marB="8350" marR="8350" marL="8350" anchor="ctr"/>
                </a:tc>
              </a:tr>
              <a:tr h="571175">
                <a:tc>
                  <a:txBody>
                    <a:bodyPr/>
                    <a:lstStyle/>
                    <a:p>
                      <a:pPr indent="0" lvl="0" marL="0" marR="0" rtl="0" algn="ctr">
                        <a:spcBef>
                          <a:spcPts val="0"/>
                        </a:spcBef>
                        <a:spcAft>
                          <a:spcPts val="0"/>
                        </a:spcAft>
                        <a:buNone/>
                      </a:pPr>
                      <a:r>
                        <a:rPr b="1" lang="en-US" sz="1600" u="none" cap="none" strike="noStrike"/>
                        <a:t>To show time or sequence</a:t>
                      </a:r>
                      <a:endParaRPr/>
                    </a:p>
                  </a:txBody>
                  <a:tcPr marT="8350" marB="8350" marR="8350" marL="8350" anchor="ctr"/>
                </a:tc>
                <a:tc>
                  <a:txBody>
                    <a:bodyPr/>
                    <a:lstStyle/>
                    <a:p>
                      <a:pPr indent="0" lvl="0" marL="0" marR="0" rtl="0" algn="ctr">
                        <a:spcBef>
                          <a:spcPts val="0"/>
                        </a:spcBef>
                        <a:spcAft>
                          <a:spcPts val="0"/>
                        </a:spcAft>
                        <a:buNone/>
                      </a:pPr>
                      <a:r>
                        <a:rPr lang="en-US" sz="1600" u="none" cap="none" strike="noStrike"/>
                        <a:t>immediately, thereafter, soon, finally, then, later, previously, formerly, first (second, etc.), next, and then</a:t>
                      </a:r>
                      <a:endParaRPr/>
                    </a:p>
                  </a:txBody>
                  <a:tcPr marT="8350" marB="8350" marR="8350" marL="8350" anchor="ctr"/>
                </a:tc>
              </a:tr>
              <a:tr h="837675">
                <a:tc>
                  <a:txBody>
                    <a:bodyPr/>
                    <a:lstStyle/>
                    <a:p>
                      <a:pPr indent="0" lvl="0" marL="0" marR="0" rtl="0" algn="ctr">
                        <a:spcBef>
                          <a:spcPts val="0"/>
                        </a:spcBef>
                        <a:spcAft>
                          <a:spcPts val="0"/>
                        </a:spcAft>
                        <a:buNone/>
                      </a:pPr>
                      <a:r>
                        <a:rPr b="1" lang="en-US" sz="1600" u="none" cap="none" strike="noStrike"/>
                        <a:t>To give an example</a:t>
                      </a:r>
                      <a:endParaRPr/>
                    </a:p>
                  </a:txBody>
                  <a:tcPr marT="8350" marB="8350" marR="8350" marL="8350" anchor="ctr"/>
                </a:tc>
                <a:tc>
                  <a:txBody>
                    <a:bodyPr/>
                    <a:lstStyle/>
                    <a:p>
                      <a:pPr indent="0" lvl="0" marL="0" marR="0" rtl="0" algn="ctr">
                        <a:spcBef>
                          <a:spcPts val="0"/>
                        </a:spcBef>
                        <a:spcAft>
                          <a:spcPts val="0"/>
                        </a:spcAft>
                        <a:buNone/>
                      </a:pPr>
                      <a:r>
                        <a:rPr lang="en-US" sz="1600" u="none" cap="none" strike="noStrike"/>
                        <a:t>for example, for instance, in this case, in another case, on this occasion, in this situation, take the case of, to demonstrate, to illustrate, as an illustration</a:t>
                      </a:r>
                      <a:endParaRPr/>
                    </a:p>
                  </a:txBody>
                  <a:tcPr marT="8350" marB="8350" marR="8350" marL="8350" anchor="ctr"/>
                </a:tc>
              </a:tr>
              <a:tr h="847300">
                <a:tc>
                  <a:txBody>
                    <a:bodyPr/>
                    <a:lstStyle/>
                    <a:p>
                      <a:pPr indent="0" lvl="0" marL="0" marR="0" rtl="0" algn="ctr">
                        <a:spcBef>
                          <a:spcPts val="0"/>
                        </a:spcBef>
                        <a:spcAft>
                          <a:spcPts val="0"/>
                        </a:spcAft>
                        <a:buNone/>
                      </a:pPr>
                      <a:r>
                        <a:rPr b="1" lang="en-US" sz="1600" u="none" cap="none" strike="noStrike"/>
                        <a:t>To summarize or conclude</a:t>
                      </a:r>
                      <a:endParaRPr/>
                    </a:p>
                  </a:txBody>
                  <a:tcPr marT="8350" marB="8350" marR="8350" marL="8350" anchor="ctr"/>
                </a:tc>
                <a:tc>
                  <a:txBody>
                    <a:bodyPr/>
                    <a:lstStyle/>
                    <a:p>
                      <a:pPr indent="0" lvl="0" marL="0" marR="0" rtl="0" algn="ctr">
                        <a:spcBef>
                          <a:spcPts val="0"/>
                        </a:spcBef>
                        <a:spcAft>
                          <a:spcPts val="0"/>
                        </a:spcAft>
                        <a:buNone/>
                      </a:pPr>
                      <a:r>
                        <a:rPr lang="en-US" sz="1600" u="none" cap="none" strike="noStrike"/>
                        <a:t>in brief, on the whole, summing up, to conclude, in conclusion, as I have shown, as I have said, hence, therefore, accordingly, thus, as a result, consequently, on the whole</a:t>
                      </a:r>
                      <a:endParaRPr/>
                    </a:p>
                  </a:txBody>
                  <a:tcPr marT="8350" marB="8350" marR="8350" marL="8350" anchor="ctr"/>
                </a:tc>
              </a:tr>
              <a:tr h="837675">
                <a:tc>
                  <a:txBody>
                    <a:bodyPr/>
                    <a:lstStyle/>
                    <a:p>
                      <a:pPr indent="0" lvl="0" marL="0" marR="0" rtl="0" algn="ctr">
                        <a:spcBef>
                          <a:spcPts val="0"/>
                        </a:spcBef>
                        <a:spcAft>
                          <a:spcPts val="0"/>
                        </a:spcAft>
                        <a:buNone/>
                      </a:pPr>
                      <a:r>
                        <a:rPr b="1" lang="en-US" sz="1600" u="none" cap="none" strike="noStrike"/>
                        <a:t>To emphasize</a:t>
                      </a:r>
                      <a:endParaRPr/>
                    </a:p>
                  </a:txBody>
                  <a:tcPr marT="8350" marB="8350" marR="8350" marL="8350" anchor="ctr"/>
                </a:tc>
                <a:tc>
                  <a:txBody>
                    <a:bodyPr/>
                    <a:lstStyle/>
                    <a:p>
                      <a:pPr indent="0" lvl="0" marL="0" marR="0" rtl="0" algn="ctr">
                        <a:spcBef>
                          <a:spcPts val="0"/>
                        </a:spcBef>
                        <a:spcAft>
                          <a:spcPts val="0"/>
                        </a:spcAft>
                        <a:buNone/>
                      </a:pPr>
                      <a:r>
                        <a:rPr lang="en-US" sz="1600" u="none" cap="none" strike="noStrike"/>
                        <a:t>definitely, obviously, in fact, indeed, absolutely, positively, naturally, surprisingly, always, forever, unquestionably, without a doubt, certainly, undeniably</a:t>
                      </a:r>
                      <a:endParaRPr/>
                    </a:p>
                  </a:txBody>
                  <a:tcPr marT="8350" marB="8350" marR="8350" marL="8350" anchor="ctr"/>
                </a:tc>
              </a:tr>
              <a:tr h="295050">
                <a:tc>
                  <a:txBody>
                    <a:bodyPr/>
                    <a:lstStyle/>
                    <a:p>
                      <a:pPr indent="0" lvl="0" marL="0" marR="0" rtl="0" algn="ctr">
                        <a:spcBef>
                          <a:spcPts val="0"/>
                        </a:spcBef>
                        <a:spcAft>
                          <a:spcPts val="0"/>
                        </a:spcAft>
                        <a:buNone/>
                      </a:pPr>
                      <a:r>
                        <a:rPr b="1" lang="en-US" sz="1600" u="none" cap="none" strike="noStrike"/>
                        <a:t>To repeat</a:t>
                      </a:r>
                      <a:endParaRPr/>
                    </a:p>
                  </a:txBody>
                  <a:tcPr marT="8350" marB="8350" marR="8350" marL="8350" anchor="ctr"/>
                </a:tc>
                <a:tc>
                  <a:txBody>
                    <a:bodyPr/>
                    <a:lstStyle/>
                    <a:p>
                      <a:pPr indent="0" lvl="0" marL="0" marR="0" rtl="0" algn="ctr">
                        <a:spcBef>
                          <a:spcPts val="0"/>
                        </a:spcBef>
                        <a:spcAft>
                          <a:spcPts val="0"/>
                        </a:spcAft>
                        <a:buNone/>
                      </a:pPr>
                      <a:r>
                        <a:rPr lang="en-US" sz="1600" u="none" cap="none" strike="noStrike"/>
                        <a:t>in brief, as I have said, as I have noted, as has been noted</a:t>
                      </a:r>
                      <a:endParaRPr/>
                    </a:p>
                  </a:txBody>
                  <a:tcPr marT="8350" marB="8350" marR="8350" marL="835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9"/>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UNITY "ONENESS.” </a:t>
            </a:r>
            <a:endParaRPr/>
          </a:p>
        </p:txBody>
      </p:sp>
      <p:sp>
        <p:nvSpPr>
          <p:cNvPr id="246" name="Google Shape;246;p19"/>
          <p:cNvSpPr txBox="1"/>
          <p:nvPr>
            <p:ph idx="1" type="body"/>
          </p:nvPr>
        </p:nvSpPr>
        <p:spPr>
          <a:xfrm>
            <a:off x="409575" y="1609425"/>
            <a:ext cx="8417700" cy="4846200"/>
          </a:xfrm>
          <a:prstGeom prst="rect">
            <a:avLst/>
          </a:prstGeom>
          <a:solidFill>
            <a:schemeClr val="dk1"/>
          </a:solidFill>
          <a:ln>
            <a:noFill/>
          </a:ln>
        </p:spPr>
        <p:txBody>
          <a:bodyPr anchorCtr="0" anchor="t" bIns="45700" lIns="91425" spcFirstLastPara="1" rIns="91425" wrap="square" tIns="45700">
            <a:normAutofit/>
          </a:bodyPr>
          <a:lstStyle/>
          <a:p>
            <a:pPr indent="-356870" lvl="0" marL="274320" rtl="0" algn="l">
              <a:spcBef>
                <a:spcPts val="0"/>
              </a:spcBef>
              <a:spcAft>
                <a:spcPts val="0"/>
              </a:spcAft>
              <a:buSzPts val="3198"/>
              <a:buChar char="●"/>
            </a:pPr>
            <a:r>
              <a:rPr lang="en-US" sz="2600">
                <a:highlight>
                  <a:schemeClr val="dk1"/>
                </a:highlight>
              </a:rPr>
              <a:t>Every good paragraph must have UNITY. </a:t>
            </a:r>
            <a:r>
              <a:rPr lang="en-US" sz="2600" u="sng">
                <a:highlight>
                  <a:schemeClr val="dk1"/>
                </a:highlight>
              </a:rPr>
              <a:t>Unity</a:t>
            </a:r>
            <a:r>
              <a:rPr lang="en-US" sz="2600">
                <a:highlight>
                  <a:schemeClr val="dk1"/>
                </a:highlight>
              </a:rPr>
              <a:t> means “oneness.” That is, a paragraph must deal with only one idea.</a:t>
            </a:r>
            <a:endParaRPr sz="2600">
              <a:highlight>
                <a:schemeClr val="dk1"/>
              </a:highlight>
            </a:endParaRPr>
          </a:p>
          <a:p>
            <a:pPr indent="-356870" lvl="0" marL="274320" rtl="0" algn="l">
              <a:spcBef>
                <a:spcPts val="600"/>
              </a:spcBef>
              <a:spcAft>
                <a:spcPts val="0"/>
              </a:spcAft>
              <a:buSzPts val="3198"/>
              <a:buChar char="●"/>
            </a:pPr>
            <a:r>
              <a:rPr lang="en-US" sz="2600">
                <a:highlight>
                  <a:schemeClr val="dk1"/>
                </a:highlight>
              </a:rPr>
              <a:t>To maintain unity avoid irrelevant information. </a:t>
            </a:r>
            <a:endParaRPr sz="2600">
              <a:highlight>
                <a:schemeClr val="dk1"/>
              </a:highlight>
            </a:endParaRPr>
          </a:p>
          <a:p>
            <a:pPr indent="0" lvl="0" marL="0" rtl="0" algn="l">
              <a:spcBef>
                <a:spcPts val="600"/>
              </a:spcBef>
              <a:spcAft>
                <a:spcPts val="1200"/>
              </a:spcAft>
              <a:buSzPts val="1898"/>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WHAT IS A PARAGRAPH?</a:t>
            </a:r>
            <a:br>
              <a:rPr lang="en-US"/>
            </a:br>
            <a:endParaRPr/>
          </a:p>
        </p:txBody>
      </p:sp>
      <p:sp>
        <p:nvSpPr>
          <p:cNvPr id="147" name="Google Shape;147;p2"/>
          <p:cNvSpPr txBox="1"/>
          <p:nvPr>
            <p:ph idx="1" type="body"/>
          </p:nvPr>
        </p:nvSpPr>
        <p:spPr>
          <a:xfrm>
            <a:off x="457200" y="1609425"/>
            <a:ext cx="8555100" cy="4846200"/>
          </a:xfrm>
          <a:prstGeom prst="rect">
            <a:avLst/>
          </a:prstGeom>
          <a:noFill/>
          <a:ln>
            <a:noFill/>
          </a:ln>
        </p:spPr>
        <p:txBody>
          <a:bodyPr anchorCtr="0" anchor="t" bIns="45700" lIns="91425" spcFirstLastPara="1" rIns="91425" wrap="square" tIns="45700">
            <a:normAutofit/>
          </a:bodyPr>
          <a:lstStyle/>
          <a:p>
            <a:pPr indent="-318770" lvl="0" marL="274320" rtl="0" algn="l">
              <a:spcBef>
                <a:spcPts val="0"/>
              </a:spcBef>
              <a:spcAft>
                <a:spcPts val="0"/>
              </a:spcAft>
              <a:buSzPts val="2598"/>
              <a:buChar char="●"/>
            </a:pPr>
            <a:r>
              <a:rPr lang="en-US" sz="2000"/>
              <a:t>A paragraph is a collection of related sentences dealing with a single idea. </a:t>
            </a:r>
            <a:endParaRPr sz="2000"/>
          </a:p>
          <a:p>
            <a:pPr indent="-318770" lvl="0" marL="274320" rtl="0" algn="l">
              <a:spcBef>
                <a:spcPts val="600"/>
              </a:spcBef>
              <a:spcAft>
                <a:spcPts val="0"/>
              </a:spcAft>
              <a:buSzPts val="2598"/>
              <a:buChar char="●"/>
            </a:pPr>
            <a:r>
              <a:rPr lang="en-US" sz="2000"/>
              <a:t>The basic rule of thumb with paragraphing is to keep one idea.</a:t>
            </a:r>
            <a:endParaRPr sz="2000"/>
          </a:p>
          <a:p>
            <a:pPr indent="-318770" lvl="0" marL="274320" rtl="0" algn="l">
              <a:spcBef>
                <a:spcPts val="600"/>
              </a:spcBef>
              <a:spcAft>
                <a:spcPts val="0"/>
              </a:spcAft>
              <a:buSzPts val="2598"/>
              <a:buChar char="●"/>
            </a:pPr>
            <a:r>
              <a:rPr lang="en-US" sz="2000"/>
              <a:t>The first sentence of a paragraph usually introduces the idea.</a:t>
            </a:r>
            <a:endParaRPr sz="2000"/>
          </a:p>
          <a:p>
            <a:pPr indent="-318770" lvl="0" marL="274320" rtl="0" algn="l">
              <a:spcBef>
                <a:spcPts val="600"/>
              </a:spcBef>
              <a:spcAft>
                <a:spcPts val="0"/>
              </a:spcAft>
              <a:buSzPts val="2598"/>
              <a:buChar char="●"/>
            </a:pPr>
            <a:r>
              <a:rPr lang="en-US" sz="2000"/>
              <a:t>The first line of a paragraph is indented.</a:t>
            </a:r>
            <a:endParaRPr sz="2000"/>
          </a:p>
          <a:p>
            <a:pPr indent="-153797" lvl="0" marL="274320" rtl="0" algn="l">
              <a:spcBef>
                <a:spcPts val="600"/>
              </a:spcBef>
              <a:spcAft>
                <a:spcPts val="1200"/>
              </a:spcAft>
              <a:buSzPts val="1898"/>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0"/>
          <p:cNvSpPr txBox="1"/>
          <p:nvPr>
            <p:ph type="title"/>
          </p:nvPr>
        </p:nvSpPr>
        <p:spPr>
          <a:xfrm>
            <a:off x="457200" y="320044"/>
            <a:ext cx="7239000" cy="504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 IS IT A GOOD PARAGRAPH?</a:t>
            </a:r>
            <a:endParaRPr/>
          </a:p>
        </p:txBody>
      </p:sp>
      <p:sp>
        <p:nvSpPr>
          <p:cNvPr id="252" name="Google Shape;252;p20"/>
          <p:cNvSpPr txBox="1"/>
          <p:nvPr>
            <p:ph idx="1" type="body"/>
          </p:nvPr>
        </p:nvSpPr>
        <p:spPr>
          <a:xfrm>
            <a:off x="238550" y="1042925"/>
            <a:ext cx="8306400" cy="5019000"/>
          </a:xfrm>
          <a:prstGeom prst="rect">
            <a:avLst/>
          </a:prstGeom>
          <a:noFill/>
          <a:ln>
            <a:noFill/>
          </a:ln>
        </p:spPr>
        <p:txBody>
          <a:bodyPr anchorCtr="0" anchor="t" bIns="45700" lIns="91425" spcFirstLastPara="1" rIns="91425" wrap="square" tIns="45700">
            <a:spAutoFit/>
          </a:bodyPr>
          <a:lstStyle/>
          <a:p>
            <a:pPr indent="-353267" lvl="0" marL="274320" rtl="0" algn="l">
              <a:spcBef>
                <a:spcPts val="0"/>
              </a:spcBef>
              <a:spcAft>
                <a:spcPts val="0"/>
              </a:spcAft>
              <a:buSzPts val="2714"/>
              <a:buChar char="●"/>
            </a:pPr>
            <a:r>
              <a:rPr lang="en-US" sz="2116"/>
              <a:t>There are three reasons why I prefer jogging to other sports. One reason is that jogging is a cheap sport. I can practice it anywhere at any time with no need for a ball or any other equipment. Another reason why I prefer jogging is that it is friendly to my heart. I don’t have to exhaust myself or do excessive efforts while jogging. Parks are important for children who can spend their leisure time breathing fresh air, away from a congested home environment and electronic life. Finally, I prefer this sport because it is safe. It isn’t as risky as other sports like gymnastics, racing or horseback riding. Being indoors makes children lazy, but visiting a park and allowing them to jump, climb and run helps to make them healthy and provides exercise for their muscles. For all these reasons, I consider jogging the best sport of all.</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1"/>
          <p:cNvSpPr txBox="1"/>
          <p:nvPr>
            <p:ph type="title"/>
          </p:nvPr>
        </p:nvSpPr>
        <p:spPr>
          <a:xfrm>
            <a:off x="457200" y="320040"/>
            <a:ext cx="7239000" cy="105156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ADEQUATE DEVELOPMENT</a:t>
            </a:r>
            <a:br>
              <a:rPr lang="en-US"/>
            </a:br>
            <a:endParaRPr/>
          </a:p>
        </p:txBody>
      </p:sp>
      <p:sp>
        <p:nvSpPr>
          <p:cNvPr id="258" name="Google Shape;258;p21"/>
          <p:cNvSpPr txBox="1"/>
          <p:nvPr>
            <p:ph idx="1" type="body"/>
          </p:nvPr>
        </p:nvSpPr>
        <p:spPr>
          <a:xfrm>
            <a:off x="457200" y="1066800"/>
            <a:ext cx="7239000" cy="5388936"/>
          </a:xfrm>
          <a:prstGeom prst="rect">
            <a:avLst/>
          </a:prstGeom>
          <a:noFill/>
          <a:ln>
            <a:noFill/>
          </a:ln>
        </p:spPr>
        <p:txBody>
          <a:bodyPr anchorCtr="0" anchor="t" bIns="45700" lIns="91425" spcFirstLastPara="1" rIns="91425" wrap="square" tIns="45700">
            <a:normAutofit/>
          </a:bodyPr>
          <a:lstStyle/>
          <a:p>
            <a:pPr indent="-325120" lvl="0" marL="274320" rtl="0" algn="l">
              <a:spcBef>
                <a:spcPts val="0"/>
              </a:spcBef>
              <a:spcAft>
                <a:spcPts val="0"/>
              </a:spcAft>
              <a:buSzPts val="2698"/>
              <a:buChar char="●"/>
            </a:pPr>
            <a:r>
              <a:rPr lang="en-US" sz="2100"/>
              <a:t>The topic (which is introduced by the topic sentence) should be discussed fully and adequately. </a:t>
            </a:r>
            <a:endParaRPr sz="2100"/>
          </a:p>
          <a:p>
            <a:pPr indent="0" lvl="0" marL="0" rtl="0" algn="l">
              <a:spcBef>
                <a:spcPts val="600"/>
              </a:spcBef>
              <a:spcAft>
                <a:spcPts val="0"/>
              </a:spcAft>
              <a:buSzPts val="1898"/>
              <a:buNone/>
            </a:pPr>
            <a:r>
              <a:rPr b="1" lang="en-US" sz="2100"/>
              <a:t>Some methods to make sure your paragraph is well-developed:</a:t>
            </a:r>
            <a:endParaRPr sz="2100"/>
          </a:p>
          <a:p>
            <a:pPr indent="-325120" lvl="0" marL="274320" rtl="0" algn="l">
              <a:spcBef>
                <a:spcPts val="600"/>
              </a:spcBef>
              <a:spcAft>
                <a:spcPts val="0"/>
              </a:spcAft>
              <a:buSzPts val="2698"/>
              <a:buChar char="●"/>
            </a:pPr>
            <a:r>
              <a:rPr lang="en-US" sz="2100"/>
              <a:t>Use examples and illustrations</a:t>
            </a:r>
            <a:endParaRPr sz="2100"/>
          </a:p>
          <a:p>
            <a:pPr indent="-325120" lvl="0" marL="274320" rtl="0" algn="l">
              <a:spcBef>
                <a:spcPts val="600"/>
              </a:spcBef>
              <a:spcAft>
                <a:spcPts val="0"/>
              </a:spcAft>
              <a:buSzPts val="2698"/>
              <a:buChar char="●"/>
            </a:pPr>
            <a:r>
              <a:rPr lang="en-US" sz="2100"/>
              <a:t>Use facts, statistics, evidence, details</a:t>
            </a:r>
            <a:endParaRPr sz="2100"/>
          </a:p>
          <a:p>
            <a:pPr indent="-325120" lvl="0" marL="274320" rtl="0" algn="l">
              <a:spcBef>
                <a:spcPts val="600"/>
              </a:spcBef>
              <a:spcAft>
                <a:spcPts val="0"/>
              </a:spcAft>
              <a:buSzPts val="2698"/>
              <a:buChar char="●"/>
            </a:pPr>
            <a:r>
              <a:rPr lang="en-US" sz="2100"/>
              <a:t>Evaluate causes and reasons</a:t>
            </a:r>
            <a:endParaRPr sz="2100"/>
          </a:p>
          <a:p>
            <a:pPr indent="-325120" lvl="0" marL="274320" rtl="0" algn="l">
              <a:spcBef>
                <a:spcPts val="600"/>
              </a:spcBef>
              <a:spcAft>
                <a:spcPts val="0"/>
              </a:spcAft>
              <a:buSzPts val="2698"/>
              <a:buChar char="●"/>
            </a:pPr>
            <a:r>
              <a:rPr lang="en-US" sz="2100"/>
              <a:t>Analyze the topic</a:t>
            </a:r>
            <a:endParaRPr sz="2100"/>
          </a:p>
          <a:p>
            <a:pPr indent="-325120" lvl="0" marL="274320" rtl="0" algn="l">
              <a:spcBef>
                <a:spcPts val="600"/>
              </a:spcBef>
              <a:spcAft>
                <a:spcPts val="0"/>
              </a:spcAft>
              <a:buSzPts val="2698"/>
              <a:buChar char="●"/>
            </a:pPr>
            <a:r>
              <a:rPr lang="en-US" sz="2100"/>
              <a:t>Describe the topic</a:t>
            </a:r>
            <a:endParaRPr sz="2100"/>
          </a:p>
          <a:p>
            <a:pPr indent="-153797" lvl="0" marL="274320" rtl="0" algn="l">
              <a:spcBef>
                <a:spcPts val="600"/>
              </a:spcBef>
              <a:spcAft>
                <a:spcPts val="0"/>
              </a:spcAft>
              <a:buSzPts val="1898"/>
              <a:buNone/>
            </a:pPr>
            <a:r>
              <a:t/>
            </a:r>
            <a:endParaRPr/>
          </a:p>
          <a:p>
            <a:pPr indent="-153797" lvl="0" marL="274320" rtl="0" algn="l">
              <a:spcBef>
                <a:spcPts val="600"/>
              </a:spcBef>
              <a:spcAft>
                <a:spcPts val="1200"/>
              </a:spcAft>
              <a:buSzPts val="1898"/>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2"/>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PARAGRAPH LENGTH</a:t>
            </a:r>
            <a:br>
              <a:rPr lang="en-US"/>
            </a:br>
            <a:endParaRPr/>
          </a:p>
        </p:txBody>
      </p:sp>
      <p:sp>
        <p:nvSpPr>
          <p:cNvPr id="264" name="Google Shape;264;p22"/>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p>
            <a:pPr indent="-318770" lvl="0" marL="274320" rtl="0" algn="l">
              <a:spcBef>
                <a:spcPts val="0"/>
              </a:spcBef>
              <a:spcAft>
                <a:spcPts val="0"/>
              </a:spcAft>
              <a:buSzPts val="2598"/>
              <a:buChar char="●"/>
            </a:pPr>
            <a:r>
              <a:rPr lang="en-US" sz="2000"/>
              <a:t>There are no fixed rules about paragraph length. </a:t>
            </a:r>
            <a:endParaRPr sz="2000"/>
          </a:p>
          <a:p>
            <a:pPr indent="-318770" lvl="0" marL="274320" rtl="0" algn="l">
              <a:spcBef>
                <a:spcPts val="600"/>
              </a:spcBef>
              <a:spcAft>
                <a:spcPts val="0"/>
              </a:spcAft>
              <a:buSzPts val="2598"/>
              <a:buChar char="●"/>
            </a:pPr>
            <a:r>
              <a:rPr lang="en-US" sz="2000"/>
              <a:t>There is no set number of sentences per paragraph .</a:t>
            </a:r>
            <a:endParaRPr sz="2000"/>
          </a:p>
          <a:p>
            <a:pPr indent="-318770" lvl="0" marL="274320" rtl="0" algn="l">
              <a:spcBef>
                <a:spcPts val="600"/>
              </a:spcBef>
              <a:spcAft>
                <a:spcPts val="0"/>
              </a:spcAft>
              <a:buSzPts val="2598"/>
              <a:buChar char="●"/>
            </a:pPr>
            <a:r>
              <a:rPr lang="en-US" sz="2000"/>
              <a:t>Making a paragraph shorter or longer cannot be used to indicate its importance. </a:t>
            </a:r>
            <a:endParaRPr sz="2000"/>
          </a:p>
          <a:p>
            <a:pPr indent="-318770" lvl="0" marL="274320" rtl="0" algn="l">
              <a:spcBef>
                <a:spcPts val="600"/>
              </a:spcBef>
              <a:spcAft>
                <a:spcPts val="0"/>
              </a:spcAft>
              <a:buSzPts val="2598"/>
              <a:buChar char="●"/>
            </a:pPr>
            <a:r>
              <a:rPr lang="en-US" sz="2000"/>
              <a:t>The importance of each paragraph is gauged only by the value of the information in it and the way this information is organized, presented.</a:t>
            </a:r>
            <a:endParaRPr sz="2000"/>
          </a:p>
          <a:p>
            <a:pPr indent="0" lvl="0" marL="0" rtl="0" algn="l">
              <a:spcBef>
                <a:spcPts val="600"/>
              </a:spcBef>
              <a:spcAft>
                <a:spcPts val="1200"/>
              </a:spcAft>
              <a:buSzPts val="1898"/>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u="sng"/>
              <a:t>STRUCTURE</a:t>
            </a:r>
            <a:br>
              <a:rPr lang="en-US"/>
            </a:br>
            <a:endParaRPr/>
          </a:p>
        </p:txBody>
      </p:sp>
      <p:sp>
        <p:nvSpPr>
          <p:cNvPr id="153" name="Google Shape;153;p3"/>
          <p:cNvSpPr txBox="1"/>
          <p:nvPr>
            <p:ph idx="1" type="body"/>
          </p:nvPr>
        </p:nvSpPr>
        <p:spPr>
          <a:xfrm>
            <a:off x="457200" y="1219200"/>
            <a:ext cx="8469300" cy="5355600"/>
          </a:xfrm>
          <a:prstGeom prst="rect">
            <a:avLst/>
          </a:prstGeom>
          <a:noFill/>
          <a:ln>
            <a:noFill/>
          </a:ln>
        </p:spPr>
        <p:txBody>
          <a:bodyPr anchorCtr="0" anchor="t" bIns="45700" lIns="91425" spcFirstLastPara="1" rIns="91425" wrap="square" tIns="45700">
            <a:noAutofit/>
          </a:bodyPr>
          <a:lstStyle/>
          <a:p>
            <a:pPr indent="-293370" lvl="0" marL="274320" rtl="0" algn="l">
              <a:spcBef>
                <a:spcPts val="0"/>
              </a:spcBef>
              <a:spcAft>
                <a:spcPts val="0"/>
              </a:spcAft>
              <a:buSzPts val="1833"/>
              <a:buChar char="●"/>
            </a:pPr>
            <a:r>
              <a:rPr lang="en-US" sz="2400"/>
              <a:t>By the structure of a paragraph is meant the building or composition of it. </a:t>
            </a:r>
            <a:endParaRPr sz="2400"/>
          </a:p>
          <a:p>
            <a:pPr indent="-293370" lvl="0" marL="274320" rtl="0" algn="l">
              <a:spcBef>
                <a:spcPts val="600"/>
              </a:spcBef>
              <a:spcAft>
                <a:spcPts val="0"/>
              </a:spcAft>
              <a:buSzPts val="1833"/>
              <a:buChar char="●"/>
            </a:pPr>
            <a:r>
              <a:rPr lang="en-US" sz="2400"/>
              <a:t>The definition of a paragraph indicates that the sentences must be related; they must have a particular structure. </a:t>
            </a:r>
            <a:endParaRPr sz="2400"/>
          </a:p>
          <a:p>
            <a:pPr indent="-293370" lvl="0" marL="274320" rtl="0" algn="l">
              <a:spcBef>
                <a:spcPts val="600"/>
              </a:spcBef>
              <a:spcAft>
                <a:spcPts val="0"/>
              </a:spcAft>
              <a:buSzPts val="1833"/>
              <a:buChar char="●"/>
            </a:pPr>
            <a:r>
              <a:rPr lang="en-US" sz="2400"/>
              <a:t>For instance, the </a:t>
            </a:r>
            <a:r>
              <a:rPr b="1" i="1" lang="en-US" sz="2400" u="sng"/>
              <a:t>topic sentence </a:t>
            </a:r>
            <a:r>
              <a:rPr lang="en-US" sz="2400"/>
              <a:t>may inform the reader about the main idea. From that point you proceed and develop the idea with </a:t>
            </a:r>
            <a:r>
              <a:rPr b="1" i="1" lang="en-US" sz="2400" u="sng"/>
              <a:t>supporting details</a:t>
            </a:r>
            <a:r>
              <a:rPr lang="en-US" sz="2400" u="sng"/>
              <a:t>. </a:t>
            </a:r>
            <a:r>
              <a:rPr lang="en-US" sz="2400"/>
              <a:t>The </a:t>
            </a:r>
            <a:r>
              <a:rPr b="1" i="1" lang="en-US" sz="2400" u="sng"/>
              <a:t>concluding sentence </a:t>
            </a:r>
            <a:r>
              <a:rPr lang="en-US" sz="2400"/>
              <a:t>should bring the paragraph to a complete end.</a:t>
            </a:r>
            <a:endParaRPr sz="1600"/>
          </a:p>
          <a:p>
            <a:pPr indent="-293370" lvl="0" marL="274320" rtl="0" algn="l">
              <a:spcBef>
                <a:spcPts val="600"/>
              </a:spcBef>
              <a:spcAft>
                <a:spcPts val="1200"/>
              </a:spcAft>
              <a:buSzPts val="1833"/>
              <a:buChar char="●"/>
            </a:pPr>
            <a:r>
              <a:rPr lang="en-US" sz="2400"/>
              <a:t>If you follow this method of developing your idea, your paragraph will be well-organized.</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4"/>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u="sng"/>
              <a:t>TOPIC SENTENCE</a:t>
            </a:r>
            <a:br>
              <a:rPr lang="en-US" u="sng"/>
            </a:br>
            <a:endParaRPr u="sng"/>
          </a:p>
        </p:txBody>
      </p:sp>
      <p:sp>
        <p:nvSpPr>
          <p:cNvPr id="159" name="Google Shape;159;p4"/>
          <p:cNvSpPr txBox="1"/>
          <p:nvPr>
            <p:ph idx="1" type="body"/>
          </p:nvPr>
        </p:nvSpPr>
        <p:spPr>
          <a:xfrm>
            <a:off x="457200" y="1321825"/>
            <a:ext cx="8418000" cy="5133900"/>
          </a:xfrm>
          <a:prstGeom prst="rect">
            <a:avLst/>
          </a:prstGeom>
          <a:noFill/>
          <a:ln>
            <a:noFill/>
          </a:ln>
        </p:spPr>
        <p:txBody>
          <a:bodyPr anchorCtr="0" anchor="t" bIns="45700" lIns="91425" spcFirstLastPara="1" rIns="91425" wrap="square" tIns="45700">
            <a:normAutofit/>
          </a:bodyPr>
          <a:lstStyle/>
          <a:p>
            <a:pPr indent="-337820" lvl="0" marL="274320" rtl="0" algn="l">
              <a:spcBef>
                <a:spcPts val="0"/>
              </a:spcBef>
              <a:spcAft>
                <a:spcPts val="0"/>
              </a:spcAft>
              <a:buSzPts val="2898"/>
              <a:buChar char="●"/>
            </a:pPr>
            <a:r>
              <a:rPr lang="en-US" sz="2300"/>
              <a:t>Every paragraph should include a topic sentence that identifies the main idea of the paragraph. </a:t>
            </a:r>
            <a:endParaRPr sz="2300"/>
          </a:p>
          <a:p>
            <a:pPr indent="-337820" lvl="0" marL="274320" rtl="0" algn="l">
              <a:spcBef>
                <a:spcPts val="600"/>
              </a:spcBef>
              <a:spcAft>
                <a:spcPts val="1200"/>
              </a:spcAft>
              <a:buSzPts val="2898"/>
              <a:buChar char="●"/>
            </a:pPr>
            <a:r>
              <a:rPr lang="en-US" sz="2300"/>
              <a:t>Generally, the topic sentence appears at the beginning of the paragraph. It is often the paragraph’s very first sentence. </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5"/>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a:t>EXAMPLES OF TOPIC SENTENCE:</a:t>
            </a:r>
            <a:br>
              <a:rPr lang="en-US"/>
            </a:br>
            <a:r>
              <a:rPr lang="en-US"/>
              <a:t> </a:t>
            </a:r>
            <a:endParaRPr/>
          </a:p>
        </p:txBody>
      </p:sp>
      <p:sp>
        <p:nvSpPr>
          <p:cNvPr id="165" name="Google Shape;165;p5"/>
          <p:cNvSpPr txBox="1"/>
          <p:nvPr>
            <p:ph idx="1" type="body"/>
          </p:nvPr>
        </p:nvSpPr>
        <p:spPr>
          <a:xfrm>
            <a:off x="457200" y="1609416"/>
            <a:ext cx="7239000" cy="4846320"/>
          </a:xfrm>
          <a:prstGeom prst="rect">
            <a:avLst/>
          </a:prstGeom>
          <a:noFill/>
          <a:ln>
            <a:noFill/>
          </a:ln>
        </p:spPr>
        <p:txBody>
          <a:bodyPr anchorCtr="0" anchor="t" bIns="45700" lIns="91425" spcFirstLastPara="1" rIns="91425" wrap="square" tIns="45700">
            <a:normAutofit/>
          </a:bodyPr>
          <a:lstStyle/>
          <a:p>
            <a:pPr indent="-318770" lvl="0" marL="274320" rtl="0" algn="l">
              <a:spcBef>
                <a:spcPts val="0"/>
              </a:spcBef>
              <a:spcAft>
                <a:spcPts val="0"/>
              </a:spcAft>
              <a:buSzPts val="2598"/>
              <a:buChar char="●"/>
            </a:pPr>
            <a:r>
              <a:rPr lang="en-US" sz="2000"/>
              <a:t>In a paragraph about a summer vacation:</a:t>
            </a:r>
            <a:br>
              <a:rPr lang="en-US" sz="2000"/>
            </a:br>
            <a:r>
              <a:rPr b="1" i="1" lang="en-US" sz="2000"/>
              <a:t>My summer vacation </a:t>
            </a:r>
            <a:r>
              <a:rPr lang="en-US" sz="2000"/>
              <a:t>at my grandparents' farm was </a:t>
            </a:r>
            <a:r>
              <a:rPr lang="en-US" sz="2000" u="sng"/>
              <a:t>filled with hard work and fun</a:t>
            </a:r>
            <a:r>
              <a:rPr lang="en-US" sz="2000"/>
              <a:t>.</a:t>
            </a:r>
            <a:endParaRPr sz="2000"/>
          </a:p>
          <a:p>
            <a:pPr indent="-318770" lvl="0" marL="274320" rtl="0" algn="l">
              <a:spcBef>
                <a:spcPts val="600"/>
              </a:spcBef>
              <a:spcAft>
                <a:spcPts val="0"/>
              </a:spcAft>
              <a:buSzPts val="2598"/>
              <a:buChar char="●"/>
            </a:pPr>
            <a:r>
              <a:rPr lang="en-US" sz="2000"/>
              <a:t>In a paragraph about school uniforms:</a:t>
            </a:r>
            <a:br>
              <a:rPr lang="en-US" sz="2000"/>
            </a:br>
            <a:r>
              <a:rPr b="1" i="1" lang="en-US" sz="2000"/>
              <a:t>School uniforms </a:t>
            </a:r>
            <a:r>
              <a:rPr lang="en-US" sz="2000"/>
              <a:t>would </a:t>
            </a:r>
            <a:r>
              <a:rPr lang="en-US" sz="2000" u="sng"/>
              <a:t>help us to feel more unity as a student body.</a:t>
            </a:r>
            <a:endParaRPr sz="2000"/>
          </a:p>
          <a:p>
            <a:pPr indent="-318770" lvl="0" marL="274320" rtl="0" algn="l">
              <a:spcBef>
                <a:spcPts val="600"/>
              </a:spcBef>
              <a:spcAft>
                <a:spcPts val="0"/>
              </a:spcAft>
              <a:buSzPts val="2598"/>
              <a:buChar char="●"/>
            </a:pPr>
            <a:r>
              <a:rPr lang="en-US" sz="2000"/>
              <a:t>In a paragraph about how to make a peanut butter and jelly sandwich:</a:t>
            </a:r>
            <a:br>
              <a:rPr lang="en-US" sz="2000"/>
            </a:br>
            <a:r>
              <a:rPr b="1" lang="en-US" sz="2000"/>
              <a:t>Making a peanut butter and jelly sandwich </a:t>
            </a:r>
            <a:r>
              <a:rPr lang="en-US" sz="2000"/>
              <a:t>is easy </a:t>
            </a:r>
            <a:r>
              <a:rPr lang="en-US" sz="2000" u="sng"/>
              <a:t>if you know the steps.</a:t>
            </a:r>
            <a:endParaRPr sz="2000"/>
          </a:p>
          <a:p>
            <a:pPr indent="-153797" lvl="0" marL="274320" rtl="0" algn="l">
              <a:spcBef>
                <a:spcPts val="600"/>
              </a:spcBef>
              <a:spcAft>
                <a:spcPts val="1200"/>
              </a:spcAft>
              <a:buSzPts val="1898"/>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6"/>
          <p:cNvSpPr txBox="1"/>
          <p:nvPr>
            <p:ph type="title"/>
          </p:nvPr>
        </p:nvSpPr>
        <p:spPr>
          <a:xfrm>
            <a:off x="457200" y="32004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i="1" lang="en-US" u="sng"/>
              <a:t>SUPPORTING DETAILS</a:t>
            </a:r>
            <a:endParaRPr/>
          </a:p>
        </p:txBody>
      </p:sp>
      <p:sp>
        <p:nvSpPr>
          <p:cNvPr id="171" name="Google Shape;171;p6"/>
          <p:cNvSpPr txBox="1"/>
          <p:nvPr>
            <p:ph idx="1" type="body"/>
          </p:nvPr>
        </p:nvSpPr>
        <p:spPr>
          <a:xfrm>
            <a:off x="457200" y="1609425"/>
            <a:ext cx="8469300" cy="4846200"/>
          </a:xfrm>
          <a:prstGeom prst="rect">
            <a:avLst/>
          </a:prstGeom>
          <a:noFill/>
          <a:ln>
            <a:noFill/>
          </a:ln>
        </p:spPr>
        <p:txBody>
          <a:bodyPr anchorCtr="0" anchor="t" bIns="45700" lIns="91425" spcFirstLastPara="1" rIns="91425" wrap="square" tIns="45700">
            <a:normAutofit/>
          </a:bodyPr>
          <a:lstStyle/>
          <a:p>
            <a:pPr indent="-356870" lvl="0" marL="274320" rtl="0" algn="l">
              <a:spcBef>
                <a:spcPts val="0"/>
              </a:spcBef>
              <a:spcAft>
                <a:spcPts val="0"/>
              </a:spcAft>
              <a:buSzPts val="3198"/>
              <a:buChar char="●"/>
            </a:pPr>
            <a:r>
              <a:rPr lang="en-US" sz="2600"/>
              <a:t>Supporting details elaborate and explain the main idea introduced in the topic sentence.</a:t>
            </a:r>
            <a:endParaRPr sz="2600"/>
          </a:p>
          <a:p>
            <a:pPr indent="-356870" lvl="0" marL="274320" rtl="0" algn="l">
              <a:spcBef>
                <a:spcPts val="600"/>
              </a:spcBef>
              <a:spcAft>
                <a:spcPts val="0"/>
              </a:spcAft>
              <a:buSzPts val="3198"/>
              <a:buChar char="●"/>
            </a:pPr>
            <a:r>
              <a:rPr lang="en-US" sz="2600"/>
              <a:t>Supporting details provide evidence and examples to support the main idea.</a:t>
            </a:r>
            <a:endParaRPr sz="2600"/>
          </a:p>
          <a:p>
            <a:pPr indent="-356870" lvl="0" marL="274320" rtl="0" algn="l">
              <a:spcBef>
                <a:spcPts val="600"/>
              </a:spcBef>
              <a:spcAft>
                <a:spcPts val="1200"/>
              </a:spcAft>
              <a:buSzPts val="3198"/>
              <a:buChar char="●"/>
            </a:pPr>
            <a:r>
              <a:rPr lang="en-US" sz="2600"/>
              <a:t>The supporting details compose the body of the paragraph. </a:t>
            </a: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7"/>
          <p:cNvSpPr txBox="1"/>
          <p:nvPr>
            <p:ph type="title"/>
          </p:nvPr>
        </p:nvSpPr>
        <p:spPr>
          <a:xfrm>
            <a:off x="457200" y="-228600"/>
            <a:ext cx="7239000" cy="1143000"/>
          </a:xfrm>
          <a:prstGeom prst="rect">
            <a:avLst/>
          </a:prstGeom>
          <a:noFill/>
          <a:ln>
            <a:noFill/>
          </a:ln>
        </p:spPr>
        <p:txBody>
          <a:bodyPr anchorCtr="0" anchor="b" bIns="0" lIns="45700" spcFirstLastPara="1" rIns="45700" wrap="square" tIns="0">
            <a:normAutofit/>
          </a:bodyPr>
          <a:lstStyle/>
          <a:p>
            <a:pPr indent="0" lvl="0" marL="0" rtl="0" algn="l">
              <a:spcBef>
                <a:spcPts val="0"/>
              </a:spcBef>
              <a:spcAft>
                <a:spcPts val="0"/>
              </a:spcAft>
              <a:buClr>
                <a:srgbClr val="FEF7F0"/>
              </a:buClr>
              <a:buSzPts val="3800"/>
              <a:buFont typeface="Trebuchet MS"/>
              <a:buNone/>
            </a:pPr>
            <a:r>
              <a:rPr lang="en-US" u="sng"/>
              <a:t>CONCLUDING SENTENCE </a:t>
            </a:r>
            <a:endParaRPr u="sng"/>
          </a:p>
        </p:txBody>
      </p:sp>
      <p:sp>
        <p:nvSpPr>
          <p:cNvPr id="177" name="Google Shape;177;p7"/>
          <p:cNvSpPr txBox="1"/>
          <p:nvPr>
            <p:ph idx="1" type="body"/>
          </p:nvPr>
        </p:nvSpPr>
        <p:spPr>
          <a:xfrm>
            <a:off x="457200" y="914400"/>
            <a:ext cx="7239000" cy="4846320"/>
          </a:xfrm>
          <a:prstGeom prst="rect">
            <a:avLst/>
          </a:prstGeom>
          <a:noFill/>
          <a:ln>
            <a:noFill/>
          </a:ln>
        </p:spPr>
        <p:txBody>
          <a:bodyPr anchorCtr="0" anchor="t" bIns="45700" lIns="91425" spcFirstLastPara="1" rIns="91425" wrap="square" tIns="45700">
            <a:noAutofit/>
          </a:bodyPr>
          <a:lstStyle/>
          <a:p>
            <a:pPr indent="-248920" lvl="0" marL="274320" rtl="0" algn="l">
              <a:spcBef>
                <a:spcPts val="0"/>
              </a:spcBef>
              <a:spcAft>
                <a:spcPts val="0"/>
              </a:spcAft>
              <a:buSzPts val="1936"/>
              <a:buChar char="●"/>
            </a:pPr>
            <a:r>
              <a:rPr b="1" lang="en-US" sz="2800"/>
              <a:t>Concluding Sentences</a:t>
            </a:r>
            <a:endParaRPr sz="900"/>
          </a:p>
          <a:p>
            <a:pPr indent="-248920" lvl="0" marL="274320" rtl="0" algn="l">
              <a:spcBef>
                <a:spcPts val="600"/>
              </a:spcBef>
              <a:spcAft>
                <a:spcPts val="0"/>
              </a:spcAft>
              <a:buSzPts val="1936"/>
              <a:buChar char="●"/>
            </a:pPr>
            <a:r>
              <a:rPr lang="en-US" sz="2800"/>
              <a:t>Your paragraph will have a concluding sentence. </a:t>
            </a:r>
            <a:endParaRPr sz="2800"/>
          </a:p>
          <a:p>
            <a:pPr indent="-248920" lvl="0" marL="274320" rtl="0" algn="l">
              <a:spcBef>
                <a:spcPts val="600"/>
              </a:spcBef>
              <a:spcAft>
                <a:spcPts val="0"/>
              </a:spcAft>
              <a:buSzPts val="1936"/>
              <a:buChar char="●"/>
            </a:pPr>
            <a:r>
              <a:rPr lang="en-US" sz="2800"/>
              <a:t>The concluding, or closing sentence essentially restates the main idea of the paragraph.               or</a:t>
            </a:r>
            <a:endParaRPr sz="2800"/>
          </a:p>
          <a:p>
            <a:pPr indent="-274320" lvl="0" marL="274320" rtl="0" algn="l">
              <a:spcBef>
                <a:spcPts val="600"/>
              </a:spcBef>
              <a:spcAft>
                <a:spcPts val="0"/>
              </a:spcAft>
              <a:buSzPts val="2336"/>
              <a:buChar char="●"/>
            </a:pPr>
            <a:r>
              <a:rPr lang="en-US" sz="2800"/>
              <a:t>The concluding idea summarizes the supporting details presented in the body of the paragraph</a:t>
            </a:r>
            <a:r>
              <a:rPr lang="en-US" sz="1200"/>
              <a:t>. </a:t>
            </a:r>
            <a:endParaRPr sz="900"/>
          </a:p>
          <a:p>
            <a:pPr indent="0" lvl="0" marL="0" rtl="0" algn="l">
              <a:spcBef>
                <a:spcPts val="600"/>
              </a:spcBef>
              <a:spcAft>
                <a:spcPts val="1200"/>
              </a:spcAft>
              <a:buSzPts val="1168"/>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8"/>
          <p:cNvSpPr txBox="1"/>
          <p:nvPr>
            <p:ph type="title"/>
          </p:nvPr>
        </p:nvSpPr>
        <p:spPr>
          <a:xfrm>
            <a:off x="457200" y="1066800"/>
            <a:ext cx="7239000" cy="457200"/>
          </a:xfrm>
          <a:prstGeom prst="rect">
            <a:avLst/>
          </a:prstGeom>
          <a:noFill/>
          <a:ln>
            <a:noFill/>
          </a:ln>
        </p:spPr>
        <p:txBody>
          <a:bodyPr anchorCtr="0" anchor="b" bIns="0" lIns="45700" spcFirstLastPara="1" rIns="45700" wrap="square" tIns="0">
            <a:normAutofit fontScale="90000"/>
          </a:bodyPr>
          <a:lstStyle/>
          <a:p>
            <a:pPr indent="0" lvl="0" marL="0" rtl="0" algn="l">
              <a:spcBef>
                <a:spcPts val="0"/>
              </a:spcBef>
              <a:spcAft>
                <a:spcPts val="0"/>
              </a:spcAft>
              <a:buClr>
                <a:srgbClr val="FEF7F0"/>
              </a:buClr>
              <a:buSzPct val="135714"/>
              <a:buFont typeface="Trebuchet MS"/>
              <a:buNone/>
            </a:pPr>
            <a:r>
              <a:rPr lang="en-US"/>
              <a:t>HOW TO WRITE A PERFECT PARAGRAPH</a:t>
            </a:r>
            <a:br>
              <a:rPr lang="en-US"/>
            </a:br>
            <a:endParaRPr/>
          </a:p>
        </p:txBody>
      </p:sp>
      <p:sp>
        <p:nvSpPr>
          <p:cNvPr id="183" name="Google Shape;183;p8"/>
          <p:cNvSpPr txBox="1"/>
          <p:nvPr>
            <p:ph idx="1" type="body"/>
          </p:nvPr>
        </p:nvSpPr>
        <p:spPr>
          <a:xfrm>
            <a:off x="457200" y="1066800"/>
            <a:ext cx="7239000" cy="5388936"/>
          </a:xfrm>
          <a:prstGeom prst="rect">
            <a:avLst/>
          </a:prstGeom>
          <a:noFill/>
          <a:ln>
            <a:noFill/>
          </a:ln>
        </p:spPr>
        <p:txBody>
          <a:bodyPr anchorCtr="0" anchor="t" bIns="45700" lIns="91425" spcFirstLastPara="1" rIns="91425" wrap="square" tIns="45700">
            <a:noAutofit/>
          </a:bodyPr>
          <a:lstStyle/>
          <a:p>
            <a:pPr indent="-333187" lvl="0" marL="274320" rtl="0" algn="l">
              <a:spcBef>
                <a:spcPts val="0"/>
              </a:spcBef>
              <a:spcAft>
                <a:spcPts val="0"/>
              </a:spcAft>
              <a:buSzPts val="2398"/>
              <a:buChar char="●"/>
            </a:pPr>
            <a:r>
              <a:rPr lang="en-US" sz="1800"/>
              <a:t>I. </a:t>
            </a:r>
            <a:r>
              <a:rPr b="1" i="1" lang="en-US" sz="1800" u="sng"/>
              <a:t>Topic Sentence</a:t>
            </a:r>
            <a:endParaRPr sz="1800"/>
          </a:p>
          <a:p>
            <a:pPr indent="-333187" lvl="0" marL="274320" rtl="0" algn="l">
              <a:spcBef>
                <a:spcPts val="600"/>
              </a:spcBef>
              <a:spcAft>
                <a:spcPts val="0"/>
              </a:spcAft>
              <a:buSzPts val="2398"/>
              <a:buChar char="●"/>
            </a:pPr>
            <a:r>
              <a:rPr lang="en-US" sz="1800"/>
              <a:t>What is the topic sentence? The topic sentence is the first sentence in a paragraph.</a:t>
            </a:r>
            <a:endParaRPr sz="1800"/>
          </a:p>
          <a:p>
            <a:pPr indent="-333187" lvl="0" marL="274320" rtl="0" algn="l">
              <a:spcBef>
                <a:spcPts val="600"/>
              </a:spcBef>
              <a:spcAft>
                <a:spcPts val="0"/>
              </a:spcAft>
              <a:buSzPts val="2398"/>
              <a:buChar char="●"/>
            </a:pPr>
            <a:r>
              <a:rPr lang="en-US" sz="1800"/>
              <a:t>What does it do? It introduces the main idea of the paragraph.</a:t>
            </a:r>
            <a:endParaRPr sz="1800"/>
          </a:p>
          <a:p>
            <a:pPr indent="-333187" lvl="0" marL="274320" rtl="0" algn="l">
              <a:spcBef>
                <a:spcPts val="600"/>
              </a:spcBef>
              <a:spcAft>
                <a:spcPts val="0"/>
              </a:spcAft>
              <a:buSzPts val="2398"/>
              <a:buChar char="●"/>
            </a:pPr>
            <a:r>
              <a:rPr lang="en-US" sz="1800"/>
              <a:t>How do I write one? Introduce the main idea of your paragraph. Make clear what your paragraph will be about.  </a:t>
            </a:r>
            <a:endParaRPr sz="1800"/>
          </a:p>
          <a:p>
            <a:pPr indent="0" lvl="0" marL="0" rtl="0" algn="just">
              <a:spcBef>
                <a:spcPts val="600"/>
              </a:spcBef>
              <a:spcAft>
                <a:spcPts val="0"/>
              </a:spcAft>
              <a:buSzPts val="1898"/>
              <a:buNone/>
            </a:pPr>
            <a:r>
              <a:rPr lang="en-US" sz="1800"/>
              <a:t>Example: </a:t>
            </a:r>
            <a:r>
              <a:rPr b="1" i="1" lang="en-US" sz="1800" u="sng"/>
              <a:t>Bangladesh is one of the best countries in the world to live in</a:t>
            </a:r>
            <a:r>
              <a:rPr lang="en-US" sz="1800"/>
              <a:t>. First, Bangladesh has an excellent health care system. All Bangladeshis have access to medical services at a reasonable price. Second, Bangladesh has a high standard of education. Students are taught by well‐trained teachers and are encouraged to continue studying at university. Finally, Bangladesh’s cities are clean and efficiently managed. Bangladesh cities have many parks and lots of space for people to live. As a result, Bangladesh is a desirable place to live.  </a:t>
            </a:r>
            <a:endParaRPr sz="1800"/>
          </a:p>
          <a:p>
            <a:pPr indent="0" lvl="0" marL="0" rtl="0" algn="just">
              <a:spcBef>
                <a:spcPts val="600"/>
              </a:spcBef>
              <a:spcAft>
                <a:spcPts val="1200"/>
              </a:spcAft>
              <a:buSzPts val="1898"/>
              <a:buNone/>
            </a:pPr>
            <a:r>
              <a:rPr lang="en-US" sz="1800"/>
              <a:t>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9"/>
          <p:cNvSpPr txBox="1"/>
          <p:nvPr>
            <p:ph idx="1" type="body"/>
          </p:nvPr>
        </p:nvSpPr>
        <p:spPr>
          <a:xfrm>
            <a:off x="533400" y="304800"/>
            <a:ext cx="7239000" cy="6227136"/>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460"/>
              <a:buChar char="●"/>
            </a:pPr>
            <a:r>
              <a:rPr lang="en-US" sz="2000"/>
              <a:t>II. </a:t>
            </a:r>
            <a:r>
              <a:rPr b="1" i="1" lang="en-US" sz="2000" u="sng"/>
              <a:t>Supporting Details</a:t>
            </a:r>
            <a:endParaRPr b="1" i="1" sz="2000" u="sng"/>
          </a:p>
          <a:p>
            <a:pPr indent="-274320" lvl="0" marL="274320" rtl="0" algn="l">
              <a:spcBef>
                <a:spcPts val="600"/>
              </a:spcBef>
              <a:spcAft>
                <a:spcPts val="0"/>
              </a:spcAft>
              <a:buSzPts val="1460"/>
              <a:buChar char="●"/>
            </a:pPr>
            <a:r>
              <a:rPr lang="en-US" sz="2000"/>
              <a:t>What are supporting sentences? They come after the topic sentence, making up the body of a paragraph.</a:t>
            </a:r>
            <a:endParaRPr/>
          </a:p>
          <a:p>
            <a:pPr indent="-274320" lvl="0" marL="274320" rtl="0" algn="l">
              <a:spcBef>
                <a:spcPts val="600"/>
              </a:spcBef>
              <a:spcAft>
                <a:spcPts val="0"/>
              </a:spcAft>
              <a:buSzPts val="1460"/>
              <a:buChar char="●"/>
            </a:pPr>
            <a:r>
              <a:rPr lang="en-US" sz="2000"/>
              <a:t>What do they do? They give details to develop and support the main idea of the paragraph.</a:t>
            </a:r>
            <a:endParaRPr/>
          </a:p>
          <a:p>
            <a:pPr indent="-274320" lvl="0" marL="274320" rtl="0" algn="l">
              <a:spcBef>
                <a:spcPts val="600"/>
              </a:spcBef>
              <a:spcAft>
                <a:spcPts val="0"/>
              </a:spcAft>
              <a:buSzPts val="1460"/>
              <a:buChar char="●"/>
            </a:pPr>
            <a:r>
              <a:rPr lang="en-US" sz="2000"/>
              <a:t>How do I write them? You should give supporting facts, details, and examples.</a:t>
            </a:r>
            <a:endParaRPr/>
          </a:p>
          <a:p>
            <a:pPr indent="0" lvl="0" marL="0" rtl="0" algn="l">
              <a:spcBef>
                <a:spcPts val="600"/>
              </a:spcBef>
              <a:spcAft>
                <a:spcPts val="0"/>
              </a:spcAft>
              <a:buSzPts val="1460"/>
              <a:buNone/>
            </a:pPr>
            <a:r>
              <a:rPr lang="en-US" sz="2000"/>
              <a:t>Example: Bangladesh is one of the best countries in the world to live in. </a:t>
            </a:r>
            <a:r>
              <a:rPr b="1" i="1" lang="en-US" sz="2000" u="sng"/>
              <a:t>First, Bangladesh has an excellent health care system. All Bangladeshis have access to medical services at a reasonable price. Second, Bangladesh has a high standard of education. Students are taught by well‐trained teachers and are encouraged to continue studying at university. Finally, Bangladesh’s cities are clean and efficiently managed. Bangladesh cities have many parks and lots of space for people to live.</a:t>
            </a:r>
            <a:r>
              <a:rPr b="1" lang="en-US" sz="2000" u="sng"/>
              <a:t> </a:t>
            </a:r>
            <a:r>
              <a:rPr lang="en-US" sz="2000"/>
              <a:t>As a result, Bangladesh is a desirable place to live. </a:t>
            </a:r>
            <a:endParaRPr/>
          </a:p>
          <a:p>
            <a:pPr indent="0" lvl="0" marL="0" rtl="0" algn="l">
              <a:spcBef>
                <a:spcPts val="600"/>
              </a:spcBef>
              <a:spcAft>
                <a:spcPts val="1200"/>
              </a:spcAft>
              <a:buSzPts val="1460"/>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Nomi</dc:creator>
</cp:coreProperties>
</file>