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5" r:id="rId6"/>
    <p:sldMasterId id="2147483657" r:id="rId7"/>
    <p:sldMasterId id="2147483659" r:id="rId8"/>
    <p:sldMasterId id="2147483661" r:id="rId9"/>
    <p:sldMasterId id="2147483663" r:id="rId10"/>
    <p:sldMasterId id="21474836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hU+yPRUwWTWT/6EG5LsYuMgXjK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customschemas.google.com/relationships/presentationmetadata" Target="metadata"/><Relationship Id="rId27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5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32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0" name="Google Shape;130;p3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5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7" name="Google Shape;147;p34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8" name="Google Shape;148;p34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5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5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>
            <a:gsLst>
              <a:gs pos="0">
                <a:srgbClr val="667851"/>
              </a:gs>
              <a:gs pos="55000">
                <a:srgbClr val="B1C59A"/>
              </a:gs>
              <a:gs pos="100000">
                <a:srgbClr val="66785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6"/>
          <p:cNvGrpSpPr/>
          <p:nvPr/>
        </p:nvGrpSpPr>
        <p:grpSpPr>
          <a:xfrm>
            <a:off x="-12192" y="4953000"/>
            <a:ext cx="9156193" cy="1911350"/>
            <a:chOff x="-12783" y="4832896"/>
            <a:chExt cx="9156783" cy="2032192"/>
          </a:xfrm>
        </p:grpSpPr>
        <p:sp>
          <p:nvSpPr>
            <p:cNvPr id="8" name="Google Shape;8;p16"/>
            <p:cNvSpPr/>
            <p:nvPr/>
          </p:nvSpPr>
          <p:spPr>
            <a:xfrm>
              <a:off x="1687032" y="4832896"/>
              <a:ext cx="7456968" cy="51817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CBD4C0">
                <a:alpha val="39607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6"/>
            <p:cNvSpPr/>
            <p:nvPr/>
          </p:nvSpPr>
          <p:spPr>
            <a:xfrm>
              <a:off x="35926" y="5135025"/>
              <a:ext cx="9108074" cy="838869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6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pic>
          <p:nvPicPr>
            <p:cNvPr id="11" name="Google Shape;11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-12783" y="4875025"/>
              <a:ext cx="9156783" cy="8555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ucida Sans"/>
              <a:buNone/>
              <a:defRPr b="0" i="0" sz="1000" u="none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/>
          <p:nvPr/>
        </p:nvSpPr>
        <p:spPr>
          <a:xfrm>
            <a:off x="715962" y="5002212"/>
            <a:ext cx="3802062" cy="1443037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CBD4C0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-53975" y="5784850"/>
            <a:ext cx="3802062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7" name="Google Shape;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715962" y="5002212"/>
            <a:ext cx="3802062" cy="1443037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CBD4C0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/>
          <p:nvPr/>
        </p:nvSpPr>
        <p:spPr>
          <a:xfrm>
            <a:off x="-53975" y="5784850"/>
            <a:ext cx="3802062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59" name="Google Shape;5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3"/>
          <p:cNvSpPr/>
          <p:nvPr/>
        </p:nvSpPr>
        <p:spPr>
          <a:xfrm>
            <a:off x="3636962" y="3005137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839370"/>
              </a:gs>
              <a:gs pos="72000">
                <a:srgbClr val="B1C49C"/>
              </a:gs>
              <a:gs pos="100000">
                <a:srgbClr val="C0CEB0"/>
              </a:gs>
            </a:gsLst>
            <a:lin ang="16200000" scaled="0"/>
          </a:gradFill>
          <a:ln cap="rnd" cmpd="sng" w="9525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/>
          <p:nvPr/>
        </p:nvSpPr>
        <p:spPr>
          <a:xfrm>
            <a:off x="3449637" y="3005137"/>
            <a:ext cx="184150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839370"/>
              </a:gs>
              <a:gs pos="72000">
                <a:srgbClr val="B1C49C"/>
              </a:gs>
              <a:gs pos="100000">
                <a:srgbClr val="C0CEB0"/>
              </a:gs>
            </a:gsLst>
            <a:lin ang="16200000" scaled="0"/>
          </a:gradFill>
          <a:ln cap="rnd" cmpd="sng" w="9525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/>
          <p:nvPr/>
        </p:nvSpPr>
        <p:spPr>
          <a:xfrm>
            <a:off x="715962" y="5002212"/>
            <a:ext cx="3802062" cy="1443037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CBD4C0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5"/>
          <p:cNvSpPr/>
          <p:nvPr/>
        </p:nvSpPr>
        <p:spPr>
          <a:xfrm>
            <a:off x="-53975" y="5784850"/>
            <a:ext cx="3802062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77" name="Google Shape;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/>
          <p:nvPr/>
        </p:nvSpPr>
        <p:spPr>
          <a:xfrm>
            <a:off x="715962" y="5002212"/>
            <a:ext cx="3802062" cy="1443037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CBD4C0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9"/>
          <p:cNvSpPr/>
          <p:nvPr/>
        </p:nvSpPr>
        <p:spPr>
          <a:xfrm>
            <a:off x="-53975" y="5784850"/>
            <a:ext cx="3802062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09" name="Google Shape;10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1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ucida Sans"/>
              <a:buNone/>
              <a:defRPr b="0" i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/>
          <p:nvPr/>
        </p:nvSpPr>
        <p:spPr>
          <a:xfrm>
            <a:off x="715962" y="5002212"/>
            <a:ext cx="3802062" cy="1443037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CBD4C0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3"/>
          <p:cNvSpPr/>
          <p:nvPr/>
        </p:nvSpPr>
        <p:spPr>
          <a:xfrm>
            <a:off x="-53975" y="5784850"/>
            <a:ext cx="3802062" cy="83820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3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37" name="Google Shape;1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" y="5778500"/>
            <a:ext cx="3414712" cy="109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3"/>
          <p:cNvSpPr/>
          <p:nvPr/>
        </p:nvSpPr>
        <p:spPr>
          <a:xfrm>
            <a:off x="8664575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839370"/>
              </a:gs>
              <a:gs pos="72000">
                <a:srgbClr val="B1C49C"/>
              </a:gs>
              <a:gs pos="100000">
                <a:srgbClr val="C0CEB0"/>
              </a:gs>
            </a:gsLst>
            <a:lin ang="16200000" scaled="0"/>
          </a:gradFill>
          <a:ln cap="rnd" cmpd="sng" w="9525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3"/>
          <p:cNvSpPr/>
          <p:nvPr/>
        </p:nvSpPr>
        <p:spPr>
          <a:xfrm>
            <a:off x="8477250" y="4987925"/>
            <a:ext cx="182562" cy="228600"/>
          </a:xfrm>
          <a:prstGeom prst="chevron">
            <a:avLst>
              <a:gd fmla="val 10800" name="adj"/>
            </a:avLst>
          </a:prstGeom>
          <a:gradFill>
            <a:gsLst>
              <a:gs pos="0">
                <a:srgbClr val="839370"/>
              </a:gs>
              <a:gs pos="72000">
                <a:srgbClr val="B1C49C"/>
              </a:gs>
              <a:gs pos="100000">
                <a:srgbClr val="C0CEB0"/>
              </a:gs>
            </a:gsLst>
            <a:lin ang="16200000" scaled="0"/>
          </a:gradFill>
          <a:ln cap="rnd" cmpd="sng" w="9525">
            <a:solidFill>
              <a:srgbClr val="78846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1" name="Google Shape;141;p3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556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2" name="Google Shape;142;p33"/>
          <p:cNvSpPr txBox="1"/>
          <p:nvPr>
            <p:ph idx="10" type="dt"/>
          </p:nvPr>
        </p:nvSpPr>
        <p:spPr>
          <a:xfrm>
            <a:off x="6727825" y="6408737"/>
            <a:ext cx="1919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3"/>
          <p:cNvSpPr txBox="1"/>
          <p:nvPr>
            <p:ph idx="11" type="ftr"/>
          </p:nvPr>
        </p:nvSpPr>
        <p:spPr>
          <a:xfrm>
            <a:off x="4379912" y="6408737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3"/>
          <p:cNvSpPr txBox="1"/>
          <p:nvPr>
            <p:ph idx="12" type="sldNum"/>
          </p:nvPr>
        </p:nvSpPr>
        <p:spPr>
          <a:xfrm>
            <a:off x="8647112" y="6408737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ucida Sans"/>
              <a:buNone/>
              <a:defRPr b="0" i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/>
          <p:nvPr>
            <p:ph idx="4294967295" type="ctrTitle"/>
          </p:nvPr>
        </p:nvSpPr>
        <p:spPr>
          <a:xfrm>
            <a:off x="685800" y="1295400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Descriptive writing</a:t>
            </a:r>
            <a:endParaRPr b="1" i="0" sz="48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Wrinkled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covered with lines or loose folds of skin; often associated with age 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Freckled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sprinkled or covered with light brown spots 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Ruddy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skin that has a reddish tint; may have the appearance of sunburn 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Sallow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skin that has a yellowish tint; may be associated with illness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Tanned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skin with a warm, golden-brown tint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Rosy or fresh-faced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pink-cheeked, fair complexion that glows with a hint of pink 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10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Skin and Complexion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Shape, size, and appearance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large, small, almond-shaped, round, squinty, crinkly, bulging, heavy-lidded, hooded, deep-set, close-set, hollow, tear-filled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Eye color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black, brown, hazel, green, blue, violet, gray, amber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Eye expressions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piercing, mesmerizing, sad, sorrowful, haunted, gentle, sympathetic, warm, compassionate, expressive, bright, twinkling, lively, dancing, laughing, shifty, sly, distrusting, sleepy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6" name="Google Shape;216;p11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Eyes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Lip shape and size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thin, full, pouting, rosebud (baby’s lips, often), pursed (puckered up, as when concentrating)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Mouth expressions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laugh, smile, beam, grin, frown, grimace, scowl, sneer, curl, pout</a:t>
            </a:r>
            <a:endParaRPr/>
          </a:p>
        </p:txBody>
      </p:sp>
      <p:sp>
        <p:nvSpPr>
          <p:cNvPr id="222" name="Google Shape;222;p1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Mouth and Lips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Hair color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black, brunette, brown, chestnut-brown, blond,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Texture or appearance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, unmanageable, straight, spiky, stiff, buzzed, shaved, parted, neatly-combed, tamed, cascading, long, short, cropped, dull, shiny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Hair styles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 braids, ponytail, pigtails, bun, messy bun, 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p1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Hair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Build</a:t>
            </a: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: small, slim, slight, thin, lean, skinny, angular, bony, fine-boned, </a:t>
            </a:r>
            <a:endParaRPr/>
          </a:p>
        </p:txBody>
      </p:sp>
      <p:sp>
        <p:nvSpPr>
          <p:cNvPr id="234" name="Google Shape;234;p1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Body 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Fabric: denim, twill, wool, cashmere, cotton, linen</a:t>
            </a:r>
            <a:endParaRPr/>
          </a:p>
        </p:txBody>
      </p:sp>
      <p:sp>
        <p:nvSpPr>
          <p:cNvPr id="240" name="Google Shape;240;p15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Clothing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is the clear description of people, places, objects, or events using appropriate details.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 An effective description will contain sufficient and varied elaboration of details to communicate a sense of the subject being described. 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Details used are usually sensory and selected to describe what the writer sees, hears, smells, touches, and tastes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2" name="Google Shape;162;p2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DESCRIPTIVE WRITING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Good descriptive writing includes many vivid sensory details that paint a picture and appeals to all of the reader's senses of sight, hearing, touch, smell and taste when appropriate.</a:t>
            </a:r>
            <a:endParaRPr/>
          </a:p>
          <a:p>
            <a:pPr indent="-255587" lvl="0" marL="365125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Your objective is to get the reader to feel like they are there with you. Adding sensory details will help you achieve this goal.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8" name="Google Shape;168;p3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Sensory details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flash of lights in the night sky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deep blue of the ocean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roads had begun to glisten underneath headlights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Dark green of rolling pastures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streets glistened like shiny ornaments after the rain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slivered moon sat in the sky like an old fingernail clipping</a:t>
            </a:r>
            <a:endParaRPr/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4" name="Google Shape;174;p4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Sight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457200" y="838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walls shook and vibrated like the tail of a rattle snake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Wind swirled around our beach house whistling loudly to a terrible tune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television buzzed as it shut 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Ice crackled and pinged against the room window like a baseball striking a bat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cracking of wood splitting.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sounds of emergency sirens awakened the still roads wailing like a newborn baby</a:t>
            </a:r>
            <a:endParaRPr/>
          </a:p>
          <a:p>
            <a:pPr indent="0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5"/>
          <p:cNvSpPr txBox="1"/>
          <p:nvPr>
            <p:ph idx="4294967295"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Sound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cold strawberries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tall, frosted glass of sweet yet bitter lemonade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salty chips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juicy tartness of orange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39001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228600" lvl="4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69228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6" name="Google Shape;186;p6"/>
          <p:cNvSpPr txBox="1"/>
          <p:nvPr>
            <p:ph idx="4294967295" type="title"/>
          </p:nvPr>
        </p:nvSpPr>
        <p:spPr>
          <a:xfrm>
            <a:off x="457200" y="457200"/>
            <a:ext cx="8229600" cy="960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Taste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heavy quilt felt like an x-ray vest draped across our legs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prickly feathers stuck my neck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puppy’s nose was dry like sandpaper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sand was hot and grainy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2" name="Google Shape;192;p7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Touch</a:t>
            </a:r>
            <a:b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3810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 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baking cake filled the kitchen with aroma of vanilla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cinnamon-scented candle reminded of the Big Red gum my father chewed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beach air smelled of seaweed and salt</a:t>
            </a:r>
            <a:endParaRPr/>
          </a:p>
          <a:p>
            <a:pPr indent="-116586" lvl="0" marL="107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the warm summer air smelled of freshly cut grass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8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Smell</a:t>
            </a:r>
            <a:b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</a:b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57200" y="14811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5587" lvl="0" marL="365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1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Face Shape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Square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Oval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Round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Triangular</a:t>
            </a:r>
            <a:endParaRPr/>
          </a:p>
          <a:p>
            <a:pPr indent="-255587" lvl="0" marL="3651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</a:pPr>
            <a:r>
              <a:rPr b="0" i="0" lang="en-US" sz="27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Heart-shaped</a:t>
            </a:r>
            <a:endParaRPr/>
          </a:p>
          <a:p>
            <a:pPr indent="-139001" lvl="0" marL="36512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r>
              <a:t/>
            </a:r>
            <a:endParaRPr b="0" i="0" sz="2700" u="non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9"/>
          <p:cNvSpPr txBox="1"/>
          <p:nvPr>
            <p:ph idx="4294967295"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b="1" i="0" lang="en-US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rPr>
              <a:t>Describing a person</a:t>
            </a:r>
            <a:endParaRPr b="1" i="0" sz="4100" u="none" cap="none" strike="noStrike">
              <a:solidFill>
                <a:schemeClr val="dk2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Concourse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2016-09-07T14:24:52Z</dcterms:created>
  <dc:creator>Nomi</dc:creator>
</cp:coreProperties>
</file>