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C32AC09-D3D7-48BB-89B3-860B5D67644E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7C7BB2-29FC-4465-818A-A85185C00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17734-7F0D-419C-BC92-91EAC93DABE0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35C5E-CAB7-42A4-934D-908F27816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0B08-5F6B-4CA8-9EAB-96CC9FD9FDDA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EAB8B-F46B-499E-AAC6-95A678C45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8B893-FFD7-47B7-89B3-D7C3DCC59913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13DE8-1B8F-477C-974E-E806410D9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BC0C7-764F-449A-93FD-40453F6F89EB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3EE104-E1DE-4663-A6C7-1F79360D3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36FCEA8-D339-4FBA-8AC4-97551040BC08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8CFE7E-CF22-49F0-B2DA-88E45C6ED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B63DB1-C97C-47F6-846B-FE27D4364EC4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94DB40E-FE6D-4B63-904E-325FD259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96E42-8AE5-4708-9B1D-3CA50B66BB7A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83CDF-885B-4C56-94AA-883B4D8E5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1F50F-BF98-4C89-BA81-2EF301992974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0527925-940E-4E6C-A9BB-AAFEFAFBE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C1688-755C-43DB-8EA3-5812550FEF40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B8AC-1552-4FEB-B423-10906D37D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6F4996-885D-4BB4-BD8E-B52D58821AE6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6E576F9C-7DCC-4AE2-B0AA-D9011182D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902E025-4CE4-4EF8-B3A1-6532F32EF8FB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C8EDC74B-FEC8-4146-9157-8909E229A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9" r:id="rId2"/>
    <p:sldLayoutId id="2147483744" r:id="rId3"/>
    <p:sldLayoutId id="2147483745" r:id="rId4"/>
    <p:sldLayoutId id="2147483746" r:id="rId5"/>
    <p:sldLayoutId id="2147483740" r:id="rId6"/>
    <p:sldLayoutId id="2147483747" r:id="rId7"/>
    <p:sldLayoutId id="2147483741" r:id="rId8"/>
    <p:sldLayoutId id="2147483748" r:id="rId9"/>
    <p:sldLayoutId id="2147483742" r:id="rId10"/>
    <p:sldLayoutId id="214748374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Local%20Settings/Temp/Temporary%20Directory%201%20for%20COMPAREANDCONTRAST.zip/ENG123%20INHERETED.do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Writing</a:t>
            </a:r>
            <a:br>
              <a:rPr lang="en-US" dirty="0" smtClean="0"/>
            </a:b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Compare/Contrast Essay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Compare/Contrast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Designed to show relationship between two objects</a:t>
            </a:r>
          </a:p>
          <a:p>
            <a:r>
              <a:rPr lang="en-US" dirty="0" smtClean="0"/>
              <a:t>Focuses on how the objects are the same and different</a:t>
            </a:r>
          </a:p>
          <a:p>
            <a:r>
              <a:rPr lang="en-US" dirty="0" smtClean="0"/>
              <a:t>Results in a meaningful analysis of what these differences </a:t>
            </a:r>
            <a:r>
              <a:rPr lang="en-US" smtClean="0"/>
              <a:t>and </a:t>
            </a:r>
            <a:r>
              <a:rPr lang="en-US" smtClean="0"/>
              <a:t>similarities </a:t>
            </a:r>
            <a:r>
              <a:rPr lang="en-US" dirty="0" smtClean="0"/>
              <a:t>mean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latin typeface="Tahoma" pitchFamily="34" charset="0"/>
              </a:rPr>
              <a:t>Comparisons</a:t>
            </a:r>
            <a:r>
              <a:rPr lang="en-US" dirty="0" smtClean="0">
                <a:latin typeface="Tahoma" pitchFamily="34" charset="0"/>
              </a:rPr>
              <a:t>  =  Similarities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latin typeface="Tahoma" pitchFamily="34" charset="0"/>
              </a:rPr>
              <a:t>Contrasts</a:t>
            </a:r>
            <a:r>
              <a:rPr lang="en-US" dirty="0" smtClean="0">
                <a:latin typeface="Tahoma" pitchFamily="34" charset="0"/>
              </a:rPr>
              <a:t>     =   Differences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886200" cy="2982912"/>
          </a:xfrm>
        </p:spPr>
        <p:txBody>
          <a:bodyPr>
            <a:normAutofit fontScale="925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Apples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Apples are red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Apples are fruit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Apples grow on trees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Apples are harvested in the fall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5050" y="1589088"/>
            <a:ext cx="3886200" cy="2906712"/>
          </a:xfrm>
        </p:spPr>
        <p:txBody>
          <a:bodyPr>
            <a:normAutofit fontScale="925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Oranges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Oranges are orange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Oranges are fruit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Oranges grow on trees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Oranges are harvested in the summer</a:t>
            </a: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219200" y="449580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Tw Cen MT" pitchFamily="34" charset="0"/>
              </a:rPr>
              <a:t>Note the similarities and differences by looking at both objects side by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Style 1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Outline all details of topic 1</a:t>
            </a:r>
          </a:p>
          <a:p>
            <a:pPr lvl="1"/>
            <a:r>
              <a:rPr lang="en-US" dirty="0" smtClean="0"/>
              <a:t>Outline all details of topic 2</a:t>
            </a:r>
          </a:p>
          <a:p>
            <a:pPr lvl="1"/>
            <a:r>
              <a:rPr lang="en-US" dirty="0" smtClean="0"/>
              <a:t>Analyze topics 1 and 2 together (optional)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Style 1 -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Introduction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What is an orange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What color is an orange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When do you harvest oranges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Where do oranges grow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What is an apple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What color is an apple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When do you harvest apples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Where do apples grow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Apples and oranges differ in color and their harvest dates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Apples and oranges are similar because they are both fruit and both grown on trees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Style 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Introduction</a:t>
            </a:r>
          </a:p>
          <a:p>
            <a:pPr lvl="1"/>
            <a:r>
              <a:rPr lang="en-US" smtClean="0"/>
              <a:t>First issue – discuss topics 1 and 2</a:t>
            </a:r>
          </a:p>
          <a:p>
            <a:pPr lvl="1"/>
            <a:r>
              <a:rPr lang="en-US" smtClean="0"/>
              <a:t>Second issue – discuss topics 1 and 2</a:t>
            </a:r>
          </a:p>
          <a:p>
            <a:pPr lvl="1"/>
            <a:r>
              <a:rPr lang="en-US" smtClean="0"/>
              <a:t>Third Issue – discuss topics 1 and 2</a:t>
            </a:r>
          </a:p>
          <a:p>
            <a:r>
              <a:rPr lang="en-US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Style 2 -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Introduction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Fruit or vegetables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Apples are fruits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Oranges are fruits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Color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Apples are red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Oranges are orange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Growth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Apples grow on trees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Oranges grow on trees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Harvest times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Apples are harvested in the fall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Oranges are harvested in the summer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What NOT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640080" lvl="1" indent="-274320" fontAlgn="auto">
              <a:spcAft>
                <a:spcPts val="0"/>
              </a:spcAft>
              <a:buNone/>
              <a:defRPr/>
            </a:pPr>
            <a:r>
              <a:rPr lang="en-US" dirty="0" smtClean="0"/>
              <a:t>Make sure to address both objects equally</a:t>
            </a:r>
          </a:p>
          <a:p>
            <a:pPr marL="640080" lvl="1" indent="-274320" fontAlgn="auto">
              <a:spcAft>
                <a:spcPts val="0"/>
              </a:spcAft>
              <a:buNone/>
              <a:defRPr/>
            </a:pPr>
            <a:r>
              <a:rPr lang="en-US" sz="2400" dirty="0" smtClean="0"/>
              <a:t>We can use </a:t>
            </a:r>
            <a:r>
              <a:rPr lang="en-US" sz="2400" b="1" i="1" dirty="0" smtClean="0"/>
              <a:t>comparatives</a:t>
            </a:r>
            <a:r>
              <a:rPr lang="en-US" sz="2400" dirty="0" smtClean="0"/>
              <a:t> to write about the differences.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We can also use these words to describe differences: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         </a:t>
            </a:r>
            <a:r>
              <a:rPr lang="en-US" sz="2800" b="1" i="1" dirty="0" smtClean="0">
                <a:latin typeface="Comic Sans MS" pitchFamily="66" charset="0"/>
                <a:hlinkClick r:id="rId2" action="ppaction://hlinkfile"/>
              </a:rPr>
              <a:t>while / whereas / whilst</a:t>
            </a:r>
            <a:endParaRPr lang="en-US" sz="2800" b="1" i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 smtClean="0">
                <a:latin typeface="Comic Sans MS" pitchFamily="66" charset="0"/>
              </a:rPr>
              <a:t>Eg</a:t>
            </a:r>
            <a:r>
              <a:rPr lang="en-US" sz="2800" dirty="0" smtClean="0">
                <a:latin typeface="Comic Sans MS" pitchFamily="66" charset="0"/>
              </a:rPr>
              <a:t>   Cars need fuel to run </a:t>
            </a:r>
            <a:r>
              <a:rPr lang="en-US" sz="2800" b="1" i="1" dirty="0" smtClean="0">
                <a:latin typeface="Comic Sans MS" pitchFamily="66" charset="0"/>
              </a:rPr>
              <a:t>while </a:t>
            </a:r>
            <a:r>
              <a:rPr lang="en-US" sz="2800" dirty="0" smtClean="0">
                <a:latin typeface="Comic Sans MS" pitchFamily="66" charset="0"/>
              </a:rPr>
              <a:t>bicycles do not.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        A car can drive from Abu Dhabi to 	Dubai  in a short time </a:t>
            </a:r>
            <a:r>
              <a:rPr lang="en-US" sz="2800" b="1" i="1" dirty="0" smtClean="0">
                <a:latin typeface="Comic Sans MS" pitchFamily="66" charset="0"/>
              </a:rPr>
              <a:t>whereas </a:t>
            </a:r>
            <a:r>
              <a:rPr lang="en-US" sz="2800" dirty="0" smtClean="0">
                <a:latin typeface="Comic Sans MS" pitchFamily="66" charset="0"/>
              </a:rPr>
              <a:t>it would 	take hours to complete the journey by 	bike.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		A bike is ridden </a:t>
            </a:r>
            <a:r>
              <a:rPr lang="en-US" sz="2800" b="1" i="1" dirty="0" smtClean="0">
                <a:latin typeface="Comic Sans MS" pitchFamily="66" charset="0"/>
              </a:rPr>
              <a:t>whilst</a:t>
            </a:r>
            <a:r>
              <a:rPr lang="en-US" sz="2800" dirty="0" smtClean="0">
                <a:latin typeface="Comic Sans MS" pitchFamily="66" charset="0"/>
              </a:rPr>
              <a:t> a car is driven.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Your last paragraph will be a conclusion.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It should be two or more sentences and summarize what you have written using different words.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153</TotalTime>
  <Words>335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Writing the Compare/Contrast Essay</vt:lpstr>
      <vt:lpstr>Compare/Contrast</vt:lpstr>
      <vt:lpstr>Planning Phase</vt:lpstr>
      <vt:lpstr>Style 1</vt:lpstr>
      <vt:lpstr>Style 1 - Example</vt:lpstr>
      <vt:lpstr>Style 2</vt:lpstr>
      <vt:lpstr>Style 2 - Example</vt:lpstr>
      <vt:lpstr>What NOT to do</vt:lpstr>
      <vt:lpstr>Ending</vt:lpstr>
    </vt:vector>
  </TitlesOfParts>
  <Company>QVCC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the Compare/Contrast Essay</dc:title>
  <dc:creator>01391649</dc:creator>
  <cp:lastModifiedBy>User</cp:lastModifiedBy>
  <cp:revision>4</cp:revision>
  <dcterms:created xsi:type="dcterms:W3CDTF">2008-10-15T20:37:28Z</dcterms:created>
  <dcterms:modified xsi:type="dcterms:W3CDTF">2012-03-15T04:10:50Z</dcterms:modified>
</cp:coreProperties>
</file>