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75" autoAdjust="0"/>
    <p:restoredTop sz="94660"/>
  </p:normalViewPr>
  <p:slideViewPr>
    <p:cSldViewPr>
      <p:cViewPr varScale="1">
        <p:scale>
          <a:sx n="68" d="100"/>
          <a:sy n="68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43F9-13D1-4F5D-8631-267C248A25D5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1B478-C773-4CD0-8A4F-46D9238BBF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1B478-C773-4CD0-8A4F-46D9238BBFE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C95621-2469-4C1B-A9A1-55DF3B8EEAE2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E6A4C7-8743-48CF-8D08-77DEB69BC10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Analysis Essay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s-ES_tradnl" dirty="0" smtClean="0"/>
              <a:t>Style Strategy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s-ES_tradnl" sz="4000" dirty="0" smtClean="0">
                <a:latin typeface="Times New Roman" pitchFamily="18" charset="0"/>
                <a:cs typeface="Times New Roman" pitchFamily="18" charset="0"/>
              </a:rPr>
              <a:t>You must ask yourself questions while writing the process anaylsis essay.</a:t>
            </a:r>
          </a:p>
          <a:p>
            <a:r>
              <a:rPr lang="es-ES_tradnl" sz="4000" b="1" dirty="0" smtClean="0">
                <a:latin typeface="Times New Roman" pitchFamily="18" charset="0"/>
                <a:cs typeface="Times New Roman" pitchFamily="18" charset="0"/>
              </a:rPr>
              <a:t>Intended Audience: </a:t>
            </a:r>
            <a:r>
              <a:rPr lang="es-ES_tradnl" sz="4000" dirty="0" smtClean="0">
                <a:latin typeface="Times New Roman" pitchFamily="18" charset="0"/>
                <a:cs typeface="Times New Roman" pitchFamily="18" charset="0"/>
              </a:rPr>
              <a:t>Target Audience </a:t>
            </a:r>
            <a:endParaRPr lang="es-ES_tradnl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0" dirty="0" smtClean="0"/>
              <a:t>It is very important for the writer to understand the needs of the reader</a:t>
            </a:r>
          </a:p>
          <a:p>
            <a:r>
              <a:rPr lang="en-US" sz="4000" b="0" dirty="0" smtClean="0"/>
              <a:t>Never assume what the reader does/does not know</a:t>
            </a:r>
          </a:p>
          <a:p>
            <a:r>
              <a:rPr lang="en-US" sz="4000" b="0" dirty="0" smtClean="0"/>
              <a:t>Think like the reader. “if I was reading this would it make sense”</a:t>
            </a:r>
          </a:p>
          <a:p>
            <a:r>
              <a:rPr lang="en-US" sz="4000" b="0" dirty="0" smtClean="0"/>
              <a:t>It may make sense to you, but is it understandable to others? </a:t>
            </a:r>
          </a:p>
          <a:p>
            <a:r>
              <a:rPr lang="en-US" sz="4000" b="0" dirty="0" smtClean="0"/>
              <a:t>Always think about how much you expect the audience to know. Doing so will help you plan the essay.</a:t>
            </a:r>
          </a:p>
          <a:p>
            <a:endParaRPr lang="en-US" sz="4000" b="0" dirty="0" smtClean="0"/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What is the thesis and where is it located?</a:t>
            </a:r>
          </a:p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If an essay lacks a thesis, it will most likely lack the correct and necessary support needed to categorize an essay as process analysis.</a:t>
            </a:r>
          </a:p>
          <a:p>
            <a:endParaRPr 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Reader’s Eye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Audience: </a:t>
            </a:r>
          </a:p>
          <a:p>
            <a:pPr lvl="1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Determine how much knowledge your audience has about the process you are analyzing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Does my essay make sense to you?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Level: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jargon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/>
              <a:t>-specialized language that only members of a specific group are able to understand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language individuals in that specific group/field will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know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chef’s language)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Excessive use of jargon is an indication the topic may be too specialized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Voice: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Instructional: “you”- appropriate since writer is speaking directly to the reader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Informational: “you” should not be used since the writer is not telling the reader how to do something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Prewrite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Use whatever method works for you – brainstorming , clustering , free writing,  questioning, listing, etc.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Prewriting will help determine if the essay is instructional or informational. It will also help when writing the introduction.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If you are writing an instructional  essay, think about how learning the process will help the reader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If you are writing an informative essay, think of the overall point you are trying to make.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Organize your essay into an </a:t>
            </a:r>
            <a:r>
              <a:rPr lang="en-US" b="0" dirty="0" smtClean="0"/>
              <a:t>outline</a:t>
            </a:r>
            <a:endParaRPr lang="en-US" b="0" dirty="0" smtClean="0"/>
          </a:p>
          <a:p>
            <a:r>
              <a:rPr lang="en-US" b="0" dirty="0" smtClean="0"/>
              <a:t>	-Informal outline</a:t>
            </a:r>
          </a:p>
          <a:p>
            <a:r>
              <a:rPr lang="en-US" b="0" dirty="0" smtClean="0"/>
              <a:t>	-formal outline</a:t>
            </a:r>
          </a:p>
          <a:p>
            <a:r>
              <a:rPr lang="en-US" b="0" dirty="0" smtClean="0"/>
              <a:t>	-sentence outline.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Sets </a:t>
            </a:r>
            <a:r>
              <a:rPr lang="en-US" dirty="0" smtClean="0"/>
              <a:t>up the rest of the </a:t>
            </a:r>
            <a:r>
              <a:rPr lang="en-US" dirty="0" smtClean="0"/>
              <a:t>essay</a:t>
            </a:r>
          </a:p>
          <a:p>
            <a:r>
              <a:rPr lang="en-US" b="0" dirty="0" smtClean="0"/>
              <a:t>The introduction to a process essay  </a:t>
            </a:r>
            <a:r>
              <a:rPr lang="en-US" u="sng" dirty="0" smtClean="0"/>
              <a:t>MUST </a:t>
            </a:r>
            <a:r>
              <a:rPr lang="en-US" b="0" dirty="0" smtClean="0"/>
              <a:t>establish background and context.</a:t>
            </a:r>
          </a:p>
          <a:p>
            <a:r>
              <a:rPr lang="en-US" b="1" dirty="0" smtClean="0"/>
              <a:t>Remember:</a:t>
            </a:r>
            <a:r>
              <a:rPr lang="en-US" dirty="0" smtClean="0"/>
              <a:t> You don’t always have to write the introduction first, you can write the body paragraphs and then write the Intro.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Informational Essay</a:t>
            </a:r>
          </a:p>
          <a:p>
            <a:pPr lvl="1">
              <a:defRPr/>
            </a:pPr>
            <a:r>
              <a:rPr lang="en-US" dirty="0" smtClean="0"/>
              <a:t>The context and larger significance of the process is being analyzed. </a:t>
            </a:r>
          </a:p>
          <a:p>
            <a:pPr>
              <a:defRPr/>
            </a:pPr>
            <a:r>
              <a:rPr lang="en-US" dirty="0" smtClean="0"/>
              <a:t>Instructional  Essay</a:t>
            </a:r>
          </a:p>
          <a:p>
            <a:pPr lvl="1">
              <a:defRPr/>
            </a:pPr>
            <a:r>
              <a:rPr lang="en-US" dirty="0" smtClean="0"/>
              <a:t>The context and the importance of learning how to master the process</a:t>
            </a:r>
          </a:p>
          <a:p>
            <a:pPr marL="393700" lvl="1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 smtClean="0"/>
              <a:t>Provide the steps (specific &amp; general) that the </a:t>
            </a:r>
            <a:r>
              <a:rPr lang="en-US" dirty="0" smtClean="0"/>
              <a:t>reader should follow</a:t>
            </a:r>
          </a:p>
          <a:p>
            <a:r>
              <a:rPr lang="en-US" b="0" dirty="0" smtClean="0"/>
              <a:t>Topic sentences should not be implied, and should begin in a paragraph not conclude.</a:t>
            </a:r>
          </a:p>
          <a:p>
            <a:r>
              <a:rPr lang="en-US" b="0" dirty="0" smtClean="0"/>
              <a:t>Always use transitions. It helps the essay flow easily and is easier to read.</a:t>
            </a:r>
          </a:p>
          <a:p>
            <a:r>
              <a:rPr lang="en-US" b="0" dirty="0" smtClean="0"/>
              <a:t>Use rhetorical options – description, narration, exemplification, causal analysis, definition, compare and contrast.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dirty="0" smtClean="0"/>
              <a:t>Ask yourself what needs to be stressed to the reader at this point. </a:t>
            </a:r>
            <a:endParaRPr lang="en-US" dirty="0" smtClean="0"/>
          </a:p>
          <a:p>
            <a:r>
              <a:rPr lang="en-US" b="0" dirty="0" smtClean="0"/>
              <a:t>Do not summarize you whole essay in you concluding paragraph</a:t>
            </a:r>
          </a:p>
          <a:p>
            <a:r>
              <a:rPr lang="en-US" b="0" dirty="0" smtClean="0"/>
              <a:t>Do not start talking about new topics in your conclusion</a:t>
            </a:r>
          </a:p>
          <a:p>
            <a:r>
              <a:rPr lang="en-US" b="0" dirty="0" smtClean="0"/>
              <a:t>Your conclusion should comment on the significance of your subject.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Revise your essay – analyze it yourself or have others revise it for you.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endParaRPr lang="en-US" dirty="0" smtClean="0"/>
          </a:p>
          <a:p>
            <a:pPr>
              <a:lnSpc>
                <a:spcPct val="200000"/>
              </a:lnSpc>
              <a:spcBef>
                <a:spcPct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sz="3600" dirty="0" smtClean="0"/>
              <a:t>Include all important steps: readers need every single step in order to complete a task or understand the process fully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Develop a complete list of the actions involved in the process.</a:t>
            </a:r>
          </a:p>
          <a:p>
            <a:r>
              <a:rPr lang="en-US" sz="3600" dirty="0" smtClean="0"/>
              <a:t>Present each step clearly, accurately, and fully.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Explain </a:t>
            </a:r>
            <a:r>
              <a:rPr lang="en-US" sz="3600" i="1" dirty="0" smtClean="0"/>
              <a:t>how</a:t>
            </a:r>
            <a:r>
              <a:rPr lang="en-US" sz="3600" dirty="0" smtClean="0"/>
              <a:t> each step is performed: in-depth explanations help readers understand better &amp; perform steps easily.</a:t>
            </a:r>
          </a:p>
          <a:p>
            <a:endParaRPr lang="en-US" sz="3600" dirty="0" smtClean="0"/>
          </a:p>
          <a:p>
            <a:r>
              <a:rPr lang="en-US" sz="3600" dirty="0" smtClean="0"/>
              <a:t> Explain the significance of a step or </a:t>
            </a:r>
            <a:r>
              <a:rPr lang="en-US" sz="3600" i="1" dirty="0" smtClean="0"/>
              <a:t>why</a:t>
            </a:r>
            <a:r>
              <a:rPr lang="en-US" sz="3600" dirty="0" smtClean="0"/>
              <a:t> it is performed. If readers fail to understand the importance of a step, they may skip it.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Explain trouble spots &amp; what </a:t>
            </a:r>
            <a:r>
              <a:rPr lang="en-US" sz="3600" i="1" dirty="0" smtClean="0"/>
              <a:t>not</a:t>
            </a:r>
            <a:r>
              <a:rPr lang="en-US" sz="3600" dirty="0" smtClean="0"/>
              <a:t> to do. Mentioning possible problems or mistakes can help readers avoid them. </a:t>
            </a:r>
            <a:endParaRPr lang="en-US" sz="3600" dirty="0"/>
          </a:p>
          <a:p>
            <a:r>
              <a:rPr lang="en-US" sz="3600" dirty="0" smtClean="0"/>
              <a:t>If two steps must be performed simultaneously, tell the reader at the start of the first one.</a:t>
            </a:r>
          </a:p>
          <a:p>
            <a:r>
              <a:rPr lang="en-US" sz="3600" dirty="0" smtClean="0"/>
              <a:t>In some places, tell readers what to expect if they have completed the instructions properly.  Feedback lets readers know they are on track or that they need to redo something.</a:t>
            </a:r>
            <a:endParaRPr lang="en-US" sz="3600" dirty="0" smtClean="0"/>
          </a:p>
          <a:p>
            <a:r>
              <a:rPr lang="en-US" sz="3600" dirty="0" smtClean="0"/>
              <a:t>Mention necessary items &amp; define unfamiliar terms. If certain materials are required, mention them in the beginning. Also, technical terms or jargon should be 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Explanation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800" dirty="0" smtClean="0"/>
          </a:p>
          <a:p>
            <a:r>
              <a:rPr lang="en-US" sz="3600" dirty="0" smtClean="0"/>
              <a:t>Include examples and description; these aspects will only help readers understand better</a:t>
            </a:r>
            <a:r>
              <a:rPr lang="en-US" sz="360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Use visuals; graphs, pictures, diagrams, charts, &amp; drawings can help readers understand all or part of the process. This is especially helpful is the process is complicated or long.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81000"/>
            <a:ext cx="29718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What is Process Analysis?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8600" y="2286000"/>
            <a:ext cx="327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perform processes daily, from making coffee, to planning a party, to preparing dinner.  We perform processes at work, at home, and at school.  Process Analysis is explaining in detail the process of completing a particular task.  </a:t>
            </a:r>
            <a:endParaRPr lang="en-US" sz="28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0910" r="1091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969264"/>
          </a:xfrm>
        </p:spPr>
        <p:txBody>
          <a:bodyPr/>
          <a:lstStyle/>
          <a:p>
            <a:r>
              <a:rPr lang="en-US" dirty="0" smtClean="0"/>
              <a:t>Remember: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2362200"/>
            <a:ext cx="7772400" cy="3848536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Unclear, misleading,  incomplete,                                  or erroneous instructions lead to frustration, loss of time, and a wide range of problems. 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Be certain that you’ve included every necessary step in the process so that your reader will be able to follow the directions to a successful conclusion.             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914400"/>
            <a:ext cx="178380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045464"/>
          </a:xfrm>
        </p:spPr>
        <p:txBody>
          <a:bodyPr/>
          <a:lstStyle/>
          <a:p>
            <a:r>
              <a:rPr lang="en-US" dirty="0" smtClean="0"/>
              <a:t>Revise, Edit, Proofread!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62200"/>
            <a:ext cx="8080248" cy="3543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Recheck each step for accuracy.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Have you explained all necessary steps?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Are your steps in the appropriate order?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Have you edited for correct grammar, sentence structure, word choice, spelling, and punctuation?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Don’t forget: Proofread…Proofread…Proofread!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Does Process Analysis Work?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Ever wanted to learn how to do something?</a:t>
            </a:r>
          </a:p>
          <a:p>
            <a:pPr lvl="1"/>
            <a:r>
              <a:rPr lang="en-US" smtClean="0"/>
              <a:t>Ever wanted to learn why something works the way it does?</a:t>
            </a:r>
          </a:p>
          <a:p>
            <a:endParaRPr lang="en-US" smtClean="0"/>
          </a:p>
          <a:p>
            <a:r>
              <a:rPr lang="en-US" smtClean="0"/>
              <a:t>One looks at a process analysis when trying to answer the questions above.</a:t>
            </a:r>
          </a:p>
          <a:p>
            <a:endParaRPr lang="en-US" smtClean="0"/>
          </a:p>
          <a:p>
            <a:r>
              <a:rPr lang="en-US" smtClean="0"/>
              <a:t>Process Analysis is a clear list of a set of steps for a reader; can appear in a variety of contexts with a variety of purposes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4572000"/>
            <a:ext cx="8305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Process Essay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mtClean="0"/>
          </a:p>
          <a:p>
            <a:r>
              <a:rPr lang="en-US" sz="3600" smtClean="0"/>
              <a:t>Process analysis explains how to do or make something.</a:t>
            </a:r>
          </a:p>
          <a:p>
            <a:endParaRPr lang="en-US" sz="3600" smtClean="0"/>
          </a:p>
          <a:p>
            <a:r>
              <a:rPr lang="en-US" sz="3600" smtClean="0"/>
              <a:t>It can be straightforward; “This is how you do it.”</a:t>
            </a:r>
          </a:p>
          <a:p>
            <a:endParaRPr lang="en-US" sz="3600" smtClean="0"/>
          </a:p>
          <a:p>
            <a:r>
              <a:rPr lang="en-US" sz="3600" smtClean="0"/>
              <a:t>It can include evaluation of the process.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838200"/>
            <a:ext cx="7772400" cy="1045464"/>
          </a:xfrm>
        </p:spPr>
        <p:txBody>
          <a:bodyPr/>
          <a:lstStyle/>
          <a:p>
            <a:r>
              <a:rPr lang="en-US" dirty="0" smtClean="0"/>
              <a:t>Kinds of Process Analyses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7772400" cy="441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Analysis essays fall into two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Those intended for readers who will perform the process described,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Those intended to explain the process for nonperformers.</a:t>
            </a:r>
          </a:p>
          <a:p>
            <a:r>
              <a:rPr lang="en-US" sz="2800" dirty="0" smtClean="0"/>
              <a:t>Both types can range from highly technical and sophisticated to non-specialized and simple.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Types of Process Analysis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 smtClean="0"/>
              <a:t>Instructional:</a:t>
            </a:r>
            <a:r>
              <a:rPr lang="en-US" dirty="0" smtClean="0"/>
              <a:t> step by step process that explains, “how-to</a:t>
            </a:r>
            <a:r>
              <a:rPr lang="en-US" dirty="0" smtClean="0"/>
              <a:t>” do something. Gives </a:t>
            </a:r>
            <a:r>
              <a:rPr lang="en-US" dirty="0"/>
              <a:t>the steps in the process that the reader can perform.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Self help; product directions</a:t>
            </a:r>
          </a:p>
          <a:p>
            <a:pPr lvl="3" eaLnBrk="1" hangingPunct="1">
              <a:defRPr/>
            </a:pPr>
            <a:r>
              <a:rPr lang="en-US" dirty="0" smtClean="0"/>
              <a:t>The Anxiety Work Book</a:t>
            </a:r>
          </a:p>
          <a:p>
            <a:pPr lvl="3">
              <a:defRPr/>
            </a:pPr>
            <a:r>
              <a:rPr lang="en-US" dirty="0" smtClean="0"/>
              <a:t>Children of the Self Absorbed</a:t>
            </a:r>
            <a:endParaRPr lang="en-US" dirty="0"/>
          </a:p>
          <a:p>
            <a:pPr marL="977900" lvl="3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/>
              <a:t>Informative: </a:t>
            </a:r>
            <a:r>
              <a:rPr lang="en-US" dirty="0" smtClean="0"/>
              <a:t>step by step process that explains how a significant process </a:t>
            </a:r>
            <a:r>
              <a:rPr lang="en-US" dirty="0" smtClean="0"/>
              <a:t>works. Explains </a:t>
            </a:r>
            <a:r>
              <a:rPr lang="en-US" dirty="0"/>
              <a:t>how something is made or done, but the reader is not likely to perform the process. 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Attempts to inform or comment; has a broader focus</a:t>
            </a:r>
          </a:p>
          <a:p>
            <a:pPr lvl="3" eaLnBrk="1" hangingPunct="1">
              <a:defRPr/>
            </a:pPr>
            <a:r>
              <a:rPr lang="en-US" dirty="0" smtClean="0"/>
              <a:t>Explaining Pearl harbor and what lead up to it</a:t>
            </a:r>
          </a:p>
          <a:p>
            <a:pPr marL="977900" lvl="3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Informational writing</a:t>
            </a:r>
          </a:p>
          <a:p>
            <a:pPr lvl="1"/>
            <a:r>
              <a:rPr lang="en-US" smtClean="0"/>
              <a:t>Broader focus than instructional. </a:t>
            </a:r>
          </a:p>
          <a:p>
            <a:endParaRPr lang="en-US" smtClean="0"/>
          </a:p>
          <a:p>
            <a:r>
              <a:rPr lang="en-US" smtClean="0"/>
              <a:t>Instructional writing</a:t>
            </a:r>
          </a:p>
          <a:p>
            <a:pPr lvl="1"/>
            <a:r>
              <a:rPr lang="en-US" smtClean="0"/>
              <a:t>Usually broken down into steps.</a:t>
            </a:r>
          </a:p>
          <a:p>
            <a:endParaRPr lang="en-US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2312"/>
          </a:xfrm>
        </p:spPr>
        <p:txBody>
          <a:bodyPr/>
          <a:lstStyle/>
          <a:p>
            <a:r>
              <a:rPr lang="en-US" dirty="0" smtClean="0"/>
              <a:t>For Readers / Performers: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type of “how-to” paper must include everything the reader needs to know in order to successfully complete the task described.</a:t>
            </a:r>
          </a:p>
          <a:p>
            <a:r>
              <a:rPr lang="en-US" dirty="0" smtClean="0"/>
              <a:t>Directions take the form of a polite command.</a:t>
            </a:r>
          </a:p>
          <a:p>
            <a:r>
              <a:rPr lang="en-US" dirty="0" smtClean="0"/>
              <a:t>This approach involves the reader and emphasizes that directions must be followed to ensure a positive outcome.</a:t>
            </a:r>
          </a:p>
          <a:p>
            <a:r>
              <a:rPr lang="en-US" dirty="0" smtClean="0"/>
              <a:t>Note the transitions in the following example.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633115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To prepare a bacterial smear for staining, first use an inoculating loop to place a drop of distilled water on a clean glass microscope slide.  Next, pass the loop and the opening of the tube containing the bacterial culture to be examined through a Bunsen burner flame to sterilize them.  From the tube, remove a small bit of culture with the loop, and rub the loop in the drop of water on the slide until the water…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For Readers / Non-Performers: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papers serve many purposes – to satisfy popular curiosity, to explain the importance, difficulty, or danger of a process, or to cast a process in a favorable or unfavorable light.</a:t>
            </a:r>
          </a:p>
          <a:p>
            <a:r>
              <a:rPr lang="en-US" dirty="0" smtClean="0"/>
              <a:t>Material is often presented with the use of personal pronouns – </a:t>
            </a:r>
            <a:r>
              <a:rPr lang="en-US" i="1" dirty="0" smtClean="0"/>
              <a:t>I, we, he, she, it.</a:t>
            </a:r>
          </a:p>
          <a:p>
            <a:r>
              <a:rPr lang="en-US" dirty="0" smtClean="0"/>
              <a:t>The performer may also remain unnamed.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Thus, when I now approach a stack of three two-inch cinder blocks to attempt a breaking feat, I do not set myself to “try hard,” or to summon up all my strength.  Instead, I relax, sinking my awareness into my belly and legs, feeling my connection with the ground.  I breathe deeply, mentally directing the breath through my torso, legs, and arms…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1483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Process Analysis Essay</vt:lpstr>
      <vt:lpstr>What is Process Analysis?</vt:lpstr>
      <vt:lpstr>How Does Process Analysis Work?</vt:lpstr>
      <vt:lpstr>Process Essay</vt:lpstr>
      <vt:lpstr>Kinds of Process Analyses</vt:lpstr>
      <vt:lpstr>Types of Process Analysis</vt:lpstr>
      <vt:lpstr>Differences</vt:lpstr>
      <vt:lpstr>For Readers / Performers:</vt:lpstr>
      <vt:lpstr>For Readers / Non-Performers:</vt:lpstr>
      <vt:lpstr>Style Strategy</vt:lpstr>
      <vt:lpstr>Style and Strategy</vt:lpstr>
      <vt:lpstr>The Reader’s Eye</vt:lpstr>
      <vt:lpstr>Prewrite</vt:lpstr>
      <vt:lpstr>Introduction</vt:lpstr>
      <vt:lpstr>Body</vt:lpstr>
      <vt:lpstr>Conclusion</vt:lpstr>
      <vt:lpstr>Steps</vt:lpstr>
      <vt:lpstr>Explanation</vt:lpstr>
      <vt:lpstr>Explanation</vt:lpstr>
      <vt:lpstr>Remember:  </vt:lpstr>
      <vt:lpstr>Revise, Edit, Proofread!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2012-04-01T05:18:36Z</dcterms:created>
  <dcterms:modified xsi:type="dcterms:W3CDTF">2012-04-01T06:58:03Z</dcterms:modified>
</cp:coreProperties>
</file>