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8" r:id="rId3"/>
    <p:sldId id="257" r:id="rId4"/>
    <p:sldId id="259" r:id="rId5"/>
    <p:sldId id="260" r:id="rId6"/>
    <p:sldId id="261" r:id="rId7"/>
    <p:sldId id="262"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4" name="Rectangle 3"/>
          <p:cNvSpPr/>
          <p:nvPr/>
        </p:nvSpPr>
        <p:spPr>
          <a:xfrm>
            <a:off x="341313" y="928688"/>
            <a:ext cx="8432800" cy="177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Rectangle 4"/>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p:cNvSpPr/>
          <p:nvPr/>
        </p:nvSpPr>
        <p:spPr>
          <a:xfrm>
            <a:off x="457200" y="817563"/>
            <a:ext cx="8229600" cy="11747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7" name="Picture 14" descr="TitleSlideTop.jpg"/>
          <p:cNvPicPr>
            <a:picLocks noChangeAspect="1"/>
          </p:cNvPicPr>
          <p:nvPr/>
        </p:nvPicPr>
        <p:blipFill>
          <a:blip r:embed="rId2"/>
          <a:srcRect/>
          <a:stretch>
            <a:fillRect/>
          </a:stretch>
        </p:blipFill>
        <p:spPr bwMode="auto">
          <a:xfrm>
            <a:off x="457200" y="457200"/>
            <a:ext cx="8229600" cy="357188"/>
          </a:xfrm>
          <a:prstGeom prst="rect">
            <a:avLst/>
          </a:prstGeom>
          <a:noFill/>
          <a:ln w="9525">
            <a:noFill/>
            <a:miter lim="800000"/>
            <a:headEnd/>
            <a:tailEnd/>
          </a:ln>
        </p:spPr>
      </p:pic>
      <p:pic>
        <p:nvPicPr>
          <p:cNvPr id="8" name="Picture 15" descr="TitleSlideBottom.jpg"/>
          <p:cNvPicPr>
            <a:picLocks noChangeAspect="1"/>
          </p:cNvPicPr>
          <p:nvPr/>
        </p:nvPicPr>
        <p:blipFill>
          <a:blip r:embed="rId3"/>
          <a:srcRect/>
          <a:stretch>
            <a:fillRect/>
          </a:stretch>
        </p:blipFill>
        <p:spPr bwMode="auto">
          <a:xfrm>
            <a:off x="457200" y="2700338"/>
            <a:ext cx="8229600" cy="3700462"/>
          </a:xfrm>
          <a:prstGeom prst="rect">
            <a:avLst/>
          </a:prstGeom>
          <a:noFill/>
          <a:ln w="9525">
            <a:noFill/>
            <a:miter lim="800000"/>
            <a:headEnd/>
            <a:tailEnd/>
          </a:ln>
        </p:spPr>
      </p:pic>
      <p:sp>
        <p:nvSpPr>
          <p:cNvPr id="2" name="Title 1"/>
          <p:cNvSpPr>
            <a:spLocks noGrp="1"/>
          </p:cNvSpPr>
          <p:nvPr>
            <p:ph type="ctrTitle"/>
          </p:nvPr>
        </p:nvSpPr>
        <p:spPr>
          <a:xfrm>
            <a:off x="685707" y="968189"/>
            <a:ext cx="7799387" cy="1237130"/>
          </a:xfrm>
        </p:spPr>
        <p:txBody>
          <a:bodyPr/>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Date Placeholder 3"/>
          <p:cNvSpPr>
            <a:spLocks noGrp="1"/>
          </p:cNvSpPr>
          <p:nvPr>
            <p:ph type="dt" sz="half" idx="10"/>
          </p:nvPr>
        </p:nvSpPr>
        <p:spPr/>
        <p:txBody>
          <a:bodyPr/>
          <a:lstStyle>
            <a:lvl1pPr>
              <a:defRPr/>
            </a:lvl1pPr>
          </a:lstStyle>
          <a:p>
            <a:pPr>
              <a:defRPr/>
            </a:pPr>
            <a:endParaRPr lang="en-US"/>
          </a:p>
        </p:txBody>
      </p:sp>
      <p:sp>
        <p:nvSpPr>
          <p:cNvPr id="10" name="Slide Number Placeholder 5"/>
          <p:cNvSpPr>
            <a:spLocks noGrp="1"/>
          </p:cNvSpPr>
          <p:nvPr>
            <p:ph type="sldNum" sz="quarter" idx="11"/>
          </p:nvPr>
        </p:nvSpPr>
        <p:spPr>
          <a:xfrm>
            <a:off x="4305300" y="6492875"/>
            <a:ext cx="533400" cy="365125"/>
          </a:xfrm>
        </p:spPr>
        <p:txBody>
          <a:bodyPr tIns="45720" bIns="45720"/>
          <a:lstStyle>
            <a:lvl1pPr algn="ctr" eaLnBrk="1" hangingPunct="1">
              <a:defRPr sz="1100" b="1">
                <a:solidFill>
                  <a:srgbClr val="A6A6A6"/>
                </a:solidFill>
              </a:defRPr>
            </a:lvl1pPr>
          </a:lstStyle>
          <a:p>
            <a:fld id="{BB2081B8-9A90-4D87-9D65-05D50A92DB53}" type="slidenum">
              <a:rPr lang="en-US"/>
              <a:pPr/>
              <a:t>‹#›</a:t>
            </a:fld>
            <a:endParaRPr lang="en-US"/>
          </a:p>
        </p:txBody>
      </p:sp>
      <p:sp>
        <p:nvSpPr>
          <p:cNvPr id="11" name="Footer Placeholder 4"/>
          <p:cNvSpPr>
            <a:spLocks noGrp="1"/>
          </p:cNvSpPr>
          <p:nvPr>
            <p:ph type="ftr" sz="quarter" idx="12"/>
          </p:nvPr>
        </p:nvSpPr>
        <p:spPr/>
        <p:txBody>
          <a:bodyP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2" name="Rectangle 1"/>
          <p:cNvSpPr/>
          <p:nvPr/>
        </p:nvSpPr>
        <p:spPr>
          <a:xfrm>
            <a:off x="355600" y="566738"/>
            <a:ext cx="8396288" cy="2597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3" name="Rectangle 2"/>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4" name="Rectangle 3"/>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Date Placeholder 1"/>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fld id="{CB700DBD-A4C6-4EA7-A6D7-4ADC1F4D1D7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5" name="Rectangle 4"/>
          <p:cNvSpPr/>
          <p:nvPr/>
        </p:nvSpPr>
        <p:spPr>
          <a:xfrm>
            <a:off x="333375" y="566738"/>
            <a:ext cx="8455025"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6"/>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fld id="{30A01DF4-7055-4A92-AD03-D6068B6CA161}"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Picture with Caption">
    <p:spTree>
      <p:nvGrpSpPr>
        <p:cNvPr id="1" name=""/>
        <p:cNvGrpSpPr/>
        <p:nvPr/>
      </p:nvGrpSpPr>
      <p:grpSpPr>
        <a:xfrm>
          <a:off x="0" y="0"/>
          <a:ext cx="0" cy="0"/>
          <a:chOff x="0" y="0"/>
          <a:chExt cx="0" cy="0"/>
        </a:xfrm>
      </p:grpSpPr>
      <p:sp useBgFill="1">
        <p:nvSpPr>
          <p:cNvPr id="5" name="Rectangle 4"/>
          <p:cNvSpPr/>
          <p:nvPr/>
        </p:nvSpPr>
        <p:spPr>
          <a:xfrm>
            <a:off x="355600" y="347663"/>
            <a:ext cx="8432800" cy="2352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5"/>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6"/>
          <p:cNvSpPr/>
          <p:nvPr/>
        </p:nvSpPr>
        <p:spPr>
          <a:xfrm rot="5400000">
            <a:off x="5598319" y="3310731"/>
            <a:ext cx="5943600" cy="23653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0"/>
          <p:cNvSpPr>
            <a:spLocks noGrp="1"/>
          </p:cNvSpPr>
          <p:nvPr>
            <p:ph type="pic" sz="quarter" idx="13"/>
          </p:nvPr>
        </p:nvSpPr>
        <p:spPr>
          <a:xfrm>
            <a:off x="4828032" y="457200"/>
            <a:ext cx="3621024" cy="5943600"/>
          </a:xfrm>
        </p:spPr>
        <p:txBody>
          <a:bodyPr rtlCol="0">
            <a:normAutofit/>
          </a:bodyPr>
          <a:lstStyle>
            <a:lvl1pPr>
              <a:buNone/>
              <a:defRPr/>
            </a:lvl1pPr>
          </a:lstStyle>
          <a:p>
            <a:pPr lvl="0"/>
            <a:r>
              <a:rPr lang="en-US" noProof="0" smtClean="0"/>
              <a:t>Click icon to add picture</a:t>
            </a:r>
            <a:endParaRPr noProof="0"/>
          </a:p>
        </p:txBody>
      </p:sp>
      <p:sp>
        <p:nvSpPr>
          <p:cNvPr id="8" name="Date Placeholder 4"/>
          <p:cNvSpPr>
            <a:spLocks noGrp="1"/>
          </p:cNvSpPr>
          <p:nvPr>
            <p:ph type="dt" sz="half" idx="14"/>
          </p:nvPr>
        </p:nvSpPr>
        <p:spPr/>
        <p:txBody>
          <a:bodyPr/>
          <a:lstStyle>
            <a:lvl1pPr>
              <a:defRPr/>
            </a:lvl1pPr>
          </a:lstStyle>
          <a:p>
            <a:pPr>
              <a:defRPr/>
            </a:pPr>
            <a:endParaRPr lang="en-US"/>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p:txBody>
          <a:bodyPr/>
          <a:lstStyle>
            <a:lvl1pPr>
              <a:defRPr/>
            </a:lvl1pPr>
          </a:lstStyle>
          <a:p>
            <a:fld id="{03A93831-2519-4E9A-A7B4-DC62ACE1F902}"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76E326C-B8B1-4564-9D5E-CEFF8EA6EB0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4" name="Rectangle 3"/>
          <p:cNvSpPr/>
          <p:nvPr/>
        </p:nvSpPr>
        <p:spPr>
          <a:xfrm>
            <a:off x="347663" y="363538"/>
            <a:ext cx="844073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5" name="Picture 12" descr="VerticalRight.jpg"/>
          <p:cNvPicPr>
            <a:picLocks noChangeAspect="1"/>
          </p:cNvPicPr>
          <p:nvPr/>
        </p:nvPicPr>
        <p:blipFill>
          <a:blip r:embed="rId2"/>
          <a:srcRect/>
          <a:stretch>
            <a:fillRect/>
          </a:stretch>
        </p:blipFill>
        <p:spPr bwMode="auto">
          <a:xfrm>
            <a:off x="7112000" y="457200"/>
            <a:ext cx="1546225" cy="5943600"/>
          </a:xfrm>
          <a:prstGeom prst="rect">
            <a:avLst/>
          </a:prstGeom>
          <a:noFill/>
          <a:ln w="9525">
            <a:noFill/>
            <a:miter lim="800000"/>
            <a:headEnd/>
            <a:tailEnd/>
          </a:ln>
        </p:spPr>
      </p:pic>
      <p:sp>
        <p:nvSpPr>
          <p:cNvPr id="6" name="Rectangle 5"/>
          <p:cNvSpPr/>
          <p:nvPr/>
        </p:nvSpPr>
        <p:spPr>
          <a:xfrm rot="5400000">
            <a:off x="4074319" y="3369469"/>
            <a:ext cx="5943600" cy="11906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3"/>
          <p:cNvSpPr>
            <a:spLocks noGrp="1"/>
          </p:cNvSpPr>
          <p:nvPr>
            <p:ph type="dt" sz="half" idx="10"/>
          </p:nvPr>
        </p:nvSpPr>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fld id="{032A2271-CD14-4934-8CBF-465A87762152}"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59FF166-9644-468A-A1B2-7973EE6DCD5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4" name="Rectangle 3"/>
          <p:cNvSpPr/>
          <p:nvPr/>
        </p:nvSpPr>
        <p:spPr>
          <a:xfrm>
            <a:off x="327025" y="363538"/>
            <a:ext cx="8439150" cy="2517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5" name="Picture 12" descr="SectionHeaderLeft.jpg"/>
          <p:cNvPicPr>
            <a:picLocks noChangeAspect="1"/>
          </p:cNvPicPr>
          <p:nvPr/>
        </p:nvPicPr>
        <p:blipFill>
          <a:blip r:embed="rId2"/>
          <a:srcRect/>
          <a:stretch>
            <a:fillRect/>
          </a:stretch>
        </p:blipFill>
        <p:spPr bwMode="auto">
          <a:xfrm>
            <a:off x="469900" y="457200"/>
            <a:ext cx="2217738" cy="5943600"/>
          </a:xfrm>
          <a:prstGeom prst="rect">
            <a:avLst/>
          </a:prstGeom>
          <a:noFill/>
          <a:ln w="9525">
            <a:noFill/>
            <a:miter lim="800000"/>
            <a:headEnd/>
            <a:tailEnd/>
          </a:ln>
        </p:spPr>
      </p:pic>
      <p:sp>
        <p:nvSpPr>
          <p:cNvPr id="6" name="Rectangle 5"/>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6"/>
          <p:cNvSpPr/>
          <p:nvPr/>
        </p:nvSpPr>
        <p:spPr>
          <a:xfrm rot="5400000">
            <a:off x="-223043" y="3369468"/>
            <a:ext cx="5943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098041" y="3575712"/>
            <a:ext cx="5396671" cy="1340467"/>
          </a:xfrm>
        </p:spPr>
        <p:txBody>
          <a:bodyPr/>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endParaRPr lang="en-US"/>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a:xfrm>
            <a:off x="4306888" y="6492875"/>
            <a:ext cx="533400" cy="365125"/>
          </a:xfrm>
        </p:spPr>
        <p:txBody>
          <a:bodyPr tIns="45720" bIns="45720"/>
          <a:lstStyle>
            <a:lvl1pPr algn="ctr" eaLnBrk="1" hangingPunct="1">
              <a:defRPr sz="1100" b="1">
                <a:solidFill>
                  <a:srgbClr val="A6A6A6"/>
                </a:solidFill>
              </a:defRPr>
            </a:lvl1pPr>
          </a:lstStyle>
          <a:p>
            <a:fld id="{1FB2B6A8-9231-43B9-B9B6-036F761E1E21}"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117E775-6A74-4942-B96D-314E95636DC5}"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885281" y="4483894"/>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6"/>
          <p:cNvSpPr>
            <a:spLocks noGrp="1"/>
          </p:cNvSpPr>
          <p:nvPr>
            <p:ph type="dt" sz="half" idx="10"/>
          </p:nvPr>
        </p:nvSpPr>
        <p:spPr/>
        <p:txBody>
          <a:bodyPr/>
          <a:lstStyle>
            <a:lvl1pPr>
              <a:defRPr/>
            </a:lvl1pPr>
          </a:lstStyle>
          <a:p>
            <a:pPr>
              <a:defRPr/>
            </a:pPr>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fld id="{9CC075F6-6CDF-4AB0-92CE-372BDFA064E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fld id="{24864603-3C04-407F-B60B-8273ACDFE5C8}"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3"/>
          <p:cNvSpPr>
            <a:spLocks noGrp="1"/>
          </p:cNvSpPr>
          <p:nvPr>
            <p:ph type="dt" sz="half" idx="15"/>
          </p:nvPr>
        </p:nvSpPr>
        <p:spPr/>
        <p:txBody>
          <a:bodyPr/>
          <a:lstStyle>
            <a:lvl1pPr>
              <a:defRPr/>
            </a:lvl1pPr>
          </a:lstStyle>
          <a:p>
            <a:pPr>
              <a:defRPr/>
            </a:pPr>
            <a:endParaRPr lang="en-US"/>
          </a:p>
        </p:txBody>
      </p:sp>
      <p:sp>
        <p:nvSpPr>
          <p:cNvPr id="7" name="Footer Placeholder 4"/>
          <p:cNvSpPr>
            <a:spLocks noGrp="1"/>
          </p:cNvSpPr>
          <p:nvPr>
            <p:ph type="ftr" sz="quarter" idx="16"/>
          </p:nvPr>
        </p:nvSpPr>
        <p:spPr/>
        <p:txBody>
          <a:bodyPr/>
          <a:lstStyle>
            <a:lvl1pPr>
              <a:defRPr/>
            </a:lvl1pPr>
          </a:lstStyle>
          <a:p>
            <a:pPr>
              <a:defRPr/>
            </a:pPr>
            <a:endParaRPr lang="en-US"/>
          </a:p>
        </p:txBody>
      </p:sp>
      <p:sp>
        <p:nvSpPr>
          <p:cNvPr id="10" name="Slide Number Placeholder 5"/>
          <p:cNvSpPr>
            <a:spLocks noGrp="1"/>
          </p:cNvSpPr>
          <p:nvPr>
            <p:ph type="sldNum" sz="quarter" idx="17"/>
          </p:nvPr>
        </p:nvSpPr>
        <p:spPr/>
        <p:txBody>
          <a:bodyPr/>
          <a:lstStyle>
            <a:lvl1pPr>
              <a:defRPr/>
            </a:lvl1pPr>
          </a:lstStyle>
          <a:p>
            <a:fld id="{0FCBBEB4-1D71-43CA-ABA8-B6637E8E760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6"/>
          </p:nvPr>
        </p:nvSpPr>
        <p:spPr/>
        <p:txBody>
          <a:bodyPr/>
          <a:lstStyle>
            <a:lvl1pPr>
              <a:defRPr/>
            </a:lvl1pPr>
          </a:lstStyle>
          <a:p>
            <a:pPr>
              <a:defRPr/>
            </a:pPr>
            <a:endParaRPr lang="en-US"/>
          </a:p>
        </p:txBody>
      </p:sp>
      <p:sp>
        <p:nvSpPr>
          <p:cNvPr id="8" name="Footer Placeholder 4"/>
          <p:cNvSpPr>
            <a:spLocks noGrp="1"/>
          </p:cNvSpPr>
          <p:nvPr>
            <p:ph type="ftr" sz="quarter" idx="17"/>
          </p:nvPr>
        </p:nvSpPr>
        <p:spPr/>
        <p:txBody>
          <a:bodyPr/>
          <a:lstStyle>
            <a:lvl1pPr>
              <a:defRPr/>
            </a:lvl1pPr>
          </a:lstStyle>
          <a:p>
            <a:pPr>
              <a:defRPr/>
            </a:pPr>
            <a:endParaRPr lang="en-US"/>
          </a:p>
        </p:txBody>
      </p:sp>
      <p:sp>
        <p:nvSpPr>
          <p:cNvPr id="12" name="Slide Number Placeholder 5"/>
          <p:cNvSpPr>
            <a:spLocks noGrp="1"/>
          </p:cNvSpPr>
          <p:nvPr>
            <p:ph type="sldNum" sz="quarter" idx="18"/>
          </p:nvPr>
        </p:nvSpPr>
        <p:spPr/>
        <p:txBody>
          <a:bodyPr/>
          <a:lstStyle>
            <a:lvl1pPr>
              <a:defRPr/>
            </a:lvl1pPr>
          </a:lstStyle>
          <a:p>
            <a:fld id="{DFF0B259-6F02-4413-A5F8-7855FFA1F36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FA766A14-0328-4ED9-8E57-AF734892F47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 descr="RunningTop-R.jpg"/>
          <p:cNvPicPr>
            <a:picLocks noChangeAspect="1"/>
          </p:cNvPicPr>
          <p:nvPr/>
        </p:nvPicPr>
        <p:blipFill>
          <a:blip r:embed="rId16"/>
          <a:srcRect/>
          <a:stretch>
            <a:fillRect/>
          </a:stretch>
        </p:blipFill>
        <p:spPr bwMode="auto">
          <a:xfrm>
            <a:off x="457200" y="457200"/>
            <a:ext cx="8229600" cy="1382713"/>
          </a:xfrm>
          <a:prstGeom prst="rect">
            <a:avLst/>
          </a:prstGeom>
          <a:noFill/>
          <a:ln w="9525">
            <a:noFill/>
            <a:miter lim="800000"/>
            <a:headEnd/>
            <a:tailEnd/>
          </a:ln>
        </p:spPr>
      </p:pic>
      <p:sp>
        <p:nvSpPr>
          <p:cNvPr id="2" name="Title Placeholder 1"/>
          <p:cNvSpPr>
            <a:spLocks noGrp="1"/>
          </p:cNvSpPr>
          <p:nvPr>
            <p:ph type="title"/>
          </p:nvPr>
        </p:nvSpPr>
        <p:spPr>
          <a:xfrm>
            <a:off x="658813" y="455613"/>
            <a:ext cx="7824787" cy="1323975"/>
          </a:xfrm>
          <a:prstGeom prst="rect">
            <a:avLst/>
          </a:prstGeom>
          <a:effectLst/>
        </p:spPr>
        <p:txBody>
          <a:bodyPr vert="horz" wrap="square" lIns="91440" tIns="0" rIns="91440" bIns="0" numCol="1" anchor="b" anchorCtr="0" compatLnSpc="1">
            <a:prstTxWarp prst="textNoShape">
              <a:avLst/>
            </a:prstTxWarp>
            <a:noAutofit/>
          </a:bodyPr>
          <a:lstStyle/>
          <a:p>
            <a:pPr lvl="0"/>
            <a:r>
              <a:rPr lang="en-US" smtClean="0"/>
              <a:t>Click to edit Master title style</a:t>
            </a:r>
          </a:p>
        </p:txBody>
      </p:sp>
      <p:sp>
        <p:nvSpPr>
          <p:cNvPr id="1028" name="Text Placeholder 2"/>
          <p:cNvSpPr>
            <a:spLocks noGrp="1"/>
          </p:cNvSpPr>
          <p:nvPr>
            <p:ph type="body" idx="1"/>
          </p:nvPr>
        </p:nvSpPr>
        <p:spPr bwMode="auto">
          <a:xfrm>
            <a:off x="2286000" y="2286000"/>
            <a:ext cx="6197600" cy="3840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6689725"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ea typeface="+mn-ea"/>
              </a:defRPr>
            </a:lvl1pPr>
          </a:lstStyle>
          <a:p>
            <a:pPr>
              <a:defRPr/>
            </a:pPr>
            <a:endParaRPr lang="en-US"/>
          </a:p>
        </p:txBody>
      </p:sp>
      <p:sp>
        <p:nvSpPr>
          <p:cNvPr id="5" name="Footer Placeholder 4"/>
          <p:cNvSpPr>
            <a:spLocks noGrp="1"/>
          </p:cNvSpPr>
          <p:nvPr>
            <p:ph type="ftr" sz="quarter" idx="3"/>
          </p:nvPr>
        </p:nvSpPr>
        <p:spPr>
          <a:xfrm>
            <a:off x="317500" y="6492875"/>
            <a:ext cx="3416300"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379413" y="6149975"/>
            <a:ext cx="533400" cy="365125"/>
          </a:xfrm>
          <a:prstGeom prst="rect">
            <a:avLst/>
          </a:prstGeom>
        </p:spPr>
        <p:txBody>
          <a:bodyPr vert="horz" wrap="square" lIns="91440" tIns="91440" rIns="91440" bIns="91440" numCol="1" anchor="ctr" anchorCtr="0" compatLnSpc="1">
            <a:prstTxWarp prst="textNoShape">
              <a:avLst/>
            </a:prstTxWarp>
          </a:bodyPr>
          <a:lstStyle>
            <a:lvl1pPr>
              <a:defRPr>
                <a:solidFill>
                  <a:schemeClr val="accent1"/>
                </a:solidFill>
                <a:latin typeface="Calibri" pitchFamily="34" charset="0"/>
              </a:defRPr>
            </a:lvl1pPr>
          </a:lstStyle>
          <a:p>
            <a:fld id="{4B20CA0B-E3CC-4DCC-AF19-93A23AE5E603}" type="slidenum">
              <a:rPr lang="en-US"/>
              <a:pPr/>
              <a:t>‹#›</a:t>
            </a:fld>
            <a:endParaRPr lang="en-US"/>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10" name="Rectangle 9"/>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ＭＳ Ｐゴシック" pitchFamily="-108" charset="-128"/>
          <a:cs typeface="+mj-cs"/>
        </a:defRPr>
      </a:lvl1pPr>
      <a:lvl2pPr algn="r" rtl="0" fontAlgn="base">
        <a:lnSpc>
          <a:spcPts val="5400"/>
        </a:lnSpc>
        <a:spcBef>
          <a:spcPct val="0"/>
        </a:spcBef>
        <a:spcAft>
          <a:spcPct val="0"/>
        </a:spcAft>
        <a:defRPr sz="5200">
          <a:solidFill>
            <a:schemeClr val="bg1"/>
          </a:solidFill>
          <a:latin typeface="Calisto MT" pitchFamily="-108" charset="0"/>
          <a:ea typeface="ＭＳ Ｐゴシック" pitchFamily="-108" charset="-128"/>
        </a:defRPr>
      </a:lvl2pPr>
      <a:lvl3pPr algn="r" rtl="0" fontAlgn="base">
        <a:lnSpc>
          <a:spcPts val="5400"/>
        </a:lnSpc>
        <a:spcBef>
          <a:spcPct val="0"/>
        </a:spcBef>
        <a:spcAft>
          <a:spcPct val="0"/>
        </a:spcAft>
        <a:defRPr sz="5200">
          <a:solidFill>
            <a:schemeClr val="bg1"/>
          </a:solidFill>
          <a:latin typeface="Calisto MT" pitchFamily="-108" charset="0"/>
          <a:ea typeface="ＭＳ Ｐゴシック" pitchFamily="-108" charset="-128"/>
        </a:defRPr>
      </a:lvl3pPr>
      <a:lvl4pPr algn="r" rtl="0" fontAlgn="base">
        <a:lnSpc>
          <a:spcPts val="5400"/>
        </a:lnSpc>
        <a:spcBef>
          <a:spcPct val="0"/>
        </a:spcBef>
        <a:spcAft>
          <a:spcPct val="0"/>
        </a:spcAft>
        <a:defRPr sz="5200">
          <a:solidFill>
            <a:schemeClr val="bg1"/>
          </a:solidFill>
          <a:latin typeface="Calisto MT" pitchFamily="-108" charset="0"/>
          <a:ea typeface="ＭＳ Ｐゴシック" pitchFamily="-108" charset="-128"/>
        </a:defRPr>
      </a:lvl4pPr>
      <a:lvl5pPr algn="r" rtl="0" fontAlgn="base">
        <a:lnSpc>
          <a:spcPts val="5400"/>
        </a:lnSpc>
        <a:spcBef>
          <a:spcPct val="0"/>
        </a:spcBef>
        <a:spcAft>
          <a:spcPct val="0"/>
        </a:spcAft>
        <a:defRPr sz="5200">
          <a:solidFill>
            <a:schemeClr val="bg1"/>
          </a:solidFill>
          <a:latin typeface="Calisto MT" pitchFamily="-108" charset="0"/>
          <a:ea typeface="ＭＳ Ｐゴシック" pitchFamily="-108" charset="-128"/>
        </a:defRPr>
      </a:lvl5pPr>
      <a:lvl6pPr marL="457200" algn="r" rtl="0" fontAlgn="base">
        <a:lnSpc>
          <a:spcPts val="5400"/>
        </a:lnSpc>
        <a:spcBef>
          <a:spcPct val="0"/>
        </a:spcBef>
        <a:spcAft>
          <a:spcPct val="0"/>
        </a:spcAft>
        <a:defRPr sz="5200">
          <a:solidFill>
            <a:schemeClr val="bg1"/>
          </a:solidFill>
          <a:latin typeface="Calisto MT" pitchFamily="-108" charset="0"/>
          <a:ea typeface="ＭＳ Ｐゴシック" pitchFamily="-108" charset="-128"/>
        </a:defRPr>
      </a:lvl6pPr>
      <a:lvl7pPr marL="914400" algn="r" rtl="0" fontAlgn="base">
        <a:lnSpc>
          <a:spcPts val="5400"/>
        </a:lnSpc>
        <a:spcBef>
          <a:spcPct val="0"/>
        </a:spcBef>
        <a:spcAft>
          <a:spcPct val="0"/>
        </a:spcAft>
        <a:defRPr sz="5200">
          <a:solidFill>
            <a:schemeClr val="bg1"/>
          </a:solidFill>
          <a:latin typeface="Calisto MT" pitchFamily="-108" charset="0"/>
          <a:ea typeface="ＭＳ Ｐゴシック" pitchFamily="-108" charset="-128"/>
        </a:defRPr>
      </a:lvl7pPr>
      <a:lvl8pPr marL="1371600" algn="r" rtl="0" fontAlgn="base">
        <a:lnSpc>
          <a:spcPts val="5400"/>
        </a:lnSpc>
        <a:spcBef>
          <a:spcPct val="0"/>
        </a:spcBef>
        <a:spcAft>
          <a:spcPct val="0"/>
        </a:spcAft>
        <a:defRPr sz="5200">
          <a:solidFill>
            <a:schemeClr val="bg1"/>
          </a:solidFill>
          <a:latin typeface="Calisto MT" pitchFamily="-108" charset="0"/>
          <a:ea typeface="ＭＳ Ｐゴシック" pitchFamily="-108" charset="-128"/>
        </a:defRPr>
      </a:lvl8pPr>
      <a:lvl9pPr marL="1828800" algn="r" rtl="0" fontAlgn="base">
        <a:lnSpc>
          <a:spcPts val="5400"/>
        </a:lnSpc>
        <a:spcBef>
          <a:spcPct val="0"/>
        </a:spcBef>
        <a:spcAft>
          <a:spcPct val="0"/>
        </a:spcAft>
        <a:defRPr sz="5200">
          <a:solidFill>
            <a:schemeClr val="bg1"/>
          </a:solidFill>
          <a:latin typeface="Calisto MT" pitchFamily="-108" charset="0"/>
          <a:ea typeface="ＭＳ Ｐゴシック" pitchFamily="-108" charset="-128"/>
        </a:defRPr>
      </a:lvl9pPr>
    </p:titleStyle>
    <p:bodyStyle>
      <a:lvl1pPr marL="282575" indent="-282575" algn="l" rtl="0" fontAlgn="base">
        <a:spcBef>
          <a:spcPts val="1800"/>
        </a:spcBef>
        <a:spcAft>
          <a:spcPct val="0"/>
        </a:spcAft>
        <a:buClr>
          <a:schemeClr val="accent1"/>
        </a:buClr>
        <a:buSzPct val="75000"/>
        <a:buFont typeface="Wingdings" pitchFamily="2" charset="2"/>
        <a:buChar char="n"/>
        <a:defRPr sz="2000" kern="1200">
          <a:solidFill>
            <a:srgbClr val="262626"/>
          </a:solidFill>
          <a:latin typeface="+mn-lt"/>
          <a:ea typeface="ＭＳ Ｐゴシック" pitchFamily="-108" charset="-128"/>
          <a:cs typeface="+mn-cs"/>
        </a:defRPr>
      </a:lvl1pPr>
      <a:lvl2pPr marL="577850" indent="-2952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ＭＳ Ｐゴシック" pitchFamily="-108" charset="-128"/>
          <a:cs typeface="+mn-cs"/>
        </a:defRPr>
      </a:lvl2pPr>
      <a:lvl3pPr marL="860425"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ＭＳ Ｐゴシック" pitchFamily="-108" charset="-128"/>
          <a:cs typeface="+mn-cs"/>
        </a:defRPr>
      </a:lvl3pPr>
      <a:lvl4pPr marL="1143000"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ＭＳ Ｐゴシック" pitchFamily="-108" charset="-128"/>
          <a:cs typeface="+mn-cs"/>
        </a:defRPr>
      </a:lvl4pPr>
      <a:lvl5pPr marL="1425575"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ＭＳ Ｐゴシック" pitchFamily="-108"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 Writing</a:t>
            </a:r>
            <a:endParaRPr lang="en-US" dirty="0"/>
          </a:p>
        </p:txBody>
      </p:sp>
      <p:sp>
        <p:nvSpPr>
          <p:cNvPr id="3" name="Content Placeholder 2"/>
          <p:cNvSpPr>
            <a:spLocks noGrp="1"/>
          </p:cNvSpPr>
          <p:nvPr>
            <p:ph idx="1"/>
          </p:nvPr>
        </p:nvSpPr>
        <p:spPr/>
        <p:txBody>
          <a:bodyPr/>
          <a:lstStyle/>
          <a:p>
            <a:pPr>
              <a:buFont typeface="Wingdings" pitchFamily="2" charset="2"/>
              <a:buChar char="§"/>
            </a:pPr>
            <a:r>
              <a:rPr lang="en-US" dirty="0" smtClean="0"/>
              <a:t> Definition</a:t>
            </a:r>
          </a:p>
          <a:p>
            <a:pPr>
              <a:buFont typeface="Wingdings" pitchFamily="2" charset="2"/>
              <a:buChar char="§"/>
            </a:pPr>
            <a:r>
              <a:rPr lang="en-US" dirty="0" smtClean="0"/>
              <a:t>Characteristics</a:t>
            </a:r>
          </a:p>
          <a:p>
            <a:pPr>
              <a:buFont typeface="Wingdings" pitchFamily="2" charset="2"/>
              <a:buChar char="§"/>
            </a:pPr>
            <a:r>
              <a:rPr lang="en-US" dirty="0" smtClean="0"/>
              <a:t>Prewriting</a:t>
            </a:r>
          </a:p>
          <a:p>
            <a:pPr>
              <a:buFont typeface="Wingdings" pitchFamily="2" charset="2"/>
              <a:buChar char="§"/>
            </a:pPr>
            <a:r>
              <a:rPr lang="en-US" dirty="0" smtClean="0"/>
              <a:t>Writing</a:t>
            </a:r>
          </a:p>
          <a:p>
            <a:pPr>
              <a:buFont typeface="Wingdings" pitchFamily="2" charset="2"/>
              <a:buChar char="§"/>
            </a:pPr>
            <a:r>
              <a:rPr lang="en-US" dirty="0" err="1" smtClean="0"/>
              <a:t>Postwriting</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Writing Tips</a:t>
            </a:r>
            <a:endParaRPr lang="en-US" dirty="0"/>
          </a:p>
        </p:txBody>
      </p:sp>
      <p:sp>
        <p:nvSpPr>
          <p:cNvPr id="3" name="Content Placeholder 2"/>
          <p:cNvSpPr>
            <a:spLocks noGrp="1"/>
          </p:cNvSpPr>
          <p:nvPr>
            <p:ph idx="1"/>
          </p:nvPr>
        </p:nvSpPr>
        <p:spPr>
          <a:xfrm>
            <a:off x="533400" y="2133600"/>
            <a:ext cx="8077200" cy="4267200"/>
          </a:xfrm>
        </p:spPr>
        <p:txBody>
          <a:bodyPr/>
          <a:lstStyle/>
          <a:p>
            <a:pPr>
              <a:buNone/>
            </a:pPr>
            <a:r>
              <a:rPr lang="en-US" altLang="zh-CN" b="1" dirty="0" smtClean="0"/>
              <a:t>READY TO WRITE</a:t>
            </a:r>
            <a:endParaRPr lang="en-US" altLang="zh-CN" dirty="0" smtClean="0"/>
          </a:p>
          <a:p>
            <a:r>
              <a:rPr lang="en-US" altLang="zh-CN" dirty="0" smtClean="0"/>
              <a:t>At this point, your first draft is done. You can use the thesis statement as the introductory sentence of your summary, and your other sentences can make up the body. Make sure that they are in order. Add some transition words (for example: </a:t>
            </a:r>
            <a:r>
              <a:rPr lang="en-US" altLang="zh-CN" i="1" dirty="0" smtClean="0"/>
              <a:t>then</a:t>
            </a:r>
            <a:r>
              <a:rPr lang="en-US" altLang="zh-CN" dirty="0" smtClean="0"/>
              <a:t>, </a:t>
            </a:r>
            <a:r>
              <a:rPr lang="en-US" altLang="zh-CN" i="1" dirty="0" smtClean="0"/>
              <a:t>however</a:t>
            </a:r>
            <a:r>
              <a:rPr lang="en-US" altLang="zh-CN" dirty="0" smtClean="0"/>
              <a:t>, </a:t>
            </a:r>
            <a:r>
              <a:rPr lang="en-US" altLang="zh-CN" i="1" dirty="0" smtClean="0"/>
              <a:t>also</a:t>
            </a:r>
            <a:r>
              <a:rPr lang="en-US" altLang="zh-CN" dirty="0" smtClean="0"/>
              <a:t>, </a:t>
            </a:r>
            <a:r>
              <a:rPr lang="en-US" altLang="zh-CN" i="1" dirty="0" smtClean="0"/>
              <a:t>moreover</a:t>
            </a:r>
            <a:r>
              <a:rPr lang="en-US" altLang="zh-CN" dirty="0" smtClean="0"/>
              <a:t>) that help with the overall structure and flow of the summary. Once you start writing, take note of these points…</a:t>
            </a:r>
            <a:r>
              <a:rPr lang="en-US" altLang="zh-CN" i="1" dirty="0" smtClean="0"/>
              <a:t>(Continued on the next slide)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Writing tips</a:t>
            </a:r>
            <a:endParaRPr lang="en-US" dirty="0"/>
          </a:p>
        </p:txBody>
      </p:sp>
      <p:sp>
        <p:nvSpPr>
          <p:cNvPr id="3" name="Content Placeholder 2"/>
          <p:cNvSpPr>
            <a:spLocks noGrp="1"/>
          </p:cNvSpPr>
          <p:nvPr>
            <p:ph idx="1"/>
          </p:nvPr>
        </p:nvSpPr>
        <p:spPr>
          <a:xfrm>
            <a:off x="609600" y="1905000"/>
            <a:ext cx="8153400" cy="4267200"/>
          </a:xfrm>
        </p:spPr>
        <p:txBody>
          <a:bodyPr/>
          <a:lstStyle/>
          <a:p>
            <a:pPr>
              <a:buNone/>
            </a:pPr>
            <a:r>
              <a:rPr lang="en-US" altLang="zh-CN" b="1" dirty="0" smtClean="0"/>
              <a:t>SOME POINTERS</a:t>
            </a:r>
            <a:endParaRPr lang="en-US" altLang="zh-CN" dirty="0" smtClean="0"/>
          </a:p>
          <a:p>
            <a:r>
              <a:rPr lang="en-US" altLang="zh-CN" dirty="0" smtClean="0">
                <a:sym typeface="Wingdings" pitchFamily="2" charset="2"/>
              </a:rPr>
              <a:t></a:t>
            </a:r>
            <a:r>
              <a:rPr lang="en-US" sz="1800" dirty="0" smtClean="0"/>
              <a:t>Write in the present or past tense, depending on the context of the question (i.e., how the question is phrased) and what tense the first few words that are given to help you begin are in.</a:t>
            </a:r>
            <a:endParaRPr lang="en-US" altLang="zh-CN" sz="1800" dirty="0" smtClean="0">
              <a:sym typeface="Wingdings" pitchFamily="2" charset="2"/>
            </a:endParaRPr>
          </a:p>
          <a:p>
            <a:r>
              <a:rPr lang="en-US" altLang="zh-CN" sz="1800" dirty="0" smtClean="0">
                <a:sym typeface="Wingdings" pitchFamily="2" charset="2"/>
              </a:rPr>
              <a:t></a:t>
            </a:r>
            <a:r>
              <a:rPr lang="en-US" altLang="zh-CN" sz="1800" dirty="0" smtClean="0"/>
              <a:t>Make sure to include the author and title of the work. </a:t>
            </a:r>
            <a:endParaRPr lang="en-US" altLang="zh-CN" sz="1800" dirty="0" smtClean="0">
              <a:sym typeface="Wingdings" pitchFamily="2" charset="2"/>
            </a:endParaRPr>
          </a:p>
          <a:p>
            <a:r>
              <a:rPr lang="en-US" altLang="zh-CN" sz="1800" dirty="0" smtClean="0">
                <a:sym typeface="Wingdings" pitchFamily="2" charset="2"/>
              </a:rPr>
              <a:t></a:t>
            </a:r>
            <a:r>
              <a:rPr lang="en-US" altLang="zh-CN" sz="1800" dirty="0" smtClean="0"/>
              <a:t>Be concise: a summary should not be equal in length to the original text. </a:t>
            </a:r>
            <a:endParaRPr lang="en-US" altLang="zh-CN" sz="1800" dirty="0" smtClean="0">
              <a:sym typeface="Wingdings" pitchFamily="2" charset="2"/>
            </a:endParaRPr>
          </a:p>
          <a:p>
            <a:r>
              <a:rPr lang="en-US" altLang="zh-CN" sz="1800" dirty="0" smtClean="0">
                <a:sym typeface="Wingdings" pitchFamily="2" charset="2"/>
              </a:rPr>
              <a:t></a:t>
            </a:r>
            <a:r>
              <a:rPr lang="en-US" altLang="zh-CN" sz="1800" dirty="0" smtClean="0"/>
              <a:t>If you must use the words of the author, cite them. Otherwise, USE YOUR OWN WORDS</a:t>
            </a:r>
            <a:r>
              <a:rPr lang="en-US" sz="1800" dirty="0" smtClean="0"/>
              <a:t> (for example, instead of “in actual fact”, write “actually”)!</a:t>
            </a:r>
            <a:endParaRPr lang="en-US" altLang="zh-CN" sz="1800" dirty="0" smtClean="0">
              <a:sym typeface="Wingdings" pitchFamily="2" charset="2"/>
            </a:endParaRPr>
          </a:p>
          <a:p>
            <a:r>
              <a:rPr lang="en-US" altLang="zh-CN" sz="1800" dirty="0" smtClean="0">
                <a:sym typeface="Wingdings" pitchFamily="2" charset="2"/>
              </a:rPr>
              <a:t></a:t>
            </a:r>
            <a:r>
              <a:rPr lang="en-US" altLang="zh-CN" sz="1800" dirty="0" smtClean="0"/>
              <a:t>Do not add in your own opinions, ideas, or interpretations into the summary. The purpose of writing a summary is to accurately represent what the author wanted to say, not to provide a critique.</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US" dirty="0" smtClean="0">
                <a:effectLst>
                  <a:outerShdw blurRad="38100" dist="38100" dir="2700000" algn="tl">
                    <a:srgbClr val="C0C0C0"/>
                  </a:outerShdw>
                </a:effectLst>
              </a:rPr>
              <a:t>How to Condense a Summary</a:t>
            </a:r>
          </a:p>
        </p:txBody>
      </p:sp>
      <p:sp>
        <p:nvSpPr>
          <p:cNvPr id="5123" name="Rectangle 3"/>
          <p:cNvSpPr>
            <a:spLocks noGrp="1" noChangeArrowheads="1"/>
          </p:cNvSpPr>
          <p:nvPr>
            <p:ph idx="1"/>
          </p:nvPr>
        </p:nvSpPr>
        <p:spPr>
          <a:xfrm>
            <a:off x="457200" y="2057400"/>
            <a:ext cx="6197600" cy="3840163"/>
          </a:xfrm>
        </p:spPr>
        <p:txBody>
          <a:bodyPr/>
          <a:lstStyle/>
          <a:p>
            <a:r>
              <a:rPr lang="en-US" dirty="0" smtClean="0"/>
              <a:t>Omit examples</a:t>
            </a:r>
          </a:p>
          <a:p>
            <a:r>
              <a:rPr lang="en-US" dirty="0" smtClean="0"/>
              <a:t>Omit restatements</a:t>
            </a:r>
          </a:p>
          <a:p>
            <a:r>
              <a:rPr lang="en-US" dirty="0" smtClean="0"/>
              <a:t>Create lists to combine key points from multiple sentences or paragraphs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smtClean="0">
                <a:solidFill>
                  <a:prstClr val="white"/>
                </a:solidFill>
                <a:effectLst>
                  <a:outerShdw blurRad="38100" dist="38100" dir="2700000" algn="tl">
                    <a:srgbClr val="C0C0C0"/>
                  </a:outerShdw>
                </a:effectLst>
              </a:rPr>
              <a:t>Steps in Writing a Summary:</a:t>
            </a:r>
            <a:br>
              <a:rPr lang="en-US" sz="3600" dirty="0" smtClean="0">
                <a:solidFill>
                  <a:prstClr val="white"/>
                </a:solidFill>
                <a:effectLst>
                  <a:outerShdw blurRad="38100" dist="38100" dir="2700000" algn="tl">
                    <a:srgbClr val="C0C0C0"/>
                  </a:outerShdw>
                </a:effectLst>
              </a:rPr>
            </a:br>
            <a:r>
              <a:rPr lang="en-US" sz="3600" dirty="0" smtClean="0">
                <a:solidFill>
                  <a:prstClr val="white"/>
                </a:solidFill>
                <a:effectLst>
                  <a:outerShdw blurRad="38100" dist="38100" dir="2700000" algn="tl">
                    <a:srgbClr val="C0C0C0"/>
                  </a:outerShdw>
                </a:effectLst>
              </a:rPr>
              <a:t>Revising</a:t>
            </a:r>
            <a:endParaRPr lang="en-US" dirty="0"/>
          </a:p>
        </p:txBody>
      </p:sp>
      <p:sp>
        <p:nvSpPr>
          <p:cNvPr id="3" name="Content Placeholder 2"/>
          <p:cNvSpPr>
            <a:spLocks noGrp="1"/>
          </p:cNvSpPr>
          <p:nvPr>
            <p:ph idx="1"/>
          </p:nvPr>
        </p:nvSpPr>
        <p:spPr>
          <a:xfrm>
            <a:off x="533400" y="2133600"/>
            <a:ext cx="6197600" cy="3840163"/>
          </a:xfrm>
        </p:spPr>
        <p:txBody>
          <a:bodyPr/>
          <a:lstStyle/>
          <a:p>
            <a:pPr>
              <a:buNone/>
            </a:pPr>
            <a:r>
              <a:rPr lang="en-US" altLang="zh-CN" b="1" dirty="0" smtClean="0"/>
              <a:t>CHECK FOR ACCURACY</a:t>
            </a:r>
            <a:endParaRPr lang="en-US" altLang="zh-CN" dirty="0" smtClean="0"/>
          </a:p>
          <a:p>
            <a:r>
              <a:rPr lang="en-US" altLang="zh-CN" dirty="0" smtClean="0"/>
              <a:t>Reread your summary and make sure that you have accurately represented the author’s ideas and key points. Be sure that you have correctly cited anything directly quoted from the text. Also, check to make sure that your text does not contain your own commentary on the selection. </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algn="ctr"/>
            <a:r>
              <a:rPr lang="en-US" sz="3600" dirty="0" smtClean="0">
                <a:effectLst>
                  <a:outerShdw blurRad="38100" dist="38100" dir="2700000" algn="tl">
                    <a:srgbClr val="C0C0C0"/>
                  </a:outerShdw>
                </a:effectLst>
              </a:rPr>
              <a:t>Steps in Writing a Summary:</a:t>
            </a:r>
            <a:br>
              <a:rPr lang="en-US" sz="3600" dirty="0" smtClean="0">
                <a:effectLst>
                  <a:outerShdw blurRad="38100" dist="38100" dir="2700000" algn="tl">
                    <a:srgbClr val="C0C0C0"/>
                  </a:outerShdw>
                </a:effectLst>
              </a:rPr>
            </a:br>
            <a:r>
              <a:rPr lang="en-US" sz="3600" dirty="0" smtClean="0">
                <a:effectLst>
                  <a:outerShdw blurRad="38100" dist="38100" dir="2700000" algn="tl">
                    <a:srgbClr val="C0C0C0"/>
                  </a:outerShdw>
                </a:effectLst>
              </a:rPr>
              <a:t>Revising</a:t>
            </a:r>
          </a:p>
        </p:txBody>
      </p:sp>
      <p:sp>
        <p:nvSpPr>
          <p:cNvPr id="21507" name="Rectangle 3"/>
          <p:cNvSpPr>
            <a:spLocks noGrp="1" noChangeArrowheads="1"/>
          </p:cNvSpPr>
          <p:nvPr>
            <p:ph idx="1"/>
          </p:nvPr>
        </p:nvSpPr>
        <p:spPr/>
        <p:txBody>
          <a:bodyPr/>
          <a:lstStyle/>
          <a:p>
            <a:pPr>
              <a:lnSpc>
                <a:spcPct val="90000"/>
              </a:lnSpc>
            </a:pPr>
            <a:r>
              <a:rPr lang="en-US" dirty="0" smtClean="0"/>
              <a:t>Compare the summary to the original article to make sure you have included all the important points.</a:t>
            </a:r>
          </a:p>
          <a:p>
            <a:pPr>
              <a:lnSpc>
                <a:spcPct val="90000"/>
              </a:lnSpc>
            </a:pPr>
            <a:r>
              <a:rPr lang="en-US" dirty="0" smtClean="0"/>
              <a:t>Double check to make sure you have paraphrased the material accurately.</a:t>
            </a:r>
          </a:p>
          <a:p>
            <a:r>
              <a:rPr lang="en-US" altLang="zh-CN" dirty="0" smtClean="0"/>
              <a:t>Once you are certain that your summary is accurate, you should (as with any piece of writing) revise it for style, grammar, and punctuation. You should be able to understand the main text based on your summary alone. If you do not, you may have focused too much on one area of the piece and not enough on the author’s main idea. </a:t>
            </a:r>
          </a:p>
          <a:p>
            <a:pPr>
              <a:lnSpc>
                <a:spcPct val="90000"/>
              </a:lnSpc>
            </a:pPr>
            <a:endParaRPr lang="en-US" dirty="0" smtClean="0"/>
          </a:p>
        </p:txBody>
      </p:sp>
      <p:pic>
        <p:nvPicPr>
          <p:cNvPr id="21508" name="Picture 5"/>
          <p:cNvPicPr>
            <a:picLocks noChangeAspect="1"/>
          </p:cNvPicPr>
          <p:nvPr/>
        </p:nvPicPr>
        <p:blipFill>
          <a:blip r:embed="rId2"/>
          <a:srcRect/>
          <a:stretch>
            <a:fillRect/>
          </a:stretch>
        </p:blipFill>
        <p:spPr bwMode="auto">
          <a:xfrm>
            <a:off x="304800" y="4872038"/>
            <a:ext cx="2286000" cy="156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81000" y="533400"/>
            <a:ext cx="8458200" cy="1143000"/>
          </a:xfrm>
        </p:spPr>
        <p:txBody>
          <a:bodyPr>
            <a:normAutofit/>
          </a:bodyPr>
          <a:lstStyle/>
          <a:p>
            <a:pPr algn="ctr"/>
            <a:r>
              <a:rPr lang="en-US" sz="4700" dirty="0" smtClean="0">
                <a:effectLst>
                  <a:outerShdw blurRad="38100" dist="38100" dir="2700000" algn="tl">
                    <a:srgbClr val="C0C0C0"/>
                  </a:outerShdw>
                </a:effectLst>
              </a:rPr>
              <a:t>Summary Writing</a:t>
            </a:r>
          </a:p>
        </p:txBody>
      </p:sp>
      <p:sp>
        <p:nvSpPr>
          <p:cNvPr id="2051" name="Rectangle 3"/>
          <p:cNvSpPr>
            <a:spLocks noGrp="1" noChangeArrowheads="1"/>
          </p:cNvSpPr>
          <p:nvPr>
            <p:ph idx="1"/>
          </p:nvPr>
        </p:nvSpPr>
        <p:spPr>
          <a:xfrm>
            <a:off x="609600" y="2327275"/>
            <a:ext cx="8229600" cy="4530725"/>
          </a:xfrm>
        </p:spPr>
        <p:txBody>
          <a:bodyPr/>
          <a:lstStyle/>
          <a:p>
            <a:pPr>
              <a:buNone/>
            </a:pPr>
            <a:r>
              <a:rPr lang="en-US" dirty="0" smtClean="0"/>
              <a:t>	A </a:t>
            </a:r>
            <a:r>
              <a:rPr lang="en-US" b="1" dirty="0" smtClean="0"/>
              <a:t>summary</a:t>
            </a:r>
            <a:r>
              <a:rPr lang="en-US" dirty="0" smtClean="0"/>
              <a:t>, is an abridgement expressing the main ideas of a text passage through reported speech. A successful summary is not an exhibition of the writer's own opinions, but a refinement of the essential points in an original text.</a:t>
            </a:r>
          </a:p>
          <a:p>
            <a:pPr>
              <a:buNone/>
            </a:pPr>
            <a:r>
              <a:rPr lang="en-US" dirty="0" smtClean="0"/>
              <a:t>In summary writing, three points should be emphasized: </a:t>
            </a:r>
          </a:p>
          <a:p>
            <a:pPr marL="457200" indent="-457200">
              <a:buAutoNum type="arabicParenBoth"/>
            </a:pPr>
            <a:r>
              <a:rPr lang="en-US" dirty="0" smtClean="0"/>
              <a:t>summaries are shorter than original texts, </a:t>
            </a:r>
          </a:p>
          <a:p>
            <a:pPr marL="457200" indent="-457200">
              <a:buAutoNum type="arabicParenBoth"/>
            </a:pPr>
            <a:r>
              <a:rPr lang="en-US" dirty="0" smtClean="0"/>
              <a:t>they contain the main ideas of a text, and </a:t>
            </a:r>
          </a:p>
          <a:p>
            <a:pPr marL="457200" indent="-457200">
              <a:buAutoNum type="arabicParenBoth"/>
            </a:pPr>
            <a:r>
              <a:rPr lang="en-US" dirty="0" smtClean="0"/>
              <a:t> they are in reported speech.</a:t>
            </a:r>
          </a:p>
        </p:txBody>
      </p:sp>
      <p:pic>
        <p:nvPicPr>
          <p:cNvPr id="16388" name="Picture 5" descr="paper-stack-giant-huge-big-large-climb-gigantic-papers.jpg"/>
          <p:cNvPicPr>
            <a:picLocks noChangeAspect="1"/>
          </p:cNvPicPr>
          <p:nvPr/>
        </p:nvPicPr>
        <p:blipFill>
          <a:blip r:embed="rId2" cstate="print"/>
          <a:srcRect/>
          <a:stretch>
            <a:fillRect/>
          </a:stretch>
        </p:blipFill>
        <p:spPr bwMode="auto">
          <a:xfrm>
            <a:off x="6719788" y="4114800"/>
            <a:ext cx="2043212" cy="23638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381000" y="533400"/>
            <a:ext cx="8458200" cy="1143000"/>
          </a:xfrm>
        </p:spPr>
        <p:txBody>
          <a:bodyPr>
            <a:normAutofit fontScale="90000"/>
          </a:bodyPr>
          <a:lstStyle/>
          <a:p>
            <a:pPr algn="ctr"/>
            <a:r>
              <a:rPr lang="en-US" sz="4700" dirty="0" smtClean="0">
                <a:effectLst>
                  <a:outerShdw blurRad="38100" dist="38100" dir="2700000" algn="tl">
                    <a:srgbClr val="C0C0C0"/>
                  </a:outerShdw>
                </a:effectLst>
              </a:rPr>
              <a:t>Characteristics of a Good Summary</a:t>
            </a:r>
          </a:p>
        </p:txBody>
      </p:sp>
      <p:sp>
        <p:nvSpPr>
          <p:cNvPr id="2051" name="Rectangle 3"/>
          <p:cNvSpPr>
            <a:spLocks noGrp="1" noChangeArrowheads="1"/>
          </p:cNvSpPr>
          <p:nvPr>
            <p:ph idx="1"/>
          </p:nvPr>
        </p:nvSpPr>
        <p:spPr>
          <a:xfrm>
            <a:off x="609600" y="2327275"/>
            <a:ext cx="8229600" cy="4530725"/>
          </a:xfrm>
        </p:spPr>
        <p:txBody>
          <a:bodyPr/>
          <a:lstStyle/>
          <a:p>
            <a:r>
              <a:rPr lang="en-US" smtClean="0"/>
              <a:t>Brief</a:t>
            </a:r>
          </a:p>
          <a:p>
            <a:r>
              <a:rPr lang="en-US" smtClean="0"/>
              <a:t>Complete</a:t>
            </a:r>
          </a:p>
          <a:p>
            <a:r>
              <a:rPr lang="en-US" smtClean="0"/>
              <a:t>Paraphrased</a:t>
            </a:r>
          </a:p>
          <a:p>
            <a:r>
              <a:rPr lang="en-US" smtClean="0"/>
              <a:t>Objective</a:t>
            </a:r>
          </a:p>
        </p:txBody>
      </p:sp>
      <p:pic>
        <p:nvPicPr>
          <p:cNvPr id="16388" name="Picture 5" descr="paper-stack-giant-huge-big-large-climb-gigantic-papers.jpg"/>
          <p:cNvPicPr>
            <a:picLocks noChangeAspect="1"/>
          </p:cNvPicPr>
          <p:nvPr/>
        </p:nvPicPr>
        <p:blipFill>
          <a:blip r:embed="rId2"/>
          <a:srcRect/>
          <a:stretch>
            <a:fillRect/>
          </a:stretch>
        </p:blipFill>
        <p:spPr bwMode="auto">
          <a:xfrm>
            <a:off x="4343400" y="2438400"/>
            <a:ext cx="3338513" cy="3862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Good Summary?!</a:t>
            </a:r>
            <a:endParaRPr lang="en-US" dirty="0"/>
          </a:p>
        </p:txBody>
      </p:sp>
      <p:sp>
        <p:nvSpPr>
          <p:cNvPr id="3" name="Content Placeholder 2"/>
          <p:cNvSpPr>
            <a:spLocks noGrp="1"/>
          </p:cNvSpPr>
          <p:nvPr>
            <p:ph idx="1"/>
          </p:nvPr>
        </p:nvSpPr>
        <p:spPr>
          <a:xfrm>
            <a:off x="381000" y="2057400"/>
            <a:ext cx="5334000" cy="4419600"/>
          </a:xfrm>
        </p:spPr>
        <p:txBody>
          <a:bodyPr/>
          <a:lstStyle/>
          <a:p>
            <a:r>
              <a:rPr lang="en-US" altLang="zh-CN" dirty="0" smtClean="0"/>
              <a:t>Writing a good summary demonstrates that you clearly understand a text and that you can make your readers understand what you are trying to say. A summary can be tough to write at first as you might include too much or too little information. </a:t>
            </a:r>
          </a:p>
          <a:p>
            <a:r>
              <a:rPr lang="en-US" dirty="0" smtClean="0"/>
              <a:t>Summary writing is essential if reading comprehension needs to be checked. A text comprises of lots of details ranging from majors to minor. If students are able to identify, point out and paraphrase those points, then it would show their successful understanding of the text. </a:t>
            </a:r>
          </a:p>
          <a:p>
            <a:endParaRPr lang="en-US" dirty="0"/>
          </a:p>
        </p:txBody>
      </p:sp>
      <p:pic>
        <p:nvPicPr>
          <p:cNvPr id="4" name="Content Placeholder 3" descr="summary_img.gif"/>
          <p:cNvPicPr>
            <a:picLocks noChangeAspect="1"/>
          </p:cNvPicPr>
          <p:nvPr/>
        </p:nvPicPr>
        <p:blipFill>
          <a:blip r:embed="rId2"/>
          <a:stretch>
            <a:fillRect/>
          </a:stretch>
        </p:blipFill>
        <p:spPr bwMode="auto">
          <a:xfrm>
            <a:off x="5410200" y="1981200"/>
            <a:ext cx="3429000"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a:r>
              <a:rPr lang="en-US" sz="4000" dirty="0" smtClean="0">
                <a:effectLst>
                  <a:outerShdw blurRad="38100" dist="38100" dir="2700000" algn="tl">
                    <a:srgbClr val="C0C0C0"/>
                  </a:outerShdw>
                </a:effectLst>
              </a:rPr>
              <a:t>Steps in Writing a Summary: Prewriting</a:t>
            </a:r>
          </a:p>
        </p:txBody>
      </p:sp>
      <p:sp>
        <p:nvSpPr>
          <p:cNvPr id="17411" name="Rectangle 3"/>
          <p:cNvSpPr>
            <a:spLocks noGrp="1" noChangeArrowheads="1"/>
          </p:cNvSpPr>
          <p:nvPr>
            <p:ph idx="1"/>
          </p:nvPr>
        </p:nvSpPr>
        <p:spPr>
          <a:xfrm>
            <a:off x="457200" y="2057400"/>
            <a:ext cx="5867400" cy="457200"/>
          </a:xfrm>
        </p:spPr>
        <p:txBody>
          <a:bodyPr/>
          <a:lstStyle/>
          <a:p>
            <a:pPr>
              <a:buNone/>
            </a:pPr>
            <a:r>
              <a:rPr lang="en-US" dirty="0" smtClean="0"/>
              <a:t>BREAK DOWN &amp; DIGEST</a:t>
            </a:r>
          </a:p>
          <a:p>
            <a:r>
              <a:rPr lang="en-US" dirty="0" smtClean="0"/>
              <a:t>First, skim through the text you are required to summarize and divide it into sections. Understand the contents properly. Be sure to focus on any headings and subheadings. Also, you should take note of terms in bold and make sure you understand them before you read.  </a:t>
            </a:r>
          </a:p>
          <a:p>
            <a:r>
              <a:rPr lang="en-US" dirty="0" smtClean="0"/>
              <a:t>Annotate the article, noting the thesis statement and the major supporting details</a:t>
            </a:r>
          </a:p>
          <a:p>
            <a:r>
              <a:rPr lang="en-US" dirty="0" smtClean="0"/>
              <a:t>Using your notes, create an outline that shows the main organization of the article.</a:t>
            </a:r>
          </a:p>
        </p:txBody>
      </p:sp>
      <p:pic>
        <p:nvPicPr>
          <p:cNvPr id="17412" name="Picture 6"/>
          <p:cNvPicPr>
            <a:picLocks noChangeAspect="1"/>
          </p:cNvPicPr>
          <p:nvPr/>
        </p:nvPicPr>
        <p:blipFill>
          <a:blip r:embed="rId2" cstate="print"/>
          <a:srcRect/>
          <a:stretch>
            <a:fillRect/>
          </a:stretch>
        </p:blipFill>
        <p:spPr bwMode="auto">
          <a:xfrm>
            <a:off x="6019800" y="2133600"/>
            <a:ext cx="2895600" cy="4365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609600" y="990600"/>
            <a:ext cx="7696199" cy="839787"/>
          </a:xfrm>
        </p:spPr>
        <p:txBody>
          <a:bodyPr/>
          <a:lstStyle/>
          <a:p>
            <a:pPr algn="ctr" eaLnBrk="1" hangingPunct="1">
              <a:defRPr/>
            </a:pPr>
            <a:r>
              <a:rPr lang="en-US" sz="4800" dirty="0" smtClean="0">
                <a:effectLst>
                  <a:outerShdw blurRad="38100" dist="38100" dir="2700000" algn="tl">
                    <a:srgbClr val="C0C0C0"/>
                  </a:outerShdw>
                </a:effectLst>
              </a:rPr>
              <a:t/>
            </a:r>
            <a:br>
              <a:rPr lang="en-US" sz="4800" dirty="0" smtClean="0">
                <a:effectLst>
                  <a:outerShdw blurRad="38100" dist="38100" dir="2700000" algn="tl">
                    <a:srgbClr val="C0C0C0"/>
                  </a:outerShdw>
                </a:effectLst>
              </a:rPr>
            </a:br>
            <a:r>
              <a:rPr lang="en-US" sz="4800" dirty="0" smtClean="0">
                <a:effectLst>
                  <a:outerShdw blurRad="38100" dist="38100" dir="2700000" algn="tl">
                    <a:srgbClr val="C0C0C0"/>
                  </a:outerShdw>
                </a:effectLst>
              </a:rPr>
              <a:t>Steps in Writing a Summary: </a:t>
            </a:r>
            <a:r>
              <a:rPr lang="en-US" sz="4800" dirty="0" smtClean="0"/>
              <a:t>Re-reading </a:t>
            </a:r>
          </a:p>
        </p:txBody>
      </p:sp>
      <p:sp>
        <p:nvSpPr>
          <p:cNvPr id="74755" name="Rectangle 3"/>
          <p:cNvSpPr>
            <a:spLocks noGrp="1" noChangeArrowheads="1"/>
          </p:cNvSpPr>
          <p:nvPr>
            <p:ph type="body" idx="1"/>
          </p:nvPr>
        </p:nvSpPr>
        <p:spPr>
          <a:xfrm>
            <a:off x="533400" y="2057400"/>
            <a:ext cx="8229600" cy="4343400"/>
          </a:xfrm>
        </p:spPr>
        <p:txBody>
          <a:bodyPr/>
          <a:lstStyle/>
          <a:p>
            <a:pPr eaLnBrk="1" hangingPunct="1">
              <a:lnSpc>
                <a:spcPct val="90000"/>
              </a:lnSpc>
              <a:buFont typeface="Wingdings" pitchFamily="1" charset="2"/>
              <a:buChar char="n"/>
              <a:defRPr/>
            </a:pPr>
            <a:r>
              <a:rPr lang="en-US" dirty="0" smtClean="0"/>
              <a:t>Go back and re-read the areas you identified as most important.</a:t>
            </a:r>
          </a:p>
          <a:p>
            <a:pPr>
              <a:lnSpc>
                <a:spcPct val="90000"/>
              </a:lnSpc>
              <a:buFont typeface="Wingdings" pitchFamily="1" charset="2"/>
              <a:buChar char="n"/>
              <a:defRPr/>
            </a:pPr>
            <a:r>
              <a:rPr lang="en-US" altLang="zh-CN" dirty="0" smtClean="0"/>
              <a:t>Rereading should be </a:t>
            </a:r>
            <a:r>
              <a:rPr lang="en-US" altLang="zh-CN" i="1" dirty="0" smtClean="0"/>
              <a:t>active</a:t>
            </a:r>
            <a:r>
              <a:rPr lang="en-US" altLang="zh-CN" dirty="0" smtClean="0"/>
              <a:t> reading. Make sure that you </a:t>
            </a:r>
            <a:r>
              <a:rPr lang="en-US" altLang="zh-CN" u="sng" dirty="0" smtClean="0"/>
              <a:t>underline</a:t>
            </a:r>
            <a:r>
              <a:rPr lang="en-US" altLang="zh-CN" dirty="0" smtClean="0"/>
              <a:t> topic sentences and key facts. Label areas that you want to refer to as you write your summary. Also, label areas that should be avoided because the details — although they may be interesting — are too specific or unrelated. Identify areas that you do not understand and try to clarify those points. </a:t>
            </a:r>
            <a:endParaRPr lang="en-US" dirty="0" smtClean="0"/>
          </a:p>
          <a:p>
            <a:pPr eaLnBrk="1" hangingPunct="1">
              <a:lnSpc>
                <a:spcPct val="90000"/>
              </a:lnSpc>
              <a:buFont typeface="Wingdings" pitchFamily="1" charset="2"/>
              <a:buChar char="n"/>
              <a:defRPr/>
            </a:pPr>
            <a:r>
              <a:rPr lang="en-US" dirty="0" smtClean="0"/>
              <a:t>Take notes to get the main idea and key points by asking these questions.  	</a:t>
            </a:r>
          </a:p>
          <a:p>
            <a:pPr lvl="1" eaLnBrk="1" hangingPunct="1">
              <a:lnSpc>
                <a:spcPct val="90000"/>
              </a:lnSpc>
              <a:buFont typeface="Wingdings" pitchFamily="1" charset="2"/>
              <a:buChar char="n"/>
              <a:defRPr/>
            </a:pPr>
            <a:r>
              <a:rPr lang="en-US" b="1" u="sng" dirty="0" smtClean="0"/>
              <a:t>Who</a:t>
            </a:r>
            <a:r>
              <a:rPr lang="en-US" dirty="0" smtClean="0"/>
              <a:t> is this about? </a:t>
            </a:r>
          </a:p>
          <a:p>
            <a:pPr lvl="1" eaLnBrk="1" hangingPunct="1">
              <a:lnSpc>
                <a:spcPct val="90000"/>
              </a:lnSpc>
              <a:buFont typeface="Wingdings" pitchFamily="1" charset="2"/>
              <a:buChar char="n"/>
              <a:defRPr/>
            </a:pPr>
            <a:r>
              <a:rPr lang="en-US" b="1" u="sng" dirty="0" smtClean="0"/>
              <a:t>What</a:t>
            </a:r>
            <a:r>
              <a:rPr lang="en-US" dirty="0" smtClean="0"/>
              <a:t> is it about? </a:t>
            </a:r>
          </a:p>
          <a:p>
            <a:pPr lvl="1" eaLnBrk="1" hangingPunct="1">
              <a:lnSpc>
                <a:spcPct val="90000"/>
              </a:lnSpc>
              <a:buFont typeface="Wingdings" pitchFamily="1" charset="2"/>
              <a:buChar char="n"/>
              <a:defRPr/>
            </a:pPr>
            <a:r>
              <a:rPr lang="en-US" b="1" u="sng" dirty="0" smtClean="0"/>
              <a:t>When</a:t>
            </a:r>
            <a:r>
              <a:rPr lang="en-US" dirty="0" smtClean="0"/>
              <a:t> is it happening? </a:t>
            </a:r>
          </a:p>
          <a:p>
            <a:pPr lvl="1" eaLnBrk="1" hangingPunct="1">
              <a:lnSpc>
                <a:spcPct val="90000"/>
              </a:lnSpc>
              <a:buFont typeface="Wingdings" pitchFamily="1" charset="2"/>
              <a:buChar char="n"/>
              <a:defRPr/>
            </a:pPr>
            <a:r>
              <a:rPr lang="en-US" b="1" u="sng" dirty="0" smtClean="0"/>
              <a:t>Where</a:t>
            </a:r>
            <a:r>
              <a:rPr lang="en-US" dirty="0" smtClean="0"/>
              <a:t> is it happening?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7200"/>
            <a:ext cx="7824787" cy="1295400"/>
          </a:xfrm>
        </p:spPr>
        <p:txBody>
          <a:bodyPr/>
          <a:lstStyle/>
          <a:p>
            <a:pPr algn="ctr"/>
            <a:r>
              <a:rPr lang="en-US" sz="5400" dirty="0" smtClean="0">
                <a:effectLst>
                  <a:outerShdw blurRad="38100" dist="38100" dir="2700000" algn="tl">
                    <a:srgbClr val="C0C0C0"/>
                  </a:outerShdw>
                </a:effectLst>
              </a:rPr>
              <a:t>Steps in Writing a Summary: Writing</a:t>
            </a:r>
            <a:endParaRPr lang="en-US" dirty="0"/>
          </a:p>
        </p:txBody>
      </p:sp>
      <p:sp>
        <p:nvSpPr>
          <p:cNvPr id="3" name="Content Placeholder 2"/>
          <p:cNvSpPr>
            <a:spLocks noGrp="1"/>
          </p:cNvSpPr>
          <p:nvPr>
            <p:ph idx="1"/>
          </p:nvPr>
        </p:nvSpPr>
        <p:spPr>
          <a:xfrm>
            <a:off x="457200" y="1981200"/>
            <a:ext cx="8229600" cy="4572000"/>
          </a:xfrm>
        </p:spPr>
        <p:txBody>
          <a:bodyPr/>
          <a:lstStyle/>
          <a:p>
            <a:pPr>
              <a:buNone/>
            </a:pPr>
            <a:r>
              <a:rPr lang="en-US" altLang="zh-CN" b="1" dirty="0" smtClean="0"/>
              <a:t>WRITE A TITLE </a:t>
            </a:r>
          </a:p>
          <a:p>
            <a:pPr>
              <a:buNone/>
            </a:pPr>
            <a:r>
              <a:rPr lang="en-US" altLang="zh-CN" b="1" dirty="0" smtClean="0"/>
              <a:t>ONE SENTENCE AT A TIME</a:t>
            </a:r>
            <a:endParaRPr lang="en-US" altLang="zh-CN" dirty="0" smtClean="0"/>
          </a:p>
          <a:p>
            <a:r>
              <a:rPr lang="en-US" altLang="zh-CN" sz="1800" dirty="0" smtClean="0"/>
              <a:t>You should now have a firm grasp on the text that you will be summarizing. In the previous steps, you have divided the selection into sections and located the author’s main ideas and points. Now, write down the main idea of each section in one well-developed sentence. Make sure that what you include in your sentences are key points, not minor details.  </a:t>
            </a:r>
          </a:p>
          <a:p>
            <a:pPr>
              <a:buNone/>
            </a:pPr>
            <a:r>
              <a:rPr lang="en-US" altLang="zh-CN" b="1" dirty="0" smtClean="0"/>
              <a:t>WRITE A THESIS STATEMENT [HYPOTHESIS]</a:t>
            </a:r>
            <a:endParaRPr lang="en-US" altLang="zh-CN" dirty="0" smtClean="0"/>
          </a:p>
          <a:p>
            <a:r>
              <a:rPr lang="en-US" altLang="zh-CN" sz="1800" dirty="0" smtClean="0"/>
              <a:t>This is the key to any well-written summary. Review the sentences that you wrote in the previous step. From the sentences, you should be able to create a thesis statement that clearly communicates what the entire text was trying to achieve. If you find that you are unable to do this step, then you should return to the previous step and make sure your sentences actually addressed key points. </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ctr"/>
            <a:r>
              <a:rPr lang="en-US" sz="4000" dirty="0" smtClean="0">
                <a:effectLst>
                  <a:outerShdw blurRad="38100" dist="38100" dir="2700000" algn="tl">
                    <a:srgbClr val="C0C0C0"/>
                  </a:outerShdw>
                </a:effectLst>
              </a:rPr>
              <a:t>Steps in Writing a Summary: Writing</a:t>
            </a:r>
          </a:p>
        </p:txBody>
      </p:sp>
      <p:sp>
        <p:nvSpPr>
          <p:cNvPr id="3075" name="Rectangle 3"/>
          <p:cNvSpPr>
            <a:spLocks noGrp="1" noChangeArrowheads="1"/>
          </p:cNvSpPr>
          <p:nvPr>
            <p:ph idx="1"/>
          </p:nvPr>
        </p:nvSpPr>
        <p:spPr/>
        <p:txBody>
          <a:bodyPr/>
          <a:lstStyle/>
          <a:p>
            <a:r>
              <a:rPr lang="en-US" dirty="0" smtClean="0"/>
              <a:t>Begin with a sentence that includes</a:t>
            </a:r>
          </a:p>
          <a:p>
            <a:pPr lvl="1"/>
            <a:r>
              <a:rPr lang="en-US" dirty="0" smtClean="0"/>
              <a:t>author’s/website’s name</a:t>
            </a:r>
          </a:p>
          <a:p>
            <a:pPr lvl="1"/>
            <a:r>
              <a:rPr lang="en-US" dirty="0" smtClean="0"/>
              <a:t>title of the article</a:t>
            </a:r>
          </a:p>
          <a:p>
            <a:pPr lvl="1"/>
            <a:r>
              <a:rPr lang="en-US" dirty="0" smtClean="0"/>
              <a:t>thesis of the article</a:t>
            </a:r>
          </a:p>
          <a:p>
            <a:pPr lvl="2">
              <a:buFont typeface="Wingdings" pitchFamily="2" charset="2"/>
              <a:buChar char="ü"/>
            </a:pPr>
            <a:r>
              <a:rPr lang="en-US" dirty="0" smtClean="0"/>
              <a:t>According to Joe Smith in “Pets Are an Important Part of a Healthy Lifestyle,” choosing to have a pet influences the length and quality of our lives.</a:t>
            </a:r>
          </a:p>
          <a:p>
            <a:pPr lvl="2">
              <a:buFont typeface="Wingdings" pitchFamily="2" charset="2"/>
              <a:buChar char="ü"/>
            </a:pPr>
            <a:r>
              <a:rPr lang="en-US" dirty="0" smtClean="0"/>
              <a:t>Joe Smith states in “Pets Are an Important Part of a Healthy Lifestyle” that our pets influence the length and quality of our lives.</a:t>
            </a:r>
          </a:p>
        </p:txBody>
      </p:sp>
      <p:pic>
        <p:nvPicPr>
          <p:cNvPr id="18436" name="Picture 5"/>
          <p:cNvPicPr>
            <a:picLocks noChangeAspect="1"/>
          </p:cNvPicPr>
          <p:nvPr/>
        </p:nvPicPr>
        <p:blipFill>
          <a:blip r:embed="rId2"/>
          <a:srcRect/>
          <a:stretch>
            <a:fillRect/>
          </a:stretch>
        </p:blipFill>
        <p:spPr bwMode="auto">
          <a:xfrm>
            <a:off x="457200" y="3048000"/>
            <a:ext cx="1984375" cy="2979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ctr"/>
            <a:r>
              <a:rPr lang="en-US" sz="4000" smtClean="0">
                <a:effectLst>
                  <a:outerShdw blurRad="38100" dist="38100" dir="2700000" algn="tl">
                    <a:srgbClr val="C0C0C0"/>
                  </a:outerShdw>
                </a:effectLst>
              </a:rPr>
              <a:t>Steps in Writing a Summary: Writing</a:t>
            </a:r>
          </a:p>
        </p:txBody>
      </p:sp>
      <p:sp>
        <p:nvSpPr>
          <p:cNvPr id="19459" name="Rectangle 3"/>
          <p:cNvSpPr>
            <a:spLocks noGrp="1" noChangeArrowheads="1"/>
          </p:cNvSpPr>
          <p:nvPr>
            <p:ph idx="1"/>
          </p:nvPr>
        </p:nvSpPr>
        <p:spPr>
          <a:xfrm>
            <a:off x="2438400" y="2362200"/>
            <a:ext cx="6045200" cy="3763963"/>
          </a:xfrm>
        </p:spPr>
        <p:txBody>
          <a:bodyPr/>
          <a:lstStyle/>
          <a:p>
            <a:pPr>
              <a:lnSpc>
                <a:spcPct val="90000"/>
              </a:lnSpc>
            </a:pPr>
            <a:r>
              <a:rPr lang="en-US" dirty="0" smtClean="0"/>
              <a:t>Follow with sentences that paraphrase major supporting points</a:t>
            </a:r>
          </a:p>
          <a:p>
            <a:pPr lvl="1">
              <a:lnSpc>
                <a:spcPct val="90000"/>
              </a:lnSpc>
              <a:buFont typeface="Wingdings" pitchFamily="2" charset="2"/>
              <a:buNone/>
            </a:pPr>
            <a:r>
              <a:rPr lang="en-US" dirty="0" smtClean="0"/>
              <a:t>(When you paraphrase, you have use your own words.)</a:t>
            </a:r>
          </a:p>
          <a:p>
            <a:pPr>
              <a:lnSpc>
                <a:spcPct val="90000"/>
              </a:lnSpc>
            </a:pPr>
            <a:r>
              <a:rPr lang="en-US" dirty="0" smtClean="0"/>
              <a:t>Enclose any directly quoted material in quotation marks</a:t>
            </a:r>
          </a:p>
          <a:p>
            <a:pPr>
              <a:lnSpc>
                <a:spcPct val="90000"/>
              </a:lnSpc>
            </a:pPr>
            <a:r>
              <a:rPr lang="en-US" dirty="0" smtClean="0"/>
              <a:t>Write a one or two-sentence account of each section you identify. Focus your attention on the main point. Leave out any illustrative examples.</a:t>
            </a:r>
          </a:p>
          <a:p>
            <a:pPr>
              <a:lnSpc>
                <a:spcPct val="90000"/>
              </a:lnSpc>
            </a:pPr>
            <a:r>
              <a:rPr lang="en-US" dirty="0" smtClean="0"/>
              <a:t>After the first sentence, refer to the author by last name or as “the author”</a:t>
            </a:r>
          </a:p>
          <a:p>
            <a:pPr lvl="3">
              <a:lnSpc>
                <a:spcPct val="90000"/>
              </a:lnSpc>
              <a:buFont typeface="Wingdings" pitchFamily="2" charset="2"/>
              <a:buNone/>
            </a:pPr>
            <a:r>
              <a:rPr lang="en-US" dirty="0" smtClean="0"/>
              <a:t>(Smith points out that, “pets increase longevity.”)</a:t>
            </a:r>
          </a:p>
          <a:p>
            <a:pPr lvl="3">
              <a:lnSpc>
                <a:spcPct val="90000"/>
              </a:lnSpc>
            </a:pPr>
            <a:endParaRPr lang="en-US" dirty="0" smtClean="0"/>
          </a:p>
          <a:p>
            <a:pPr>
              <a:lnSpc>
                <a:spcPct val="90000"/>
              </a:lnSpc>
            </a:pPr>
            <a:endParaRPr lang="en-US" dirty="0" smtClean="0"/>
          </a:p>
          <a:p>
            <a:pPr>
              <a:lnSpc>
                <a:spcPct val="90000"/>
              </a:lnSpc>
            </a:pPr>
            <a:endParaRPr lang="en-US" dirty="0" smtClean="0"/>
          </a:p>
        </p:txBody>
      </p:sp>
      <p:pic>
        <p:nvPicPr>
          <p:cNvPr id="19460" name="Picture 5"/>
          <p:cNvPicPr>
            <a:picLocks noChangeAspect="1"/>
          </p:cNvPicPr>
          <p:nvPr/>
        </p:nvPicPr>
        <p:blipFill>
          <a:blip r:embed="rId2" cstate="print"/>
          <a:srcRect/>
          <a:stretch>
            <a:fillRect/>
          </a:stretch>
        </p:blipFill>
        <p:spPr bwMode="auto">
          <a:xfrm>
            <a:off x="304800" y="3962400"/>
            <a:ext cx="1981200" cy="2640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216</TotalTime>
  <Words>946</Words>
  <Application>Microsoft Office PowerPoint</Application>
  <PresentationFormat>On-screen Show (4:3)</PresentationFormat>
  <Paragraphs>75</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Codex</vt:lpstr>
      <vt:lpstr>Summary Writing</vt:lpstr>
      <vt:lpstr>Summary Writing</vt:lpstr>
      <vt:lpstr>Characteristics of a Good Summary</vt:lpstr>
      <vt:lpstr>Good Summary?!</vt:lpstr>
      <vt:lpstr>Steps in Writing a Summary: Prewriting</vt:lpstr>
      <vt:lpstr> Steps in Writing a Summary: Re-reading </vt:lpstr>
      <vt:lpstr>Steps in Writing a Summary: Writing</vt:lpstr>
      <vt:lpstr>Steps in Writing a Summary: Writing</vt:lpstr>
      <vt:lpstr>Steps in Writing a Summary: Writing</vt:lpstr>
      <vt:lpstr>Writing Tips</vt:lpstr>
      <vt:lpstr>Writing tips</vt:lpstr>
      <vt:lpstr>How to Condense a Summary</vt:lpstr>
      <vt:lpstr>Steps in Writing a Summary: Revising</vt:lpstr>
      <vt:lpstr>Steps in Writing a Summary: Revising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Writing</dc:title>
  <dc:creator>User</dc:creator>
  <cp:lastModifiedBy>User</cp:lastModifiedBy>
  <cp:revision>15</cp:revision>
  <dcterms:created xsi:type="dcterms:W3CDTF">2012-02-28T06:06:08Z</dcterms:created>
  <dcterms:modified xsi:type="dcterms:W3CDTF">2013-03-23T03:19:47Z</dcterms:modified>
</cp:coreProperties>
</file>