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7DFE0C5E-07A9-4A70-9F1D-1350514F76D3}" type="datetimeFigureOut">
              <a:rPr lang="en-US"/>
              <a:pPr>
                <a:defRPr/>
              </a:pPr>
              <a:t>3/15/2012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FE34DBC4-7163-413C-8E34-7706BE297C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FBFB0F5-8440-4919-94F2-16418914BD8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7171645-0950-4CD3-858B-65EA8682057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99BC898-9068-457C-90C1-D70C44CCF382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6FA987A-A507-47D7-90CB-40DAF906FDFC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C9B5DFE-5134-4A31-BB32-167D1E2C47A6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AFCA207-242D-42C7-8A80-48E26BBEAFA8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054FDB3-73BC-429F-94E1-9BC4FC1BFFD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F951D6-E0A4-47FE-B7DD-5BA62F0E56B7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F84536-7D70-498C-B82B-5128AC9B937B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/>
          <a:lstStyle>
            <a:lvl1pPr marL="0" algn="r">
              <a:defRPr sz="480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5B0C0828-3CFC-4CDE-95E6-1F1AAC7DF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ECA8D0-F672-407A-AC82-8274BDCA8E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F7D07-D125-439B-BBAE-DE6442773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24A2708-1B1A-4393-AE1D-BFD1F49613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25" y="3267075"/>
            <a:ext cx="74072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F3A2C563-2116-4ABF-82A5-D6BFD30CD4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4F93C1-FBE9-40E4-8EE0-8DA8D5906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7538" y="2165350"/>
            <a:ext cx="3748087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2165350"/>
            <a:ext cx="3749675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0763" y="6515100"/>
            <a:ext cx="465137" cy="273050"/>
          </a:xfrm>
        </p:spPr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998087-6796-4B44-9F32-46D81106F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8963" y="1423988"/>
            <a:ext cx="8001000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1F93A1-8444-4510-97DB-4F2D6F1E0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A6CC5-9A1B-4976-872F-D12709EA5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57775" y="1057275"/>
            <a:ext cx="3748088" cy="9525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513"/>
            <a:ext cx="3001963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9175" y="6513513"/>
            <a:ext cx="463550" cy="274637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4B2FCD8D-2506-4289-B318-41E717CD04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513"/>
            <a:ext cx="3906838" cy="274637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/>
          <a:lstStyle>
            <a:lvl1pPr marL="0" algn="r">
              <a:buNone/>
              <a:defRPr sz="2000" b="1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8750"/>
            <a:ext cx="3001963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9175" y="6508750"/>
            <a:ext cx="463550" cy="274638"/>
          </a:xfrm>
        </p:spPr>
        <p:txBody>
          <a:bodyPr vert="horz" rtlCol="0"/>
          <a:lstStyle>
            <a:lvl1pPr>
              <a:defRPr smtClean="0"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>
              <a:defRPr/>
            </a:pPr>
            <a:fld id="{B8CFFB9B-FA8C-4BC1-994E-0A8DEAC217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8750"/>
            <a:ext cx="3906838" cy="274638"/>
          </a:xfrm>
        </p:spPr>
        <p:txBody>
          <a:bodyPr vert="horz" rtlCol="0"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1638" cy="274638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1963" cy="274638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9175" y="6515100"/>
            <a:ext cx="463550" cy="27305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 smtClean="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74824B6B-CCCA-4F55-980F-905931D7D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4000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462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81" r:id="rId7"/>
    <p:sldLayoutId id="2147483690" r:id="rId8"/>
    <p:sldLayoutId id="2147483691" r:id="rId9"/>
    <p:sldLayoutId id="2147483682" r:id="rId10"/>
    <p:sldLayoutId id="2147483683" r:id="rId11"/>
  </p:sldLayoutIdLst>
  <p:txStyles>
    <p:titleStyle>
      <a:lvl1pPr marL="53975" indent="-53975" algn="r" rtl="0" fontAlgn="base">
        <a:spcBef>
          <a:spcPct val="0"/>
        </a:spcBef>
        <a:spcAft>
          <a:spcPct val="0"/>
        </a:spcAft>
        <a:defRPr sz="4600" kern="1200">
          <a:solidFill>
            <a:srgbClr val="E7EACB"/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lvl2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2pPr>
      <a:lvl3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3pPr>
      <a:lvl4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4pPr>
      <a:lvl5pPr marL="539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5pPr>
      <a:lvl6pPr marL="5111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6pPr>
      <a:lvl7pPr marL="9683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7pPr>
      <a:lvl8pPr marL="14255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8pPr>
      <a:lvl9pPr marL="1882775" indent="-53975" algn="r" rtl="0" fontAlgn="base">
        <a:spcBef>
          <a:spcPct val="0"/>
        </a:spcBef>
        <a:spcAft>
          <a:spcPct val="0"/>
        </a:spcAft>
        <a:defRPr sz="4600">
          <a:solidFill>
            <a:srgbClr val="E7EACB"/>
          </a:solidFill>
          <a:latin typeface="Rockwell" pitchFamily="18" charset="0"/>
        </a:defRPr>
      </a:lvl9pPr>
      <a:extLst/>
    </p:titleStyle>
    <p:bodyStyle>
      <a:lvl1pPr marL="292100" indent="-292100" algn="l" rtl="0" fontAlgn="base">
        <a:spcBef>
          <a:spcPct val="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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fontAlgn="base">
        <a:spcBef>
          <a:spcPts val="400"/>
        </a:spcBef>
        <a:spcAft>
          <a:spcPct val="0"/>
        </a:spcAft>
        <a:buClr>
          <a:schemeClr val="accent2"/>
        </a:buClr>
        <a:buSzPct val="9000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190500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82563" algn="l" rtl="0" fontAlgn="base">
        <a:spcBef>
          <a:spcPts val="400"/>
        </a:spcBef>
        <a:spcAft>
          <a:spcPct val="0"/>
        </a:spcAft>
        <a:buClr>
          <a:srgbClr val="A8CDD7"/>
        </a:buClr>
        <a:buSzPct val="100000"/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indent="0" fontAlgn="auto">
              <a:spcAft>
                <a:spcPts val="0"/>
              </a:spcAft>
              <a:defRPr/>
            </a:pPr>
            <a:r>
              <a:rPr lang="en-US" sz="6600" smtClean="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Snap ITC" pitchFamily="82" charset="0"/>
              </a:rPr>
              <a:t>Organization</a:t>
            </a:r>
            <a:endParaRPr lang="en-US" sz="6600">
              <a:solidFill>
                <a:schemeClr val="tx2">
                  <a:tint val="100000"/>
                  <a:shade val="90000"/>
                  <a:satMod val="250000"/>
                  <a:alpha val="100000"/>
                </a:schemeClr>
              </a:solidFill>
              <a:latin typeface="Snap ITC" pitchFamily="82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2819400"/>
            <a:ext cx="6559550" cy="1752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mtClean="0"/>
              <a:t>What a story needs for GREAT organization!</a:t>
            </a:r>
            <a:endParaRPr lang="en-US" smtClean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sz="8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Snap ITC" pitchFamily="82" charset="0"/>
              </a:rPr>
              <a:t>Transitions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4000" smtClean="0"/>
              <a:t>What are they?</a:t>
            </a:r>
          </a:p>
          <a:p>
            <a:endParaRPr lang="en-US" sz="4000" smtClean="0"/>
          </a:p>
          <a:p>
            <a:r>
              <a:rPr lang="en-US" sz="4000" smtClean="0"/>
              <a:t>Words used in stories to help ideas flow smoothly.</a:t>
            </a:r>
          </a:p>
          <a:p>
            <a:endParaRPr lang="en-US" sz="4000" smtClean="0"/>
          </a:p>
          <a:p>
            <a:r>
              <a:rPr lang="en-US" sz="4000" smtClean="0"/>
              <a:t>Here’s an example without ANY transitions.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9600" cy="574992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smtClean="0"/>
              <a:t>     My brothers and sister and I have certain jobs we do to help the rest of the members of our family.  My main job each week is keeping our van clean.  That’s a big job.  I have to clean out all of the trash.  I vacuum under every seat and in the aisles.  I clean all of the windows, inside and out, until they shine.  I scrub every inch of the outside of the van with hot, soapy water and rinse it with the hose.  I dry the van with special towels that don’t have any lint.  I’m always proud of the way I keep the van clean for my family.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WordArt 4"/>
          <p:cNvSpPr>
            <a:spLocks noChangeArrowheads="1" noChangeShapeType="1" noTextEdit="1"/>
          </p:cNvSpPr>
          <p:nvPr/>
        </p:nvSpPr>
        <p:spPr bwMode="auto">
          <a:xfrm>
            <a:off x="1600200" y="1371600"/>
            <a:ext cx="6096000" cy="3013075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sz="3600" kern="1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How is this</a:t>
            </a:r>
          </a:p>
          <a:p>
            <a:pPr algn="ctr"/>
            <a:r>
              <a:rPr lang="en-US" sz="3600" kern="1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one different?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"/>
            <a:ext cx="8153400" cy="63246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sz="2400" smtClean="0"/>
              <a:t>     My brothers and sister and I have certain jobs we do to help the rest of the members of our family.  My main job each week is keeping our van clean.  That’s a big job.  </a:t>
            </a:r>
            <a:r>
              <a:rPr lang="en-US" sz="2400" smtClean="0">
                <a:solidFill>
                  <a:srgbClr val="99FF66"/>
                </a:solidFill>
              </a:rPr>
              <a:t>First</a:t>
            </a:r>
            <a:r>
              <a:rPr lang="en-US" sz="2400" smtClean="0"/>
              <a:t>, I have to clean out all of the trash.  </a:t>
            </a:r>
            <a:r>
              <a:rPr lang="en-US" sz="2400" smtClean="0">
                <a:solidFill>
                  <a:srgbClr val="99FF66"/>
                </a:solidFill>
              </a:rPr>
              <a:t>Then</a:t>
            </a:r>
            <a:r>
              <a:rPr lang="en-US" sz="2400" smtClean="0"/>
              <a:t>, I vacuum under every seat and in the aisles.  </a:t>
            </a:r>
            <a:r>
              <a:rPr lang="en-US" sz="2400" smtClean="0">
                <a:solidFill>
                  <a:srgbClr val="99FF66"/>
                </a:solidFill>
              </a:rPr>
              <a:t>Then</a:t>
            </a:r>
            <a:r>
              <a:rPr lang="en-US" sz="2400" smtClean="0"/>
              <a:t>, I clean all of the windows, inside and out, until they shine.  </a:t>
            </a:r>
            <a:r>
              <a:rPr lang="en-US" sz="2400" smtClean="0">
                <a:solidFill>
                  <a:srgbClr val="99FF66"/>
                </a:solidFill>
              </a:rPr>
              <a:t>Then, </a:t>
            </a:r>
            <a:r>
              <a:rPr lang="en-US" sz="2400" smtClean="0"/>
              <a:t>I scrub every inch of the outside of the van with hot, soapy water and rinse it with the hose.  </a:t>
            </a:r>
            <a:r>
              <a:rPr lang="en-US" sz="2400" smtClean="0">
                <a:solidFill>
                  <a:srgbClr val="99FF66"/>
                </a:solidFill>
              </a:rPr>
              <a:t>Then</a:t>
            </a:r>
            <a:r>
              <a:rPr lang="en-US" sz="2400" smtClean="0"/>
              <a:t>, I dry the van with special towels that don’t have any lint.  I’m always proud of the way I keep the van clean for my family.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WordArt 4"/>
          <p:cNvSpPr>
            <a:spLocks noChangeArrowheads="1" noChangeShapeType="1" noTextEdit="1"/>
          </p:cNvSpPr>
          <p:nvPr/>
        </p:nvSpPr>
        <p:spPr bwMode="auto">
          <a:xfrm>
            <a:off x="838200" y="1600200"/>
            <a:ext cx="7391400" cy="2590800"/>
          </a:xfrm>
          <a:prstGeom prst="rect">
            <a:avLst/>
          </a:prstGeom>
        </p:spPr>
        <p:txBody>
          <a:bodyPr wrap="none" fromWordArt="1">
            <a:prstTxWarp prst="textDoubleWave1">
              <a:avLst>
                <a:gd name="adj1" fmla="val 6500"/>
                <a:gd name="adj2" fmla="val 0"/>
              </a:avLst>
            </a:prstTxWarp>
          </a:bodyPr>
          <a:lstStyle/>
          <a:p>
            <a:pPr algn="ctr"/>
            <a:r>
              <a:rPr lang="en-US" sz="3600" kern="10" normalizeH="1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00"/>
                </a:solidFill>
                <a:latin typeface="Impact"/>
              </a:rPr>
              <a:t>Nooooooooo!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62000" y="4800600"/>
            <a:ext cx="6934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latin typeface="Hurry" pitchFamily="2" charset="0"/>
              </a:rPr>
              <a:t>The author used “THEN” waaaay too much!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/>
              <a:t>     My brothers and sister and I have certain jobs we do to help the rest of the members of our family.  </a:t>
            </a:r>
            <a:r>
              <a:rPr lang="en-US" sz="2800" dirty="0">
                <a:solidFill>
                  <a:srgbClr val="99FF66"/>
                </a:solidFill>
              </a:rPr>
              <a:t>For example</a:t>
            </a:r>
            <a:r>
              <a:rPr lang="en-US" sz="2800" dirty="0"/>
              <a:t>, my main job each week is keeping our van clean.  </a:t>
            </a:r>
            <a:r>
              <a:rPr lang="en-US" sz="2800" dirty="0">
                <a:solidFill>
                  <a:srgbClr val="99FF66"/>
                </a:solidFill>
              </a:rPr>
              <a:t>By the way</a:t>
            </a:r>
            <a:r>
              <a:rPr lang="en-US" sz="2800" dirty="0"/>
              <a:t>, that’s a big job.  </a:t>
            </a:r>
            <a:r>
              <a:rPr lang="en-US" sz="2800" dirty="0">
                <a:solidFill>
                  <a:srgbClr val="99FF66"/>
                </a:solidFill>
              </a:rPr>
              <a:t>To begin with</a:t>
            </a:r>
            <a:r>
              <a:rPr lang="en-US" sz="2800" dirty="0"/>
              <a:t>, I have to clean out all of the trash.  </a:t>
            </a:r>
            <a:r>
              <a:rPr lang="en-US" sz="2800" dirty="0">
                <a:solidFill>
                  <a:srgbClr val="99FF66"/>
                </a:solidFill>
              </a:rPr>
              <a:t>Next</a:t>
            </a:r>
            <a:r>
              <a:rPr lang="en-US" sz="2800" dirty="0"/>
              <a:t>, I vacuum under every seat and in the aisles.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30725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99FF66"/>
                </a:solidFill>
              </a:rPr>
              <a:t>   After that</a:t>
            </a:r>
            <a:r>
              <a:rPr lang="en-US" sz="2800" dirty="0"/>
              <a:t>, I clean all of the windows, inside and out, until they shine.  </a:t>
            </a:r>
            <a:r>
              <a:rPr lang="en-US" sz="2800" dirty="0">
                <a:solidFill>
                  <a:srgbClr val="99FF66"/>
                </a:solidFill>
              </a:rPr>
              <a:t>Then</a:t>
            </a:r>
            <a:r>
              <a:rPr lang="en-US" sz="2800" dirty="0"/>
              <a:t>, I scrub every inch of the outside of the van with hot, soapy water and rinse it with the hose.  </a:t>
            </a:r>
            <a:r>
              <a:rPr lang="en-US" sz="2800" dirty="0">
                <a:solidFill>
                  <a:srgbClr val="99FF66"/>
                </a:solidFill>
              </a:rPr>
              <a:t>For the final step</a:t>
            </a:r>
            <a:r>
              <a:rPr lang="en-US" sz="2800" dirty="0"/>
              <a:t>, I dry the van with special towels that don’t have any lint.  </a:t>
            </a:r>
            <a:r>
              <a:rPr lang="en-US" sz="2800" dirty="0">
                <a:solidFill>
                  <a:srgbClr val="99FF66"/>
                </a:solidFill>
              </a:rPr>
              <a:t>As you can imagine</a:t>
            </a:r>
            <a:r>
              <a:rPr lang="en-US" sz="2800" dirty="0"/>
              <a:t>, I’m always proud of the way I keep the van clean for my family.</a:t>
            </a:r>
          </a:p>
          <a:p>
            <a:pPr fontAlgn="auto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3536"/>
            <a:ext cx="8229600" cy="1143000"/>
          </a:xfrm>
        </p:spPr>
        <p:txBody>
          <a:bodyPr>
            <a:normAutofit fontScale="90000"/>
          </a:bodyPr>
          <a:lstStyle/>
          <a:p>
            <a:pPr marL="54864" indent="0" fontAlgn="auto">
              <a:spcAft>
                <a:spcPts val="0"/>
              </a:spcAft>
              <a:defRPr/>
            </a:pPr>
            <a:r>
              <a:rPr lang="en-US" sz="8000">
                <a:solidFill>
                  <a:schemeClr val="tx2">
                    <a:tint val="100000"/>
                    <a:shade val="90000"/>
                    <a:satMod val="250000"/>
                    <a:alpha val="100000"/>
                  </a:schemeClr>
                </a:solidFill>
                <a:latin typeface="Snap ITC" pitchFamily="82" charset="0"/>
              </a:rPr>
              <a:t>Transitions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4000" dirty="0"/>
              <a:t>It’s hard to find smooth transitional words without being repetitive</a:t>
            </a:r>
            <a:r>
              <a:rPr lang="en-US" sz="4000" dirty="0" smtClean="0"/>
              <a:t>!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sz="40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4000" dirty="0"/>
              <a:t>Use them sparingly</a:t>
            </a:r>
            <a:r>
              <a:rPr lang="en-US" sz="4000" dirty="0" smtClean="0"/>
              <a:t>.</a:t>
            </a:r>
            <a:endParaRPr lang="en-US" sz="4000" smtClean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endParaRPr lang="en-US" sz="40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 2"/>
              <a:buChar char=""/>
              <a:defRPr/>
            </a:pPr>
            <a:r>
              <a:rPr lang="en-US" sz="4000" dirty="0"/>
              <a:t>They are just ONE part of “organization” in writing.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47</TotalTime>
  <Words>497</Words>
  <Application>Microsoft Office PowerPoint</Application>
  <PresentationFormat>On-screen Show (4:3)</PresentationFormat>
  <Paragraphs>31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Tahoma</vt:lpstr>
      <vt:lpstr>Arial</vt:lpstr>
      <vt:lpstr>Rockwell</vt:lpstr>
      <vt:lpstr>Wingdings 2</vt:lpstr>
      <vt:lpstr>Calibri</vt:lpstr>
      <vt:lpstr>Wingdings</vt:lpstr>
      <vt:lpstr>Hurry</vt:lpstr>
      <vt:lpstr>Foundry</vt:lpstr>
      <vt:lpstr>Organization</vt:lpstr>
      <vt:lpstr>Transitions</vt:lpstr>
      <vt:lpstr>Slide 3</vt:lpstr>
      <vt:lpstr>Slide 4</vt:lpstr>
      <vt:lpstr>Slide 5</vt:lpstr>
      <vt:lpstr>Slide 6</vt:lpstr>
      <vt:lpstr>Slide 7</vt:lpstr>
      <vt:lpstr>Slide 8</vt:lpstr>
      <vt:lpstr>Transitions</vt:lpstr>
    </vt:vector>
  </TitlesOfParts>
  <Company>Berkeley Preparatory School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</dc:title>
  <dc:creator>Kelly Neal</dc:creator>
  <cp:lastModifiedBy>User</cp:lastModifiedBy>
  <cp:revision>6</cp:revision>
  <dcterms:created xsi:type="dcterms:W3CDTF">2004-10-17T17:27:56Z</dcterms:created>
  <dcterms:modified xsi:type="dcterms:W3CDTF">2012-03-15T04:15:59Z</dcterms:modified>
</cp:coreProperties>
</file>