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78" r:id="rId3"/>
    <p:sldId id="296" r:id="rId4"/>
    <p:sldId id="297" r:id="rId5"/>
    <p:sldId id="298" r:id="rId6"/>
    <p:sldId id="299" r:id="rId7"/>
    <p:sldId id="279" r:id="rId8"/>
    <p:sldId id="288" r:id="rId9"/>
    <p:sldId id="289" r:id="rId10"/>
    <p:sldId id="290" r:id="rId11"/>
    <p:sldId id="291" r:id="rId12"/>
    <p:sldId id="295" r:id="rId13"/>
    <p:sldId id="293" r:id="rId14"/>
    <p:sldId id="294" r:id="rId15"/>
    <p:sldId id="286" r:id="rId16"/>
    <p:sldId id="280" r:id="rId17"/>
    <p:sldId id="281" r:id="rId18"/>
    <p:sldId id="282" r:id="rId19"/>
    <p:sldId id="283" r:id="rId20"/>
    <p:sldId id="285" r:id="rId21"/>
    <p:sldId id="284" r:id="rId22"/>
    <p:sldId id="271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Sahadul Hasan Arian" initials="MSHA" lastIdx="1" clrIdx="0">
    <p:extLst>
      <p:ext uri="{19B8F6BF-5375-455C-9EA6-DF929625EA0E}">
        <p15:presenceInfo xmlns:p15="http://schemas.microsoft.com/office/powerpoint/2012/main" userId="062cad6613dbfe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636E72"/>
    <a:srgbClr val="3F4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115-A73D-4617-A7E5-C4B85E32EEA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2336F-246A-47D8-A772-866B8204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41ADB-3259-4016-B923-81A33A0D4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2336F-246A-47D8-A772-866B8204AA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5066-BBC7-8A4F-EA8A-E02506804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234D3-F75D-FA5C-44BF-4B64ABEB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66A0-FFC3-9FAB-C84D-AF12254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C3FE-18DC-2A5A-CF52-D4D52CB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D026-35CC-2C77-7597-83122371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7E2-E5D5-96A3-FD7F-B8752B8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EB5-60C2-0D90-D3A7-57EB3214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D8CD-7496-AFE1-F280-58692D58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7A64-3FEF-06F1-EEBA-2BB6940C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9D14-B85B-204D-8D39-11B5A5D8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598C5-3F92-1564-B2BA-A90138FE3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460AD-F8DA-8D0E-D66E-323243DA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F131-2AF4-2754-09CF-358DFC4E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30B3-04E5-DDEA-AA1A-035DB49B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AE58-3AD7-25AC-7E2E-EE108D48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5D09-D9BD-B222-A5A3-4B2D949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3C91-9278-DB26-0534-33333D0F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F62E-35D1-689E-FC7D-CA1650A4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BE76-2B8F-0C32-6450-FB4E20C2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525C-5838-F5B7-D55A-A8B9829A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8D56-CF6E-9318-3197-470F3BA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1DF9-B96F-A04A-89AF-816A9889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608C-F4D9-0BCC-FCF8-E1B49850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C9C1-25E6-F251-B3B1-ED0154B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AD0E-8DBE-D2CD-33A0-B840C588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2B1C-489F-D870-C35A-BBEF7F0D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07-BC24-7DA7-659E-0F4F62EA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CB1BE-04D0-6A81-A028-8D0FF516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C728-B52A-06ED-7971-9F96F9AF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A466-D0EC-85EC-3F32-43C0744E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FBBCF-E9E2-92AF-E69F-2895B051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66D1-9448-D307-E7ED-E233C16E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4129-7E2C-43BC-07AC-BD8AF71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41A6-C63D-10C0-AD6E-1CDC7F92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0839B-C522-171F-DCB8-4E256DD3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779F-9383-91F4-3ED6-8DA16B45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60EA9-11C8-691B-8D4C-1BA1108D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1FB87-DA74-76BE-9FC6-2A10E6B3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26FC-B3D7-BC81-8D33-212AC5DB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8B6B-FABD-5F03-878D-2818A74D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4BDB1-29D7-AC61-2939-6B7DF6F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CABC5-7708-2426-AA57-76DC32B8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2705B-D620-D215-BB7C-D5D5E04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005D-50F3-2D45-72CB-45FD6568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F5C80-EF2F-903E-3B25-4C767C64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9933A-62A5-D853-CF2F-14A5CF20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C60-EA0E-1079-C47E-BF43B7EC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E1D8-71B7-F9C0-3728-20B38CF6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9C87E-B22D-04BE-7B6A-E164A2C0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C23E-04A2-D95A-B3E3-2F35341C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4BBCB-6496-E376-FD33-8776860A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FBBE-6733-0103-1725-6C9BF0E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8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0571-09F1-C24E-0E68-3AD9F19B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84892-291D-3724-8C65-2DDFD6F4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696C3-79C2-64A3-7CC3-214E5B32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BBF7-B210-84B5-1190-8B873A4D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76C2-BAF7-EAFD-911A-8A58C16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D984-1527-3F9D-0001-3D221140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53FA8-3539-0029-B00B-69F43CDF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9F42-A921-305B-2D5E-A0ED6754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8864-96F3-A5DB-EEE2-A65716A20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923B-2D31-4980-91FD-27519BE13960}" type="datetimeFigureOut">
              <a:rPr lang="en-US" smtClean="0"/>
              <a:t>26-Mar-23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BAF8-AEC4-7760-9230-DD24F5AC4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B55F-DAA5-F9AF-3700-F0AC2567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F5CE-A7BB-49B6-8B56-936C34E9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0E86C3E-C85A-4448-9B6D-BDCA7A14EA67}"/>
              </a:ext>
            </a:extLst>
          </p:cNvPr>
          <p:cNvSpPr/>
          <p:nvPr/>
        </p:nvSpPr>
        <p:spPr>
          <a:xfrm>
            <a:off x="339499" y="2906443"/>
            <a:ext cx="4533630" cy="647849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CDF688-A9B1-4BD3-97EB-C006F65EC4C4}"/>
              </a:ext>
            </a:extLst>
          </p:cNvPr>
          <p:cNvGrpSpPr/>
          <p:nvPr/>
        </p:nvGrpSpPr>
        <p:grpSpPr>
          <a:xfrm>
            <a:off x="427704" y="3941722"/>
            <a:ext cx="10059063" cy="2240754"/>
            <a:chOff x="376904" y="4033161"/>
            <a:chExt cx="10059063" cy="22407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5E4846-577E-4BAA-8CB8-EF6DBAA022CA}"/>
                </a:ext>
              </a:extLst>
            </p:cNvPr>
            <p:cNvGrpSpPr/>
            <p:nvPr/>
          </p:nvGrpSpPr>
          <p:grpSpPr>
            <a:xfrm>
              <a:off x="376904" y="4033161"/>
              <a:ext cx="8469161" cy="2224471"/>
              <a:chOff x="376904" y="4033161"/>
              <a:chExt cx="8469161" cy="22244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D09471-67D6-42D8-A474-DFA73F208876}"/>
                  </a:ext>
                </a:extLst>
              </p:cNvPr>
              <p:cNvSpPr/>
              <p:nvPr/>
            </p:nvSpPr>
            <p:spPr>
              <a:xfrm>
                <a:off x="376904" y="4033161"/>
                <a:ext cx="4942388" cy="646330"/>
              </a:xfrm>
              <a:prstGeom prst="rect">
                <a:avLst/>
              </a:prstGeom>
              <a:solidFill>
                <a:srgbClr val="E0D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25C4BF-0765-4348-8EB7-2257B36CF49C}"/>
                  </a:ext>
                </a:extLst>
              </p:cNvPr>
              <p:cNvSpPr/>
              <p:nvPr/>
            </p:nvSpPr>
            <p:spPr>
              <a:xfrm>
                <a:off x="376904" y="4822230"/>
                <a:ext cx="7497096" cy="662613"/>
              </a:xfrm>
              <a:prstGeom prst="rect">
                <a:avLst/>
              </a:prstGeom>
              <a:solidFill>
                <a:srgbClr val="E0D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9F6E8D-1C5B-4E17-BCB8-C2DE835C2A4F}"/>
                  </a:ext>
                </a:extLst>
              </p:cNvPr>
              <p:cNvSpPr/>
              <p:nvPr/>
            </p:nvSpPr>
            <p:spPr>
              <a:xfrm>
                <a:off x="376905" y="5611301"/>
                <a:ext cx="8469160" cy="646331"/>
              </a:xfrm>
              <a:prstGeom prst="rect">
                <a:avLst/>
              </a:prstGeom>
              <a:solidFill>
                <a:srgbClr val="E0D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4F2095-1B53-4156-BFD5-507BE0E5F9B4}"/>
                </a:ext>
              </a:extLst>
            </p:cNvPr>
            <p:cNvGrpSpPr/>
            <p:nvPr/>
          </p:nvGrpSpPr>
          <p:grpSpPr>
            <a:xfrm>
              <a:off x="376904" y="4053555"/>
              <a:ext cx="10059063" cy="2220360"/>
              <a:chOff x="434446" y="4064432"/>
              <a:chExt cx="10059063" cy="22203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9A596-8E69-4ACE-B958-A7885959A612}"/>
                  </a:ext>
                </a:extLst>
              </p:cNvPr>
              <p:cNvSpPr txBox="1"/>
              <p:nvPr/>
            </p:nvSpPr>
            <p:spPr>
              <a:xfrm>
                <a:off x="434446" y="4064432"/>
                <a:ext cx="5282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0" u="none" strike="noStrike" spc="-150" dirty="0">
                    <a:solidFill>
                      <a:srgbClr val="050A39"/>
                    </a:solidFill>
                    <a:effectLst/>
                    <a:latin typeface="CentralW01-Bold" panose="02000000000000000000" pitchFamily="2" charset="0"/>
                  </a:rPr>
                  <a:t>Literature Review</a:t>
                </a:r>
                <a:endParaRPr lang="en-US" sz="3600" spc="-150" dirty="0">
                  <a:solidFill>
                    <a:srgbClr val="050A39"/>
                  </a:solidFill>
                  <a:latin typeface="CentralW01-Bold" panose="02000000000000000000" pitchFamily="2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56E9FC-7AEC-449E-9150-E13ECFD42FBC}"/>
                  </a:ext>
                </a:extLst>
              </p:cNvPr>
              <p:cNvSpPr txBox="1"/>
              <p:nvPr/>
            </p:nvSpPr>
            <p:spPr>
              <a:xfrm>
                <a:off x="434447" y="4849391"/>
                <a:ext cx="74970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0" u="none" strike="noStrike" spc="-150" dirty="0">
                    <a:solidFill>
                      <a:srgbClr val="050A39"/>
                    </a:solidFill>
                    <a:effectLst/>
                    <a:latin typeface="CentralW01-Bold" panose="02000000000000000000" pitchFamily="2" charset="0"/>
                  </a:rPr>
                  <a:t>On load forecasting using</a:t>
                </a:r>
                <a:endParaRPr lang="en-US" sz="3600" spc="-150" dirty="0">
                  <a:solidFill>
                    <a:srgbClr val="050A39"/>
                  </a:solidFill>
                  <a:latin typeface="CentralW01-Bold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90BEC-C637-48DA-8897-17F75B004DDD}"/>
                  </a:ext>
                </a:extLst>
              </p:cNvPr>
              <p:cNvSpPr txBox="1"/>
              <p:nvPr/>
            </p:nvSpPr>
            <p:spPr>
              <a:xfrm>
                <a:off x="434446" y="5638461"/>
                <a:ext cx="10059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0" u="none" strike="noStrike" spc="-150" dirty="0">
                    <a:solidFill>
                      <a:srgbClr val="050A39"/>
                    </a:solidFill>
                    <a:effectLst/>
                    <a:latin typeface="CentralW01-Bold" panose="02000000000000000000" pitchFamily="2" charset="0"/>
                  </a:rPr>
                  <a:t>ML &amp; deep learning techniques</a:t>
                </a:r>
                <a:endParaRPr lang="en-US" sz="3600" spc="-150" dirty="0">
                  <a:solidFill>
                    <a:srgbClr val="050A39"/>
                  </a:solidFill>
                  <a:latin typeface="CentralW01-Bold" panose="02000000000000000000" pitchFamily="2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ACA06-7DA8-444D-B1A6-3E7EE45105BB}"/>
              </a:ext>
            </a:extLst>
          </p:cNvPr>
          <p:cNvSpPr txBox="1"/>
          <p:nvPr/>
        </p:nvSpPr>
        <p:spPr>
          <a:xfrm>
            <a:off x="427704" y="3002477"/>
            <a:ext cx="494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‘ASMR’ group PRESENTS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260C74-A685-4F57-9649-62FA5F00D6E7}"/>
              </a:ext>
            </a:extLst>
          </p:cNvPr>
          <p:cNvCxnSpPr/>
          <p:nvPr/>
        </p:nvCxnSpPr>
        <p:spPr>
          <a:xfrm>
            <a:off x="277793" y="3680749"/>
            <a:ext cx="463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C4ED06E-1340-909A-DC54-BBB583819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35" y="240059"/>
            <a:ext cx="7230666" cy="48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7BD827-40FF-F491-C235-F31D3F98A6D8}"/>
              </a:ext>
            </a:extLst>
          </p:cNvPr>
          <p:cNvSpPr/>
          <p:nvPr/>
        </p:nvSpPr>
        <p:spPr>
          <a:xfrm>
            <a:off x="585280" y="1590833"/>
            <a:ext cx="1759335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1. Collect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C8846A-7A14-2823-24F3-4A9B69F9F6D3}"/>
              </a:ext>
            </a:extLst>
          </p:cNvPr>
          <p:cNvSpPr/>
          <p:nvPr/>
        </p:nvSpPr>
        <p:spPr>
          <a:xfrm>
            <a:off x="2808495" y="1590833"/>
            <a:ext cx="2279319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2. Preprocess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0C3D8B-931A-BC12-BB49-8068CBA64EB3}"/>
              </a:ext>
            </a:extLst>
          </p:cNvPr>
          <p:cNvSpPr/>
          <p:nvPr/>
        </p:nvSpPr>
        <p:spPr>
          <a:xfrm>
            <a:off x="5405996" y="1590831"/>
            <a:ext cx="6200724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3. Train-validation Split 80:20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FB3DDA-C2F8-50AB-A23A-9E998DD818DE}"/>
              </a:ext>
            </a:extLst>
          </p:cNvPr>
          <p:cNvSpPr/>
          <p:nvPr/>
        </p:nvSpPr>
        <p:spPr>
          <a:xfrm>
            <a:off x="7737231" y="2783928"/>
            <a:ext cx="3869489" cy="1061241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4. Train ARMA AND CNN-LSTM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187DE1-0AA4-2F33-A7C8-A5657035F5CD}"/>
              </a:ext>
            </a:extLst>
          </p:cNvPr>
          <p:cNvSpPr/>
          <p:nvPr/>
        </p:nvSpPr>
        <p:spPr>
          <a:xfrm>
            <a:off x="604126" y="2783928"/>
            <a:ext cx="6747169" cy="1061241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5. Find the Average of ARMA &amp; CNN-LSTM output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8E23B8-3584-FFCC-1B62-A0866BFDC31A}"/>
              </a:ext>
            </a:extLst>
          </p:cNvPr>
          <p:cNvSpPr/>
          <p:nvPr/>
        </p:nvSpPr>
        <p:spPr>
          <a:xfrm>
            <a:off x="1371600" y="4223208"/>
            <a:ext cx="4513377" cy="1155026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6. Find the total forecast (weighted sum)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BB4968-7BE9-5E9E-B176-FA04EFD194FB}"/>
              </a:ext>
            </a:extLst>
          </p:cNvPr>
          <p:cNvSpPr/>
          <p:nvPr/>
        </p:nvSpPr>
        <p:spPr>
          <a:xfrm>
            <a:off x="6213222" y="4223208"/>
            <a:ext cx="3869490" cy="1155026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8. Evaluate performance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48B87A-4FD8-10C1-FFBA-7BC1DC685F6C}"/>
              </a:ext>
            </a:extLst>
          </p:cNvPr>
          <p:cNvSpPr/>
          <p:nvPr/>
        </p:nvSpPr>
        <p:spPr>
          <a:xfrm>
            <a:off x="4719848" y="5650254"/>
            <a:ext cx="3336437" cy="864309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9. Satisfactory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Results?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4E9B15-38D3-105A-328F-32DD06B7204A}"/>
              </a:ext>
            </a:extLst>
          </p:cNvPr>
          <p:cNvSpPr/>
          <p:nvPr/>
        </p:nvSpPr>
        <p:spPr>
          <a:xfrm>
            <a:off x="9272126" y="5546558"/>
            <a:ext cx="2735390" cy="978165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10. Adjust hyperparameters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C1BF58-DDC0-F2B8-CF86-2355821D405A}"/>
              </a:ext>
            </a:extLst>
          </p:cNvPr>
          <p:cNvSpPr/>
          <p:nvPr/>
        </p:nvSpPr>
        <p:spPr>
          <a:xfrm>
            <a:off x="604126" y="5546559"/>
            <a:ext cx="2936250" cy="968004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10. END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9FAE9D85-7B83-E8A0-689B-6AD534B31CA5}"/>
              </a:ext>
            </a:extLst>
          </p:cNvPr>
          <p:cNvSpPr/>
          <p:nvPr/>
        </p:nvSpPr>
        <p:spPr>
          <a:xfrm>
            <a:off x="2289340" y="1758653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B5B51CB1-C99A-4673-0B38-0DC14DB9F45F}"/>
              </a:ext>
            </a:extLst>
          </p:cNvPr>
          <p:cNvSpPr/>
          <p:nvPr/>
        </p:nvSpPr>
        <p:spPr>
          <a:xfrm>
            <a:off x="4959690" y="1758652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Striped Right 38">
            <a:extLst>
              <a:ext uri="{FF2B5EF4-FFF2-40B4-BE49-F238E27FC236}">
                <a16:creationId xmlns:a16="http://schemas.microsoft.com/office/drawing/2014/main" id="{47E7E0E9-BD95-F259-D289-03E72855D2A0}"/>
              </a:ext>
            </a:extLst>
          </p:cNvPr>
          <p:cNvSpPr/>
          <p:nvPr/>
        </p:nvSpPr>
        <p:spPr>
          <a:xfrm rot="5400000">
            <a:off x="9682869" y="2322761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Striped Right 39">
            <a:extLst>
              <a:ext uri="{FF2B5EF4-FFF2-40B4-BE49-F238E27FC236}">
                <a16:creationId xmlns:a16="http://schemas.microsoft.com/office/drawing/2014/main" id="{1E67D5EC-225D-5502-7C7C-211173882A11}"/>
              </a:ext>
            </a:extLst>
          </p:cNvPr>
          <p:cNvSpPr/>
          <p:nvPr/>
        </p:nvSpPr>
        <p:spPr>
          <a:xfrm rot="5400000">
            <a:off x="3617515" y="3766149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Striped Right 41">
            <a:extLst>
              <a:ext uri="{FF2B5EF4-FFF2-40B4-BE49-F238E27FC236}">
                <a16:creationId xmlns:a16="http://schemas.microsoft.com/office/drawing/2014/main" id="{684767E6-869F-A9EF-1752-4713FBDABA08}"/>
              </a:ext>
            </a:extLst>
          </p:cNvPr>
          <p:cNvSpPr/>
          <p:nvPr/>
        </p:nvSpPr>
        <p:spPr>
          <a:xfrm>
            <a:off x="5729200" y="4550667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580009DF-429A-E91F-AF55-55034A93052D}"/>
              </a:ext>
            </a:extLst>
          </p:cNvPr>
          <p:cNvSpPr/>
          <p:nvPr/>
        </p:nvSpPr>
        <p:spPr>
          <a:xfrm rot="10800000">
            <a:off x="3376245" y="5832353"/>
            <a:ext cx="147871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36E72"/>
              </a:solidFill>
            </a:endParaRPr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B3B8B085-D69C-E039-507E-DCB84421712D}"/>
              </a:ext>
            </a:extLst>
          </p:cNvPr>
          <p:cNvSpPr/>
          <p:nvPr/>
        </p:nvSpPr>
        <p:spPr>
          <a:xfrm rot="5400000">
            <a:off x="6266469" y="5217289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70DC8E6C-8211-ED4C-5A9E-22121A9E85E1}"/>
              </a:ext>
            </a:extLst>
          </p:cNvPr>
          <p:cNvSpPr/>
          <p:nvPr/>
        </p:nvSpPr>
        <p:spPr>
          <a:xfrm>
            <a:off x="7997668" y="5842514"/>
            <a:ext cx="1380794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36E72"/>
                </a:solidFill>
              </a:rPr>
              <a:t>NO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513EF227-0D8F-95B5-AD1C-4B044DE4B879}"/>
              </a:ext>
            </a:extLst>
          </p:cNvPr>
          <p:cNvSpPr/>
          <p:nvPr/>
        </p:nvSpPr>
        <p:spPr>
          <a:xfrm rot="10800000">
            <a:off x="7232809" y="3064494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34BF26E8-C208-BF95-2F85-DF469C27C4F6}"/>
              </a:ext>
            </a:extLst>
          </p:cNvPr>
          <p:cNvSpPr/>
          <p:nvPr/>
        </p:nvSpPr>
        <p:spPr>
          <a:xfrm rot="16200000">
            <a:off x="9763018" y="4450929"/>
            <a:ext cx="1898542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36E72"/>
                </a:solidFill>
              </a:rPr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ED9EB-8C8B-A3F7-EC9D-17DE1EC369B6}"/>
              </a:ext>
            </a:extLst>
          </p:cNvPr>
          <p:cNvSpPr txBox="1"/>
          <p:nvPr/>
        </p:nvSpPr>
        <p:spPr>
          <a:xfrm>
            <a:off x="3883308" y="589774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36E72"/>
                </a:solidFill>
              </a:rPr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5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Models used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7DF6FC7-80B9-5DC6-7F9F-8F027209E850}"/>
              </a:ext>
            </a:extLst>
          </p:cNvPr>
          <p:cNvGrpSpPr/>
          <p:nvPr/>
        </p:nvGrpSpPr>
        <p:grpSpPr>
          <a:xfrm>
            <a:off x="1721285" y="1964989"/>
            <a:ext cx="3618689" cy="3467758"/>
            <a:chOff x="651753" y="1867711"/>
            <a:chExt cx="3618689" cy="340921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DDF2E89-808E-7650-9050-3D3DB7999110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C013F8-6422-7766-E581-6C5B510D3E9A}"/>
                </a:ext>
              </a:extLst>
            </p:cNvPr>
            <p:cNvSpPr txBox="1"/>
            <p:nvPr/>
          </p:nvSpPr>
          <p:spPr>
            <a:xfrm>
              <a:off x="868661" y="3265175"/>
              <a:ext cx="3120713" cy="145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ARMA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+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CNN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+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LSTM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170B09-8791-8B19-732F-DE8B3E814D1A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033C0D-7C97-8A86-3717-25D4C4038F34}"/>
              </a:ext>
            </a:extLst>
          </p:cNvPr>
          <p:cNvCxnSpPr/>
          <p:nvPr/>
        </p:nvCxnSpPr>
        <p:spPr>
          <a:xfrm>
            <a:off x="1921276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03CC7F-681D-3AC1-56E5-979CF0462F67}"/>
              </a:ext>
            </a:extLst>
          </p:cNvPr>
          <p:cNvSpPr txBox="1"/>
          <p:nvPr/>
        </p:nvSpPr>
        <p:spPr>
          <a:xfrm>
            <a:off x="2430007" y="2272711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ARMA-CNNLSTM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CB545A-D933-51AD-8AE8-88F1D3A0D3EB}"/>
              </a:ext>
            </a:extLst>
          </p:cNvPr>
          <p:cNvGrpSpPr/>
          <p:nvPr/>
        </p:nvGrpSpPr>
        <p:grpSpPr>
          <a:xfrm>
            <a:off x="6635118" y="1964989"/>
            <a:ext cx="3618689" cy="3467758"/>
            <a:chOff x="651753" y="1867711"/>
            <a:chExt cx="3618689" cy="340921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3BC1560-A4D8-04E8-ABE7-E362C1CF31BA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0C7F9B-D40C-3F0C-12FE-26E1CC5E668D}"/>
                </a:ext>
              </a:extLst>
            </p:cNvPr>
            <p:cNvSpPr txBox="1"/>
            <p:nvPr/>
          </p:nvSpPr>
          <p:spPr>
            <a:xfrm>
              <a:off x="960299" y="3483935"/>
              <a:ext cx="3120713" cy="90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Random Walk, ARMA, MLP, LSTM, CNN, ARMA-CNNLSTM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D19343-3705-9309-598A-191B9531C762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D36683-B5DC-C8E9-DE33-8B8FAA960486}"/>
              </a:ext>
            </a:extLst>
          </p:cNvPr>
          <p:cNvCxnSpPr/>
          <p:nvPr/>
        </p:nvCxnSpPr>
        <p:spPr>
          <a:xfrm>
            <a:off x="7015584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42F2A3-68AC-0B56-D9B0-C38858072A4C}"/>
              </a:ext>
            </a:extLst>
          </p:cNvPr>
          <p:cNvSpPr txBox="1"/>
          <p:nvPr/>
        </p:nvSpPr>
        <p:spPr>
          <a:xfrm>
            <a:off x="6790008" y="2272711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Others (compared to)</a:t>
            </a:r>
          </a:p>
        </p:txBody>
      </p:sp>
    </p:spTree>
    <p:extLst>
      <p:ext uri="{BB962C8B-B14F-4D97-AF65-F5344CB8AC3E}">
        <p14:creationId xmlns:p14="http://schemas.microsoft.com/office/powerpoint/2010/main" val="323899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D717B9E-F8AC-06DB-D874-5800C8E3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495155"/>
            <a:ext cx="11545911" cy="3867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8FC4F-CDDC-8C00-FEF0-8C957CDF3211}"/>
              </a:ext>
            </a:extLst>
          </p:cNvPr>
          <p:cNvSpPr txBox="1"/>
          <p:nvPr/>
        </p:nvSpPr>
        <p:spPr>
          <a:xfrm>
            <a:off x="323044" y="5561690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RMSE = Root Mean Squared Error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MAPE = Mean Absolute Percentage Error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MAE = Mean Absolute Error </a:t>
            </a:r>
          </a:p>
          <a:p>
            <a:r>
              <a:rPr lang="en-US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Dstat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= Directional prediction statistics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863C9F-C91E-447B-39D2-0D0DD7DFC06B}"/>
              </a:ext>
            </a:extLst>
          </p:cNvPr>
          <p:cNvSpPr/>
          <p:nvPr/>
        </p:nvSpPr>
        <p:spPr>
          <a:xfrm>
            <a:off x="3765884" y="4668251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09FC7B-5B06-FAD3-00A4-040D32DA1FD4}"/>
              </a:ext>
            </a:extLst>
          </p:cNvPr>
          <p:cNvSpPr/>
          <p:nvPr/>
        </p:nvSpPr>
        <p:spPr>
          <a:xfrm>
            <a:off x="5638799" y="4668250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2C868-350D-8C3D-58A1-AAFF48E563B1}"/>
              </a:ext>
            </a:extLst>
          </p:cNvPr>
          <p:cNvSpPr/>
          <p:nvPr/>
        </p:nvSpPr>
        <p:spPr>
          <a:xfrm>
            <a:off x="7511714" y="4668249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1BBDBE-3A10-E714-CA21-EDB51D4012B6}"/>
              </a:ext>
            </a:extLst>
          </p:cNvPr>
          <p:cNvSpPr/>
          <p:nvPr/>
        </p:nvSpPr>
        <p:spPr>
          <a:xfrm>
            <a:off x="9384629" y="4668249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16A0FB-8011-DE96-86B4-93D2CBA0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602450"/>
            <a:ext cx="11107700" cy="3677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FA53A-331A-B3D6-094E-027F047A77B7}"/>
              </a:ext>
            </a:extLst>
          </p:cNvPr>
          <p:cNvSpPr txBox="1"/>
          <p:nvPr/>
        </p:nvSpPr>
        <p:spPr>
          <a:xfrm>
            <a:off x="323044" y="5537626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RMSE = Root Mean Squared Error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MAPE = Mean Absolute Percentage Error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MAE = Mean Absolute Error </a:t>
            </a:r>
          </a:p>
          <a:p>
            <a:r>
              <a:rPr lang="en-US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Dstat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= Directional prediction statistics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DED0B4-A4AA-FB0E-7F29-276FBF0E43C9}"/>
              </a:ext>
            </a:extLst>
          </p:cNvPr>
          <p:cNvSpPr/>
          <p:nvPr/>
        </p:nvSpPr>
        <p:spPr>
          <a:xfrm>
            <a:off x="3826044" y="4632155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8924F1-95C1-BEF7-D66C-FCB76AA0C4E5}"/>
              </a:ext>
            </a:extLst>
          </p:cNvPr>
          <p:cNvSpPr/>
          <p:nvPr/>
        </p:nvSpPr>
        <p:spPr>
          <a:xfrm>
            <a:off x="5855363" y="3846087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2D04DA-BAC8-FB88-2BC3-731F17E59155}"/>
              </a:ext>
            </a:extLst>
          </p:cNvPr>
          <p:cNvSpPr/>
          <p:nvPr/>
        </p:nvSpPr>
        <p:spPr>
          <a:xfrm>
            <a:off x="7764373" y="4612101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84C407-57F4-A595-9DA3-3DB108D565A8}"/>
              </a:ext>
            </a:extLst>
          </p:cNvPr>
          <p:cNvSpPr/>
          <p:nvPr/>
        </p:nvSpPr>
        <p:spPr>
          <a:xfrm>
            <a:off x="9697443" y="3838062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08FBD2-191F-4089-56C5-049BE737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1480865"/>
            <a:ext cx="11069595" cy="389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78A35-0BDD-8103-702D-C43A40ADCAF7}"/>
              </a:ext>
            </a:extLst>
          </p:cNvPr>
          <p:cNvSpPr txBox="1"/>
          <p:nvPr/>
        </p:nvSpPr>
        <p:spPr>
          <a:xfrm>
            <a:off x="323044" y="5537626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RMSE = Root Mean Squared Error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MAPE = Mean Absolute Percentage Error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MAE = Mean Absolute Error </a:t>
            </a:r>
          </a:p>
          <a:p>
            <a:r>
              <a:rPr lang="en-US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Dstat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= Directional prediction statistics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4F8887-E6B6-C8F4-1B7E-392CFB77D65B}"/>
              </a:ext>
            </a:extLst>
          </p:cNvPr>
          <p:cNvSpPr/>
          <p:nvPr/>
        </p:nvSpPr>
        <p:spPr>
          <a:xfrm>
            <a:off x="7788437" y="4612101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74A89C-53B4-2285-1069-A5F38E71963C}"/>
              </a:ext>
            </a:extLst>
          </p:cNvPr>
          <p:cNvSpPr/>
          <p:nvPr/>
        </p:nvSpPr>
        <p:spPr>
          <a:xfrm>
            <a:off x="9661353" y="4632149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FDD241-C89B-667F-C43C-F66CCBA79818}"/>
              </a:ext>
            </a:extLst>
          </p:cNvPr>
          <p:cNvSpPr/>
          <p:nvPr/>
        </p:nvSpPr>
        <p:spPr>
          <a:xfrm>
            <a:off x="5807235" y="4628137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F6632F-A34A-E9FD-3C1A-5AD777A10FAD}"/>
              </a:ext>
            </a:extLst>
          </p:cNvPr>
          <p:cNvSpPr/>
          <p:nvPr/>
        </p:nvSpPr>
        <p:spPr>
          <a:xfrm>
            <a:off x="3914260" y="4648189"/>
            <a:ext cx="914400" cy="4692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EC29B8-C585-96DA-B148-955A7C19EC92}"/>
              </a:ext>
            </a:extLst>
          </p:cNvPr>
          <p:cNvSpPr/>
          <p:nvPr/>
        </p:nvSpPr>
        <p:spPr>
          <a:xfrm>
            <a:off x="1781438" y="2602508"/>
            <a:ext cx="8734162" cy="248530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Paper 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71383-A6E5-3C22-507F-281DD41718B6}"/>
              </a:ext>
            </a:extLst>
          </p:cNvPr>
          <p:cNvSpPr txBox="1"/>
          <p:nvPr/>
        </p:nvSpPr>
        <p:spPr>
          <a:xfrm>
            <a:off x="1781438" y="2937220"/>
            <a:ext cx="86164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Stacking Ensemble Methodology Using Deep Learning and ARIMA Models for Short-Term Load Forecasting</a:t>
            </a:r>
            <a:endParaRPr lang="en-US" sz="2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BF148A-CC26-9C68-85ED-A547272CBD2F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AD27E3-C98A-1578-5C60-5E3C994A4D3E}"/>
              </a:ext>
            </a:extLst>
          </p:cNvPr>
          <p:cNvSpPr txBox="1"/>
          <p:nvPr/>
        </p:nvSpPr>
        <p:spPr>
          <a:xfrm>
            <a:off x="1898668" y="2463894"/>
            <a:ext cx="9573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F0DEA-37E2-156F-EFA5-95F9DCBDAFB0}"/>
              </a:ext>
            </a:extLst>
          </p:cNvPr>
          <p:cNvSpPr txBox="1"/>
          <p:nvPr/>
        </p:nvSpPr>
        <p:spPr>
          <a:xfrm>
            <a:off x="7631724" y="3979818"/>
            <a:ext cx="95731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6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Unique Contribution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C738A0-8BD9-5274-FE1F-DC23841F957E}"/>
              </a:ext>
            </a:extLst>
          </p:cNvPr>
          <p:cNvSpPr txBox="1"/>
          <p:nvPr/>
        </p:nvSpPr>
        <p:spPr>
          <a:xfrm>
            <a:off x="2472867" y="1814218"/>
            <a:ext cx="876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proposal of </a:t>
            </a:r>
            <a:r>
              <a:rPr lang="en-US" sz="2800" dirty="0">
                <a:solidFill>
                  <a:srgbClr val="FFC000"/>
                </a:solidFill>
                <a:latin typeface="CentralW01-Bold" panose="02000000000000000000" pitchFamily="2" charset="0"/>
              </a:rPr>
              <a:t>stacking ensemble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929A1-B094-5EAC-F2CC-15F4C67B5413}"/>
              </a:ext>
            </a:extLst>
          </p:cNvPr>
          <p:cNvSpPr txBox="1"/>
          <p:nvPr/>
        </p:nvSpPr>
        <p:spPr>
          <a:xfrm>
            <a:off x="2472867" y="2248639"/>
            <a:ext cx="4769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Stacking of different ARIMA model pools!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deep feedforward neural network(DFNN)!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8EAC-0FA1-5158-A791-9B408163EAF6}"/>
              </a:ext>
            </a:extLst>
          </p:cNvPr>
          <p:cNvSpPr txBox="1"/>
          <p:nvPr/>
        </p:nvSpPr>
        <p:spPr>
          <a:xfrm>
            <a:off x="1518397" y="1762774"/>
            <a:ext cx="939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428D6-D300-E940-0AC4-7375A2F9883E}"/>
              </a:ext>
            </a:extLst>
          </p:cNvPr>
          <p:cNvSpPr txBox="1"/>
          <p:nvPr/>
        </p:nvSpPr>
        <p:spPr>
          <a:xfrm>
            <a:off x="2484590" y="3291322"/>
            <a:ext cx="941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Proposal of </a:t>
            </a:r>
            <a:r>
              <a:rPr lang="en-US" sz="2800" dirty="0">
                <a:solidFill>
                  <a:srgbClr val="FFC000"/>
                </a:solidFill>
                <a:latin typeface="CentralW01-Bold" panose="02000000000000000000" pitchFamily="2" charset="0"/>
              </a:rPr>
              <a:t>Diff. performance function.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B35FD-3ED5-700D-3CAC-483D0EB07441}"/>
              </a:ext>
            </a:extLst>
          </p:cNvPr>
          <p:cNvSpPr txBox="1"/>
          <p:nvPr/>
        </p:nvSpPr>
        <p:spPr>
          <a:xfrm>
            <a:off x="2484590" y="3725743"/>
            <a:ext cx="774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Different endogenous and exogenous input variables! 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Proposing a modified performance function &amp; early stop mechanism!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EECC8-10DD-5522-6656-7ADE359213B6}"/>
              </a:ext>
            </a:extLst>
          </p:cNvPr>
          <p:cNvSpPr txBox="1"/>
          <p:nvPr/>
        </p:nvSpPr>
        <p:spPr>
          <a:xfrm>
            <a:off x="1530120" y="3251601"/>
            <a:ext cx="1085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E1741-7C60-803F-ECD9-F06512B50A24}"/>
              </a:ext>
            </a:extLst>
          </p:cNvPr>
          <p:cNvSpPr txBox="1"/>
          <p:nvPr/>
        </p:nvSpPr>
        <p:spPr>
          <a:xfrm>
            <a:off x="2484590" y="4815317"/>
            <a:ext cx="837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entralW01-Bold" panose="02000000000000000000" pitchFamily="2" charset="0"/>
              </a:rPr>
              <a:t>Evaluation</a:t>
            </a:r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 of the proposed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A8F23-6D92-34E2-0EDD-A40B6A81C731}"/>
              </a:ext>
            </a:extLst>
          </p:cNvPr>
          <p:cNvSpPr txBox="1"/>
          <p:nvPr/>
        </p:nvSpPr>
        <p:spPr>
          <a:xfrm>
            <a:off x="2484590" y="5249738"/>
            <a:ext cx="945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Evaluation &amp; Validation of the stacking ensemble model on </a:t>
            </a:r>
            <a:r>
              <a:rPr lang="en-US" u="sng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New England case study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Achieved 10%-25% error improvement on that case study.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D1689-CA6B-CC74-3966-936043E093A1}"/>
              </a:ext>
            </a:extLst>
          </p:cNvPr>
          <p:cNvSpPr txBox="1"/>
          <p:nvPr/>
        </p:nvSpPr>
        <p:spPr>
          <a:xfrm>
            <a:off x="1530120" y="4799042"/>
            <a:ext cx="1045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3.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02FA73-66DB-0114-5F79-ABCBE1B80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6" y="4815317"/>
            <a:ext cx="1080752" cy="1080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FCEC80-B4C8-0FFF-5CF3-933A1EEB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6" y="3259288"/>
            <a:ext cx="1080753" cy="1080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BC73A2-194F-F998-FBC3-1671454E1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2" y="1830820"/>
            <a:ext cx="1080753" cy="10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4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Description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6867A-D45E-E503-97E2-C91DCFDE5CBA}"/>
              </a:ext>
            </a:extLst>
          </p:cNvPr>
          <p:cNvGrpSpPr/>
          <p:nvPr/>
        </p:nvGrpSpPr>
        <p:grpSpPr>
          <a:xfrm>
            <a:off x="301558" y="1964989"/>
            <a:ext cx="3618689" cy="3467758"/>
            <a:chOff x="651753" y="1867711"/>
            <a:chExt cx="3618689" cy="340921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49EAF2-A37E-1FA5-3536-577189163C65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9760C2-C491-602B-FF78-F2E94CC7C5B8}"/>
                </a:ext>
              </a:extLst>
            </p:cNvPr>
            <p:cNvSpPr txBox="1"/>
            <p:nvPr/>
          </p:nvSpPr>
          <p:spPr>
            <a:xfrm>
              <a:off x="834860" y="3119746"/>
              <a:ext cx="3120713" cy="115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F484B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NEW ENGLAND 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Case Study Dataset!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Observation from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2004-2016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3C99C7-FEA1-17D2-87FA-F6CC0667D7EF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1B66D6-A15A-DCC0-C544-FBCB4B4F60DD}"/>
              </a:ext>
            </a:extLst>
          </p:cNvPr>
          <p:cNvCxnSpPr/>
          <p:nvPr/>
        </p:nvCxnSpPr>
        <p:spPr>
          <a:xfrm>
            <a:off x="501549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A83FC-3BB1-9C43-633A-4FECDD311335}"/>
              </a:ext>
            </a:extLst>
          </p:cNvPr>
          <p:cNvCxnSpPr/>
          <p:nvPr/>
        </p:nvCxnSpPr>
        <p:spPr>
          <a:xfrm>
            <a:off x="550545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96972E-837E-8C5F-801A-9159EB850CA3}"/>
              </a:ext>
            </a:extLst>
          </p:cNvPr>
          <p:cNvGrpSpPr/>
          <p:nvPr/>
        </p:nvGrpSpPr>
        <p:grpSpPr>
          <a:xfrm>
            <a:off x="4286655" y="1964989"/>
            <a:ext cx="3618689" cy="3467758"/>
            <a:chOff x="651753" y="1867711"/>
            <a:chExt cx="3618689" cy="340921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0591246-8A6D-4C65-59E5-439B0871C0A7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6ACC11-ED51-CA66-1BB8-84706BE5AAFF}"/>
                </a:ext>
              </a:extLst>
            </p:cNvPr>
            <p:cNvSpPr txBox="1"/>
            <p:nvPr/>
          </p:nvSpPr>
          <p:spPr>
            <a:xfrm>
              <a:off x="858061" y="2991871"/>
              <a:ext cx="3120713" cy="172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Contains hourly electricity demand data for </a:t>
              </a:r>
              <a:r>
                <a:rPr lang="en-US" dirty="0">
                  <a:solidFill>
                    <a:srgbClr val="3F484B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forecasting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.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  <a:p>
              <a:pPr algn="ctr"/>
              <a:r>
                <a:rPr lang="en-US" dirty="0">
                  <a:solidFill>
                    <a:srgbClr val="3F484B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131,496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 </a:t>
              </a:r>
              <a:r>
                <a:rPr lang="en-US" u="sng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hourly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 demand observations!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859D3B-A5CC-E6FB-A5AE-41F1F8568407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1E8413-1A4F-FA19-7CEC-F1D04E55DB3B}"/>
              </a:ext>
            </a:extLst>
          </p:cNvPr>
          <p:cNvCxnSpPr/>
          <p:nvPr/>
        </p:nvCxnSpPr>
        <p:spPr>
          <a:xfrm>
            <a:off x="4492963" y="2964885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B1F3E9-0818-D9E9-2089-FC2D81B1487B}"/>
              </a:ext>
            </a:extLst>
          </p:cNvPr>
          <p:cNvCxnSpPr/>
          <p:nvPr/>
        </p:nvCxnSpPr>
        <p:spPr>
          <a:xfrm>
            <a:off x="4535642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2DF143-8059-5962-E485-5CC8BD58E5BA}"/>
              </a:ext>
            </a:extLst>
          </p:cNvPr>
          <p:cNvGrpSpPr/>
          <p:nvPr/>
        </p:nvGrpSpPr>
        <p:grpSpPr>
          <a:xfrm>
            <a:off x="8154331" y="1964989"/>
            <a:ext cx="3618689" cy="3584218"/>
            <a:chOff x="651753" y="1867711"/>
            <a:chExt cx="3618689" cy="340921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E8F0290-7916-C3CB-3C0E-21A02C5A2D02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695CAE-D65E-91E1-259B-049F1610C6E8}"/>
                </a:ext>
              </a:extLst>
            </p:cNvPr>
            <p:cNvSpPr txBox="1"/>
            <p:nvPr/>
          </p:nvSpPr>
          <p:spPr>
            <a:xfrm>
              <a:off x="900740" y="3094936"/>
              <a:ext cx="3120713" cy="939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Preprocessing completed to </a:t>
              </a:r>
              <a:r>
                <a:rPr lang="en-US" dirty="0">
                  <a:solidFill>
                    <a:srgbClr val="3F484B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remove outliers and seasonal effects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, then </a:t>
              </a:r>
              <a:r>
                <a:rPr lang="en-US" dirty="0">
                  <a:solidFill>
                    <a:srgbClr val="3F484B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split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 into train-test.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0350C7-BE96-B215-CAAB-01001AF82A1E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D9BFC8-A003-D898-C1D9-71D1CF231D6C}"/>
              </a:ext>
            </a:extLst>
          </p:cNvPr>
          <p:cNvCxnSpPr/>
          <p:nvPr/>
        </p:nvCxnSpPr>
        <p:spPr>
          <a:xfrm>
            <a:off x="8447372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B9FBAB-A5EF-3C63-98C1-5022753F861C}"/>
              </a:ext>
            </a:extLst>
          </p:cNvPr>
          <p:cNvCxnSpPr/>
          <p:nvPr/>
        </p:nvCxnSpPr>
        <p:spPr>
          <a:xfrm>
            <a:off x="8403318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7B3747-510D-6BA7-1B1B-5908D865AF07}"/>
              </a:ext>
            </a:extLst>
          </p:cNvPr>
          <p:cNvSpPr txBox="1"/>
          <p:nvPr/>
        </p:nvSpPr>
        <p:spPr>
          <a:xfrm>
            <a:off x="8822977" y="2130417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Preprocessing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On Dataset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C96E6-8D65-D706-98E5-7923DE3F8161}"/>
              </a:ext>
            </a:extLst>
          </p:cNvPr>
          <p:cNvSpPr txBox="1"/>
          <p:nvPr/>
        </p:nvSpPr>
        <p:spPr>
          <a:xfrm>
            <a:off x="1011779" y="2161847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Dataset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Introduction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4B8F74-CC7D-44CE-7FF4-E748386B0CEB}"/>
              </a:ext>
            </a:extLst>
          </p:cNvPr>
          <p:cNvSpPr txBox="1"/>
          <p:nvPr/>
        </p:nvSpPr>
        <p:spPr>
          <a:xfrm>
            <a:off x="4965521" y="2106539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Problem type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And # Rows</a:t>
            </a:r>
          </a:p>
        </p:txBody>
      </p:sp>
    </p:spTree>
    <p:extLst>
      <p:ext uri="{BB962C8B-B14F-4D97-AF65-F5344CB8AC3E}">
        <p14:creationId xmlns:p14="http://schemas.microsoft.com/office/powerpoint/2010/main" val="265277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7BD827-40FF-F491-C235-F31D3F98A6D8}"/>
              </a:ext>
            </a:extLst>
          </p:cNvPr>
          <p:cNvSpPr/>
          <p:nvPr/>
        </p:nvSpPr>
        <p:spPr>
          <a:xfrm>
            <a:off x="585280" y="1590833"/>
            <a:ext cx="1759335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1. Collect load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C8846A-7A14-2823-24F3-4A9B69F9F6D3}"/>
              </a:ext>
            </a:extLst>
          </p:cNvPr>
          <p:cNvSpPr/>
          <p:nvPr/>
        </p:nvSpPr>
        <p:spPr>
          <a:xfrm>
            <a:off x="2808495" y="1590833"/>
            <a:ext cx="2279319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2. Preprocess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0C3D8B-931A-BC12-BB49-8068CBA64EB3}"/>
              </a:ext>
            </a:extLst>
          </p:cNvPr>
          <p:cNvSpPr/>
          <p:nvPr/>
        </p:nvSpPr>
        <p:spPr>
          <a:xfrm>
            <a:off x="5405996" y="1590831"/>
            <a:ext cx="2650289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3. Train-validation Split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A7FF9-0AFA-B043-7A37-9D5B7CF32A01}"/>
              </a:ext>
            </a:extLst>
          </p:cNvPr>
          <p:cNvSpPr/>
          <p:nvPr/>
        </p:nvSpPr>
        <p:spPr>
          <a:xfrm>
            <a:off x="8333451" y="1590831"/>
            <a:ext cx="3273269" cy="882027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4. Select &amp; fit Arima forecasters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FB3DDA-C2F8-50AB-A23A-9E998DD818DE}"/>
              </a:ext>
            </a:extLst>
          </p:cNvPr>
          <p:cNvSpPr/>
          <p:nvPr/>
        </p:nvSpPr>
        <p:spPr>
          <a:xfrm>
            <a:off x="8333451" y="2783928"/>
            <a:ext cx="3273269" cy="1061241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5. Extract relevant exogenous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187DE1-0AA4-2F33-A7C8-A5657035F5CD}"/>
              </a:ext>
            </a:extLst>
          </p:cNvPr>
          <p:cNvSpPr/>
          <p:nvPr/>
        </p:nvSpPr>
        <p:spPr>
          <a:xfrm>
            <a:off x="585280" y="2783928"/>
            <a:ext cx="7471005" cy="1061241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6. Train Deep Feedforward neural network(DFNN)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Using Arima forecasters outputs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&amp; exogenous variables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8E23B8-3584-FFCC-1B62-A0866BFDC31A}"/>
              </a:ext>
            </a:extLst>
          </p:cNvPr>
          <p:cNvSpPr/>
          <p:nvPr/>
        </p:nvSpPr>
        <p:spPr>
          <a:xfrm>
            <a:off x="2015487" y="4223208"/>
            <a:ext cx="3869490" cy="1155026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7. Implement early stop mechanism &amp; modified performance function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BB4968-7BE9-5E9E-B176-FA04EFD194FB}"/>
              </a:ext>
            </a:extLst>
          </p:cNvPr>
          <p:cNvSpPr/>
          <p:nvPr/>
        </p:nvSpPr>
        <p:spPr>
          <a:xfrm>
            <a:off x="6213222" y="4223208"/>
            <a:ext cx="3869490" cy="1155026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8. Evaluate performance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48B87A-4FD8-10C1-FFBA-7BC1DC685F6C}"/>
              </a:ext>
            </a:extLst>
          </p:cNvPr>
          <p:cNvSpPr/>
          <p:nvPr/>
        </p:nvSpPr>
        <p:spPr>
          <a:xfrm>
            <a:off x="4719848" y="5650254"/>
            <a:ext cx="3336437" cy="864309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9. Satisfactory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Results?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4E9B15-38D3-105A-328F-32DD06B7204A}"/>
              </a:ext>
            </a:extLst>
          </p:cNvPr>
          <p:cNvSpPr/>
          <p:nvPr/>
        </p:nvSpPr>
        <p:spPr>
          <a:xfrm>
            <a:off x="9272126" y="5660414"/>
            <a:ext cx="2263428" cy="864309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10. end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C1BF58-DDC0-F2B8-CF86-2355821D405A}"/>
              </a:ext>
            </a:extLst>
          </p:cNvPr>
          <p:cNvSpPr/>
          <p:nvPr/>
        </p:nvSpPr>
        <p:spPr>
          <a:xfrm>
            <a:off x="604126" y="5650253"/>
            <a:ext cx="2936250" cy="864309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10. Adjust hyperparameters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9FAE9D85-7B83-E8A0-689B-6AD534B31CA5}"/>
              </a:ext>
            </a:extLst>
          </p:cNvPr>
          <p:cNvSpPr/>
          <p:nvPr/>
        </p:nvSpPr>
        <p:spPr>
          <a:xfrm>
            <a:off x="2289340" y="1758653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B5B51CB1-C99A-4673-0B38-0DC14DB9F45F}"/>
              </a:ext>
            </a:extLst>
          </p:cNvPr>
          <p:cNvSpPr/>
          <p:nvPr/>
        </p:nvSpPr>
        <p:spPr>
          <a:xfrm>
            <a:off x="4959690" y="1758652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Striped Right 37">
            <a:extLst>
              <a:ext uri="{FF2B5EF4-FFF2-40B4-BE49-F238E27FC236}">
                <a16:creationId xmlns:a16="http://schemas.microsoft.com/office/drawing/2014/main" id="{71B92AE8-C037-0E8D-F30E-6384E802A2ED}"/>
              </a:ext>
            </a:extLst>
          </p:cNvPr>
          <p:cNvSpPr/>
          <p:nvPr/>
        </p:nvSpPr>
        <p:spPr>
          <a:xfrm>
            <a:off x="8013945" y="1735663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Striped Right 38">
            <a:extLst>
              <a:ext uri="{FF2B5EF4-FFF2-40B4-BE49-F238E27FC236}">
                <a16:creationId xmlns:a16="http://schemas.microsoft.com/office/drawing/2014/main" id="{47E7E0E9-BD95-F259-D289-03E72855D2A0}"/>
              </a:ext>
            </a:extLst>
          </p:cNvPr>
          <p:cNvSpPr/>
          <p:nvPr/>
        </p:nvSpPr>
        <p:spPr>
          <a:xfrm rot="5400000">
            <a:off x="9682869" y="2322761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Striped Right 39">
            <a:extLst>
              <a:ext uri="{FF2B5EF4-FFF2-40B4-BE49-F238E27FC236}">
                <a16:creationId xmlns:a16="http://schemas.microsoft.com/office/drawing/2014/main" id="{1E67D5EC-225D-5502-7C7C-211173882A11}"/>
              </a:ext>
            </a:extLst>
          </p:cNvPr>
          <p:cNvSpPr/>
          <p:nvPr/>
        </p:nvSpPr>
        <p:spPr>
          <a:xfrm rot="5400000">
            <a:off x="3617515" y="3766149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Striped Right 41">
            <a:extLst>
              <a:ext uri="{FF2B5EF4-FFF2-40B4-BE49-F238E27FC236}">
                <a16:creationId xmlns:a16="http://schemas.microsoft.com/office/drawing/2014/main" id="{684767E6-869F-A9EF-1752-4713FBDABA08}"/>
              </a:ext>
            </a:extLst>
          </p:cNvPr>
          <p:cNvSpPr/>
          <p:nvPr/>
        </p:nvSpPr>
        <p:spPr>
          <a:xfrm>
            <a:off x="5729200" y="4550667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580009DF-429A-E91F-AF55-55034A93052D}"/>
              </a:ext>
            </a:extLst>
          </p:cNvPr>
          <p:cNvSpPr/>
          <p:nvPr/>
        </p:nvSpPr>
        <p:spPr>
          <a:xfrm rot="10800000">
            <a:off x="3376245" y="5832353"/>
            <a:ext cx="147871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36E72"/>
                </a:solidFill>
              </a:rPr>
              <a:t>ON</a:t>
            </a:r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B3B8B085-D69C-E039-507E-DCB84421712D}"/>
              </a:ext>
            </a:extLst>
          </p:cNvPr>
          <p:cNvSpPr/>
          <p:nvPr/>
        </p:nvSpPr>
        <p:spPr>
          <a:xfrm rot="5400000">
            <a:off x="6266469" y="5217289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70DC8E6C-8211-ED4C-5A9E-22121A9E85E1}"/>
              </a:ext>
            </a:extLst>
          </p:cNvPr>
          <p:cNvSpPr/>
          <p:nvPr/>
        </p:nvSpPr>
        <p:spPr>
          <a:xfrm>
            <a:off x="7997668" y="5842514"/>
            <a:ext cx="1380794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36E72"/>
                </a:solidFill>
              </a:rPr>
              <a:t>YES</a:t>
            </a:r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F80CE9D4-6574-92AA-1C86-66B6B34AA0EB}"/>
              </a:ext>
            </a:extLst>
          </p:cNvPr>
          <p:cNvSpPr/>
          <p:nvPr/>
        </p:nvSpPr>
        <p:spPr>
          <a:xfrm>
            <a:off x="148181" y="3151638"/>
            <a:ext cx="824867" cy="2965938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621F2F20-AEB7-1692-B09F-0D2FB95F2F3F}"/>
              </a:ext>
            </a:extLst>
          </p:cNvPr>
          <p:cNvSpPr/>
          <p:nvPr/>
        </p:nvSpPr>
        <p:spPr>
          <a:xfrm>
            <a:off x="60225" y="5586170"/>
            <a:ext cx="824867" cy="86430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Striped Right 51">
            <a:extLst>
              <a:ext uri="{FF2B5EF4-FFF2-40B4-BE49-F238E27FC236}">
                <a16:creationId xmlns:a16="http://schemas.microsoft.com/office/drawing/2014/main" id="{C60A9275-2FD9-B234-93CD-133814274E16}"/>
              </a:ext>
            </a:extLst>
          </p:cNvPr>
          <p:cNvSpPr/>
          <p:nvPr/>
        </p:nvSpPr>
        <p:spPr>
          <a:xfrm rot="10800000">
            <a:off x="7874146" y="3070724"/>
            <a:ext cx="574431" cy="500107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Models used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A3A3F6A-5538-3A99-E901-64A809E009C9}"/>
              </a:ext>
            </a:extLst>
          </p:cNvPr>
          <p:cNvGrpSpPr/>
          <p:nvPr/>
        </p:nvGrpSpPr>
        <p:grpSpPr>
          <a:xfrm>
            <a:off x="301558" y="1964989"/>
            <a:ext cx="3618689" cy="3467758"/>
            <a:chOff x="651753" y="1867711"/>
            <a:chExt cx="3618689" cy="34092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E1A58E-B192-7D4F-6992-CD99599EEFD4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2ECFD6-029F-A667-D70B-8E0D6F8FE442}"/>
                </a:ext>
              </a:extLst>
            </p:cNvPr>
            <p:cNvSpPr txBox="1"/>
            <p:nvPr/>
          </p:nvSpPr>
          <p:spPr>
            <a:xfrm>
              <a:off x="847396" y="2991871"/>
              <a:ext cx="3120713" cy="172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Autoregressive Integrated Moving Average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Used to map the </a:t>
              </a:r>
              <a:r>
                <a:rPr lang="en-US" dirty="0">
                  <a:solidFill>
                    <a:srgbClr val="636E72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linear components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 of the time series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3C45C-CD48-A6B5-E0F2-755849BC40B7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A0D9F-352C-EE35-5F82-D7777FCCC034}"/>
              </a:ext>
            </a:extLst>
          </p:cNvPr>
          <p:cNvCxnSpPr/>
          <p:nvPr/>
        </p:nvCxnSpPr>
        <p:spPr>
          <a:xfrm>
            <a:off x="501549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D7CF89-4B52-9063-CF57-8507A4C36516}"/>
              </a:ext>
            </a:extLst>
          </p:cNvPr>
          <p:cNvCxnSpPr/>
          <p:nvPr/>
        </p:nvCxnSpPr>
        <p:spPr>
          <a:xfrm>
            <a:off x="550545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6C6ACE-4F54-8EC4-8E01-FD02C72D09A2}"/>
              </a:ext>
            </a:extLst>
          </p:cNvPr>
          <p:cNvGrpSpPr/>
          <p:nvPr/>
        </p:nvGrpSpPr>
        <p:grpSpPr>
          <a:xfrm>
            <a:off x="4286655" y="1964989"/>
            <a:ext cx="3618689" cy="3467758"/>
            <a:chOff x="651753" y="1867711"/>
            <a:chExt cx="3618689" cy="340921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FDDBB93-E6FB-8A41-E15F-2B5EBCDF01C5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443A1C-2234-D6FA-09CA-E83E07968AF1}"/>
                </a:ext>
              </a:extLst>
            </p:cNvPr>
            <p:cNvSpPr txBox="1"/>
            <p:nvPr/>
          </p:nvSpPr>
          <p:spPr>
            <a:xfrm>
              <a:off x="705281" y="2991871"/>
              <a:ext cx="3511815" cy="145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Deep Feedforward Neural Network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Used to map the </a:t>
              </a:r>
              <a:r>
                <a:rPr lang="en-US" dirty="0">
                  <a:solidFill>
                    <a:srgbClr val="636E72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non-linear components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 of the time series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522D71-E695-3B1A-8968-F8D00821159C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F2167C-5782-3D7B-082F-7D2782EAA815}"/>
              </a:ext>
            </a:extLst>
          </p:cNvPr>
          <p:cNvCxnSpPr/>
          <p:nvPr/>
        </p:nvCxnSpPr>
        <p:spPr>
          <a:xfrm>
            <a:off x="4492963" y="2964885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2413EA-6E80-4787-A121-5B8FA2768D1E}"/>
              </a:ext>
            </a:extLst>
          </p:cNvPr>
          <p:cNvCxnSpPr/>
          <p:nvPr/>
        </p:nvCxnSpPr>
        <p:spPr>
          <a:xfrm>
            <a:off x="4535642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0592C2-186F-42B0-8E76-8049FB301418}"/>
              </a:ext>
            </a:extLst>
          </p:cNvPr>
          <p:cNvGrpSpPr/>
          <p:nvPr/>
        </p:nvGrpSpPr>
        <p:grpSpPr>
          <a:xfrm>
            <a:off x="8154331" y="1964989"/>
            <a:ext cx="3618689" cy="3584218"/>
            <a:chOff x="651753" y="1867711"/>
            <a:chExt cx="3618689" cy="340921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1F996E7-0DDE-C67E-8863-F42A6A980516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F63132-9A2D-2BC5-6896-E5F3F73D8FCD}"/>
                </a:ext>
              </a:extLst>
            </p:cNvPr>
            <p:cNvSpPr txBox="1"/>
            <p:nvPr/>
          </p:nvSpPr>
          <p:spPr>
            <a:xfrm>
              <a:off x="900740" y="3029148"/>
              <a:ext cx="3120713" cy="1405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Used to select relevant </a:t>
              </a:r>
              <a:r>
                <a:rPr lang="en-US" dirty="0" err="1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exogenougs</a:t>
              </a: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 variables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Used to extract </a:t>
              </a:r>
              <a:r>
                <a:rPr lang="en-US" dirty="0">
                  <a:solidFill>
                    <a:srgbClr val="636E72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hard non-linear components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27FEED-2D6A-EEA7-04BB-A19DB6D85179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2455B-1AA9-EF3E-056D-2F7EE18DBA67}"/>
              </a:ext>
            </a:extLst>
          </p:cNvPr>
          <p:cNvCxnSpPr/>
          <p:nvPr/>
        </p:nvCxnSpPr>
        <p:spPr>
          <a:xfrm>
            <a:off x="8447372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72468C-2C91-FFAD-093A-9D6C25658322}"/>
              </a:ext>
            </a:extLst>
          </p:cNvPr>
          <p:cNvCxnSpPr/>
          <p:nvPr/>
        </p:nvCxnSpPr>
        <p:spPr>
          <a:xfrm>
            <a:off x="8403318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58B47F-9130-8377-76F9-F6600F0E5D7D}"/>
              </a:ext>
            </a:extLst>
          </p:cNvPr>
          <p:cNvSpPr txBox="1"/>
          <p:nvPr/>
        </p:nvSpPr>
        <p:spPr>
          <a:xfrm>
            <a:off x="9044162" y="2304159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Box Jenkins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DDE25-7EE5-F24C-7FEE-DCB06ED84973}"/>
              </a:ext>
            </a:extLst>
          </p:cNvPr>
          <p:cNvSpPr txBox="1"/>
          <p:nvPr/>
        </p:nvSpPr>
        <p:spPr>
          <a:xfrm>
            <a:off x="1569622" y="226891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Arima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1FB381-E205-ECD5-82E9-DE412EEE6860}"/>
              </a:ext>
            </a:extLst>
          </p:cNvPr>
          <p:cNvSpPr txBox="1"/>
          <p:nvPr/>
        </p:nvSpPr>
        <p:spPr>
          <a:xfrm>
            <a:off x="5650202" y="22606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DFNN</a:t>
            </a:r>
          </a:p>
        </p:txBody>
      </p:sp>
    </p:spTree>
    <p:extLst>
      <p:ext uri="{BB962C8B-B14F-4D97-AF65-F5344CB8AC3E}">
        <p14:creationId xmlns:p14="http://schemas.microsoft.com/office/powerpoint/2010/main" val="96548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C9DD31-C1F7-C522-F77A-DEAF9DAAC2A9}"/>
              </a:ext>
            </a:extLst>
          </p:cNvPr>
          <p:cNvSpPr/>
          <p:nvPr/>
        </p:nvSpPr>
        <p:spPr>
          <a:xfrm>
            <a:off x="2978253" y="3092624"/>
            <a:ext cx="5495924" cy="1325563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3A845F-65C7-C265-0DC5-A794D8044209}"/>
              </a:ext>
            </a:extLst>
          </p:cNvPr>
          <p:cNvSpPr/>
          <p:nvPr/>
        </p:nvSpPr>
        <p:spPr>
          <a:xfrm>
            <a:off x="3715898" y="1899286"/>
            <a:ext cx="937725" cy="364006"/>
          </a:xfrm>
          <a:prstGeom prst="roundRect">
            <a:avLst>
              <a:gd name="adj" fmla="val 16667"/>
            </a:avLst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31C699-4A18-3666-636F-EC0E7B5BE96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outline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AEE34A-F9B8-7D8E-0C37-13B673019FE4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688912-AA12-2C89-9193-8824BDE0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67" y="2014515"/>
            <a:ext cx="3284733" cy="3284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9A216-27B7-4551-A52D-804EAFECB21E}"/>
              </a:ext>
            </a:extLst>
          </p:cNvPr>
          <p:cNvSpPr txBox="1"/>
          <p:nvPr/>
        </p:nvSpPr>
        <p:spPr>
          <a:xfrm>
            <a:off x="1806170" y="4841371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F5284-95F1-5532-0D73-E8B6AB16AD20}"/>
              </a:ext>
            </a:extLst>
          </p:cNvPr>
          <p:cNvSpPr txBox="1"/>
          <p:nvPr/>
        </p:nvSpPr>
        <p:spPr>
          <a:xfrm>
            <a:off x="2417034" y="3286819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84E3D-7F24-847F-0BF6-FC7DBB9BD333}"/>
              </a:ext>
            </a:extLst>
          </p:cNvPr>
          <p:cNvSpPr txBox="1"/>
          <p:nvPr/>
        </p:nvSpPr>
        <p:spPr>
          <a:xfrm>
            <a:off x="1789067" y="1871726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E728A-808F-001C-2C70-A1675BE6B7EE}"/>
              </a:ext>
            </a:extLst>
          </p:cNvPr>
          <p:cNvSpPr/>
          <p:nvPr/>
        </p:nvSpPr>
        <p:spPr>
          <a:xfrm>
            <a:off x="627787" y="2855856"/>
            <a:ext cx="1706392" cy="1706392"/>
          </a:xfrm>
          <a:prstGeom prst="ellipse">
            <a:avLst/>
          </a:prstGeom>
          <a:solidFill>
            <a:srgbClr val="F6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A289AD-9819-5F08-6E6F-D14D59C1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68" y="3692294"/>
            <a:ext cx="1893829" cy="1018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>
                <a:solidFill>
                  <a:srgbClr val="2C3E50"/>
                </a:solidFill>
                <a:latin typeface="CentralW01-Bold" panose="02000000000000000000" pitchFamily="2" charset="0"/>
              </a:rPr>
              <a:t>outline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D7F6-69BC-1B64-5571-58472CEF8148}"/>
              </a:ext>
            </a:extLst>
          </p:cNvPr>
          <p:cNvSpPr txBox="1"/>
          <p:nvPr/>
        </p:nvSpPr>
        <p:spPr>
          <a:xfrm>
            <a:off x="1849267" y="1914608"/>
            <a:ext cx="566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 review on  </a:t>
            </a:r>
            <a:r>
              <a:rPr lang="en-US" sz="1800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ARIMA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 – a machine learning model that provides means of forecasting time series data.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8B12D-903D-D261-8886-51843E482EF5}"/>
              </a:ext>
            </a:extLst>
          </p:cNvPr>
          <p:cNvSpPr txBox="1"/>
          <p:nvPr/>
        </p:nvSpPr>
        <p:spPr>
          <a:xfrm>
            <a:off x="2825677" y="2396695"/>
            <a:ext cx="5867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lvl="1"/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lvl="1"/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Financial Time Series Forecasting with the Deep Learning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Ensemble Model    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– a quick review!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E2C34-9269-0FD9-C9D0-23E53F381C34}"/>
              </a:ext>
            </a:extLst>
          </p:cNvPr>
          <p:cNvSpPr txBox="1"/>
          <p:nvPr/>
        </p:nvSpPr>
        <p:spPr>
          <a:xfrm>
            <a:off x="2967857" y="3078060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B2B69-CBB8-A837-CBA8-934BF70091F0}"/>
              </a:ext>
            </a:extLst>
          </p:cNvPr>
          <p:cNvSpPr txBox="1"/>
          <p:nvPr/>
        </p:nvSpPr>
        <p:spPr>
          <a:xfrm>
            <a:off x="5613164" y="3680696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”</a:t>
            </a:r>
            <a:endParaRPr lang="en-US" sz="4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A37963-CEE0-795E-5A84-11B9BEFA162F}"/>
              </a:ext>
            </a:extLst>
          </p:cNvPr>
          <p:cNvSpPr/>
          <p:nvPr/>
        </p:nvSpPr>
        <p:spPr>
          <a:xfrm>
            <a:off x="2412195" y="4642568"/>
            <a:ext cx="5495924" cy="1325563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F431D-2BA4-DF13-19C7-F65E09F535C9}"/>
              </a:ext>
            </a:extLst>
          </p:cNvPr>
          <p:cNvSpPr txBox="1"/>
          <p:nvPr/>
        </p:nvSpPr>
        <p:spPr>
          <a:xfrm>
            <a:off x="2438347" y="4634595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BE88B-ACA1-1794-BCB4-AC8A8CE3F50D}"/>
              </a:ext>
            </a:extLst>
          </p:cNvPr>
          <p:cNvSpPr txBox="1"/>
          <p:nvPr/>
        </p:nvSpPr>
        <p:spPr>
          <a:xfrm>
            <a:off x="4507133" y="5451581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”</a:t>
            </a:r>
            <a:endParaRPr 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C14E3-D72F-EA49-DB78-C7BF9E2FE112}"/>
              </a:ext>
            </a:extLst>
          </p:cNvPr>
          <p:cNvSpPr txBox="1"/>
          <p:nvPr/>
        </p:nvSpPr>
        <p:spPr>
          <a:xfrm>
            <a:off x="2264432" y="3887686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lvl="1"/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lvl="1"/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Stacking Ensemble Methodology Using Deep Learning and ARIMA Models for Short-Term Load Forecasting    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– a quick review!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231D60-6931-E231-2171-24468DD9CB69}"/>
              </a:ext>
            </a:extLst>
          </p:cNvPr>
          <p:cNvSpPr txBox="1"/>
          <p:nvPr/>
        </p:nvSpPr>
        <p:spPr>
          <a:xfrm>
            <a:off x="479943" y="1553828"/>
            <a:ext cx="363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39C12"/>
                </a:solidFill>
                <a:latin typeface="CentralW01-Bold" panose="02000000000000000000" pitchFamily="2" charset="0"/>
              </a:rPr>
              <a:t>Parameters</a:t>
            </a:r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CentralW01-Bold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Mean Absolute percentage error(MAPE)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CentralW01-Bold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Root mean squared error (RMSE)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2B2B6-6FEF-F114-A4F4-E109B328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94" y="1320374"/>
            <a:ext cx="7440063" cy="53537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5C9F4B-5269-F730-9A0B-EDFB666A3D49}"/>
              </a:ext>
            </a:extLst>
          </p:cNvPr>
          <p:cNvSpPr/>
          <p:nvPr/>
        </p:nvSpPr>
        <p:spPr>
          <a:xfrm>
            <a:off x="6424246" y="3504902"/>
            <a:ext cx="5076092" cy="3282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E0C487-EB64-96BE-A697-6FF5A714EAD5}"/>
              </a:ext>
            </a:extLst>
          </p:cNvPr>
          <p:cNvSpPr/>
          <p:nvPr/>
        </p:nvSpPr>
        <p:spPr>
          <a:xfrm>
            <a:off x="6277708" y="6236379"/>
            <a:ext cx="5076092" cy="3282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8A35A-2C12-047A-4278-8ECC12243502}"/>
              </a:ext>
            </a:extLst>
          </p:cNvPr>
          <p:cNvSpPr txBox="1"/>
          <p:nvPr/>
        </p:nvSpPr>
        <p:spPr>
          <a:xfrm>
            <a:off x="5707912" y="350490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ralW01-Bold" panose="02000000000000000000" pitchFamily="2" charset="0"/>
                <a:cs typeface="Varela Round" panose="00000500000000000000" pitchFamily="2" charset="-79"/>
              </a:rPr>
              <a:t>BEST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5343C-C621-BEA8-2DA9-ADB63EA726A9}"/>
              </a:ext>
            </a:extLst>
          </p:cNvPr>
          <p:cNvSpPr txBox="1"/>
          <p:nvPr/>
        </p:nvSpPr>
        <p:spPr>
          <a:xfrm>
            <a:off x="5602226" y="623637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ralW01-Bold" panose="02000000000000000000" pitchFamily="2" charset="0"/>
                <a:cs typeface="Varela Round" panose="00000500000000000000" pitchFamily="2" charset="-79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60211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Future work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B225C8C-5894-4A96-F08D-B0CFFC7E0E1B}"/>
              </a:ext>
            </a:extLst>
          </p:cNvPr>
          <p:cNvSpPr txBox="1"/>
          <p:nvPr/>
        </p:nvSpPr>
        <p:spPr>
          <a:xfrm>
            <a:off x="1329433" y="5357864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4.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748939-669D-E80F-62D4-3D51054B9720}"/>
              </a:ext>
            </a:extLst>
          </p:cNvPr>
          <p:cNvSpPr txBox="1"/>
          <p:nvPr/>
        </p:nvSpPr>
        <p:spPr>
          <a:xfrm>
            <a:off x="2474225" y="2808409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8D9B8D-40A1-DFAE-EC27-B6F17C211D6D}"/>
              </a:ext>
            </a:extLst>
          </p:cNvPr>
          <p:cNvSpPr/>
          <p:nvPr/>
        </p:nvSpPr>
        <p:spPr>
          <a:xfrm>
            <a:off x="476237" y="3055625"/>
            <a:ext cx="1706392" cy="1706392"/>
          </a:xfrm>
          <a:prstGeom prst="ellipse">
            <a:avLst/>
          </a:prstGeom>
          <a:solidFill>
            <a:srgbClr val="F6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24ADC7D-8068-ECA6-F3B8-8DA4B6CC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18" y="3857878"/>
            <a:ext cx="1893829" cy="1018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>
                <a:solidFill>
                  <a:srgbClr val="2C3E50"/>
                </a:solidFill>
                <a:latin typeface="CentralW01-Bold" panose="02000000000000000000" pitchFamily="2" charset="0"/>
              </a:rPr>
              <a:t>Future </a:t>
            </a:r>
            <a:br>
              <a:rPr lang="en-US" sz="1800" dirty="0">
                <a:solidFill>
                  <a:srgbClr val="2C3E50"/>
                </a:solidFill>
                <a:latin typeface="CentralW01-Bold" panose="02000000000000000000" pitchFamily="2" charset="0"/>
              </a:rPr>
            </a:br>
            <a:r>
              <a:rPr lang="en-US" sz="1800" dirty="0">
                <a:solidFill>
                  <a:srgbClr val="2C3E50"/>
                </a:solidFill>
                <a:latin typeface="CentralW01-Bold" panose="02000000000000000000" pitchFamily="2" charset="0"/>
              </a:rPr>
              <a:t>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41512-C430-5772-1C3F-8C52BB0AE0EB}"/>
              </a:ext>
            </a:extLst>
          </p:cNvPr>
          <p:cNvSpPr txBox="1"/>
          <p:nvPr/>
        </p:nvSpPr>
        <p:spPr>
          <a:xfrm>
            <a:off x="1238741" y="1719423"/>
            <a:ext cx="785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Extend diversity of the input forecasters, training on other time-series data &amp; models.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FE2D07-E1D8-C08B-9DE4-099CD93A6A2B}"/>
              </a:ext>
            </a:extLst>
          </p:cNvPr>
          <p:cNvSpPr txBox="1"/>
          <p:nvPr/>
        </p:nvSpPr>
        <p:spPr>
          <a:xfrm>
            <a:off x="1238741" y="1817889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E9CDF3-CA6C-03FB-A691-9658F24714FA}"/>
              </a:ext>
            </a:extLst>
          </p:cNvPr>
          <p:cNvSpPr txBox="1"/>
          <p:nvPr/>
        </p:nvSpPr>
        <p:spPr>
          <a:xfrm>
            <a:off x="2638281" y="2749758"/>
            <a:ext cx="5664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Use alternative cost functions to address the error bias.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42F6A6-F15D-2CEA-9F91-C807DB2D7244}"/>
              </a:ext>
            </a:extLst>
          </p:cNvPr>
          <p:cNvSpPr txBox="1"/>
          <p:nvPr/>
        </p:nvSpPr>
        <p:spPr>
          <a:xfrm>
            <a:off x="2638281" y="3887148"/>
            <a:ext cx="5664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Study different combinations of dissimilar methos: ensemble models, regression techniques.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D28D3C-4D83-EB21-D417-77C718D8E78F}"/>
              </a:ext>
            </a:extLst>
          </p:cNvPr>
          <p:cNvSpPr txBox="1"/>
          <p:nvPr/>
        </p:nvSpPr>
        <p:spPr>
          <a:xfrm>
            <a:off x="2474225" y="4165739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3.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341B6D-7D0F-D479-E892-5858F6189243}"/>
              </a:ext>
            </a:extLst>
          </p:cNvPr>
          <p:cNvSpPr txBox="1"/>
          <p:nvPr/>
        </p:nvSpPr>
        <p:spPr>
          <a:xfrm>
            <a:off x="1501142" y="5362885"/>
            <a:ext cx="7009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Increase the number of training windows and it range, to gauge long-term trends with forecasting models.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9BAF925-765B-D93D-064F-FFB82D0D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77" y="1926459"/>
            <a:ext cx="4989296" cy="37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D628-9F59-4F8D-A0BC-0D54C74A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50" y="4767738"/>
            <a:ext cx="37973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ED3287-D4BE-42EF-83A7-27B0E5DE9203}"/>
              </a:ext>
            </a:extLst>
          </p:cNvPr>
          <p:cNvCxnSpPr/>
          <p:nvPr/>
        </p:nvCxnSpPr>
        <p:spPr>
          <a:xfrm>
            <a:off x="3589506" y="5872480"/>
            <a:ext cx="5090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0A24D64-1BE9-441B-9A3B-27EA7BF0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51" y="614744"/>
            <a:ext cx="4503098" cy="3965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9181BC-0C82-4839-B415-261BF306F4BC}"/>
              </a:ext>
            </a:extLst>
          </p:cNvPr>
          <p:cNvSpPr/>
          <p:nvPr/>
        </p:nvSpPr>
        <p:spPr>
          <a:xfrm>
            <a:off x="3589506" y="308969"/>
            <a:ext cx="5194571" cy="322913"/>
          </a:xfrm>
          <a:prstGeom prst="rect">
            <a:avLst/>
          </a:prstGeom>
          <a:solidFill>
            <a:srgbClr val="63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7ACC-04FC-3B7A-2F3E-2DD1587A2D17}"/>
              </a:ext>
            </a:extLst>
          </p:cNvPr>
          <p:cNvSpPr txBox="1"/>
          <p:nvPr/>
        </p:nvSpPr>
        <p:spPr>
          <a:xfrm>
            <a:off x="2029946" y="6179699"/>
            <a:ext cx="817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Shaiara Tabassum   |   Mosroor </a:t>
            </a:r>
            <a:r>
              <a:rPr lang="en-US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Mofiz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Arman   |   Md Sahadul Hasan Arian </a:t>
            </a:r>
          </a:p>
        </p:txBody>
      </p:sp>
    </p:spTree>
    <p:extLst>
      <p:ext uri="{BB962C8B-B14F-4D97-AF65-F5344CB8AC3E}">
        <p14:creationId xmlns:p14="http://schemas.microsoft.com/office/powerpoint/2010/main" val="318136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C0C5CC-8D1F-AE99-C0DD-FC8843659ABF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references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96C8BD-C1F2-78C9-6605-D7F71BEF01A9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C878DA-5E4E-A256-F18C-8C3338BB554D}"/>
              </a:ext>
            </a:extLst>
          </p:cNvPr>
          <p:cNvGrpSpPr/>
          <p:nvPr/>
        </p:nvGrpSpPr>
        <p:grpSpPr>
          <a:xfrm>
            <a:off x="8262025" y="1974807"/>
            <a:ext cx="3618689" cy="4114699"/>
            <a:chOff x="503828" y="2100363"/>
            <a:chExt cx="3618689" cy="41146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AD2A29-FFAE-3355-BA11-C469FF11CF79}"/>
                </a:ext>
              </a:extLst>
            </p:cNvPr>
            <p:cNvGrpSpPr/>
            <p:nvPr/>
          </p:nvGrpSpPr>
          <p:grpSpPr>
            <a:xfrm>
              <a:off x="503828" y="2100363"/>
              <a:ext cx="3618689" cy="4114699"/>
              <a:chOff x="5557022" y="1554533"/>
              <a:chExt cx="3618689" cy="411469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D86E880-E949-6338-B304-6133128FE53A}"/>
                  </a:ext>
                </a:extLst>
              </p:cNvPr>
              <p:cNvSpPr/>
              <p:nvPr/>
            </p:nvSpPr>
            <p:spPr>
              <a:xfrm>
                <a:off x="5557022" y="1554533"/>
                <a:ext cx="3618689" cy="4114699"/>
              </a:xfrm>
              <a:prstGeom prst="roundRect">
                <a:avLst/>
              </a:prstGeom>
              <a:solidFill>
                <a:srgbClr val="F39C12"/>
              </a:solidFill>
              <a:ln w="762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8A5DC8D-E5AC-9B4F-B7DB-FED6B2C31E1C}"/>
                  </a:ext>
                </a:extLst>
              </p:cNvPr>
              <p:cNvCxnSpPr/>
              <p:nvPr/>
            </p:nvCxnSpPr>
            <p:spPr>
              <a:xfrm>
                <a:off x="5806009" y="2414079"/>
                <a:ext cx="3120713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73BDD-C41C-A21E-B2CD-88BD5E01CF7E}"/>
                </a:ext>
              </a:extLst>
            </p:cNvPr>
            <p:cNvSpPr txBox="1"/>
            <p:nvPr/>
          </p:nvSpPr>
          <p:spPr>
            <a:xfrm>
              <a:off x="613317" y="3102486"/>
              <a:ext cx="3509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X. Chen, W. Chen, V. </a:t>
              </a:r>
              <a:r>
                <a:rPr lang="en-US" b="0" i="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Dinavahi</a:t>
              </a:r>
              <a:r>
                <a:rPr lang="en-US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, Y. Liu and J. Feng, "</a:t>
              </a:r>
              <a:r>
                <a:rPr lang="en-US" b="1" i="0" dirty="0">
                  <a:solidFill>
                    <a:schemeClr val="bg1"/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Short-Term Load Forecasting and Associated Weather Variables Prediction Using </a:t>
              </a:r>
              <a:r>
                <a:rPr lang="en-US" b="1" i="0" dirty="0" err="1">
                  <a:solidFill>
                    <a:schemeClr val="bg1"/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ResNet</a:t>
              </a:r>
              <a:r>
                <a:rPr lang="en-US" b="1" i="0" dirty="0">
                  <a:solidFill>
                    <a:schemeClr val="bg1"/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-LSTM Based Deep Learning</a:t>
              </a:r>
              <a:r>
                <a:rPr lang="en-US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," in IEEE Access, vol. 11, pp. 5393-5405, 2023, https://doi.org/10.1109/ACCESS.2023.3236663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8BD3E4-ECE0-57DD-EFDE-9011D5882991}"/>
                </a:ext>
              </a:extLst>
            </p:cNvPr>
            <p:cNvSpPr txBox="1"/>
            <p:nvPr/>
          </p:nvSpPr>
          <p:spPr>
            <a:xfrm>
              <a:off x="1711083" y="2336849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Paper 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0C9FA9-EA9D-B39E-5C18-528AB758AF72}"/>
              </a:ext>
            </a:extLst>
          </p:cNvPr>
          <p:cNvGrpSpPr/>
          <p:nvPr/>
        </p:nvGrpSpPr>
        <p:grpSpPr>
          <a:xfrm>
            <a:off x="344942" y="1974807"/>
            <a:ext cx="3618689" cy="4114693"/>
            <a:chOff x="5557022" y="1554534"/>
            <a:chExt cx="3618689" cy="340921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1055B4-A078-5C87-A28B-5BC459FD7020}"/>
                </a:ext>
              </a:extLst>
            </p:cNvPr>
            <p:cNvSpPr/>
            <p:nvPr/>
          </p:nvSpPr>
          <p:spPr>
            <a:xfrm>
              <a:off x="5557022" y="1554534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B0AE59-E580-F56B-2DD3-8FFDF7E26858}"/>
                </a:ext>
              </a:extLst>
            </p:cNvPr>
            <p:cNvCxnSpPr/>
            <p:nvPr/>
          </p:nvCxnSpPr>
          <p:spPr>
            <a:xfrm>
              <a:off x="5806009" y="2269088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516A00-3839-23F5-2F0C-E786B78485F9}"/>
              </a:ext>
            </a:extLst>
          </p:cNvPr>
          <p:cNvSpPr txBox="1"/>
          <p:nvPr/>
        </p:nvSpPr>
        <p:spPr>
          <a:xfrm>
            <a:off x="454431" y="3041826"/>
            <a:ext cx="350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He, K.; Yang, Q.; Ji, L.; Pan, J.; Zou, Y. </a:t>
            </a:r>
            <a:r>
              <a:rPr lang="en-US" b="1" i="0" dirty="0">
                <a:solidFill>
                  <a:schemeClr val="bg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Financial Time Series Forecasting with the Deep Learning Ensemble Model</a:t>
            </a:r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. Mathematics 2023, 11, 1054. https://doi.org/10.3390/math11041054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5C42DF-552F-14BF-8781-11DEB2B828A0}"/>
              </a:ext>
            </a:extLst>
          </p:cNvPr>
          <p:cNvSpPr txBox="1"/>
          <p:nvPr/>
        </p:nvSpPr>
        <p:spPr>
          <a:xfrm>
            <a:off x="1552197" y="221129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Paper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B6245-67E2-0347-EF13-C8C6D25FDA67}"/>
              </a:ext>
            </a:extLst>
          </p:cNvPr>
          <p:cNvGrpSpPr/>
          <p:nvPr/>
        </p:nvGrpSpPr>
        <p:grpSpPr>
          <a:xfrm>
            <a:off x="4303484" y="1974808"/>
            <a:ext cx="3618689" cy="4114698"/>
            <a:chOff x="503828" y="2100364"/>
            <a:chExt cx="3618689" cy="38644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E36BEB-5F53-897A-66A1-FBEDB4883F6B}"/>
                </a:ext>
              </a:extLst>
            </p:cNvPr>
            <p:cNvGrpSpPr/>
            <p:nvPr/>
          </p:nvGrpSpPr>
          <p:grpSpPr>
            <a:xfrm>
              <a:off x="503828" y="2100364"/>
              <a:ext cx="3618689" cy="3864444"/>
              <a:chOff x="5557022" y="1554534"/>
              <a:chExt cx="3618689" cy="386444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FD750E-9B37-C24A-3597-6FB85AA36295}"/>
                  </a:ext>
                </a:extLst>
              </p:cNvPr>
              <p:cNvSpPr/>
              <p:nvPr/>
            </p:nvSpPr>
            <p:spPr>
              <a:xfrm>
                <a:off x="5557022" y="1554534"/>
                <a:ext cx="3618689" cy="3864444"/>
              </a:xfrm>
              <a:prstGeom prst="roundRect">
                <a:avLst/>
              </a:prstGeom>
              <a:solidFill>
                <a:srgbClr val="F39C12"/>
              </a:solidFill>
              <a:ln w="762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75317F-8BF7-C7D1-3C9B-90616EB8087D}"/>
                  </a:ext>
                </a:extLst>
              </p:cNvPr>
              <p:cNvCxnSpPr/>
              <p:nvPr/>
            </p:nvCxnSpPr>
            <p:spPr>
              <a:xfrm>
                <a:off x="5806009" y="2368396"/>
                <a:ext cx="3120713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851549-F4C3-C450-9DC6-BFA583A6C237}"/>
                </a:ext>
              </a:extLst>
            </p:cNvPr>
            <p:cNvSpPr txBox="1"/>
            <p:nvPr/>
          </p:nvSpPr>
          <p:spPr>
            <a:xfrm>
              <a:off x="613317" y="3102486"/>
              <a:ext cx="3509200" cy="2688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Bento PMR, Pombo JAN, </a:t>
              </a:r>
              <a:r>
                <a:rPr lang="en-US" b="0" i="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Calado</a:t>
              </a:r>
              <a:r>
                <a:rPr lang="en-US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 MRA, Mariano SJPS. </a:t>
              </a:r>
              <a:r>
                <a:rPr lang="en-US" b="1" i="0" dirty="0">
                  <a:solidFill>
                    <a:schemeClr val="bg1"/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Stacking Ensemble Methodology Using Deep Learning and ARIMA Models for Short-Term Load Forecasting</a:t>
              </a:r>
              <a:r>
                <a:rPr lang="en-US" b="0" i="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Varela Round" panose="00000500000000000000" pitchFamily="2" charset="-79"/>
                  <a:cs typeface="Varela Round" panose="00000500000000000000" pitchFamily="2" charset="-79"/>
                </a:rPr>
                <a:t>. Energies. 2021; 14(21):7378. https://doi.org/10.3390/en14217378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DC0F20-16A5-B35C-8391-8A162D78C88B}"/>
                </a:ext>
              </a:extLst>
            </p:cNvPr>
            <p:cNvSpPr txBox="1"/>
            <p:nvPr/>
          </p:nvSpPr>
          <p:spPr>
            <a:xfrm>
              <a:off x="1711083" y="233684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Paper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C699-4A18-3666-636F-EC0E7B5BE96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Arima model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AEE34A-F9B8-7D8E-0C37-13B673019FE4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91F40B-27F9-8918-DCB4-3DDFFDEC55AE}"/>
                  </a:ext>
                </a:extLst>
              </p:cNvPr>
              <p:cNvSpPr txBox="1"/>
              <p:nvPr/>
            </p:nvSpPr>
            <p:spPr>
              <a:xfrm>
                <a:off x="4269381" y="2610795"/>
                <a:ext cx="7223965" cy="1497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91F40B-27F9-8918-DCB4-3DDFFDEC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81" y="2610795"/>
                <a:ext cx="7223965" cy="1497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6B0F4-B436-6AB8-CB19-39ED513FDA7C}"/>
              </a:ext>
            </a:extLst>
          </p:cNvPr>
          <p:cNvGrpSpPr/>
          <p:nvPr/>
        </p:nvGrpSpPr>
        <p:grpSpPr>
          <a:xfrm>
            <a:off x="613571" y="2374512"/>
            <a:ext cx="5652915" cy="3467744"/>
            <a:chOff x="1418253" y="3200400"/>
            <a:chExt cx="5652915" cy="346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59D763D-8C9C-39BF-6FDD-6B9969D1291F}"/>
                    </a:ext>
                  </a:extLst>
                </p:cNvPr>
                <p:cNvSpPr txBox="1"/>
                <p:nvPr/>
              </p:nvSpPr>
              <p:spPr>
                <a:xfrm>
                  <a:off x="1418253" y="3200400"/>
                  <a:ext cx="701538" cy="34677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bg1"/>
                    </a:solidFill>
                  </a:endParaRPr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</a:endParaRPr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59D763D-8C9C-39BF-6FDD-6B9969D12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253" y="3200400"/>
                  <a:ext cx="701538" cy="34677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F40C1-2D63-58D8-6B23-D5E29CBE8E26}"/>
                </a:ext>
              </a:extLst>
            </p:cNvPr>
            <p:cNvSpPr txBox="1"/>
            <p:nvPr/>
          </p:nvSpPr>
          <p:spPr>
            <a:xfrm>
              <a:off x="2035815" y="3237724"/>
              <a:ext cx="5035353" cy="3343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= Actual Observation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= Vertical Translation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= Past time series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= Error in prediction on previous data points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= ARMA coefficient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= ARMA coefficient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3660B74-7BBC-89EB-7BBB-C10BCCA561E6}"/>
              </a:ext>
            </a:extLst>
          </p:cNvPr>
          <p:cNvSpPr/>
          <p:nvPr/>
        </p:nvSpPr>
        <p:spPr>
          <a:xfrm rot="5400000">
            <a:off x="7763069" y="3652936"/>
            <a:ext cx="587828" cy="1903445"/>
          </a:xfrm>
          <a:prstGeom prst="rightBrace">
            <a:avLst>
              <a:gd name="adj1" fmla="val 8333"/>
              <a:gd name="adj2" fmla="val 4951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50E93B5-7E5B-0F0B-9007-116B8CF4C04C}"/>
              </a:ext>
            </a:extLst>
          </p:cNvPr>
          <p:cNvSpPr/>
          <p:nvPr/>
        </p:nvSpPr>
        <p:spPr>
          <a:xfrm rot="5400000">
            <a:off x="10024187" y="3652936"/>
            <a:ext cx="587828" cy="1903445"/>
          </a:xfrm>
          <a:prstGeom prst="rightBrace">
            <a:avLst>
              <a:gd name="adj1" fmla="val 8333"/>
              <a:gd name="adj2" fmla="val 4951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2BE42-A2AE-1F87-8137-7C6236FAA6A9}"/>
              </a:ext>
            </a:extLst>
          </p:cNvPr>
          <p:cNvSpPr txBox="1"/>
          <p:nvPr/>
        </p:nvSpPr>
        <p:spPr>
          <a:xfrm>
            <a:off x="7613780" y="522599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C2177-8556-EDD4-3DBB-6B00ABC81A98}"/>
              </a:ext>
            </a:extLst>
          </p:cNvPr>
          <p:cNvSpPr txBox="1"/>
          <p:nvPr/>
        </p:nvSpPr>
        <p:spPr>
          <a:xfrm>
            <a:off x="9669626" y="530035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 Part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03F7D6-58CC-0AED-B8C3-D693C8104A54}"/>
              </a:ext>
            </a:extLst>
          </p:cNvPr>
          <p:cNvSpPr txBox="1"/>
          <p:nvPr/>
        </p:nvSpPr>
        <p:spPr>
          <a:xfrm>
            <a:off x="3059843" y="1592999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Auto Regressive(AR) Integrated(I) Moving Average(MA)</a:t>
            </a:r>
          </a:p>
        </p:txBody>
      </p:sp>
    </p:spTree>
    <p:extLst>
      <p:ext uri="{BB962C8B-B14F-4D97-AF65-F5344CB8AC3E}">
        <p14:creationId xmlns:p14="http://schemas.microsoft.com/office/powerpoint/2010/main" val="9230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C699-4A18-3666-636F-EC0E7B5BE96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Arima model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AEE34A-F9B8-7D8E-0C37-13B673019FE4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03F7D6-58CC-0AED-B8C3-D693C8104A54}"/>
              </a:ext>
            </a:extLst>
          </p:cNvPr>
          <p:cNvSpPr txBox="1"/>
          <p:nvPr/>
        </p:nvSpPr>
        <p:spPr>
          <a:xfrm>
            <a:off x="3059843" y="1592999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Auto Regressive(AR) Integrated(I) Moving Average(MA)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38389-CC19-3BE9-6DDF-F1615E187DFF}"/>
              </a:ext>
            </a:extLst>
          </p:cNvPr>
          <p:cNvSpPr txBox="1"/>
          <p:nvPr/>
        </p:nvSpPr>
        <p:spPr>
          <a:xfrm>
            <a:off x="838200" y="253218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ARIMA(P,D,Q)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EFAA-384C-D1F4-18DB-A6F87598B7B8}"/>
              </a:ext>
            </a:extLst>
          </p:cNvPr>
          <p:cNvSpPr txBox="1"/>
          <p:nvPr/>
        </p:nvSpPr>
        <p:spPr>
          <a:xfrm>
            <a:off x="838200" y="3150698"/>
            <a:ext cx="326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 = Order of the AR model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 = # of Differencing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Q = Order of the MA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DC286-FB08-78B3-8F42-F0A09263CBAB}"/>
                  </a:ext>
                </a:extLst>
              </p:cNvPr>
              <p:cNvSpPr txBox="1"/>
              <p:nvPr/>
            </p:nvSpPr>
            <p:spPr>
              <a:xfrm>
                <a:off x="4269381" y="2610795"/>
                <a:ext cx="7223965" cy="1497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DC286-FB08-78B3-8F42-F0A09263C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81" y="2610795"/>
                <a:ext cx="7223965" cy="1497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B2645780-04B6-14E0-F00D-E26A2A20E060}"/>
              </a:ext>
            </a:extLst>
          </p:cNvPr>
          <p:cNvSpPr/>
          <p:nvPr/>
        </p:nvSpPr>
        <p:spPr>
          <a:xfrm rot="5400000">
            <a:off x="7763069" y="3652936"/>
            <a:ext cx="587828" cy="1903445"/>
          </a:xfrm>
          <a:prstGeom prst="rightBrace">
            <a:avLst>
              <a:gd name="adj1" fmla="val 8333"/>
              <a:gd name="adj2" fmla="val 4951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100BD18-70FE-A816-80AC-94CB9DD6B235}"/>
              </a:ext>
            </a:extLst>
          </p:cNvPr>
          <p:cNvSpPr/>
          <p:nvPr/>
        </p:nvSpPr>
        <p:spPr>
          <a:xfrm rot="5400000">
            <a:off x="10024187" y="3652936"/>
            <a:ext cx="587828" cy="1903445"/>
          </a:xfrm>
          <a:prstGeom prst="rightBrace">
            <a:avLst>
              <a:gd name="adj1" fmla="val 8333"/>
              <a:gd name="adj2" fmla="val 4951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A6E88-4FFB-9D58-DA15-7AEEFA74F3E3}"/>
              </a:ext>
            </a:extLst>
          </p:cNvPr>
          <p:cNvSpPr txBox="1"/>
          <p:nvPr/>
        </p:nvSpPr>
        <p:spPr>
          <a:xfrm>
            <a:off x="7613780" y="522599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 Part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0060F-171C-E248-3E55-5C8CFE9CB8E5}"/>
              </a:ext>
            </a:extLst>
          </p:cNvPr>
          <p:cNvSpPr txBox="1"/>
          <p:nvPr/>
        </p:nvSpPr>
        <p:spPr>
          <a:xfrm>
            <a:off x="9669626" y="530035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 Part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9FF4BA-71E7-431D-651F-FF42F4393286}"/>
                  </a:ext>
                </a:extLst>
              </p:cNvPr>
              <p:cNvSpPr txBox="1"/>
              <p:nvPr/>
            </p:nvSpPr>
            <p:spPr>
              <a:xfrm>
                <a:off x="1845027" y="5133983"/>
                <a:ext cx="33879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5,4,6,7,9,12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  <a:p>
                <a:endParaRPr lang="en-US" sz="2400" b="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9FF4BA-71E7-431D-651F-FF42F4393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7" y="5133983"/>
                <a:ext cx="3387969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183D42-025F-7D21-9AF0-BC7D29A16A55}"/>
                  </a:ext>
                </a:extLst>
              </p:cNvPr>
              <p:cNvSpPr txBox="1"/>
              <p:nvPr/>
            </p:nvSpPr>
            <p:spPr>
              <a:xfrm>
                <a:off x="2236964" y="4603241"/>
                <a:ext cx="2177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183D42-025F-7D21-9AF0-BC7D29A1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4" y="4603241"/>
                <a:ext cx="217713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6AFA79A-A14F-1F0D-ADD7-0202474F2EA1}"/>
              </a:ext>
            </a:extLst>
          </p:cNvPr>
          <p:cNvSpPr txBox="1"/>
          <p:nvPr/>
        </p:nvSpPr>
        <p:spPr>
          <a:xfrm>
            <a:off x="95093" y="522599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Differencing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7338F2-8320-1EC2-F194-F7ED622F1064}"/>
                  </a:ext>
                </a:extLst>
              </p:cNvPr>
              <p:cNvSpPr txBox="1"/>
              <p:nvPr/>
            </p:nvSpPr>
            <p:spPr>
              <a:xfrm>
                <a:off x="2236964" y="5654701"/>
                <a:ext cx="33879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1,−2,−1,−2,−3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  <a:p>
                <a:endParaRPr lang="en-US" sz="2400" b="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7338F2-8320-1EC2-F194-F7ED622F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64" y="5654701"/>
                <a:ext cx="338796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C69B46-ACBD-59C2-022F-D0CFE9BCE100}"/>
                  </a:ext>
                </a:extLst>
              </p:cNvPr>
              <p:cNvSpPr txBox="1"/>
              <p:nvPr/>
            </p:nvSpPr>
            <p:spPr>
              <a:xfrm>
                <a:off x="1777144" y="6149129"/>
                <a:ext cx="33879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3,−1,1,1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  <a:p>
                <a:endParaRPr lang="en-US" sz="2400" b="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C69B46-ACBD-59C2-022F-D0CFE9B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44" y="6149129"/>
                <a:ext cx="3387969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89901DC0-4412-CE15-F878-D54FFF1D2C4A}"/>
              </a:ext>
            </a:extLst>
          </p:cNvPr>
          <p:cNvSpPr/>
          <p:nvPr/>
        </p:nvSpPr>
        <p:spPr>
          <a:xfrm>
            <a:off x="2063352" y="4460581"/>
            <a:ext cx="265725" cy="2269489"/>
          </a:xfrm>
          <a:prstGeom prst="leftBrace">
            <a:avLst>
              <a:gd name="adj1" fmla="val 8333"/>
              <a:gd name="adj2" fmla="val 4951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8FC6C-2220-C8DA-B086-8AFDBD84B884}"/>
              </a:ext>
            </a:extLst>
          </p:cNvPr>
          <p:cNvSpPr txBox="1"/>
          <p:nvPr/>
        </p:nvSpPr>
        <p:spPr>
          <a:xfrm>
            <a:off x="6567069" y="6101148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Special Case: ARIMA(P,0,Q)=ARMA(P,Q)</a:t>
            </a:r>
          </a:p>
        </p:txBody>
      </p:sp>
    </p:spTree>
    <p:extLst>
      <p:ext uri="{BB962C8B-B14F-4D97-AF65-F5344CB8AC3E}">
        <p14:creationId xmlns:p14="http://schemas.microsoft.com/office/powerpoint/2010/main" val="37202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C699-4A18-3666-636F-EC0E7B5BE96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Arima model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AEE34A-F9B8-7D8E-0C37-13B673019FE4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03F7D6-58CC-0AED-B8C3-D693C8104A54}"/>
              </a:ext>
            </a:extLst>
          </p:cNvPr>
          <p:cNvSpPr txBox="1"/>
          <p:nvPr/>
        </p:nvSpPr>
        <p:spPr>
          <a:xfrm>
            <a:off x="3059843" y="1592999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Auto Regressive(AR) Integrated(I) Moving Average(MA)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9022D-2720-D690-8219-E42539B0C488}"/>
              </a:ext>
            </a:extLst>
          </p:cNvPr>
          <p:cNvSpPr txBox="1"/>
          <p:nvPr/>
        </p:nvSpPr>
        <p:spPr>
          <a:xfrm>
            <a:off x="470320" y="2633226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ARIMA requires dataset to be </a:t>
            </a:r>
            <a:r>
              <a:rPr lang="en-US" dirty="0">
                <a:solidFill>
                  <a:srgbClr val="F39C1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stationary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7C3B0-E910-5785-0F08-B8808CC6A1BC}"/>
              </a:ext>
            </a:extLst>
          </p:cNvPr>
          <p:cNvSpPr txBox="1"/>
          <p:nvPr/>
        </p:nvSpPr>
        <p:spPr>
          <a:xfrm>
            <a:off x="480646" y="3251739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9C1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Stationary data 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= mean &amp; variance is constant for whole series in any time period chosen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ADB0E3-373F-921C-F357-D079FD55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71" y="2305332"/>
            <a:ext cx="6306535" cy="37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5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C699-4A18-3666-636F-EC0E7B5BE96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Arima model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AEE34A-F9B8-7D8E-0C37-13B673019FE4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39022D-2720-D690-8219-E42539B0C488}"/>
              </a:ext>
            </a:extLst>
          </p:cNvPr>
          <p:cNvSpPr txBox="1"/>
          <p:nvPr/>
        </p:nvSpPr>
        <p:spPr>
          <a:xfrm>
            <a:off x="470320" y="2633226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ARIMA requires dataset to be </a:t>
            </a:r>
            <a:r>
              <a:rPr lang="en-US" dirty="0">
                <a:solidFill>
                  <a:srgbClr val="F39C1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stationary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7C3B0-E910-5785-0F08-B8808CC6A1BC}"/>
              </a:ext>
            </a:extLst>
          </p:cNvPr>
          <p:cNvSpPr txBox="1"/>
          <p:nvPr/>
        </p:nvSpPr>
        <p:spPr>
          <a:xfrm>
            <a:off x="480646" y="3251739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9C1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Stationary data 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= mean &amp; variance is constant for whole series in any time period chosen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93C99-2102-988A-98B1-A7157E79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22" y="1508612"/>
            <a:ext cx="6580784" cy="49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EC29B8-C585-96DA-B148-955A7C19EC92}"/>
              </a:ext>
            </a:extLst>
          </p:cNvPr>
          <p:cNvSpPr/>
          <p:nvPr/>
        </p:nvSpPr>
        <p:spPr>
          <a:xfrm>
            <a:off x="1781438" y="2602509"/>
            <a:ext cx="8734162" cy="2042916"/>
          </a:xfrm>
          <a:prstGeom prst="roundRect">
            <a:avLst/>
          </a:prstGeom>
          <a:solidFill>
            <a:srgbClr val="3F4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Paper 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71383-A6E5-3C22-507F-281DD41718B6}"/>
              </a:ext>
            </a:extLst>
          </p:cNvPr>
          <p:cNvSpPr txBox="1"/>
          <p:nvPr/>
        </p:nvSpPr>
        <p:spPr>
          <a:xfrm>
            <a:off x="1781438" y="2937220"/>
            <a:ext cx="86164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Financial Time Series Forecasting with the Deep Learning</a:t>
            </a:r>
          </a:p>
          <a:p>
            <a:pPr lvl="1" algn="ctr"/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Ensemble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BF148A-CC26-9C68-85ED-A547272CBD2F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AD27E3-C98A-1578-5C60-5E3C994A4D3E}"/>
              </a:ext>
            </a:extLst>
          </p:cNvPr>
          <p:cNvSpPr txBox="1"/>
          <p:nvPr/>
        </p:nvSpPr>
        <p:spPr>
          <a:xfrm>
            <a:off x="1781438" y="2429433"/>
            <a:ext cx="9573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F0DEA-37E2-156F-EFA5-95F9DCBDAFB0}"/>
              </a:ext>
            </a:extLst>
          </p:cNvPr>
          <p:cNvSpPr txBox="1"/>
          <p:nvPr/>
        </p:nvSpPr>
        <p:spPr>
          <a:xfrm>
            <a:off x="8084816" y="3529872"/>
            <a:ext cx="95731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8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Unique Contribution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C738A0-8BD9-5274-FE1F-DC23841F957E}"/>
              </a:ext>
            </a:extLst>
          </p:cNvPr>
          <p:cNvSpPr txBox="1"/>
          <p:nvPr/>
        </p:nvSpPr>
        <p:spPr>
          <a:xfrm>
            <a:off x="2668315" y="2472861"/>
            <a:ext cx="954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proposal of </a:t>
            </a:r>
            <a:r>
              <a:rPr lang="en-US" sz="2800" dirty="0">
                <a:solidFill>
                  <a:srgbClr val="FFC000"/>
                </a:solidFill>
                <a:latin typeface="CentralW01-Bold" panose="02000000000000000000" pitchFamily="2" charset="0"/>
              </a:rPr>
              <a:t>ARMA-CNNLSTM Hybrid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929A1-B094-5EAC-F2CC-15F4C67B5413}"/>
              </a:ext>
            </a:extLst>
          </p:cNvPr>
          <p:cNvSpPr txBox="1"/>
          <p:nvPr/>
        </p:nvSpPr>
        <p:spPr>
          <a:xfrm>
            <a:off x="2679558" y="3035417"/>
            <a:ext cx="762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Combination of ARMA and Deep learning techniques: CNN + 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8EAC-0FA1-5158-A791-9B408163EAF6}"/>
              </a:ext>
            </a:extLst>
          </p:cNvPr>
          <p:cNvSpPr txBox="1"/>
          <p:nvPr/>
        </p:nvSpPr>
        <p:spPr>
          <a:xfrm>
            <a:off x="1713845" y="2421417"/>
            <a:ext cx="939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428D6-D300-E940-0AC4-7375A2F9883E}"/>
              </a:ext>
            </a:extLst>
          </p:cNvPr>
          <p:cNvSpPr txBox="1"/>
          <p:nvPr/>
        </p:nvSpPr>
        <p:spPr>
          <a:xfrm>
            <a:off x="2680038" y="3949965"/>
            <a:ext cx="856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entralW01-Bold" panose="02000000000000000000" pitchFamily="2" charset="0"/>
              </a:rPr>
              <a:t>Evaluation</a:t>
            </a:r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 &amp; </a:t>
            </a:r>
            <a:r>
              <a:rPr lang="en-US" sz="2800" dirty="0">
                <a:solidFill>
                  <a:srgbClr val="FFC000"/>
                </a:solidFill>
                <a:latin typeface="CentralW01-Bold" panose="02000000000000000000" pitchFamily="2" charset="0"/>
              </a:rPr>
              <a:t>validation</a:t>
            </a:r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 of approach</a:t>
            </a:r>
            <a:endParaRPr lang="en-US" sz="2800" dirty="0">
              <a:solidFill>
                <a:srgbClr val="FFC000"/>
              </a:solidFill>
              <a:latin typeface="CentralW01-Bold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B35FD-3ED5-700D-3CAC-483D0EB07441}"/>
              </a:ext>
            </a:extLst>
          </p:cNvPr>
          <p:cNvSpPr txBox="1"/>
          <p:nvPr/>
        </p:nvSpPr>
        <p:spPr>
          <a:xfrm>
            <a:off x="2680038" y="4384386"/>
            <a:ext cx="762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Evaluation &amp; Validation of proposed approach using Shanghai Stock Exchange  Data 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and Hang Seng Index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EECC8-10DD-5522-6656-7ADE359213B6}"/>
              </a:ext>
            </a:extLst>
          </p:cNvPr>
          <p:cNvSpPr txBox="1"/>
          <p:nvPr/>
        </p:nvSpPr>
        <p:spPr>
          <a:xfrm>
            <a:off x="1713845" y="4087643"/>
            <a:ext cx="1085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FCEC80-B4C8-0FFF-5CF3-933A1EEB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" y="4095330"/>
            <a:ext cx="1080753" cy="1080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BC73A2-194F-F998-FBC3-1671454E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" y="2489463"/>
            <a:ext cx="1080753" cy="10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E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ED491A-4F92-E7CA-2A81-3F1921ADAB8D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F0B1-0555-309B-1A41-E89740503967}"/>
              </a:ext>
            </a:extLst>
          </p:cNvPr>
          <p:cNvSpPr txBox="1">
            <a:spLocks/>
          </p:cNvSpPr>
          <p:nvPr/>
        </p:nvSpPr>
        <p:spPr>
          <a:xfrm>
            <a:off x="838200" y="-5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Description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3F28A4-FF42-420D-6844-80F372CE4AF6}"/>
              </a:ext>
            </a:extLst>
          </p:cNvPr>
          <p:cNvCxnSpPr>
            <a:cxnSpLocks/>
          </p:cNvCxnSpPr>
          <p:nvPr/>
        </p:nvCxnSpPr>
        <p:spPr>
          <a:xfrm>
            <a:off x="585280" y="1147298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6867A-D45E-E503-97E2-C91DCFDE5CBA}"/>
              </a:ext>
            </a:extLst>
          </p:cNvPr>
          <p:cNvGrpSpPr/>
          <p:nvPr/>
        </p:nvGrpSpPr>
        <p:grpSpPr>
          <a:xfrm>
            <a:off x="301558" y="1964989"/>
            <a:ext cx="3618689" cy="3467758"/>
            <a:chOff x="651753" y="1867711"/>
            <a:chExt cx="3618689" cy="340921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49EAF2-A37E-1FA5-3536-577189163C65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9760C2-C491-602B-FF78-F2E94CC7C5B8}"/>
                </a:ext>
              </a:extLst>
            </p:cNvPr>
            <p:cNvSpPr txBox="1"/>
            <p:nvPr/>
          </p:nvSpPr>
          <p:spPr>
            <a:xfrm>
              <a:off x="834860" y="3119746"/>
              <a:ext cx="3120713" cy="145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EU ETS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+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Shanghai Composite Index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+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Bitcoin dataset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3C99C7-FEA1-17D2-87FA-F6CC0667D7EF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1B66D6-A15A-DCC0-C544-FBCB4B4F60DD}"/>
              </a:ext>
            </a:extLst>
          </p:cNvPr>
          <p:cNvCxnSpPr/>
          <p:nvPr/>
        </p:nvCxnSpPr>
        <p:spPr>
          <a:xfrm>
            <a:off x="501549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A83FC-3BB1-9C43-633A-4FECDD311335}"/>
              </a:ext>
            </a:extLst>
          </p:cNvPr>
          <p:cNvCxnSpPr/>
          <p:nvPr/>
        </p:nvCxnSpPr>
        <p:spPr>
          <a:xfrm>
            <a:off x="550545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96972E-837E-8C5F-801A-9159EB850CA3}"/>
              </a:ext>
            </a:extLst>
          </p:cNvPr>
          <p:cNvGrpSpPr/>
          <p:nvPr/>
        </p:nvGrpSpPr>
        <p:grpSpPr>
          <a:xfrm>
            <a:off x="4286655" y="1964989"/>
            <a:ext cx="3618689" cy="3467758"/>
            <a:chOff x="651753" y="1867711"/>
            <a:chExt cx="3618689" cy="340921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0591246-8A6D-4C65-59E5-439B0871C0A7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6ACC11-ED51-CA66-1BB8-84706BE5AAFF}"/>
                </a:ext>
              </a:extLst>
            </p:cNvPr>
            <p:cNvSpPr txBox="1"/>
            <p:nvPr/>
          </p:nvSpPr>
          <p:spPr>
            <a:xfrm>
              <a:off x="858061" y="2991871"/>
              <a:ext cx="3120713" cy="145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Total of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645 + 2447 + 3107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Observations from various timeframes from three datasets.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859D3B-A5CC-E6FB-A5AE-41F1F8568407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1E8413-1A4F-FA19-7CEC-F1D04E55DB3B}"/>
              </a:ext>
            </a:extLst>
          </p:cNvPr>
          <p:cNvCxnSpPr/>
          <p:nvPr/>
        </p:nvCxnSpPr>
        <p:spPr>
          <a:xfrm>
            <a:off x="4492963" y="2964885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B1F3E9-0818-D9E9-2089-FC2D81B1487B}"/>
              </a:ext>
            </a:extLst>
          </p:cNvPr>
          <p:cNvCxnSpPr/>
          <p:nvPr/>
        </p:nvCxnSpPr>
        <p:spPr>
          <a:xfrm>
            <a:off x="4535642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2DF143-8059-5962-E485-5CC8BD58E5BA}"/>
              </a:ext>
            </a:extLst>
          </p:cNvPr>
          <p:cNvGrpSpPr/>
          <p:nvPr/>
        </p:nvGrpSpPr>
        <p:grpSpPr>
          <a:xfrm>
            <a:off x="8154331" y="1964989"/>
            <a:ext cx="3618689" cy="3584218"/>
            <a:chOff x="651753" y="1867711"/>
            <a:chExt cx="3618689" cy="340921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E8F0290-7916-C3CB-3C0E-21A02C5A2D02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695CAE-D65E-91E1-259B-049F1610C6E8}"/>
                </a:ext>
              </a:extLst>
            </p:cNvPr>
            <p:cNvSpPr txBox="1"/>
            <p:nvPr/>
          </p:nvSpPr>
          <p:spPr>
            <a:xfrm>
              <a:off x="900740" y="3094936"/>
              <a:ext cx="3120713" cy="1405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Only Shanghai Index was stationary, rest of them was non-stationary. So, Shanghai Index was differenced once.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0350C7-BE96-B215-CAAB-01001AF82A1E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D9BFC8-A003-D898-C1D9-71D1CF231D6C}"/>
              </a:ext>
            </a:extLst>
          </p:cNvPr>
          <p:cNvCxnSpPr/>
          <p:nvPr/>
        </p:nvCxnSpPr>
        <p:spPr>
          <a:xfrm>
            <a:off x="8447372" y="2964350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B9FBAB-A5EF-3C63-98C1-5022753F861C}"/>
              </a:ext>
            </a:extLst>
          </p:cNvPr>
          <p:cNvCxnSpPr/>
          <p:nvPr/>
        </p:nvCxnSpPr>
        <p:spPr>
          <a:xfrm>
            <a:off x="8403318" y="4954233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7B3747-510D-6BA7-1B1B-5908D865AF07}"/>
              </a:ext>
            </a:extLst>
          </p:cNvPr>
          <p:cNvSpPr txBox="1"/>
          <p:nvPr/>
        </p:nvSpPr>
        <p:spPr>
          <a:xfrm>
            <a:off x="8822977" y="2130417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Preprocessing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On Dataset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C96E6-8D65-D706-98E5-7923DE3F8161}"/>
              </a:ext>
            </a:extLst>
          </p:cNvPr>
          <p:cNvSpPr txBox="1"/>
          <p:nvPr/>
        </p:nvSpPr>
        <p:spPr>
          <a:xfrm>
            <a:off x="1011779" y="2161847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Dataset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Introduction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4B8F74-CC7D-44CE-7FF4-E748386B0CEB}"/>
              </a:ext>
            </a:extLst>
          </p:cNvPr>
          <p:cNvSpPr txBox="1"/>
          <p:nvPr/>
        </p:nvSpPr>
        <p:spPr>
          <a:xfrm>
            <a:off x="5468062" y="210653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# Rows</a:t>
            </a:r>
          </a:p>
        </p:txBody>
      </p:sp>
    </p:spTree>
    <p:extLst>
      <p:ext uri="{BB962C8B-B14F-4D97-AF65-F5344CB8AC3E}">
        <p14:creationId xmlns:p14="http://schemas.microsoft.com/office/powerpoint/2010/main" val="406341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1081</Words>
  <Application>Microsoft Office PowerPoint</Application>
  <PresentationFormat>Widescreen</PresentationFormat>
  <Paragraphs>225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CentralW01-Bold</vt:lpstr>
      <vt:lpstr>Varela Round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 Work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Sahadul Hasan Arian</dc:creator>
  <cp:lastModifiedBy>Md Sahadul Hasan Arian</cp:lastModifiedBy>
  <cp:revision>124</cp:revision>
  <dcterms:created xsi:type="dcterms:W3CDTF">2023-03-25T03:35:15Z</dcterms:created>
  <dcterms:modified xsi:type="dcterms:W3CDTF">2023-03-26T06:23:58Z</dcterms:modified>
</cp:coreProperties>
</file>