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262" r:id="rId4"/>
    <p:sldId id="260" r:id="rId5"/>
    <p:sldId id="286" r:id="rId6"/>
    <p:sldId id="287" r:id="rId7"/>
    <p:sldId id="264" r:id="rId8"/>
    <p:sldId id="265" r:id="rId9"/>
    <p:sldId id="288" r:id="rId10"/>
    <p:sldId id="267" r:id="rId11"/>
    <p:sldId id="266" r:id="rId12"/>
    <p:sldId id="289" r:id="rId13"/>
    <p:sldId id="269" r:id="rId14"/>
    <p:sldId id="271" r:id="rId15"/>
    <p:sldId id="290" r:id="rId16"/>
    <p:sldId id="272" r:id="rId17"/>
    <p:sldId id="291" r:id="rId18"/>
    <p:sldId id="273" r:id="rId19"/>
    <p:sldId id="292" r:id="rId20"/>
    <p:sldId id="274" r:id="rId21"/>
    <p:sldId id="293" r:id="rId22"/>
    <p:sldId id="275" r:id="rId23"/>
    <p:sldId id="295" r:id="rId24"/>
    <p:sldId id="294" r:id="rId25"/>
    <p:sldId id="278" r:id="rId26"/>
    <p:sldId id="276" r:id="rId27"/>
    <p:sldId id="307" r:id="rId28"/>
    <p:sldId id="279" r:id="rId29"/>
    <p:sldId id="277" r:id="rId30"/>
    <p:sldId id="306" r:id="rId31"/>
    <p:sldId id="280" r:id="rId32"/>
    <p:sldId id="304" r:id="rId33"/>
    <p:sldId id="281" r:id="rId34"/>
    <p:sldId id="302" r:id="rId35"/>
    <p:sldId id="283" r:id="rId36"/>
    <p:sldId id="300" r:id="rId37"/>
    <p:sldId id="285" r:id="rId38"/>
    <p:sldId id="298" r:id="rId39"/>
    <p:sldId id="282" r:id="rId40"/>
    <p:sldId id="308" r:id="rId41"/>
    <p:sldId id="309" r:id="rId42"/>
    <p:sldId id="310" r:id="rId43"/>
    <p:sldId id="312" r:id="rId44"/>
    <p:sldId id="313" r:id="rId45"/>
    <p:sldId id="28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9" autoAdjust="0"/>
    <p:restoredTop sz="94660"/>
  </p:normalViewPr>
  <p:slideViewPr>
    <p:cSldViewPr snapToGrid="0">
      <p:cViewPr>
        <p:scale>
          <a:sx n="66" d="100"/>
          <a:sy n="66" d="100"/>
        </p:scale>
        <p:origin x="81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C4A5-218C-4D6C-BA67-2C27444D81E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697F-E7A6-4545-AB7A-79908F5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97F-E7A6-4545-AB7A-79908F55FA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97F-E7A6-4545-AB7A-79908F55FA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97F-E7A6-4545-AB7A-79908F55FA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97F-E7A6-4545-AB7A-79908F55FA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97F-E7A6-4545-AB7A-79908F55FA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5765-8116-EAA2-502C-4D730AC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528BA-48D1-ABD6-454E-AE4B9A3C9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EA96-5F63-9B87-EDCF-43BB3D05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2085-A059-0C9F-53D0-BF130829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EA6F-D557-E1B0-CC1A-EB8DCE7D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FBFA-BFD2-D877-4FB0-9829A1D9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C602-0094-32DA-0063-3CA0ED4CE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5990-3587-5CA7-6279-BBA41F63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0EB1-AD3D-A157-7B37-6184C8E0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C415-92B7-03C2-3E90-0A780C89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8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E873-5122-93B9-0F2C-72E4841E0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1ED2E-F632-D483-0F80-74D64674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0EA8-54DA-8D52-E729-219980B7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3D89-9163-FAAC-3C55-3D6D23AD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03AE-2D54-DF8A-4F4C-FE59A1D0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1C69-A431-619C-121B-99670375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915B-1F30-C672-98FF-FF00E82E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BFC4-3607-1328-C1CE-0BA49AA2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E52F-732E-FE8F-EB6E-6E78B301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5DE47-87C6-3055-DBFA-4B8F312C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51DA-0DDB-A5E2-C044-9EBC23D5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BB18-FCF3-73CA-EA25-3874084D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9140-D305-B07F-127D-7DB2B708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1991-D29C-846F-73F2-2FCD15DC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9E03-6343-A75F-6BA8-3AF44B4A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107-B8D7-8BA3-C32D-4E136C67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E6EE-D693-9A35-D8CC-F2BCF28D7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15A12-65B9-42A3-D469-B751DD42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4F27F-74F2-71E4-CF2C-AEBBEDE5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2C94-8738-2FBE-7037-2058079B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5E7F4-7F1F-031D-FD2E-57504684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1B1C-8823-6005-573D-D9EB36F1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51807-CBF5-4E24-9902-B617DAF0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349B-6631-73CC-73B0-1CC3D0B1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0ABCD-B75F-D521-0FA2-D7303A71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B2E9A-C894-4C3D-AC15-C7411ADB3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A7FC6-3DA0-B019-270F-06B43FD4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A319D-F9F2-3F36-4C86-62CAF6E8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AB2D0-0A30-8B6A-649F-C9C8B84D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92B4-64C7-5F30-1B66-4DAE1AD6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C5264-26D0-DE6D-7567-FCDDACC7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80F5C-CD0D-DA8C-082A-C18EA441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2118-331C-0BCA-FE85-25C35E2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506B9-F638-35C9-29EF-102D44AE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D18F4-763C-B4E0-87F5-96B0A04E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D99EA-ABB7-E5BC-2B54-042AFB0E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BC24-6921-900A-6FC2-79CCBBA6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EB9D-B56D-1644-3866-9EDD6EC1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4C0E-A440-FBDA-E816-5390FF17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E3D53-B1F4-2E62-E4AD-6DE4FA82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40DF6-847B-D3A8-71D2-F30B015C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25C0-BBC5-D91D-34C0-92CC8CF2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9911-7428-3CA6-FC21-1A944BB1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42767-0C97-4C59-732E-5FF867795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C0A71-B634-E76C-0362-FD093BD9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A176-531C-A993-D579-27E323B1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82A8-2714-BF51-183E-50707171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87594-1B10-65D9-C6CC-7B8D3825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A496-B0A8-A674-AAA2-80B2369C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E97E-A90B-6795-9933-A4D1F0FF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5FFF-66FF-25DF-788D-098136DA3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2B03-FA00-4AEA-8CD4-11D4354F439A}" type="datetimeFigureOut">
              <a:rPr lang="en-US" smtClean="0"/>
              <a:t>08-Jun-23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9190-23E6-D809-4DE2-F84319732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5B6F-0109-9268-B206-B237A0057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6F93-6793-4CB6-A3C5-8CE76479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F7A2-E2D0-9659-2CE6-C8B94A7C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95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Explanatory Data Analysis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UKDALE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71CB3-D4BD-681D-66E7-5B8FA96EC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805" y="1616635"/>
            <a:ext cx="9144000" cy="484014"/>
          </a:xfrm>
        </p:spPr>
        <p:txBody>
          <a:bodyPr/>
          <a:lstStyle/>
          <a:p>
            <a:r>
              <a:rPr lang="en-US" dirty="0"/>
              <a:t>ASMR group presents</a:t>
            </a:r>
          </a:p>
        </p:txBody>
      </p:sp>
    </p:spTree>
    <p:extLst>
      <p:ext uri="{BB962C8B-B14F-4D97-AF65-F5344CB8AC3E}">
        <p14:creationId xmlns:p14="http://schemas.microsoft.com/office/powerpoint/2010/main" val="182128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ED37-0D12-43ED-F2EC-EAF0E2A2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490" y="2660456"/>
            <a:ext cx="7169020" cy="1325563"/>
          </a:xfrm>
        </p:spPr>
        <p:txBody>
          <a:bodyPr/>
          <a:lstStyle/>
          <a:p>
            <a:r>
              <a:rPr lang="en-US" dirty="0"/>
              <a:t>Lets handle the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70954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930283" y="277072"/>
            <a:ext cx="5918721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20D844-1C8C-C82C-63AD-D06D3DE65021}"/>
              </a:ext>
            </a:extLst>
          </p:cNvPr>
          <p:cNvGrpSpPr/>
          <p:nvPr/>
        </p:nvGrpSpPr>
        <p:grpSpPr>
          <a:xfrm>
            <a:off x="342996" y="273933"/>
            <a:ext cx="5419921" cy="6145245"/>
            <a:chOff x="342996" y="273933"/>
            <a:chExt cx="5419921" cy="614524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8048D0-ABE4-C1F5-435C-8116BBA21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10" y="273933"/>
              <a:ext cx="2714462" cy="199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DECF06E-3584-01D4-9BD6-6F304B065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684" y="273933"/>
              <a:ext cx="2703233" cy="201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A047C255-CEE3-2AEC-A72B-47F02B643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11" y="2280871"/>
              <a:ext cx="2714462" cy="212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9B9D430-B17D-35F0-594D-7ECA4C746C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6473" y="2256671"/>
              <a:ext cx="2703233" cy="2175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F81D4EC7-8DB5-5A73-AE29-0D6FF464D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6" y="4415905"/>
              <a:ext cx="2714462" cy="200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C455D95C-F90C-2D3C-AC2C-C9F8799B7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458" y="4431688"/>
              <a:ext cx="2681264" cy="1982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E22F66E-CB92-48D2-A771-A2B19CD69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08" y="2171524"/>
            <a:ext cx="498227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4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939161" y="277072"/>
            <a:ext cx="5909843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5220E-FA23-F535-75D6-53CA0792CA2C}"/>
              </a:ext>
            </a:extLst>
          </p:cNvPr>
          <p:cNvSpPr txBox="1"/>
          <p:nvPr/>
        </p:nvSpPr>
        <p:spPr>
          <a:xfrm>
            <a:off x="6510166" y="1655801"/>
            <a:ext cx="50868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Cutting down the 40% (Hyperparameter) datapoint from the rear-end helped and </a:t>
            </a:r>
            <a:r>
              <a:rPr lang="en-US" sz="2200" b="1" dirty="0">
                <a:solidFill>
                  <a:srgbClr val="FFC000"/>
                </a:solidFill>
              </a:rPr>
              <a:t>now the missing datapoints problem is solved.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But we still have a very high frequency and </a:t>
            </a:r>
            <a:r>
              <a:rPr lang="en-US" sz="2200" b="1" dirty="0">
                <a:solidFill>
                  <a:srgbClr val="FFC000"/>
                </a:solidFill>
              </a:rPr>
              <a:t>we need to resample the points.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Now that the plots are more clear, we can see that </a:t>
            </a:r>
            <a:r>
              <a:rPr lang="en-US" sz="2200" b="1" dirty="0">
                <a:solidFill>
                  <a:srgbClr val="FFC000"/>
                </a:solidFill>
              </a:rPr>
              <a:t>channel#4 (Gas boiler) was used more frequently </a:t>
            </a:r>
            <a:r>
              <a:rPr lang="en-US" sz="2200" dirty="0">
                <a:solidFill>
                  <a:schemeClr val="bg1"/>
                </a:solidFill>
              </a:rPr>
              <a:t>than any other channel.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26" y="597937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20D844-1C8C-C82C-63AD-D06D3DE65021}"/>
              </a:ext>
            </a:extLst>
          </p:cNvPr>
          <p:cNvGrpSpPr/>
          <p:nvPr/>
        </p:nvGrpSpPr>
        <p:grpSpPr>
          <a:xfrm>
            <a:off x="342996" y="273933"/>
            <a:ext cx="5419921" cy="6145245"/>
            <a:chOff x="342996" y="273933"/>
            <a:chExt cx="5419921" cy="614524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8048D0-ABE4-C1F5-435C-8116BBA21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10" y="273933"/>
              <a:ext cx="2714462" cy="199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DECF06E-3584-01D4-9BD6-6F304B065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684" y="273933"/>
              <a:ext cx="2703233" cy="201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A047C255-CEE3-2AEC-A72B-47F02B643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11" y="2280871"/>
              <a:ext cx="2714462" cy="212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9B9D430-B17D-35F0-594D-7ECA4C746C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6473" y="2256671"/>
              <a:ext cx="2703233" cy="2175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F81D4EC7-8DB5-5A73-AE29-0D6FF464D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6" y="4415905"/>
              <a:ext cx="2714462" cy="200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C455D95C-F90C-2D3C-AC2C-C9F8799B7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458" y="4431688"/>
              <a:ext cx="2681264" cy="1982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829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ED37-0D12-43ED-F2EC-EAF0E2A2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41" y="1690072"/>
            <a:ext cx="9330613" cy="1325563"/>
          </a:xfrm>
        </p:spPr>
        <p:txBody>
          <a:bodyPr/>
          <a:lstStyle/>
          <a:p>
            <a:pPr algn="ctr"/>
            <a:r>
              <a:rPr lang="en-US" dirty="0"/>
              <a:t>Lets resample the channels into different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E7C2-9821-DE5C-1505-921D1088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348" y="3429000"/>
            <a:ext cx="4841198" cy="202968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Plan:</a:t>
            </a:r>
          </a:p>
          <a:p>
            <a:pPr lvl="2"/>
            <a:r>
              <a:rPr lang="en-US" dirty="0"/>
              <a:t>Hourly (1h, 6h, 12h)</a:t>
            </a:r>
          </a:p>
          <a:p>
            <a:pPr lvl="2"/>
            <a:r>
              <a:rPr lang="en-US" dirty="0"/>
              <a:t>Daily (24h)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2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894773" y="277072"/>
            <a:ext cx="5954231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B88FC7B-0EE1-EE5E-DBB5-D32D638F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1" y="277072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7188822-EC1E-7959-218C-CBBBD6B5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8" y="277072"/>
            <a:ext cx="2649759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8935209-973F-E5C5-1A5D-DC704C34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280681"/>
            <a:ext cx="2725777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FC25430-B868-1AB9-969D-A3B42DE8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2280679"/>
            <a:ext cx="2671480" cy="21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C67A021-B2D3-6D16-4C83-FDFC2AEC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1" y="4412332"/>
            <a:ext cx="2725777" cy="20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A684F44-F0BF-EEA4-E27E-2A8F7791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73" y="4464471"/>
            <a:ext cx="2638444" cy="198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1 Hour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AE4B8-A46C-463D-BBDA-2612B24D8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63" y="2058651"/>
            <a:ext cx="519185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877018" y="277072"/>
            <a:ext cx="6134470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26" y="597937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B88FC7B-0EE1-EE5E-DBB5-D32D638F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1" y="277072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7188822-EC1E-7959-218C-CBBBD6B5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8" y="277072"/>
            <a:ext cx="2649759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8935209-973F-E5C5-1A5D-DC704C34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280681"/>
            <a:ext cx="2725777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FC25430-B868-1AB9-969D-A3B42DE8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2280679"/>
            <a:ext cx="2671480" cy="21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C67A021-B2D3-6D16-4C83-FDFC2AEC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1" y="4412332"/>
            <a:ext cx="2725777" cy="20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A684F44-F0BF-EEA4-E27E-2A8F7791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73" y="4464471"/>
            <a:ext cx="2638444" cy="198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1 Hour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D47E3-9576-A2F7-054C-BD8B4209CB68}"/>
              </a:ext>
            </a:extLst>
          </p:cNvPr>
          <p:cNvSpPr txBox="1"/>
          <p:nvPr/>
        </p:nvSpPr>
        <p:spPr>
          <a:xfrm>
            <a:off x="6510166" y="1307063"/>
            <a:ext cx="50868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After the resampling (sample rate = 1h) the Channel#5 now looks somewhat like a traditional time-series data.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Except the channel#5, other channels still needs some more resampling</a:t>
            </a:r>
            <a:r>
              <a:rPr lang="en-US" sz="2200" b="1" dirty="0">
                <a:solidFill>
                  <a:srgbClr val="FFC000"/>
                </a:solidFill>
              </a:rPr>
              <a:t>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There are some seasonal patterns visible in the channel#1.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Channel#4 was frequently used than any other channel, however, channel#4 doesn’t consume much energy because of the range of the y-axis.</a:t>
            </a:r>
          </a:p>
        </p:txBody>
      </p:sp>
    </p:spTree>
    <p:extLst>
      <p:ext uri="{BB962C8B-B14F-4D97-AF65-F5344CB8AC3E}">
        <p14:creationId xmlns:p14="http://schemas.microsoft.com/office/powerpoint/2010/main" val="176528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94546" y="281056"/>
            <a:ext cx="6145919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6 Hour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533DF0-5A23-A3CE-C163-7B58C731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98133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EC93293-E17D-10DC-D240-E5B1A757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298134"/>
            <a:ext cx="2573551" cy="19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19ED458-9D8E-50E6-32CB-23073F0E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280683"/>
            <a:ext cx="2725777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6AE30A2-6DEE-D6E8-0D95-FD51BF31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276017"/>
            <a:ext cx="2573551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AF424D1-9DCA-4CBF-91CA-E122FFC7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7" y="4457729"/>
            <a:ext cx="2725776" cy="20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0C65DA11-75CB-544A-9B46-09F70BA9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1" y="4448397"/>
            <a:ext cx="2573552" cy="20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36432-0738-47F7-B368-47C30084A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69" y="2019766"/>
            <a:ext cx="516327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0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94547" y="277072"/>
            <a:ext cx="6208063" cy="6224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118" y="347894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6 Hour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533DF0-5A23-A3CE-C163-7B58C731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98133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EC93293-E17D-10DC-D240-E5B1A757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298134"/>
            <a:ext cx="2573551" cy="19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19ED458-9D8E-50E6-32CB-23073F0E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6" y="2280683"/>
            <a:ext cx="2725777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6AE30A2-6DEE-D6E8-0D95-FD51BF31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276017"/>
            <a:ext cx="2573551" cy="21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AF424D1-9DCA-4CBF-91CA-E122FFC7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7" y="4457729"/>
            <a:ext cx="2725776" cy="20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0C65DA11-75CB-544A-9B46-09F70BA9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1" y="4448397"/>
            <a:ext cx="2573552" cy="20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ECC892-968D-3F2B-2FEC-23D34506419B}"/>
              </a:ext>
            </a:extLst>
          </p:cNvPr>
          <p:cNvSpPr txBox="1"/>
          <p:nvPr/>
        </p:nvSpPr>
        <p:spPr>
          <a:xfrm>
            <a:off x="6355159" y="1010245"/>
            <a:ext cx="508683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After the resampling (sample rate = 6h) the Channel#4 now also looks somewhat like a traditional time-series data after march 2013 onwards.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 channel#2,3,6 always moves forward by closely sticking to the zero line (x-axis) which tells a very important observation: “these channels are not frequently used.”</a:t>
            </a:r>
            <a:endParaRPr lang="en-US" sz="2200" dirty="0">
              <a:solidFill>
                <a:srgbClr val="FFC000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There are somewhat spike of power consumption in mid-march and third quarter of the April in the aggregate channel#1: “reason may be that at that time it was summer in UK.”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9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94549" y="277072"/>
            <a:ext cx="6208061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12 Hour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7C2593-AF28-C08D-8491-E68AF5566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5" y="287606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10536A3-3C54-ECB1-C84D-0D7F8F48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77072"/>
            <a:ext cx="2566705" cy="20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E1BD06D-5C24-C2F2-9BBE-1BED2953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5" y="2291216"/>
            <a:ext cx="2725777" cy="2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13975A0-9685-FD59-1ED9-3A9008001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301749"/>
            <a:ext cx="2577159" cy="220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2DCB975A-4F2F-4564-7C54-0ECF781D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1" y="4517193"/>
            <a:ext cx="2715452" cy="20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C3736656-6C80-3785-C04F-810A41C7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4506660"/>
            <a:ext cx="2566704" cy="204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EAF28E-AB34-41AE-B705-0243F3BF1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80" y="2041436"/>
            <a:ext cx="517279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1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94550" y="277072"/>
            <a:ext cx="6216937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26" y="597937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12 Hour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7C2593-AF28-C08D-8491-E68AF5566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5" y="287606"/>
            <a:ext cx="2725777" cy="20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10536A3-3C54-ECB1-C84D-0D7F8F48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77072"/>
            <a:ext cx="2577159" cy="20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E1BD06D-5C24-C2F2-9BBE-1BED2953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5" y="2291216"/>
            <a:ext cx="2725777" cy="2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13975A0-9685-FD59-1ED9-3A9008001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2" y="2301749"/>
            <a:ext cx="2577159" cy="220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2DCB975A-4F2F-4564-7C54-0ECF781D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1" y="4517193"/>
            <a:ext cx="2715452" cy="20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C3736656-6C80-3785-C04F-810A41C7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73" y="4506660"/>
            <a:ext cx="2566704" cy="204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18CA8-8075-6DA3-37ED-74C133D3BA16}"/>
              </a:ext>
            </a:extLst>
          </p:cNvPr>
          <p:cNvSpPr txBox="1"/>
          <p:nvPr/>
        </p:nvSpPr>
        <p:spPr>
          <a:xfrm>
            <a:off x="6359599" y="1859339"/>
            <a:ext cx="5086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Channel#1,3,3,5 looks like actual time-series after we changed the sampling rate from 6s to 12 hour.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There are clearly a higher consumption spike at the march-April-may timestamps, so it might be caused by the weather or other impacts.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6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F60C-2F6D-CBD5-998E-015EAB8E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0" y="2766218"/>
            <a:ext cx="4953000" cy="1325563"/>
          </a:xfrm>
        </p:spPr>
        <p:txBody>
          <a:bodyPr/>
          <a:lstStyle/>
          <a:p>
            <a:r>
              <a:rPr lang="en-US" dirty="0"/>
              <a:t>Lets choose house#4</a:t>
            </a:r>
          </a:p>
        </p:txBody>
      </p:sp>
    </p:spTree>
    <p:extLst>
      <p:ext uri="{BB962C8B-B14F-4D97-AF65-F5344CB8AC3E}">
        <p14:creationId xmlns:p14="http://schemas.microsoft.com/office/powerpoint/2010/main" val="38213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88241" y="277072"/>
            <a:ext cx="6249879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24H or Daily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D85FA4-234F-217D-B91F-CCCDAEDD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251030"/>
            <a:ext cx="2725777" cy="20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202637B-06D1-7AF6-7116-D29A6CBE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31" y="251031"/>
            <a:ext cx="2659429" cy="20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8AA74B4-CC6F-36CC-1E7F-B79CB2AC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2291217"/>
            <a:ext cx="2659429" cy="216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BE25FE7-DFD5-3751-125A-0EDD0750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81" y="2263727"/>
            <a:ext cx="2678479" cy="21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4D3BA5A-80F2-8206-F80F-C32AA5E6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4452735"/>
            <a:ext cx="2629287" cy="20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C9E5B355-0D17-C46C-E7E7-4C3D2460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81" y="4430825"/>
            <a:ext cx="2708621" cy="20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A3367-1517-4F50-A8B4-3ADF8DE596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44" y="2000729"/>
            <a:ext cx="516327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5762917" y="277072"/>
            <a:ext cx="6310713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42" y="433639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8C2BF-0465-C6E4-5800-12103C0A82D7}"/>
              </a:ext>
            </a:extLst>
          </p:cNvPr>
          <p:cNvSpPr txBox="1"/>
          <p:nvPr/>
        </p:nvSpPr>
        <p:spPr>
          <a:xfrm>
            <a:off x="1851572" y="6435609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Rate: 24H or Daily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D85FA4-234F-217D-B91F-CCCDAEDD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251030"/>
            <a:ext cx="2725777" cy="20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202637B-06D1-7AF6-7116-D29A6CBE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31" y="251031"/>
            <a:ext cx="2659429" cy="20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8AA74B4-CC6F-36CC-1E7F-B79CB2AC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2291217"/>
            <a:ext cx="2659429" cy="216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BE25FE7-DFD5-3751-125A-0EDD0750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81" y="2263727"/>
            <a:ext cx="2678479" cy="21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4D3BA5A-80F2-8206-F80F-C32AA5E6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4452735"/>
            <a:ext cx="2629287" cy="20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C9E5B355-0D17-C46C-E7E7-4C3D2460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81" y="4430825"/>
            <a:ext cx="2708621" cy="20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145B0-DB34-CA7E-C06C-07417AFDF40D}"/>
              </a:ext>
            </a:extLst>
          </p:cNvPr>
          <p:cNvSpPr txBox="1"/>
          <p:nvPr/>
        </p:nvSpPr>
        <p:spPr>
          <a:xfrm>
            <a:off x="6429082" y="1113678"/>
            <a:ext cx="50868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Every channel now looks like expected time series, however, </a:t>
            </a:r>
            <a:r>
              <a:rPr lang="en-US" b="1" dirty="0">
                <a:solidFill>
                  <a:srgbClr val="FFC000"/>
                </a:solidFill>
              </a:rPr>
              <a:t>at the cost of down-sampling so much that the number of datapoints now is very lo</a:t>
            </a:r>
            <a:r>
              <a:rPr lang="en-US" dirty="0">
                <a:solidFill>
                  <a:srgbClr val="FFC000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 (Due to the too much relative smoothness of the LINEPLOT)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more time goes, </a:t>
            </a:r>
            <a:r>
              <a:rPr lang="en-US" b="1" dirty="0">
                <a:solidFill>
                  <a:srgbClr val="FFC000"/>
                </a:solidFill>
              </a:rPr>
              <a:t>we can observe that power consumption of house#4 has a decreasing effect</a:t>
            </a:r>
            <a:r>
              <a:rPr lang="en-US" dirty="0">
                <a:solidFill>
                  <a:schemeClr val="bg1"/>
                </a:solidFill>
              </a:rPr>
              <a:t>. This might be because the residents/test-subjects know they are being observed and thus behave differently unknowingly </a:t>
            </a:r>
            <a:r>
              <a:rPr lang="en-US" b="1" dirty="0">
                <a:solidFill>
                  <a:srgbClr val="FFC000"/>
                </a:solidFill>
              </a:rPr>
              <a:t>[Hawthorne effect]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channel#3 now gives an important observation that at 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quarter of April, the channel#3’s consumption was low. Which basically means kettle &amp; radio usage was low..</a:t>
            </a:r>
            <a:r>
              <a:rPr lang="en-US" b="1" dirty="0">
                <a:solidFill>
                  <a:srgbClr val="FFC000"/>
                </a:solidFill>
              </a:rPr>
              <a:t> Which in a privacy attacker’s P.O.V  it mean that the tea addicted consumer(s) was not around during this period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9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862E-A883-78CA-C298-1DC40D4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73" y="161825"/>
            <a:ext cx="10468053" cy="1281338"/>
          </a:xfrm>
        </p:spPr>
        <p:txBody>
          <a:bodyPr/>
          <a:lstStyle/>
          <a:p>
            <a:r>
              <a:rPr lang="en-US" dirty="0"/>
              <a:t>Finding out resampling data points reduction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040C5-0C7F-0968-B890-1852A073C878}"/>
              </a:ext>
            </a:extLst>
          </p:cNvPr>
          <p:cNvSpPr/>
          <p:nvPr/>
        </p:nvSpPr>
        <p:spPr>
          <a:xfrm>
            <a:off x="1621652" y="1252572"/>
            <a:ext cx="8948692" cy="54436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D8E4EE-0CCD-45D1-9215-FEAB1FB61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3" y="1319538"/>
            <a:ext cx="8773749" cy="53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5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862E-A883-78CA-C298-1DC40D4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17" y="257616"/>
            <a:ext cx="5617634" cy="1325563"/>
          </a:xfrm>
        </p:spPr>
        <p:txBody>
          <a:bodyPr/>
          <a:lstStyle/>
          <a:p>
            <a:r>
              <a:rPr lang="en-US" dirty="0"/>
              <a:t>Resampling Tradeoffs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040C5-0C7F-0968-B890-1852A073C878}"/>
              </a:ext>
            </a:extLst>
          </p:cNvPr>
          <p:cNvSpPr/>
          <p:nvPr/>
        </p:nvSpPr>
        <p:spPr>
          <a:xfrm>
            <a:off x="5788241" y="277072"/>
            <a:ext cx="6276512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118B15-F296-F6C6-0589-819303D1A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7" y="1712068"/>
            <a:ext cx="54292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2FE3F-F2F1-4341-ABAD-D9EF22001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52" y="359923"/>
            <a:ext cx="6097532" cy="60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9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862E-A883-78CA-C298-1DC40D4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17" y="257616"/>
            <a:ext cx="5617634" cy="1325563"/>
          </a:xfrm>
        </p:spPr>
        <p:txBody>
          <a:bodyPr/>
          <a:lstStyle/>
          <a:p>
            <a:r>
              <a:rPr lang="en-US" dirty="0"/>
              <a:t>Resampling Tradeoffs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040C5-0C7F-0968-B890-1852A073C878}"/>
              </a:ext>
            </a:extLst>
          </p:cNvPr>
          <p:cNvSpPr/>
          <p:nvPr/>
        </p:nvSpPr>
        <p:spPr>
          <a:xfrm>
            <a:off x="5761607" y="277072"/>
            <a:ext cx="6258757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588FED-5AB2-56C9-5E93-F49232602943}"/>
              </a:ext>
            </a:extLst>
          </p:cNvPr>
          <p:cNvSpPr txBox="1">
            <a:spLocks/>
          </p:cNvSpPr>
          <p:nvPr/>
        </p:nvSpPr>
        <p:spPr>
          <a:xfrm>
            <a:off x="7974126" y="597937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INSIGHTS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BA8C6-795B-85B2-694B-3168E6D2F8F2}"/>
              </a:ext>
            </a:extLst>
          </p:cNvPr>
          <p:cNvSpPr txBox="1"/>
          <p:nvPr/>
        </p:nvSpPr>
        <p:spPr>
          <a:xfrm>
            <a:off x="6128550" y="1414169"/>
            <a:ext cx="55248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b="1" dirty="0">
                <a:solidFill>
                  <a:srgbClr val="FFC000"/>
                </a:solidFill>
              </a:rPr>
              <a:t>With every resampling’s sample rate increase the number of datapoints keep decreasing exponentially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Which means </a:t>
            </a:r>
            <a:r>
              <a:rPr lang="en-US" sz="2200" b="1" dirty="0">
                <a:solidFill>
                  <a:srgbClr val="FFC000"/>
                </a:solidFill>
              </a:rPr>
              <a:t>The more the datapoints in the raw data, the better it is after resampling </a:t>
            </a:r>
            <a:r>
              <a:rPr lang="en-US" sz="2200" dirty="0">
                <a:solidFill>
                  <a:schemeClr val="bg1"/>
                </a:solidFill>
              </a:rPr>
              <a:t>(i.e. with proper resampling we can do great forecasting with the larger house data such as house#1)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Initially </a:t>
            </a:r>
            <a:r>
              <a:rPr lang="en-US" sz="2200" b="1" dirty="0">
                <a:solidFill>
                  <a:srgbClr val="FFC000"/>
                </a:solidFill>
              </a:rPr>
              <a:t>we had 13 Lakhs which in turn reduced to around 2k after changing sample rate from 6s to 1H</a:t>
            </a:r>
            <a:r>
              <a:rPr lang="en-US" sz="2200" dirty="0">
                <a:solidFill>
                  <a:schemeClr val="bg1"/>
                </a:solidFill>
              </a:rPr>
              <a:t>, so the first leap is the huge leap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118B15-F296-F6C6-0589-819303D1A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7" y="1712068"/>
            <a:ext cx="54292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ED37-0D12-43ED-F2EC-EAF0E2A2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93" y="2766218"/>
            <a:ext cx="933061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Lets work with Aggregate Channel (#1)</a:t>
            </a:r>
            <a:br>
              <a:rPr lang="en-US" dirty="0"/>
            </a:br>
            <a:r>
              <a:rPr lang="en-US" dirty="0"/>
              <a:t>with sample rate of 24h only from now on…</a:t>
            </a:r>
          </a:p>
        </p:txBody>
      </p:sp>
    </p:spTree>
    <p:extLst>
      <p:ext uri="{BB962C8B-B14F-4D97-AF65-F5344CB8AC3E}">
        <p14:creationId xmlns:p14="http://schemas.microsoft.com/office/powerpoint/2010/main" val="404729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BA287-6C28-83BA-A3BB-BD607BA2CEE1}"/>
              </a:ext>
            </a:extLst>
          </p:cNvPr>
          <p:cNvSpPr/>
          <p:nvPr/>
        </p:nvSpPr>
        <p:spPr>
          <a:xfrm>
            <a:off x="6897512" y="313100"/>
            <a:ext cx="5044594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7F4C7D-3D47-206F-F4B4-6CCC01B37C4C}"/>
              </a:ext>
            </a:extLst>
          </p:cNvPr>
          <p:cNvGrpSpPr/>
          <p:nvPr/>
        </p:nvGrpSpPr>
        <p:grpSpPr>
          <a:xfrm>
            <a:off x="122897" y="107738"/>
            <a:ext cx="8896179" cy="6631728"/>
            <a:chOff x="122897" y="107738"/>
            <a:chExt cx="8896179" cy="663172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71284CF-5BFC-70EA-DBB7-C1EEFE098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97" y="107738"/>
              <a:ext cx="6625587" cy="663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3777E1-8A6A-B30A-8102-09FCED88F9F5}"/>
                </a:ext>
              </a:extLst>
            </p:cNvPr>
            <p:cNvSpPr txBox="1"/>
            <p:nvPr/>
          </p:nvSpPr>
          <p:spPr>
            <a:xfrm>
              <a:off x="383076" y="346221"/>
              <a:ext cx="863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aggregate channel sample rate 24Hour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F4CEB5-A59B-4C8D-8920-3E4EA3FBE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90" y="2411420"/>
            <a:ext cx="439163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0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BA287-6C28-83BA-A3BB-BD607BA2CEE1}"/>
              </a:ext>
            </a:extLst>
          </p:cNvPr>
          <p:cNvSpPr/>
          <p:nvPr/>
        </p:nvSpPr>
        <p:spPr>
          <a:xfrm>
            <a:off x="6897512" y="313100"/>
            <a:ext cx="5044594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7CA890-0C2E-9DFB-E050-F84E91A22EFA}"/>
              </a:ext>
            </a:extLst>
          </p:cNvPr>
          <p:cNvSpPr txBox="1">
            <a:spLocks/>
          </p:cNvSpPr>
          <p:nvPr/>
        </p:nvSpPr>
        <p:spPr>
          <a:xfrm>
            <a:off x="8251433" y="928555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8D95A-B8E2-F6A4-B778-C22339BEE083}"/>
              </a:ext>
            </a:extLst>
          </p:cNvPr>
          <p:cNvSpPr txBox="1"/>
          <p:nvPr/>
        </p:nvSpPr>
        <p:spPr>
          <a:xfrm>
            <a:off x="7123290" y="2049142"/>
            <a:ext cx="4415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is a downward trend, so the residents are decreasing the usage of electricity. </a:t>
            </a:r>
            <a:r>
              <a:rPr lang="en-US" b="1" dirty="0">
                <a:solidFill>
                  <a:srgbClr val="FFC000"/>
                </a:solidFill>
              </a:rPr>
              <a:t>After summer the users have reduced consumption or it may be the Hawthorne effect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are some seasonal components in the time series. So, </a:t>
            </a:r>
            <a:r>
              <a:rPr lang="en-US" b="1" dirty="0">
                <a:solidFill>
                  <a:srgbClr val="FFC000"/>
                </a:solidFill>
              </a:rPr>
              <a:t>we have to use SEASONAL_ARIMA if we use ARIMA as forecasting model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are some residual in the time series, which is due to </a:t>
            </a:r>
            <a:r>
              <a:rPr lang="en-US" b="1" dirty="0">
                <a:solidFill>
                  <a:srgbClr val="FFC000"/>
                </a:solidFill>
              </a:rPr>
              <a:t>human behavior changes or statistical error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7F4C7D-3D47-206F-F4B4-6CCC01B37C4C}"/>
              </a:ext>
            </a:extLst>
          </p:cNvPr>
          <p:cNvGrpSpPr/>
          <p:nvPr/>
        </p:nvGrpSpPr>
        <p:grpSpPr>
          <a:xfrm>
            <a:off x="122897" y="107738"/>
            <a:ext cx="8896179" cy="6631728"/>
            <a:chOff x="122897" y="107738"/>
            <a:chExt cx="8896179" cy="663172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71284CF-5BFC-70EA-DBB7-C1EEFE098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97" y="107738"/>
              <a:ext cx="6625587" cy="663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3777E1-8A6A-B30A-8102-09FCED88F9F5}"/>
                </a:ext>
              </a:extLst>
            </p:cNvPr>
            <p:cNvSpPr txBox="1"/>
            <p:nvPr/>
          </p:nvSpPr>
          <p:spPr>
            <a:xfrm>
              <a:off x="383076" y="346221"/>
              <a:ext cx="863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aggregate channel sample rate 24Hour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996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BB02-CFEB-CEB5-7F9E-DED34E29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103437"/>
            <a:ext cx="7452360" cy="1325563"/>
          </a:xfrm>
        </p:spPr>
        <p:txBody>
          <a:bodyPr/>
          <a:lstStyle/>
          <a:p>
            <a:r>
              <a:rPr lang="en-US" dirty="0"/>
              <a:t>Lets interpret the ACF and PACF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2ED2-2EF9-0432-5FA6-9F962CB7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120" y="3730625"/>
            <a:ext cx="9037320" cy="19996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Resource for understanding ACF and PACF:</a:t>
            </a:r>
          </a:p>
          <a:p>
            <a:pPr marL="0" indent="0">
              <a:buNone/>
            </a:pPr>
            <a:r>
              <a:rPr lang="en-US" dirty="0"/>
              <a:t>https://edu.machinelearningplus.com/s/preview/courses/data-pre-processing-and-eda#617fbaad0cf26f3f0e0ce33d</a:t>
            </a:r>
          </a:p>
        </p:txBody>
      </p:sp>
    </p:spTree>
    <p:extLst>
      <p:ext uri="{BB962C8B-B14F-4D97-AF65-F5344CB8AC3E}">
        <p14:creationId xmlns:p14="http://schemas.microsoft.com/office/powerpoint/2010/main" val="1175368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5773D8-2634-8B19-084F-7A8077046B29}"/>
              </a:ext>
            </a:extLst>
          </p:cNvPr>
          <p:cNvSpPr/>
          <p:nvPr/>
        </p:nvSpPr>
        <p:spPr>
          <a:xfrm>
            <a:off x="4429957" y="201400"/>
            <a:ext cx="7512150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25B383-F96E-7D18-7E6B-7041E246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2" y="201400"/>
            <a:ext cx="3898360" cy="3144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54E51-2600-A1C1-1CF2-DCA6CA79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02" y="3345434"/>
            <a:ext cx="3898360" cy="33378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6E2962-7127-4E9D-A766-9210AFC3E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79" y="1633287"/>
            <a:ext cx="720190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FB3FF-62F5-F081-9F1E-34ACD20381B7}"/>
              </a:ext>
            </a:extLst>
          </p:cNvPr>
          <p:cNvSpPr/>
          <p:nvPr/>
        </p:nvSpPr>
        <p:spPr>
          <a:xfrm>
            <a:off x="6096000" y="277072"/>
            <a:ext cx="5753004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7F60C-2F6D-CBD5-998E-015EAB8E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98" y="2442833"/>
            <a:ext cx="4953000" cy="1325563"/>
          </a:xfrm>
        </p:spPr>
        <p:txBody>
          <a:bodyPr/>
          <a:lstStyle/>
          <a:p>
            <a:r>
              <a:rPr lang="en-US" dirty="0"/>
              <a:t>Lets choose house#4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7EC0-FD83-32AD-733C-62749D1D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937" y="1487041"/>
            <a:ext cx="5510668" cy="476172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Moderately Sized (only 183MB/16.9GB)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[Spoiler] Has missing data case (So, we can use our CSE445 knowledge to handle those)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uses the appliances much more than the other small data house#3. [One of the user is a retired person this might be the reason of moderate use of the appliances as he possibly stays home.]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size and computational cost of handling this house data is within our logistics.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 are 205 days of records and the samples have moderate uptime when sampling.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Lower number of channels (only six)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B67678-2A96-BE76-A8F7-FBD7960C9677}"/>
              </a:ext>
            </a:extLst>
          </p:cNvPr>
          <p:cNvSpPr txBox="1">
            <a:spLocks/>
          </p:cNvSpPr>
          <p:nvPr/>
        </p:nvSpPr>
        <p:spPr>
          <a:xfrm>
            <a:off x="7974126" y="597937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1755100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5773D8-2634-8B19-084F-7A8077046B29}"/>
              </a:ext>
            </a:extLst>
          </p:cNvPr>
          <p:cNvSpPr/>
          <p:nvPr/>
        </p:nvSpPr>
        <p:spPr>
          <a:xfrm>
            <a:off x="4429957" y="201400"/>
            <a:ext cx="7512150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25B383-F96E-7D18-7E6B-7041E246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2" y="201400"/>
            <a:ext cx="3898360" cy="3144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54E51-2600-A1C1-1CF2-DCA6CA79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02" y="3345434"/>
            <a:ext cx="3898360" cy="3337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229C40-C706-44E2-BEA7-7CE4618F21A4}"/>
              </a:ext>
            </a:extLst>
          </p:cNvPr>
          <p:cNvSpPr txBox="1"/>
          <p:nvPr/>
        </p:nvSpPr>
        <p:spPr>
          <a:xfrm>
            <a:off x="4621646" y="1231706"/>
            <a:ext cx="71287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In ACF, we can see 4 past-values are above significance level, so past 4 values have heavy correlation with the current value in the time series than others. So, with a 24 hour sampling rate, </a:t>
            </a:r>
            <a:r>
              <a:rPr lang="en-US" sz="2200" b="1" dirty="0">
                <a:solidFill>
                  <a:srgbClr val="FFC000"/>
                </a:solidFill>
              </a:rPr>
              <a:t>we can think that only 4 days past value is of higher significance than the other ones.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In ACF, There is also a 8</a:t>
            </a:r>
            <a:r>
              <a:rPr lang="en-US" sz="2200" baseline="30000" dirty="0">
                <a:solidFill>
                  <a:schemeClr val="bg1"/>
                </a:solidFill>
              </a:rPr>
              <a:t>th</a:t>
            </a:r>
            <a:r>
              <a:rPr lang="en-US" sz="2200" dirty="0">
                <a:solidFill>
                  <a:schemeClr val="bg1"/>
                </a:solidFill>
              </a:rPr>
              <a:t> lag/past value significance, </a:t>
            </a:r>
            <a:r>
              <a:rPr lang="en-US" sz="2200" b="1" dirty="0">
                <a:solidFill>
                  <a:srgbClr val="FFC000"/>
                </a:solidFill>
              </a:rPr>
              <a:t>which means the start of the week (before 7 days) carries a significance trend on the current value but its significance level is weak than previous four days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 PACF tells us that </a:t>
            </a:r>
            <a:r>
              <a:rPr lang="en-US" sz="2200" b="1" dirty="0">
                <a:solidFill>
                  <a:srgbClr val="FFC000"/>
                </a:solidFill>
              </a:rPr>
              <a:t>1</a:t>
            </a:r>
            <a:r>
              <a:rPr lang="en-US" sz="2200" b="1" baseline="30000" dirty="0">
                <a:solidFill>
                  <a:srgbClr val="FFC000"/>
                </a:solidFill>
              </a:rPr>
              <a:t>st</a:t>
            </a:r>
            <a:r>
              <a:rPr lang="en-US" sz="2200" b="1" dirty="0">
                <a:solidFill>
                  <a:srgbClr val="FFC000"/>
                </a:solidFill>
              </a:rPr>
              <a:t>, 2</a:t>
            </a:r>
            <a:r>
              <a:rPr lang="en-US" sz="2200" b="1" baseline="30000" dirty="0">
                <a:solidFill>
                  <a:srgbClr val="FFC000"/>
                </a:solidFill>
              </a:rPr>
              <a:t>nd</a:t>
            </a:r>
            <a:r>
              <a:rPr lang="en-US" sz="2200" b="1" dirty="0">
                <a:solidFill>
                  <a:srgbClr val="FFC000"/>
                </a:solidFill>
              </a:rPr>
              <a:t>,3</a:t>
            </a:r>
            <a:r>
              <a:rPr lang="en-US" sz="2200" b="1" baseline="30000" dirty="0">
                <a:solidFill>
                  <a:srgbClr val="FFC000"/>
                </a:solidFill>
              </a:rPr>
              <a:t>rd</a:t>
            </a:r>
            <a:r>
              <a:rPr lang="en-US" sz="2200" b="1" dirty="0">
                <a:solidFill>
                  <a:srgbClr val="FFC000"/>
                </a:solidFill>
              </a:rPr>
              <a:t>, and 8</a:t>
            </a:r>
            <a:r>
              <a:rPr lang="en-US" sz="2200" b="1" baseline="30000" dirty="0">
                <a:solidFill>
                  <a:srgbClr val="FFC000"/>
                </a:solidFill>
              </a:rPr>
              <a:t>th</a:t>
            </a:r>
            <a:r>
              <a:rPr lang="en-US" sz="2200" b="1" dirty="0">
                <a:solidFill>
                  <a:srgbClr val="FFC000"/>
                </a:solidFill>
              </a:rPr>
              <a:t> trend significantly contributes in deciding the current day’s power consumption</a:t>
            </a:r>
            <a:r>
              <a:rPr lang="en-US" sz="2200" dirty="0">
                <a:solidFill>
                  <a:schemeClr val="bg1"/>
                </a:solidFill>
              </a:rPr>
              <a:t>. [This insight aligns with the ACF insights too]</a:t>
            </a:r>
            <a:endParaRPr lang="en-US" sz="22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133E6D-8FD3-49AC-8A04-B4A635E067D9}"/>
              </a:ext>
            </a:extLst>
          </p:cNvPr>
          <p:cNvSpPr txBox="1">
            <a:spLocks/>
          </p:cNvSpPr>
          <p:nvPr/>
        </p:nvSpPr>
        <p:spPr>
          <a:xfrm>
            <a:off x="7106570" y="522580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53519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F8D1A-7CAB-CBFE-A295-AFEA03257ED7}"/>
              </a:ext>
            </a:extLst>
          </p:cNvPr>
          <p:cNvSpPr/>
          <p:nvPr/>
        </p:nvSpPr>
        <p:spPr>
          <a:xfrm>
            <a:off x="4971495" y="201400"/>
            <a:ext cx="6970611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928842BA-30EC-A384-F82C-A784E2A3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4" y="1077243"/>
            <a:ext cx="4647739" cy="45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0DA2E2-42FF-48FC-AC6E-CAF15ED1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90" y="914049"/>
            <a:ext cx="6049219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F8D1A-7CAB-CBFE-A295-AFEA03257ED7}"/>
              </a:ext>
            </a:extLst>
          </p:cNvPr>
          <p:cNvSpPr/>
          <p:nvPr/>
        </p:nvSpPr>
        <p:spPr>
          <a:xfrm>
            <a:off x="4971495" y="201400"/>
            <a:ext cx="6970611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928842BA-30EC-A384-F82C-A784E2A3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4" y="1077243"/>
            <a:ext cx="4647739" cy="45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70A13-ED0D-49DF-A4FD-2ED5DB98147F}"/>
              </a:ext>
            </a:extLst>
          </p:cNvPr>
          <p:cNvSpPr txBox="1"/>
          <p:nvPr/>
        </p:nvSpPr>
        <p:spPr>
          <a:xfrm>
            <a:off x="6160983" y="1643322"/>
            <a:ext cx="459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en-US" sz="2200" baseline="30000" dirty="0">
                <a:solidFill>
                  <a:schemeClr val="bg1"/>
                </a:solidFill>
              </a:rPr>
              <a:t>st</a:t>
            </a:r>
            <a:r>
              <a:rPr lang="en-US" sz="2200" dirty="0">
                <a:solidFill>
                  <a:schemeClr val="bg1"/>
                </a:solidFill>
              </a:rPr>
              <a:t> quarter of the year has more load consumption than the year-ends.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CE6596-E6FD-48AC-83C2-1E06CA9B29D8}"/>
              </a:ext>
            </a:extLst>
          </p:cNvPr>
          <p:cNvSpPr txBox="1">
            <a:spLocks/>
          </p:cNvSpPr>
          <p:nvPr/>
        </p:nvSpPr>
        <p:spPr>
          <a:xfrm>
            <a:off x="7377340" y="729381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688663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C34BBC-6E3B-54A3-E3B3-7E1D3B5AF19A}"/>
              </a:ext>
            </a:extLst>
          </p:cNvPr>
          <p:cNvSpPr txBox="1"/>
          <p:nvPr/>
        </p:nvSpPr>
        <p:spPr>
          <a:xfrm>
            <a:off x="7105997" y="1438507"/>
            <a:ext cx="459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quarter of the year has more load consumption than the year-ends.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FBE46-BA2F-6BC1-E604-CF722E0D6A17}"/>
              </a:ext>
            </a:extLst>
          </p:cNvPr>
          <p:cNvSpPr/>
          <p:nvPr/>
        </p:nvSpPr>
        <p:spPr>
          <a:xfrm>
            <a:off x="5282213" y="201400"/>
            <a:ext cx="6659893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B1486255-0E14-923E-47A6-86E21DD0C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4" y="1077243"/>
            <a:ext cx="4897633" cy="45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BCF4DA-9D87-407D-A655-591EBA41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86" y="909286"/>
            <a:ext cx="605874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3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C34BBC-6E3B-54A3-E3B3-7E1D3B5AF19A}"/>
              </a:ext>
            </a:extLst>
          </p:cNvPr>
          <p:cNvSpPr txBox="1"/>
          <p:nvPr/>
        </p:nvSpPr>
        <p:spPr>
          <a:xfrm>
            <a:off x="7105997" y="1438507"/>
            <a:ext cx="459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quarter of the year has more load consumption than the year-ends.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FBE46-BA2F-6BC1-E604-CF722E0D6A17}"/>
              </a:ext>
            </a:extLst>
          </p:cNvPr>
          <p:cNvSpPr/>
          <p:nvPr/>
        </p:nvSpPr>
        <p:spPr>
          <a:xfrm>
            <a:off x="5282213" y="201400"/>
            <a:ext cx="6659893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B1486255-0E14-923E-47A6-86E21DD0C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4" y="1077243"/>
            <a:ext cx="4897633" cy="45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9BD791-82D2-4698-8DCE-A1D1DF61C0AE}"/>
              </a:ext>
            </a:extLst>
          </p:cNvPr>
          <p:cNvSpPr txBox="1">
            <a:spLocks/>
          </p:cNvSpPr>
          <p:nvPr/>
        </p:nvSpPr>
        <p:spPr>
          <a:xfrm>
            <a:off x="7532699" y="722680"/>
            <a:ext cx="2158919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2A434-87C5-469C-891D-F1C22CF3506C}"/>
              </a:ext>
            </a:extLst>
          </p:cNvPr>
          <p:cNvSpPr txBox="1"/>
          <p:nvPr/>
        </p:nvSpPr>
        <p:spPr>
          <a:xfrm>
            <a:off x="6316342" y="1768373"/>
            <a:ext cx="459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While handling missing data, we have occluded some of the June datapoints</a:t>
            </a:r>
          </a:p>
        </p:txBody>
      </p:sp>
    </p:spTree>
    <p:extLst>
      <p:ext uri="{BB962C8B-B14F-4D97-AF65-F5344CB8AC3E}">
        <p14:creationId xmlns:p14="http://schemas.microsoft.com/office/powerpoint/2010/main" val="3184463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F9DA1D1-502E-F9DE-3260-1986143D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4" y="830249"/>
            <a:ext cx="5471814" cy="519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1B0C47-CF99-D896-373F-590D5FA2C626}"/>
              </a:ext>
            </a:extLst>
          </p:cNvPr>
          <p:cNvSpPr/>
          <p:nvPr/>
        </p:nvSpPr>
        <p:spPr>
          <a:xfrm>
            <a:off x="5690586" y="144379"/>
            <a:ext cx="6362030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2B587-E3FA-4871-991C-44034F68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23" y="1429281"/>
            <a:ext cx="559195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6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F9DA1D1-502E-F9DE-3260-1986143D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4" y="830249"/>
            <a:ext cx="5471814" cy="519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1B0C47-CF99-D896-373F-590D5FA2C626}"/>
              </a:ext>
            </a:extLst>
          </p:cNvPr>
          <p:cNvSpPr/>
          <p:nvPr/>
        </p:nvSpPr>
        <p:spPr>
          <a:xfrm>
            <a:off x="5690586" y="144379"/>
            <a:ext cx="6362030" cy="6332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41DC90-2FBF-405B-8A57-E3DFBFAC241D}"/>
              </a:ext>
            </a:extLst>
          </p:cNvPr>
          <p:cNvSpPr txBox="1">
            <a:spLocks/>
          </p:cNvSpPr>
          <p:nvPr/>
        </p:nvSpPr>
        <p:spPr>
          <a:xfrm>
            <a:off x="7881485" y="717791"/>
            <a:ext cx="1980231" cy="679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58D1C-1975-4D55-A9E0-0266697A4874}"/>
              </a:ext>
            </a:extLst>
          </p:cNvPr>
          <p:cNvSpPr txBox="1"/>
          <p:nvPr/>
        </p:nvSpPr>
        <p:spPr>
          <a:xfrm>
            <a:off x="6765803" y="1859338"/>
            <a:ext cx="4211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If we plot every channel together, then we can see that the channel#1 or aggregate channel carries over the information from all other datapoints. So, </a:t>
            </a:r>
          </a:p>
          <a:p>
            <a:pPr algn="ctr"/>
            <a:endParaRPr lang="en-US" sz="2200" b="1" dirty="0">
              <a:solidFill>
                <a:schemeClr val="bg1"/>
              </a:solidFill>
            </a:endParaRPr>
          </a:p>
          <a:p>
            <a:pPr algn="ctr"/>
            <a:r>
              <a:rPr lang="en-US" sz="2200" b="1" dirty="0">
                <a:solidFill>
                  <a:srgbClr val="FFC000"/>
                </a:solidFill>
              </a:rPr>
              <a:t>we can only forecast the channel#1 to invariably forecast the other channels as well.</a:t>
            </a:r>
          </a:p>
        </p:txBody>
      </p:sp>
    </p:spTree>
    <p:extLst>
      <p:ext uri="{BB962C8B-B14F-4D97-AF65-F5344CB8AC3E}">
        <p14:creationId xmlns:p14="http://schemas.microsoft.com/office/powerpoint/2010/main" val="165596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D1F47-456B-F9FB-EE32-AA3B84B30A9C}"/>
              </a:ext>
            </a:extLst>
          </p:cNvPr>
          <p:cNvSpPr/>
          <p:nvPr/>
        </p:nvSpPr>
        <p:spPr>
          <a:xfrm>
            <a:off x="6027939" y="277383"/>
            <a:ext cx="6024678" cy="627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958BD58-07E3-644F-47BF-EB05B099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15" y="542741"/>
            <a:ext cx="5739112" cy="57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6C3BB0-2754-416C-9F1A-5B9AF2E87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3853"/>
            <a:ext cx="588278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D1F47-456B-F9FB-EE32-AA3B84B30A9C}"/>
              </a:ext>
            </a:extLst>
          </p:cNvPr>
          <p:cNvSpPr/>
          <p:nvPr/>
        </p:nvSpPr>
        <p:spPr>
          <a:xfrm>
            <a:off x="6027939" y="277383"/>
            <a:ext cx="6024678" cy="627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958BD58-07E3-644F-47BF-EB05B099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15" y="542741"/>
            <a:ext cx="5739112" cy="57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14F294-484A-4C09-AE88-253AEE2CB185}"/>
              </a:ext>
            </a:extLst>
          </p:cNvPr>
          <p:cNvSpPr txBox="1">
            <a:spLocks/>
          </p:cNvSpPr>
          <p:nvPr/>
        </p:nvSpPr>
        <p:spPr>
          <a:xfrm>
            <a:off x="8050162" y="875847"/>
            <a:ext cx="1980231" cy="70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78C0-1CBF-40C0-97BD-4BF4882276C2}"/>
              </a:ext>
            </a:extLst>
          </p:cNvPr>
          <p:cNvSpPr txBox="1"/>
          <p:nvPr/>
        </p:nvSpPr>
        <p:spPr>
          <a:xfrm>
            <a:off x="6934480" y="1948091"/>
            <a:ext cx="42115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During Saturday, Sunday and Wednesday the residents use  lowest amount of energy.</a:t>
            </a:r>
          </a:p>
          <a:p>
            <a:pPr marL="285750" indent="-285750">
              <a:buFontTx/>
              <a:buChar char="-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At Tuesday the residents use highest amounts of energy. </a:t>
            </a:r>
            <a:endParaRPr lang="en-US" sz="22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endParaRPr lang="en-US" sz="2200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b="1" dirty="0">
                <a:solidFill>
                  <a:srgbClr val="FFC000"/>
                </a:solidFill>
              </a:rPr>
              <a:t>At </a:t>
            </a:r>
            <a:r>
              <a:rPr lang="en-US" sz="2200" dirty="0">
                <a:solidFill>
                  <a:srgbClr val="FFC000"/>
                </a:solidFill>
              </a:rPr>
              <a:t>Saturday, Sunday and Wednesday</a:t>
            </a:r>
            <a:r>
              <a:rPr lang="en-US" sz="2200" b="1" dirty="0">
                <a:solidFill>
                  <a:srgbClr val="FFC000"/>
                </a:solidFill>
              </a:rPr>
              <a:t> the residents seem to not stay at home at all given the trends observed here.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16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F891-AE17-AD44-AF12-C813AC32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Directions that we got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78AC-BBA2-D75F-CE26-7CBBC868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use resampling methods to down sample the dataset as a data preprocessing step.</a:t>
            </a:r>
          </a:p>
          <a:p>
            <a:r>
              <a:rPr lang="en-US" dirty="0"/>
              <a:t>We have to arrive at a tradeoff between down sampling and keeping more number of training samples during model training.</a:t>
            </a:r>
          </a:p>
          <a:p>
            <a:r>
              <a:rPr lang="en-US" dirty="0"/>
              <a:t>Use Seasonal ARIMA (SARIMA, Auto-SARIMA) in model training phase.</a:t>
            </a:r>
          </a:p>
          <a:p>
            <a:r>
              <a:rPr lang="en-US" dirty="0"/>
              <a:t>Only forecast channel#1 will suffice as it contains other channel’s information as well.</a:t>
            </a:r>
          </a:p>
          <a:p>
            <a:r>
              <a:rPr lang="en-US" dirty="0"/>
              <a:t>And Many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C38E-ECED-6927-2B23-763F9F0A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1" y="132949"/>
            <a:ext cx="5690958" cy="1325563"/>
          </a:xfrm>
        </p:spPr>
        <p:txBody>
          <a:bodyPr>
            <a:normAutofit/>
          </a:bodyPr>
          <a:lstStyle/>
          <a:p>
            <a:r>
              <a:rPr lang="en-US" sz="4200" dirty="0"/>
              <a:t>House#4’s Overall details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5B7E38-20CE-C25D-FF55-D2D742BF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83747"/>
              </p:ext>
            </p:extLst>
          </p:nvPr>
        </p:nvGraphicFramePr>
        <p:xfrm>
          <a:off x="556042" y="1393091"/>
          <a:ext cx="5539959" cy="466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06">
                  <a:extLst>
                    <a:ext uri="{9D8B030D-6E8A-4147-A177-3AD203B41FA5}">
                      <a16:colId xmlns:a16="http://schemas.microsoft.com/office/drawing/2014/main" val="1074721783"/>
                    </a:ext>
                  </a:extLst>
                </a:gridCol>
                <a:gridCol w="3357665">
                  <a:extLst>
                    <a:ext uri="{9D8B030D-6E8A-4147-A177-3AD203B41FA5}">
                      <a16:colId xmlns:a16="http://schemas.microsoft.com/office/drawing/2014/main" val="3156105723"/>
                    </a:ext>
                  </a:extLst>
                </a:gridCol>
                <a:gridCol w="1371888">
                  <a:extLst>
                    <a:ext uri="{9D8B030D-6E8A-4147-A177-3AD203B41FA5}">
                      <a16:colId xmlns:a16="http://schemas.microsoft.com/office/drawing/2014/main" val="1985112276"/>
                    </a:ext>
                  </a:extLst>
                </a:gridCol>
              </a:tblGrid>
              <a:tr h="8286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 Names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Recorded Datapoints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784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Aggregate [Full house]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21,86,445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261345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TV + DVD + </a:t>
                      </a:r>
                      <a:r>
                        <a:rPr lang="en-US" dirty="0" err="1"/>
                        <a:t>Digibox</a:t>
                      </a:r>
                      <a:r>
                        <a:rPr lang="en-US" dirty="0"/>
                        <a:t> + Lamp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21,56,166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637371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Kettle + Radio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21,71,769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04505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Gas Boiler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21,98,130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469857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21,94,863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361287"/>
                  </a:ext>
                </a:extLst>
              </a:tr>
              <a:tr h="480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Washing Machine + Microwave + </a:t>
                      </a:r>
                      <a:r>
                        <a:rPr lang="en-US" dirty="0" err="1"/>
                        <a:t>Breadmaker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21,80,829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85723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D8DCE1F-C382-4C87-BB59-0DC859125A7E}"/>
              </a:ext>
            </a:extLst>
          </p:cNvPr>
          <p:cNvSpPr/>
          <p:nvPr/>
        </p:nvSpPr>
        <p:spPr>
          <a:xfrm>
            <a:off x="6171500" y="248734"/>
            <a:ext cx="5539959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B9F57-4D12-4774-A277-46855E9F8620}"/>
              </a:ext>
            </a:extLst>
          </p:cNvPr>
          <p:cNvSpPr txBox="1"/>
          <p:nvPr/>
        </p:nvSpPr>
        <p:spPr>
          <a:xfrm>
            <a:off x="7903823" y="557572"/>
            <a:ext cx="2075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INSIGHTS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49B9-E409-4A2A-86A8-34BAE61F3B28}"/>
              </a:ext>
            </a:extLst>
          </p:cNvPr>
          <p:cNvSpPr txBox="1"/>
          <p:nvPr/>
        </p:nvSpPr>
        <p:spPr>
          <a:xfrm>
            <a:off x="6429083" y="1878629"/>
            <a:ext cx="50868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 recorded data points are much higher order, which would in the future help us if we were to down-sample the dataset [Heads up: We did eventually down-sample them.]</a:t>
            </a:r>
          </a:p>
          <a:p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We could use the aggregate channel as it is the aggregation of the house demand, but we need to visualize it first to check if it is indeed true.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3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2B13-65F9-7E80-3190-D6AADF19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Run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C0D5-C5F6-2DED-41B4-2F77AF85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  <a:p>
            <a:r>
              <a:rPr lang="en-US" dirty="0"/>
              <a:t>SARIMA</a:t>
            </a:r>
          </a:p>
          <a:p>
            <a:r>
              <a:rPr lang="en-US" dirty="0"/>
              <a:t>LSTM</a:t>
            </a:r>
          </a:p>
          <a:p>
            <a:r>
              <a:rPr lang="en-US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1470867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6009-BBAB-C831-4981-A25B70E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F42276-21D7-744B-C097-3C8114B5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1690688"/>
            <a:ext cx="6792273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74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9E661-90BF-1BDB-F0E1-9378E21E0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0" y="1029402"/>
            <a:ext cx="3215705" cy="267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86C022-298D-77F8-0F6C-753724DF5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19" y="1029759"/>
            <a:ext cx="3215705" cy="267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59596-FEB7-73DA-0FEF-E69DA3972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0" y="4002267"/>
            <a:ext cx="3215706" cy="266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80359-F23D-F0FE-9C82-28A4E6E39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13" y="4002267"/>
            <a:ext cx="3226111" cy="267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D8A9D-CC47-DC8D-DDE4-D828BC9FFD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48" y="2574400"/>
            <a:ext cx="3215705" cy="28557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8D783D1-A5BF-5C15-15CE-CF4FC93B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76" y="23149"/>
            <a:ext cx="4622214" cy="868101"/>
          </a:xfrm>
        </p:spPr>
        <p:txBody>
          <a:bodyPr/>
          <a:lstStyle/>
          <a:p>
            <a:r>
              <a:rPr lang="en-US" dirty="0"/>
              <a:t>ARIMA Forecasting </a:t>
            </a:r>
          </a:p>
        </p:txBody>
      </p:sp>
    </p:spTree>
    <p:extLst>
      <p:ext uri="{BB962C8B-B14F-4D97-AF65-F5344CB8AC3E}">
        <p14:creationId xmlns:p14="http://schemas.microsoft.com/office/powerpoint/2010/main" val="3165246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8D783D1-A5BF-5C15-15CE-CF4FC93B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76" y="23149"/>
            <a:ext cx="4622214" cy="868101"/>
          </a:xfrm>
        </p:spPr>
        <p:txBody>
          <a:bodyPr>
            <a:normAutofit/>
          </a:bodyPr>
          <a:lstStyle/>
          <a:p>
            <a:r>
              <a:rPr lang="en-US" dirty="0"/>
              <a:t>LSTM Forecasting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FE65A-C3F0-364E-BA63-D771A18D4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0" y="4027022"/>
            <a:ext cx="3215705" cy="267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C1DB95-8E96-A987-E199-42764DE2A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19" y="4087922"/>
            <a:ext cx="3215705" cy="267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553B7-E5EE-DDC2-893E-22D77853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69" y="891250"/>
            <a:ext cx="3335655" cy="277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49DAAE5-27E7-F830-DC65-0901FB86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4" y="800332"/>
            <a:ext cx="3335655" cy="27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F9BEBF-6C39-6925-49CE-6D722292E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59" y="2070573"/>
            <a:ext cx="3572176" cy="30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48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8D783D1-A5BF-5C15-15CE-CF4FC93B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76" y="23149"/>
            <a:ext cx="4622214" cy="868101"/>
          </a:xfrm>
        </p:spPr>
        <p:txBody>
          <a:bodyPr>
            <a:normAutofit fontScale="90000"/>
          </a:bodyPr>
          <a:lstStyle/>
          <a:p>
            <a:r>
              <a:rPr lang="en-US" dirty="0"/>
              <a:t>XGBOOST Forecasting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B7930-99CB-D50A-BBBB-D1A2AE99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777" y="1882549"/>
            <a:ext cx="3662636" cy="309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DDCBB5-FF98-C0CA-2194-1BD822E92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18" y="3994713"/>
            <a:ext cx="3215705" cy="2674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38005C-2874-6D63-F301-81026972E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9" y="3853921"/>
            <a:ext cx="3215705" cy="2674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3F02C-9BBB-8A75-F779-9C1431841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17" y="891250"/>
            <a:ext cx="3215705" cy="2674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F743B77-DB7B-BAFE-2302-59F3909E5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46" y="743420"/>
            <a:ext cx="3212061" cy="267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56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EB87-54E1-310B-EFF5-94DDE180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41" y="2766218"/>
            <a:ext cx="2518317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C3E67-4DE8-4D3B-8299-E78D262AC6C3}"/>
              </a:ext>
            </a:extLst>
          </p:cNvPr>
          <p:cNvSpPr txBox="1"/>
          <p:nvPr/>
        </p:nvSpPr>
        <p:spPr>
          <a:xfrm>
            <a:off x="1149635" y="5239572"/>
            <a:ext cx="98927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Varela Round" panose="00000500000000000000" pitchFamily="2" charset="-79"/>
                <a:cs typeface="Varela Round" panose="00000500000000000000" pitchFamily="2" charset="-79"/>
              </a:rPr>
              <a:t>Shaiara Tabassum   |   Mosroor </a:t>
            </a:r>
            <a:r>
              <a:rPr lang="en-US" sz="22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Mofiz</a:t>
            </a:r>
            <a:r>
              <a:rPr lang="en-US" sz="2200" dirty="0">
                <a:latin typeface="Varela Round" panose="00000500000000000000" pitchFamily="2" charset="-79"/>
                <a:cs typeface="Varela Round" panose="00000500000000000000" pitchFamily="2" charset="-79"/>
              </a:rPr>
              <a:t> Arman   |   Md Sahadul Hasan Arian </a:t>
            </a:r>
          </a:p>
        </p:txBody>
      </p:sp>
    </p:spTree>
    <p:extLst>
      <p:ext uri="{BB962C8B-B14F-4D97-AF65-F5344CB8AC3E}">
        <p14:creationId xmlns:p14="http://schemas.microsoft.com/office/powerpoint/2010/main" val="78584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C38E-ECED-6927-2B23-763F9F0A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1" y="124446"/>
            <a:ext cx="5948542" cy="1325563"/>
          </a:xfrm>
        </p:spPr>
        <p:txBody>
          <a:bodyPr>
            <a:normAutofit/>
          </a:bodyPr>
          <a:lstStyle/>
          <a:p>
            <a:r>
              <a:rPr lang="en-US" sz="3400" dirty="0"/>
              <a:t>Each Channel Has Two Columns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DCE1F-C382-4C87-BB59-0DC859125A7E}"/>
              </a:ext>
            </a:extLst>
          </p:cNvPr>
          <p:cNvSpPr/>
          <p:nvPr/>
        </p:nvSpPr>
        <p:spPr>
          <a:xfrm>
            <a:off x="6171500" y="248734"/>
            <a:ext cx="5539959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B9F57-4D12-4774-A277-46855E9F8620}"/>
              </a:ext>
            </a:extLst>
          </p:cNvPr>
          <p:cNvSpPr txBox="1"/>
          <p:nvPr/>
        </p:nvSpPr>
        <p:spPr>
          <a:xfrm>
            <a:off x="7903823" y="557572"/>
            <a:ext cx="2075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INSIGHTS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49B9-E409-4A2A-86A8-34BAE61F3B28}"/>
              </a:ext>
            </a:extLst>
          </p:cNvPr>
          <p:cNvSpPr txBox="1"/>
          <p:nvPr/>
        </p:nvSpPr>
        <p:spPr>
          <a:xfrm>
            <a:off x="6429083" y="1878629"/>
            <a:ext cx="5086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 important observation here is that the timestamp is not human-readable and it causes problem in our EDA process, so lets change that.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34DCC73E-BDBE-4AAC-8E04-2613CF257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25662"/>
              </p:ext>
            </p:extLst>
          </p:nvPr>
        </p:nvGraphicFramePr>
        <p:xfrm>
          <a:off x="480541" y="1376040"/>
          <a:ext cx="5539960" cy="359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980">
                  <a:extLst>
                    <a:ext uri="{9D8B030D-6E8A-4147-A177-3AD203B41FA5}">
                      <a16:colId xmlns:a16="http://schemas.microsoft.com/office/drawing/2014/main" val="1797059352"/>
                    </a:ext>
                  </a:extLst>
                </a:gridCol>
                <a:gridCol w="2769980">
                  <a:extLst>
                    <a:ext uri="{9D8B030D-6E8A-4147-A177-3AD203B41FA5}">
                      <a16:colId xmlns:a16="http://schemas.microsoft.com/office/drawing/2014/main" val="3987850400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Demand (in Watt.)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66610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1362818413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22110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1362818419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44995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112515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17880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1380582907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45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C38E-ECED-6927-2B23-763F9F0A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1" y="124446"/>
            <a:ext cx="5948542" cy="1325563"/>
          </a:xfrm>
        </p:spPr>
        <p:txBody>
          <a:bodyPr>
            <a:normAutofit/>
          </a:bodyPr>
          <a:lstStyle/>
          <a:p>
            <a:r>
              <a:rPr lang="en-US" sz="3400" dirty="0"/>
              <a:t>Each Channel Has Two Columns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DCE1F-C382-4C87-BB59-0DC859125A7E}"/>
              </a:ext>
            </a:extLst>
          </p:cNvPr>
          <p:cNvSpPr/>
          <p:nvPr/>
        </p:nvSpPr>
        <p:spPr>
          <a:xfrm>
            <a:off x="6171500" y="248734"/>
            <a:ext cx="5539959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B9F57-4D12-4774-A277-46855E9F8620}"/>
              </a:ext>
            </a:extLst>
          </p:cNvPr>
          <p:cNvSpPr txBox="1"/>
          <p:nvPr/>
        </p:nvSpPr>
        <p:spPr>
          <a:xfrm>
            <a:off x="7903823" y="557572"/>
            <a:ext cx="2075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INSIGHTS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49B9-E409-4A2A-86A8-34BAE61F3B28}"/>
              </a:ext>
            </a:extLst>
          </p:cNvPr>
          <p:cNvSpPr txBox="1"/>
          <p:nvPr/>
        </p:nvSpPr>
        <p:spPr>
          <a:xfrm>
            <a:off x="6429083" y="1878629"/>
            <a:ext cx="5086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date of measurement=2013-03-09; Last date of measurement=2013-10-01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205 days of data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649C60A-D803-4E73-9839-EBE5E3AF4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26799"/>
              </p:ext>
            </p:extLst>
          </p:nvPr>
        </p:nvGraphicFramePr>
        <p:xfrm>
          <a:off x="480540" y="1450009"/>
          <a:ext cx="5495421" cy="364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734">
                  <a:extLst>
                    <a:ext uri="{9D8B030D-6E8A-4147-A177-3AD203B41FA5}">
                      <a16:colId xmlns:a16="http://schemas.microsoft.com/office/drawing/2014/main" val="1797059352"/>
                    </a:ext>
                  </a:extLst>
                </a:gridCol>
                <a:gridCol w="1287687">
                  <a:extLst>
                    <a:ext uri="{9D8B030D-6E8A-4147-A177-3AD203B41FA5}">
                      <a16:colId xmlns:a16="http://schemas.microsoft.com/office/drawing/2014/main" val="3987850400"/>
                    </a:ext>
                  </a:extLst>
                </a:gridCol>
              </a:tblGrid>
              <a:tr h="1051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Demand (in Watt.)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66610"/>
                  </a:ext>
                </a:extLst>
              </a:tr>
              <a:tr h="51894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2013-03-09 14:40:13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22110"/>
                  </a:ext>
                </a:extLst>
              </a:tr>
              <a:tr h="51894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2013-03-09 14:40:19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44995"/>
                  </a:ext>
                </a:extLst>
              </a:tr>
              <a:tr h="518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112515"/>
                  </a:ext>
                </a:extLst>
              </a:tr>
              <a:tr h="518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17880"/>
                  </a:ext>
                </a:extLst>
              </a:tr>
              <a:tr h="51894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2013-10-01 05:15:07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4509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C50BB7-549C-4779-9611-39781E9D0D1A}"/>
              </a:ext>
            </a:extLst>
          </p:cNvPr>
          <p:cNvSpPr txBox="1"/>
          <p:nvPr/>
        </p:nvSpPr>
        <p:spPr>
          <a:xfrm>
            <a:off x="6398060" y="3429000"/>
            <a:ext cx="50868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Another important observation is that the timestamp has </a:t>
            </a:r>
          </a:p>
          <a:p>
            <a:pPr algn="ctr"/>
            <a:r>
              <a:rPr lang="en-US" sz="2200" dirty="0">
                <a:solidFill>
                  <a:srgbClr val="FFC000"/>
                </a:solidFill>
              </a:rPr>
              <a:t>a MINIMUM frequency of 6 seconds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2200" dirty="0">
              <a:solidFill>
                <a:schemeClr val="bg1"/>
              </a:solidFill>
            </a:endParaRP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So, if we were to resample the dataset, we have to keep the base sampling rate (6s) in our mind. </a:t>
            </a:r>
          </a:p>
        </p:txBody>
      </p:sp>
    </p:spTree>
    <p:extLst>
      <p:ext uri="{BB962C8B-B14F-4D97-AF65-F5344CB8AC3E}">
        <p14:creationId xmlns:p14="http://schemas.microsoft.com/office/powerpoint/2010/main" val="180635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ED37-0D12-43ED-F2EC-EAF0E2A2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490" y="2660456"/>
            <a:ext cx="7169020" cy="1325563"/>
          </a:xfrm>
        </p:spPr>
        <p:txBody>
          <a:bodyPr/>
          <a:lstStyle/>
          <a:p>
            <a:r>
              <a:rPr lang="en-US" dirty="0"/>
              <a:t>Lets visualize the raw channels </a:t>
            </a:r>
          </a:p>
        </p:txBody>
      </p:sp>
    </p:spTree>
    <p:extLst>
      <p:ext uri="{BB962C8B-B14F-4D97-AF65-F5344CB8AC3E}">
        <p14:creationId xmlns:p14="http://schemas.microsoft.com/office/powerpoint/2010/main" val="290571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B600A6-EF25-0BC8-9FC8-C5147CF0301D}"/>
              </a:ext>
            </a:extLst>
          </p:cNvPr>
          <p:cNvGrpSpPr/>
          <p:nvPr/>
        </p:nvGrpSpPr>
        <p:grpSpPr>
          <a:xfrm>
            <a:off x="342996" y="277072"/>
            <a:ext cx="5445911" cy="6040039"/>
            <a:chOff x="90077" y="92246"/>
            <a:chExt cx="5445911" cy="60400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99C6C19-D5F0-4DAD-2AB6-7B2D7AFAE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7" y="92246"/>
              <a:ext cx="2703233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F14472B-B247-C0BB-AA3D-75CE357A3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508" y="92246"/>
              <a:ext cx="2703234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70937B4-BFA9-428D-AB45-49E621C17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7" y="2084399"/>
              <a:ext cx="2720163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1272893-BB0A-CF88-9205-5581D3534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7" y="4076553"/>
              <a:ext cx="2737093" cy="205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216E55C-B358-6E5D-E0FC-7FB7C668C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615" y="2084400"/>
              <a:ext cx="2720163" cy="2004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49DCAEA-A3C7-222A-4DB1-4750DD260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895" y="4089029"/>
              <a:ext cx="2737093" cy="204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6096000" y="277072"/>
            <a:ext cx="5753004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6DCBB9-54A1-45D4-A07E-B12BA45EA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2" y="2225362"/>
            <a:ext cx="493463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9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B600A6-EF25-0BC8-9FC8-C5147CF0301D}"/>
              </a:ext>
            </a:extLst>
          </p:cNvPr>
          <p:cNvGrpSpPr/>
          <p:nvPr/>
        </p:nvGrpSpPr>
        <p:grpSpPr>
          <a:xfrm>
            <a:off x="342996" y="277072"/>
            <a:ext cx="5445911" cy="6040039"/>
            <a:chOff x="90077" y="92246"/>
            <a:chExt cx="5445911" cy="60400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99C6C19-D5F0-4DAD-2AB6-7B2D7AFAE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7" y="92246"/>
              <a:ext cx="2703233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F14472B-B247-C0BB-AA3D-75CE357A3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508" y="92246"/>
              <a:ext cx="2703234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70937B4-BFA9-428D-AB45-49E621C17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7" y="2084399"/>
              <a:ext cx="2720163" cy="199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1272893-BB0A-CF88-9205-5581D3534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7" y="4076553"/>
              <a:ext cx="2737093" cy="205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216E55C-B358-6E5D-E0FC-7FB7C668C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615" y="2084400"/>
              <a:ext cx="2720163" cy="2004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49DCAEA-A3C7-222A-4DB1-4750DD260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895" y="4089029"/>
              <a:ext cx="2737093" cy="204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7C44589-F542-DBB2-45B5-287CAD5AECB6}"/>
              </a:ext>
            </a:extLst>
          </p:cNvPr>
          <p:cNvSpPr/>
          <p:nvPr/>
        </p:nvSpPr>
        <p:spPr>
          <a:xfrm>
            <a:off x="6096000" y="277072"/>
            <a:ext cx="5753004" cy="62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5220E-FA23-F535-75D6-53CA0792CA2C}"/>
              </a:ext>
            </a:extLst>
          </p:cNvPr>
          <p:cNvSpPr txBox="1"/>
          <p:nvPr/>
        </p:nvSpPr>
        <p:spPr>
          <a:xfrm>
            <a:off x="6429083" y="1273148"/>
            <a:ext cx="50868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There are missing values (July 2013-August 2013). We have to </a:t>
            </a:r>
            <a:r>
              <a:rPr lang="en-US" sz="2200" b="1" dirty="0">
                <a:solidFill>
                  <a:srgbClr val="FFC000"/>
                </a:solidFill>
              </a:rPr>
              <a:t>beware of this missing value </a:t>
            </a:r>
            <a:r>
              <a:rPr lang="en-US" sz="2200" dirty="0">
                <a:solidFill>
                  <a:schemeClr val="bg1"/>
                </a:solidFill>
              </a:rPr>
              <a:t>pitfall when we are forecasting the power demand.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 Missing values are somewhat at near the ending of the timeframe, so </a:t>
            </a:r>
            <a:r>
              <a:rPr lang="en-US" sz="2200" b="1" dirty="0">
                <a:solidFill>
                  <a:srgbClr val="FFC000"/>
                </a:solidFill>
              </a:rPr>
              <a:t>we can just delete the portion (July 2013 onwards) </a:t>
            </a:r>
            <a:r>
              <a:rPr lang="en-US" sz="2200" dirty="0">
                <a:solidFill>
                  <a:schemeClr val="bg1"/>
                </a:solidFill>
              </a:rPr>
              <a:t>to handle the missing data.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The plots doesn’t look like any traditional time series line-plot; Reason: very high frequency (6 seconds). Solution: </a:t>
            </a:r>
            <a:r>
              <a:rPr lang="en-US" sz="2200" b="1" dirty="0">
                <a:solidFill>
                  <a:srgbClr val="FFC000"/>
                </a:solidFill>
              </a:rPr>
              <a:t>reduce the frequency by resampling (down-sampling)</a:t>
            </a: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B54F5-7F17-DC81-885F-754BCC5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26" y="597937"/>
            <a:ext cx="2158919" cy="709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98180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1593</Words>
  <Application>Microsoft Office PowerPoint</Application>
  <PresentationFormat>Widescreen</PresentationFormat>
  <Paragraphs>183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Varela Round</vt:lpstr>
      <vt:lpstr>Office Theme</vt:lpstr>
      <vt:lpstr>Explanatory Data Analysis of  UKDALE</vt:lpstr>
      <vt:lpstr>Lets choose house#4</vt:lpstr>
      <vt:lpstr>Lets choose house#4</vt:lpstr>
      <vt:lpstr>House#4’s Overall details</vt:lpstr>
      <vt:lpstr>Each Channel Has Two Columns</vt:lpstr>
      <vt:lpstr>Each Channel Has Two Columns</vt:lpstr>
      <vt:lpstr>Lets visualize the raw channels </vt:lpstr>
      <vt:lpstr>PowerPoint Presentation</vt:lpstr>
      <vt:lpstr>INSIGHTS</vt:lpstr>
      <vt:lpstr>Lets handle the missing values</vt:lpstr>
      <vt:lpstr>PowerPoint Presentation</vt:lpstr>
      <vt:lpstr>INSIGHTS</vt:lpstr>
      <vt:lpstr>Lets resample the channels into different frequency</vt:lpstr>
      <vt:lpstr>PowerPoint Presentation</vt:lpstr>
      <vt:lpstr>INSIGHTS</vt:lpstr>
      <vt:lpstr>PowerPoint Presentation</vt:lpstr>
      <vt:lpstr>INSIGHTS</vt:lpstr>
      <vt:lpstr>PowerPoint Presentation</vt:lpstr>
      <vt:lpstr>INSIGHTS</vt:lpstr>
      <vt:lpstr>PowerPoint Presentation</vt:lpstr>
      <vt:lpstr>INSIGHTS</vt:lpstr>
      <vt:lpstr>Finding out resampling data points reduction</vt:lpstr>
      <vt:lpstr>Resampling Tradeoffs</vt:lpstr>
      <vt:lpstr>Resampling Tradeoffs</vt:lpstr>
      <vt:lpstr>Lets work with Aggregate Channel (#1) with sample rate of 24h only from now on…</vt:lpstr>
      <vt:lpstr>PowerPoint Presentation</vt:lpstr>
      <vt:lpstr>PowerPoint Presentation</vt:lpstr>
      <vt:lpstr>Lets interpret the ACF and PACF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Directions that we got from EDA</vt:lpstr>
      <vt:lpstr>Model Run </vt:lpstr>
      <vt:lpstr>Results</vt:lpstr>
      <vt:lpstr>ARIMA Forecasting </vt:lpstr>
      <vt:lpstr>LSTM Forecasting </vt:lpstr>
      <vt:lpstr>XGBOOST Forecasting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Explanatory Data Analysis of  UKDALE</dc:title>
  <dc:creator>Md Sahadul Hasan Arian</dc:creator>
  <cp:lastModifiedBy>Md Sahadul Hasan Arian</cp:lastModifiedBy>
  <cp:revision>222</cp:revision>
  <dcterms:created xsi:type="dcterms:W3CDTF">2023-05-10T12:24:19Z</dcterms:created>
  <dcterms:modified xsi:type="dcterms:W3CDTF">2023-06-08T08:31:37Z</dcterms:modified>
</cp:coreProperties>
</file>