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5" r:id="rId2"/>
    <p:sldId id="277" r:id="rId3"/>
    <p:sldId id="278" r:id="rId4"/>
    <p:sldId id="259" r:id="rId5"/>
    <p:sldId id="260" r:id="rId6"/>
    <p:sldId id="279" r:id="rId7"/>
    <p:sldId id="280" r:id="rId8"/>
    <p:sldId id="281" r:id="rId9"/>
    <p:sldId id="282" r:id="rId10"/>
    <p:sldId id="293" r:id="rId11"/>
    <p:sldId id="294" r:id="rId12"/>
    <p:sldId id="284" r:id="rId13"/>
    <p:sldId id="285" r:id="rId14"/>
    <p:sldId id="286" r:id="rId15"/>
    <p:sldId id="287" r:id="rId16"/>
    <p:sldId id="288" r:id="rId17"/>
    <p:sldId id="261" r:id="rId18"/>
    <p:sldId id="290" r:id="rId19"/>
    <p:sldId id="291" r:id="rId20"/>
    <p:sldId id="273" r:id="rId21"/>
    <p:sldId id="268" r:id="rId22"/>
    <p:sldId id="269" r:id="rId23"/>
    <p:sldId id="266" r:id="rId24"/>
    <p:sldId id="271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F39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6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37B66-44EE-4144-B51C-79B279DE9C00}" type="datetimeFigureOut">
              <a:rPr lang="en-US" smtClean="0"/>
              <a:t>24-Feb-23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B82D6-B02C-473D-AF63-DF37F0221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92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41ADB-3259-4016-B923-81A33A0D44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31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41ADB-3259-4016-B923-81A33A0D44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38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41ADB-3259-4016-B923-81A33A0D44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39B7-F641-B58D-414B-FD084D974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7B2EB-F350-A567-DA35-33FF8837A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6FB8C-E447-572D-3767-E4485C38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986C-7470-4B6B-A2EA-6E489635A825}" type="datetimeFigureOut">
              <a:rPr lang="en-US" smtClean="0"/>
              <a:t>24-Feb-23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A541F-2F48-2CA9-2120-559BEA42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C9892-7DDB-1639-4F3F-8928C4C7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A5A1-BBD4-4D52-A7B5-71D802AF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5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38AC-AED4-0664-97F6-65A64C85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EF3D0-2EA6-7059-AFB8-35D3A6A6D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6E9CA-14B3-F504-4913-1827FB38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986C-7470-4B6B-A2EA-6E489635A825}" type="datetimeFigureOut">
              <a:rPr lang="en-US" smtClean="0"/>
              <a:t>24-Feb-23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4F463-5079-2159-F275-076F565C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32187-4914-7E4E-A105-4E939E2D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A5A1-BBD4-4D52-A7B5-71D802AF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5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CC2679-61FA-EB08-741F-CCC53F6A2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0E35D-D4D1-C7E1-CFAB-A88260ED2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19DE6-E0F1-ECEF-CE7E-5D9205D2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986C-7470-4B6B-A2EA-6E489635A825}" type="datetimeFigureOut">
              <a:rPr lang="en-US" smtClean="0"/>
              <a:t>24-Feb-23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D8453-8C63-8740-CCFE-A4DEA4E9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B2053-1E8C-65E6-5DCD-22904B2F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A5A1-BBD4-4D52-A7B5-71D802AF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2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C8991-9FE1-7770-67DE-4857746B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F4207-B417-0D78-3C69-EC51BD888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18B3-A207-C7A7-E0E6-C01CC2FD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986C-7470-4B6B-A2EA-6E489635A825}" type="datetimeFigureOut">
              <a:rPr lang="en-US" smtClean="0"/>
              <a:t>24-Feb-23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78605-A72A-A85A-9385-7B1B7717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C52E7-4551-7F23-226F-E0EFFA17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A5A1-BBD4-4D52-A7B5-71D802AF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1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022A-4C1D-D83F-0EF4-7F857D52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11FF6-B9AF-ABEF-08BB-FA06C0B15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93613-21CD-F0CC-D8F2-5568506D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986C-7470-4B6B-A2EA-6E489635A825}" type="datetimeFigureOut">
              <a:rPr lang="en-US" smtClean="0"/>
              <a:t>24-Feb-23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EB0AF-D67E-658A-EF26-5B6E267F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FF8B5-AB76-6DC3-AC1B-D3ACC1A9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A5A1-BBD4-4D52-A7B5-71D802AF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7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8230-224D-7BF8-4782-2A165583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0BDCD-BA6B-A07F-CBC5-2225698DA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26935-7380-5A07-5862-CDF9B8E76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F3F1E-3576-774A-A66B-0AA9053B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986C-7470-4B6B-A2EA-6E489635A825}" type="datetimeFigureOut">
              <a:rPr lang="en-US" smtClean="0"/>
              <a:t>24-Feb-23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5EFCF-E7A3-7884-A3DD-150B9088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643F4-9015-0F24-368E-0F48E6A7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A5A1-BBD4-4D52-A7B5-71D802AF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1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796B-2E09-A4BD-A0D6-469E63C6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A5ADA-2914-D126-00F5-69A7E9425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16C1E-1409-F8BC-8AA5-2C1D1AB73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5B9E9-B41C-FF3F-C1A8-8ED5192D7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7D5F6-1FE1-F4C3-FA3D-744B6C147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2C267-912C-265D-0C01-EBD5D5A3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986C-7470-4B6B-A2EA-6E489635A825}" type="datetimeFigureOut">
              <a:rPr lang="en-US" smtClean="0"/>
              <a:t>24-Feb-23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C2054A-9B16-FFF8-6903-784B9B04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CEB9D-DB8E-E740-B6B4-5436217D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A5A1-BBD4-4D52-A7B5-71D802AF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4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00BB-63AB-19F1-CF00-18C6A3A7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79874-6DAC-D6F6-9312-D553DB95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986C-7470-4B6B-A2EA-6E489635A825}" type="datetimeFigureOut">
              <a:rPr lang="en-US" smtClean="0"/>
              <a:t>24-Feb-23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5F458-4D93-7066-A461-878DC84F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4A6AC-5ECE-F328-BE83-D33D2059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A5A1-BBD4-4D52-A7B5-71D802AF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5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460E9-A956-62AF-CB06-0ED95124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986C-7470-4B6B-A2EA-6E489635A825}" type="datetimeFigureOut">
              <a:rPr lang="en-US" smtClean="0"/>
              <a:t>24-Feb-23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47047-4CD4-0093-A41B-C492BFA1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14528-A381-3BBB-A6E5-CF4C6B2B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A5A1-BBD4-4D52-A7B5-71D802AF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2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4EB2-712F-E5D8-268E-7BD886C7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A2FD-81E3-021E-B983-2D5ED1C5E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81D16-7BAC-6A22-E176-43BA0B367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529DC-FF95-1691-0117-875A30AE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986C-7470-4B6B-A2EA-6E489635A825}" type="datetimeFigureOut">
              <a:rPr lang="en-US" smtClean="0"/>
              <a:t>24-Feb-23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12B1B-EA92-B09D-4C13-222A1EDA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3127B-8E3B-0CE6-9250-1B0B8605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A5A1-BBD4-4D52-A7B5-71D802AF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2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1409-CC86-1A48-54B7-9CDD0900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63DAC-22BA-B7C6-879A-738D69763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FE115-892C-D4E8-ED58-8BF53F7B0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1409D-CA3E-8D32-D4DB-4075E2AD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986C-7470-4B6B-A2EA-6E489635A825}" type="datetimeFigureOut">
              <a:rPr lang="en-US" smtClean="0"/>
              <a:t>24-Feb-23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60B36-FA91-AE36-8AD2-CDAD3D4B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AD40E-5AF2-56F9-85B7-33779D5F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A5A1-BBD4-4D52-A7B5-71D802AF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6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C4FE4-45F2-8C31-F1A4-37D5A17A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A2F12-4D20-73BF-90C7-DF69B5263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9B844-6D75-FD9E-B273-1FCF2C98D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986C-7470-4B6B-A2EA-6E489635A825}" type="datetimeFigureOut">
              <a:rPr lang="en-US" smtClean="0"/>
              <a:t>24-Feb-23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BD29D-C47A-D0E0-5B8C-054D6623E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4566-3DD7-DDA6-3E79-7E5DD1472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0A5A1-BBD4-4D52-A7B5-71D802AF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3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0E86C3E-C85A-4448-9B6D-BDCA7A14EA67}"/>
              </a:ext>
            </a:extLst>
          </p:cNvPr>
          <p:cNvSpPr/>
          <p:nvPr/>
        </p:nvSpPr>
        <p:spPr>
          <a:xfrm>
            <a:off x="339499" y="2906443"/>
            <a:ext cx="4533630" cy="647849"/>
          </a:xfrm>
          <a:prstGeom prst="round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CDF688-A9B1-4BD3-97EB-C006F65EC4C4}"/>
              </a:ext>
            </a:extLst>
          </p:cNvPr>
          <p:cNvGrpSpPr/>
          <p:nvPr/>
        </p:nvGrpSpPr>
        <p:grpSpPr>
          <a:xfrm>
            <a:off x="427704" y="3941721"/>
            <a:ext cx="9199509" cy="2240754"/>
            <a:chOff x="376904" y="4033161"/>
            <a:chExt cx="9199509" cy="224075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35E4846-577E-4BAA-8CB8-EF6DBAA022CA}"/>
                </a:ext>
              </a:extLst>
            </p:cNvPr>
            <p:cNvGrpSpPr/>
            <p:nvPr/>
          </p:nvGrpSpPr>
          <p:grpSpPr>
            <a:xfrm>
              <a:off x="376904" y="4033161"/>
              <a:ext cx="8462297" cy="2224471"/>
              <a:chOff x="376904" y="4033161"/>
              <a:chExt cx="8462297" cy="222447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0D09471-67D6-42D8-A474-DFA73F208876}"/>
                  </a:ext>
                </a:extLst>
              </p:cNvPr>
              <p:cNvSpPr/>
              <p:nvPr/>
            </p:nvSpPr>
            <p:spPr>
              <a:xfrm>
                <a:off x="376904" y="4033161"/>
                <a:ext cx="4942388" cy="646330"/>
              </a:xfrm>
              <a:prstGeom prst="rect">
                <a:avLst/>
              </a:prstGeom>
              <a:solidFill>
                <a:srgbClr val="E0D7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25C4BF-0765-4348-8EB7-2257B36CF49C}"/>
                  </a:ext>
                </a:extLst>
              </p:cNvPr>
              <p:cNvSpPr/>
              <p:nvPr/>
            </p:nvSpPr>
            <p:spPr>
              <a:xfrm>
                <a:off x="376904" y="4822231"/>
                <a:ext cx="8025416" cy="646330"/>
              </a:xfrm>
              <a:prstGeom prst="rect">
                <a:avLst/>
              </a:prstGeom>
              <a:solidFill>
                <a:srgbClr val="E0D7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19F6E8D-1C5B-4E17-BCB8-C2DE835C2A4F}"/>
                  </a:ext>
                </a:extLst>
              </p:cNvPr>
              <p:cNvSpPr/>
              <p:nvPr/>
            </p:nvSpPr>
            <p:spPr>
              <a:xfrm>
                <a:off x="376905" y="5611301"/>
                <a:ext cx="8462296" cy="646331"/>
              </a:xfrm>
              <a:prstGeom prst="rect">
                <a:avLst/>
              </a:prstGeom>
              <a:solidFill>
                <a:srgbClr val="E0D7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4F2095-1B53-4156-BFD5-507BE0E5F9B4}"/>
                </a:ext>
              </a:extLst>
            </p:cNvPr>
            <p:cNvGrpSpPr/>
            <p:nvPr/>
          </p:nvGrpSpPr>
          <p:grpSpPr>
            <a:xfrm>
              <a:off x="376904" y="4053555"/>
              <a:ext cx="9199509" cy="2220360"/>
              <a:chOff x="434446" y="4064432"/>
              <a:chExt cx="9199509" cy="222036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B9A596-8E69-4ACE-B958-A7885959A612}"/>
                  </a:ext>
                </a:extLst>
              </p:cNvPr>
              <p:cNvSpPr txBox="1"/>
              <p:nvPr/>
            </p:nvSpPr>
            <p:spPr>
              <a:xfrm>
                <a:off x="434446" y="4064432"/>
                <a:ext cx="52822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i="0" u="none" strike="noStrike" spc="-150" dirty="0">
                    <a:solidFill>
                      <a:srgbClr val="050A39"/>
                    </a:solidFill>
                    <a:effectLst/>
                    <a:latin typeface="CentralW01-Bold" panose="02000000000000000000" pitchFamily="2" charset="0"/>
                  </a:rPr>
                  <a:t>Load forecasting</a:t>
                </a:r>
                <a:endParaRPr lang="en-US" sz="3600" spc="-150" dirty="0">
                  <a:solidFill>
                    <a:srgbClr val="050A39"/>
                  </a:solidFill>
                  <a:latin typeface="CentralW01-Bold" panose="02000000000000000000" pitchFamily="2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56E9FC-7AEC-449E-9150-E13ECFD42FBC}"/>
                  </a:ext>
                </a:extLst>
              </p:cNvPr>
              <p:cNvSpPr txBox="1"/>
              <p:nvPr/>
            </p:nvSpPr>
            <p:spPr>
              <a:xfrm>
                <a:off x="434446" y="4849390"/>
                <a:ext cx="811685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b="1" i="0" u="none" strike="noStrike" spc="-150" dirty="0">
                    <a:solidFill>
                      <a:srgbClr val="050A39"/>
                    </a:solidFill>
                    <a:effectLst/>
                    <a:latin typeface="CentralW01-Bold" panose="02000000000000000000" pitchFamily="2" charset="0"/>
                  </a:rPr>
                  <a:t>Using residential electricity</a:t>
                </a:r>
                <a:endParaRPr lang="en-US" sz="3600" spc="-150" dirty="0">
                  <a:solidFill>
                    <a:srgbClr val="050A39"/>
                  </a:solidFill>
                  <a:latin typeface="CentralW01-Bold" panose="02000000000000000000" pitchFamily="2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B90BEC-C637-48DA-8897-17F75B004DDD}"/>
                  </a:ext>
                </a:extLst>
              </p:cNvPr>
              <p:cNvSpPr txBox="1"/>
              <p:nvPr/>
            </p:nvSpPr>
            <p:spPr>
              <a:xfrm>
                <a:off x="434446" y="5638461"/>
                <a:ext cx="919950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b="1" i="0" u="none" strike="noStrike" spc="-150" dirty="0">
                    <a:solidFill>
                      <a:srgbClr val="050A39"/>
                    </a:solidFill>
                    <a:effectLst/>
                    <a:latin typeface="CentralW01-Bold" panose="02000000000000000000" pitchFamily="2" charset="0"/>
                  </a:rPr>
                  <a:t>Consumption dataset: UK-DALE</a:t>
                </a:r>
                <a:endParaRPr lang="en-US" sz="3600" spc="-150" dirty="0">
                  <a:solidFill>
                    <a:srgbClr val="050A39"/>
                  </a:solidFill>
                  <a:latin typeface="CentralW01-Bold" panose="02000000000000000000" pitchFamily="2" charset="0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CACA06-7DA8-444D-B1A6-3E7EE45105BB}"/>
              </a:ext>
            </a:extLst>
          </p:cNvPr>
          <p:cNvSpPr txBox="1"/>
          <p:nvPr/>
        </p:nvSpPr>
        <p:spPr>
          <a:xfrm>
            <a:off x="427704" y="3002477"/>
            <a:ext cx="4942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bg1"/>
                </a:solidFill>
                <a:latin typeface="CentralW01-Bold" panose="02000000000000000000" pitchFamily="2" charset="0"/>
                <a:cs typeface="Varela Round" panose="00000500000000000000" pitchFamily="2" charset="-79"/>
              </a:rPr>
              <a:t>‘ASMR’ group PRESENTS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6260C74-A685-4F57-9649-62FA5F00D6E7}"/>
              </a:ext>
            </a:extLst>
          </p:cNvPr>
          <p:cNvCxnSpPr/>
          <p:nvPr/>
        </p:nvCxnSpPr>
        <p:spPr>
          <a:xfrm>
            <a:off x="277793" y="3680749"/>
            <a:ext cx="46359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C4ED06E-1340-909A-DC54-BBB583819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335" y="240059"/>
            <a:ext cx="7230666" cy="482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5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3A78A4-33E5-6764-80C8-BD82AA204E1A}"/>
              </a:ext>
            </a:extLst>
          </p:cNvPr>
          <p:cNvCxnSpPr>
            <a:cxnSpLocks/>
          </p:cNvCxnSpPr>
          <p:nvPr/>
        </p:nvCxnSpPr>
        <p:spPr>
          <a:xfrm>
            <a:off x="585280" y="1123852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4E226277-0554-1F49-F6E4-F1F2A39F9DB3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Dataset explanation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6EA386-4136-378C-ED53-3D8FBFB09F67}"/>
              </a:ext>
            </a:extLst>
          </p:cNvPr>
          <p:cNvGrpSpPr/>
          <p:nvPr/>
        </p:nvGrpSpPr>
        <p:grpSpPr>
          <a:xfrm>
            <a:off x="178988" y="2304049"/>
            <a:ext cx="4868378" cy="3618300"/>
            <a:chOff x="178988" y="2304049"/>
            <a:chExt cx="4868378" cy="36183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B9808DB-B1B0-1667-B662-8816F511ED2A}"/>
                </a:ext>
              </a:extLst>
            </p:cNvPr>
            <p:cNvCxnSpPr/>
            <p:nvPr/>
          </p:nvCxnSpPr>
          <p:spPr>
            <a:xfrm flipH="1">
              <a:off x="2821519" y="4604735"/>
              <a:ext cx="4215" cy="759622"/>
            </a:xfrm>
            <a:prstGeom prst="line">
              <a:avLst/>
            </a:prstGeom>
            <a:ln w="127000">
              <a:solidFill>
                <a:srgbClr val="F39C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B97A76-5E5E-3F86-25CB-5F36ABFEE2C1}"/>
                </a:ext>
              </a:extLst>
            </p:cNvPr>
            <p:cNvSpPr txBox="1"/>
            <p:nvPr/>
          </p:nvSpPr>
          <p:spPr>
            <a:xfrm>
              <a:off x="838200" y="3976712"/>
              <a:ext cx="6062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CentralW01-Bold" panose="02000000000000000000" pitchFamily="2" charset="0"/>
                </a:rPr>
                <a:t>53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8F3A7E-E9D2-D5F2-1C21-36B0EEC8DAE7}"/>
                </a:ext>
              </a:extLst>
            </p:cNvPr>
            <p:cNvSpPr txBox="1"/>
            <p:nvPr/>
          </p:nvSpPr>
          <p:spPr>
            <a:xfrm>
              <a:off x="178988" y="2304049"/>
              <a:ext cx="19864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CentralW01-Bold" panose="02000000000000000000" pitchFamily="2" charset="0"/>
                </a:rPr>
                <a:t>House#1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FD0FC2D-D149-75B1-37F4-3CC93FA0C8FD}"/>
                </a:ext>
              </a:extLst>
            </p:cNvPr>
            <p:cNvCxnSpPr/>
            <p:nvPr/>
          </p:nvCxnSpPr>
          <p:spPr>
            <a:xfrm flipH="1">
              <a:off x="1175317" y="3041233"/>
              <a:ext cx="4215" cy="759622"/>
            </a:xfrm>
            <a:prstGeom prst="line">
              <a:avLst/>
            </a:prstGeom>
            <a:ln w="127000">
              <a:solidFill>
                <a:srgbClr val="F39C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BABAF5-2DD4-BDC6-C429-74901A45D9A6}"/>
                </a:ext>
              </a:extLst>
            </p:cNvPr>
            <p:cNvCxnSpPr>
              <a:cxnSpLocks/>
            </p:cNvCxnSpPr>
            <p:nvPr/>
          </p:nvCxnSpPr>
          <p:spPr>
            <a:xfrm>
              <a:off x="1111170" y="4622383"/>
              <a:ext cx="3684765" cy="0"/>
            </a:xfrm>
            <a:prstGeom prst="line">
              <a:avLst/>
            </a:prstGeom>
            <a:ln w="127000">
              <a:solidFill>
                <a:srgbClr val="F39C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E6563C0-8C8F-BE1B-132C-CE5AA0885F1F}"/>
                </a:ext>
              </a:extLst>
            </p:cNvPr>
            <p:cNvCxnSpPr/>
            <p:nvPr/>
          </p:nvCxnSpPr>
          <p:spPr>
            <a:xfrm flipH="1">
              <a:off x="1179532" y="4570487"/>
              <a:ext cx="4215" cy="759622"/>
            </a:xfrm>
            <a:prstGeom prst="line">
              <a:avLst/>
            </a:prstGeom>
            <a:ln w="127000">
              <a:solidFill>
                <a:srgbClr val="F39C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97F077-50F9-166A-BC98-5AE559EC8CF9}"/>
                </a:ext>
              </a:extLst>
            </p:cNvPr>
            <p:cNvCxnSpPr/>
            <p:nvPr/>
          </p:nvCxnSpPr>
          <p:spPr>
            <a:xfrm flipH="1">
              <a:off x="1593190" y="4576195"/>
              <a:ext cx="4215" cy="759622"/>
            </a:xfrm>
            <a:prstGeom prst="line">
              <a:avLst/>
            </a:prstGeom>
            <a:ln w="127000">
              <a:solidFill>
                <a:srgbClr val="F39C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C15006F-0930-8124-AE38-8E1F096E23B5}"/>
                </a:ext>
              </a:extLst>
            </p:cNvPr>
            <p:cNvCxnSpPr/>
            <p:nvPr/>
          </p:nvCxnSpPr>
          <p:spPr>
            <a:xfrm flipH="1">
              <a:off x="2002633" y="4581903"/>
              <a:ext cx="4215" cy="759622"/>
            </a:xfrm>
            <a:prstGeom prst="line">
              <a:avLst/>
            </a:prstGeom>
            <a:ln w="127000">
              <a:solidFill>
                <a:srgbClr val="F39C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86D406A-EE66-248B-6165-B7C8E815786F}"/>
                </a:ext>
              </a:extLst>
            </p:cNvPr>
            <p:cNvCxnSpPr/>
            <p:nvPr/>
          </p:nvCxnSpPr>
          <p:spPr>
            <a:xfrm flipH="1">
              <a:off x="2407861" y="4599027"/>
              <a:ext cx="4215" cy="759622"/>
            </a:xfrm>
            <a:prstGeom prst="line">
              <a:avLst/>
            </a:prstGeom>
            <a:ln w="127000">
              <a:solidFill>
                <a:srgbClr val="F39C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DFBA8DE-DC39-F8BC-5397-ECABA2454DE9}"/>
                </a:ext>
              </a:extLst>
            </p:cNvPr>
            <p:cNvCxnSpPr/>
            <p:nvPr/>
          </p:nvCxnSpPr>
          <p:spPr>
            <a:xfrm flipH="1">
              <a:off x="3218317" y="4610443"/>
              <a:ext cx="4215" cy="759622"/>
            </a:xfrm>
            <a:prstGeom prst="line">
              <a:avLst/>
            </a:prstGeom>
            <a:ln w="127000">
              <a:solidFill>
                <a:srgbClr val="F39C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43B0DBE-654F-B690-96CC-613CD7905EE1}"/>
                </a:ext>
              </a:extLst>
            </p:cNvPr>
            <p:cNvCxnSpPr/>
            <p:nvPr/>
          </p:nvCxnSpPr>
          <p:spPr>
            <a:xfrm flipH="1">
              <a:off x="3631975" y="4616149"/>
              <a:ext cx="4215" cy="759622"/>
            </a:xfrm>
            <a:prstGeom prst="line">
              <a:avLst/>
            </a:prstGeom>
            <a:ln w="127000">
              <a:solidFill>
                <a:srgbClr val="F39C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C5B5AE5-679C-9767-EC90-A16A450B6139}"/>
                </a:ext>
              </a:extLst>
            </p:cNvPr>
            <p:cNvCxnSpPr/>
            <p:nvPr/>
          </p:nvCxnSpPr>
          <p:spPr>
            <a:xfrm flipH="1">
              <a:off x="4714310" y="4596855"/>
              <a:ext cx="4215" cy="759622"/>
            </a:xfrm>
            <a:prstGeom prst="line">
              <a:avLst/>
            </a:prstGeom>
            <a:ln w="127000">
              <a:solidFill>
                <a:srgbClr val="F39C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580013-7159-47FC-0A14-E75F386925FD}"/>
                </a:ext>
              </a:extLst>
            </p:cNvPr>
            <p:cNvCxnSpPr/>
            <p:nvPr/>
          </p:nvCxnSpPr>
          <p:spPr>
            <a:xfrm flipH="1">
              <a:off x="3982955" y="4604735"/>
              <a:ext cx="4215" cy="759622"/>
            </a:xfrm>
            <a:prstGeom prst="line">
              <a:avLst/>
            </a:prstGeom>
            <a:ln w="127000">
              <a:solidFill>
                <a:srgbClr val="F39C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E9CD025-8D27-7FF0-E5CD-20360CE5B287}"/>
                </a:ext>
              </a:extLst>
            </p:cNvPr>
            <p:cNvCxnSpPr/>
            <p:nvPr/>
          </p:nvCxnSpPr>
          <p:spPr>
            <a:xfrm flipH="1">
              <a:off x="4342365" y="4587611"/>
              <a:ext cx="4215" cy="759622"/>
            </a:xfrm>
            <a:prstGeom prst="line">
              <a:avLst/>
            </a:prstGeom>
            <a:ln w="127000">
              <a:solidFill>
                <a:srgbClr val="F39C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D19AD9-38D3-DC61-13DD-4C62451F0CF9}"/>
                </a:ext>
              </a:extLst>
            </p:cNvPr>
            <p:cNvSpPr txBox="1"/>
            <p:nvPr/>
          </p:nvSpPr>
          <p:spPr>
            <a:xfrm>
              <a:off x="962054" y="5363612"/>
              <a:ext cx="348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CentralW01-Bold" panose="02000000000000000000" pitchFamily="2" charset="0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2F46EB-692F-F46F-61AE-69144FC553B7}"/>
                </a:ext>
              </a:extLst>
            </p:cNvPr>
            <p:cNvSpPr txBox="1"/>
            <p:nvPr/>
          </p:nvSpPr>
          <p:spPr>
            <a:xfrm>
              <a:off x="1393456" y="538221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CentralW01-Bold" panose="02000000000000000000" pitchFamily="2" charset="0"/>
                </a:rPr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2C512A-9AD7-F934-4D71-7DE6492CE285}"/>
                </a:ext>
              </a:extLst>
            </p:cNvPr>
            <p:cNvSpPr txBox="1"/>
            <p:nvPr/>
          </p:nvSpPr>
          <p:spPr>
            <a:xfrm>
              <a:off x="1810112" y="5380247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CentralW01-Bold" panose="02000000000000000000" pitchFamily="2" charset="0"/>
                </a:rPr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D2E8304-D53A-139D-4D69-E752DA5B6D47}"/>
                </a:ext>
              </a:extLst>
            </p:cNvPr>
            <p:cNvSpPr txBox="1"/>
            <p:nvPr/>
          </p:nvSpPr>
          <p:spPr>
            <a:xfrm>
              <a:off x="2233775" y="5399129"/>
              <a:ext cx="28135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CentralW01-Bold" panose="02000000000000000000" pitchFamily="2" charset="0"/>
                </a:rPr>
                <a:t>……………….. 53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ECB82D-3D42-9928-0583-6F036B6AA876}"/>
              </a:ext>
            </a:extLst>
          </p:cNvPr>
          <p:cNvGrpSpPr/>
          <p:nvPr/>
        </p:nvGrpSpPr>
        <p:grpSpPr>
          <a:xfrm>
            <a:off x="7731810" y="3177826"/>
            <a:ext cx="2891256" cy="3122715"/>
            <a:chOff x="7731810" y="3177826"/>
            <a:chExt cx="2891256" cy="3122715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DE5BD8-373B-21D3-7DBF-E6C0AE59C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45422" y="3600054"/>
              <a:ext cx="2777644" cy="2700487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A81D61A-04F0-2855-0A46-9CC74E6EAF1C}"/>
                </a:ext>
              </a:extLst>
            </p:cNvPr>
            <p:cNvSpPr txBox="1"/>
            <p:nvPr/>
          </p:nvSpPr>
          <p:spPr>
            <a:xfrm>
              <a:off x="7731810" y="3177826"/>
              <a:ext cx="2297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house_1/labels.csv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616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-0.00039 -0.2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393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48148E-6 L -0.00039 -0.1421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5B97A76-5E5E-3F86-25CB-5F36ABFEE2C1}"/>
              </a:ext>
            </a:extLst>
          </p:cNvPr>
          <p:cNvSpPr txBox="1"/>
          <p:nvPr/>
        </p:nvSpPr>
        <p:spPr>
          <a:xfrm>
            <a:off x="838200" y="3006327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53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3A78A4-33E5-6764-80C8-BD82AA204E1A}"/>
              </a:ext>
            </a:extLst>
          </p:cNvPr>
          <p:cNvCxnSpPr>
            <a:cxnSpLocks/>
          </p:cNvCxnSpPr>
          <p:nvPr/>
        </p:nvCxnSpPr>
        <p:spPr>
          <a:xfrm>
            <a:off x="585280" y="1123852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4E226277-0554-1F49-F6E4-F1F2A39F9DB3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Dataset explanation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8F3A7E-E9D2-D5F2-1C21-36B0EEC8DAE7}"/>
              </a:ext>
            </a:extLst>
          </p:cNvPr>
          <p:cNvSpPr txBox="1"/>
          <p:nvPr/>
        </p:nvSpPr>
        <p:spPr>
          <a:xfrm>
            <a:off x="178988" y="1333664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House#1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D0FC2D-D149-75B1-37F4-3CC93FA0C8FD}"/>
              </a:ext>
            </a:extLst>
          </p:cNvPr>
          <p:cNvCxnSpPr/>
          <p:nvPr/>
        </p:nvCxnSpPr>
        <p:spPr>
          <a:xfrm flipH="1">
            <a:off x="1175317" y="2070848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ABAF5-2DD4-BDC6-C429-74901A45D9A6}"/>
              </a:ext>
            </a:extLst>
          </p:cNvPr>
          <p:cNvCxnSpPr>
            <a:cxnSpLocks/>
          </p:cNvCxnSpPr>
          <p:nvPr/>
        </p:nvCxnSpPr>
        <p:spPr>
          <a:xfrm>
            <a:off x="1111170" y="3651998"/>
            <a:ext cx="3684765" cy="0"/>
          </a:xfrm>
          <a:prstGeom prst="line">
            <a:avLst/>
          </a:prstGeom>
          <a:ln w="1270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6563C0-8C8F-BE1B-132C-CE5AA0885F1F}"/>
              </a:ext>
            </a:extLst>
          </p:cNvPr>
          <p:cNvCxnSpPr/>
          <p:nvPr/>
        </p:nvCxnSpPr>
        <p:spPr>
          <a:xfrm flipH="1">
            <a:off x="1179532" y="3600102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97F077-50F9-166A-BC98-5AE559EC8CF9}"/>
              </a:ext>
            </a:extLst>
          </p:cNvPr>
          <p:cNvCxnSpPr/>
          <p:nvPr/>
        </p:nvCxnSpPr>
        <p:spPr>
          <a:xfrm flipH="1">
            <a:off x="1593190" y="3605810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9808DB-B1B0-1667-B662-8816F511ED2A}"/>
              </a:ext>
            </a:extLst>
          </p:cNvPr>
          <p:cNvCxnSpPr/>
          <p:nvPr/>
        </p:nvCxnSpPr>
        <p:spPr>
          <a:xfrm flipH="1">
            <a:off x="2821519" y="3634350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15006F-0930-8124-AE38-8E1F096E23B5}"/>
              </a:ext>
            </a:extLst>
          </p:cNvPr>
          <p:cNvCxnSpPr/>
          <p:nvPr/>
        </p:nvCxnSpPr>
        <p:spPr>
          <a:xfrm flipH="1">
            <a:off x="2002633" y="3611518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6D406A-EE66-248B-6165-B7C8E815786F}"/>
              </a:ext>
            </a:extLst>
          </p:cNvPr>
          <p:cNvCxnSpPr/>
          <p:nvPr/>
        </p:nvCxnSpPr>
        <p:spPr>
          <a:xfrm flipH="1">
            <a:off x="2407861" y="3628642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FBA8DE-DC39-F8BC-5397-ECABA2454DE9}"/>
              </a:ext>
            </a:extLst>
          </p:cNvPr>
          <p:cNvCxnSpPr/>
          <p:nvPr/>
        </p:nvCxnSpPr>
        <p:spPr>
          <a:xfrm flipH="1">
            <a:off x="3218317" y="3640058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3B0DBE-654F-B690-96CC-613CD7905EE1}"/>
              </a:ext>
            </a:extLst>
          </p:cNvPr>
          <p:cNvCxnSpPr/>
          <p:nvPr/>
        </p:nvCxnSpPr>
        <p:spPr>
          <a:xfrm flipH="1">
            <a:off x="3631975" y="3645764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5B5AE5-679C-9767-EC90-A16A450B6139}"/>
              </a:ext>
            </a:extLst>
          </p:cNvPr>
          <p:cNvCxnSpPr/>
          <p:nvPr/>
        </p:nvCxnSpPr>
        <p:spPr>
          <a:xfrm flipH="1">
            <a:off x="4714310" y="3626470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580013-7159-47FC-0A14-E75F386925FD}"/>
              </a:ext>
            </a:extLst>
          </p:cNvPr>
          <p:cNvCxnSpPr/>
          <p:nvPr/>
        </p:nvCxnSpPr>
        <p:spPr>
          <a:xfrm flipH="1">
            <a:off x="3982955" y="3634350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E9CD025-8D27-7FF0-E5CD-20360CE5B287}"/>
              </a:ext>
            </a:extLst>
          </p:cNvPr>
          <p:cNvCxnSpPr/>
          <p:nvPr/>
        </p:nvCxnSpPr>
        <p:spPr>
          <a:xfrm flipH="1">
            <a:off x="4342365" y="3617226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D19AD9-38D3-DC61-13DD-4C62451F0CF9}"/>
              </a:ext>
            </a:extLst>
          </p:cNvPr>
          <p:cNvSpPr txBox="1"/>
          <p:nvPr/>
        </p:nvSpPr>
        <p:spPr>
          <a:xfrm>
            <a:off x="962054" y="4393227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2F46EB-692F-F46F-61AE-69144FC553B7}"/>
              </a:ext>
            </a:extLst>
          </p:cNvPr>
          <p:cNvSpPr txBox="1"/>
          <p:nvPr/>
        </p:nvSpPr>
        <p:spPr>
          <a:xfrm>
            <a:off x="1393456" y="441182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2C512A-9AD7-F934-4D71-7DE6492CE285}"/>
              </a:ext>
            </a:extLst>
          </p:cNvPr>
          <p:cNvSpPr txBox="1"/>
          <p:nvPr/>
        </p:nvSpPr>
        <p:spPr>
          <a:xfrm>
            <a:off x="1810112" y="440986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2E8304-D53A-139D-4D69-E752DA5B6D47}"/>
              </a:ext>
            </a:extLst>
          </p:cNvPr>
          <p:cNvSpPr txBox="1"/>
          <p:nvPr/>
        </p:nvSpPr>
        <p:spPr>
          <a:xfrm>
            <a:off x="2233775" y="4428744"/>
            <a:ext cx="281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……………….. 53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2DE5BD8-373B-21D3-7DBF-E6C0AE59C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422" y="1677947"/>
            <a:ext cx="2777644" cy="270048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94A94B8-16C2-8D3A-7F15-F52BBBFC03A5}"/>
              </a:ext>
            </a:extLst>
          </p:cNvPr>
          <p:cNvSpPr txBox="1"/>
          <p:nvPr/>
        </p:nvSpPr>
        <p:spPr>
          <a:xfrm>
            <a:off x="1900058" y="5262447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Channel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IDs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81D61A-04F0-2855-0A46-9CC74E6EAF1C}"/>
              </a:ext>
            </a:extLst>
          </p:cNvPr>
          <p:cNvSpPr txBox="1"/>
          <p:nvPr/>
        </p:nvSpPr>
        <p:spPr>
          <a:xfrm>
            <a:off x="7731810" y="1255719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house_1/labels.csv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9D27144C-BB1E-6FFC-B86A-824D45AEC122}"/>
              </a:ext>
            </a:extLst>
          </p:cNvPr>
          <p:cNvSpPr/>
          <p:nvPr/>
        </p:nvSpPr>
        <p:spPr>
          <a:xfrm>
            <a:off x="9137704" y="3648141"/>
            <a:ext cx="401601" cy="1529536"/>
          </a:xfrm>
          <a:prstGeom prst="upArrow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902EE-0231-EE4B-15BB-D5762484BF6C}"/>
              </a:ext>
            </a:extLst>
          </p:cNvPr>
          <p:cNvSpPr txBox="1"/>
          <p:nvPr/>
        </p:nvSpPr>
        <p:spPr>
          <a:xfrm>
            <a:off x="7648908" y="5313669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Channel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ID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736408C1-3F00-B5BA-96C6-B498104BA71E}"/>
              </a:ext>
            </a:extLst>
          </p:cNvPr>
          <p:cNvSpPr/>
          <p:nvPr/>
        </p:nvSpPr>
        <p:spPr>
          <a:xfrm rot="5400000">
            <a:off x="5380191" y="3395332"/>
            <a:ext cx="401601" cy="4135831"/>
          </a:xfrm>
          <a:prstGeom prst="upArrow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DF79D7C6-685A-4240-1350-336F690C5593}"/>
              </a:ext>
            </a:extLst>
          </p:cNvPr>
          <p:cNvSpPr/>
          <p:nvPr/>
        </p:nvSpPr>
        <p:spPr>
          <a:xfrm>
            <a:off x="8109697" y="3645764"/>
            <a:ext cx="401601" cy="1529536"/>
          </a:xfrm>
          <a:prstGeom prst="upArrow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B32AED-1F7A-F280-0D5A-559D74C5EDC1}"/>
              </a:ext>
            </a:extLst>
          </p:cNvPr>
          <p:cNvSpPr txBox="1"/>
          <p:nvPr/>
        </p:nvSpPr>
        <p:spPr>
          <a:xfrm>
            <a:off x="8736065" y="5313668"/>
            <a:ext cx="1289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Appliance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Name</a:t>
            </a:r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EFC80538-81BE-DC3D-6DF9-B7307DB7225F}"/>
              </a:ext>
            </a:extLst>
          </p:cNvPr>
          <p:cNvSpPr/>
          <p:nvPr/>
        </p:nvSpPr>
        <p:spPr>
          <a:xfrm rot="5400000">
            <a:off x="7511351" y="1164797"/>
            <a:ext cx="401601" cy="1670981"/>
          </a:xfrm>
          <a:prstGeom prst="upArrow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EF875E-EFC9-E45E-47E2-CFF030EB8F90}"/>
              </a:ext>
            </a:extLst>
          </p:cNvPr>
          <p:cNvSpPr txBox="1"/>
          <p:nvPr/>
        </p:nvSpPr>
        <p:spPr>
          <a:xfrm>
            <a:off x="4342365" y="1690055"/>
            <a:ext cx="3413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‘Aggregate’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Or Channel 1 is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The Load of the whole house</a:t>
            </a:r>
          </a:p>
        </p:txBody>
      </p:sp>
    </p:spTree>
    <p:extLst>
      <p:ext uri="{BB962C8B-B14F-4D97-AF65-F5344CB8AC3E}">
        <p14:creationId xmlns:p14="http://schemas.microsoft.com/office/powerpoint/2010/main" val="21033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7" grpId="0" animBg="1"/>
      <p:bldP spid="7" grpId="1" animBg="1"/>
      <p:bldP spid="8" grpId="0"/>
      <p:bldP spid="8" grpId="1"/>
      <p:bldP spid="11" grpId="0" animBg="1"/>
      <p:bldP spid="11" grpId="1" animBg="1"/>
      <p:bldP spid="12" grpId="0" animBg="1"/>
      <p:bldP spid="12" grpId="1" animBg="1"/>
      <p:bldP spid="13" grpId="0"/>
      <p:bldP spid="13" grpId="1"/>
      <p:bldP spid="20" grpId="0" animBg="1"/>
      <p:bldP spid="20" grpId="1" animBg="1"/>
      <p:bldP spid="27" grpId="0"/>
      <p:bldP spid="2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5B97A76-5E5E-3F86-25CB-5F36ABFEE2C1}"/>
              </a:ext>
            </a:extLst>
          </p:cNvPr>
          <p:cNvSpPr txBox="1"/>
          <p:nvPr/>
        </p:nvSpPr>
        <p:spPr>
          <a:xfrm>
            <a:off x="838200" y="3006327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53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3A78A4-33E5-6764-80C8-BD82AA204E1A}"/>
              </a:ext>
            </a:extLst>
          </p:cNvPr>
          <p:cNvCxnSpPr>
            <a:cxnSpLocks/>
          </p:cNvCxnSpPr>
          <p:nvPr/>
        </p:nvCxnSpPr>
        <p:spPr>
          <a:xfrm>
            <a:off x="585280" y="1123852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4E226277-0554-1F49-F6E4-F1F2A39F9DB3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Dataset explanation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8F3A7E-E9D2-D5F2-1C21-36B0EEC8DAE7}"/>
              </a:ext>
            </a:extLst>
          </p:cNvPr>
          <p:cNvSpPr txBox="1"/>
          <p:nvPr/>
        </p:nvSpPr>
        <p:spPr>
          <a:xfrm>
            <a:off x="178988" y="1333664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House#1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D0FC2D-D149-75B1-37F4-3CC93FA0C8FD}"/>
              </a:ext>
            </a:extLst>
          </p:cNvPr>
          <p:cNvCxnSpPr/>
          <p:nvPr/>
        </p:nvCxnSpPr>
        <p:spPr>
          <a:xfrm flipH="1">
            <a:off x="1175317" y="2070848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ABAF5-2DD4-BDC6-C429-74901A45D9A6}"/>
              </a:ext>
            </a:extLst>
          </p:cNvPr>
          <p:cNvCxnSpPr>
            <a:cxnSpLocks/>
          </p:cNvCxnSpPr>
          <p:nvPr/>
        </p:nvCxnSpPr>
        <p:spPr>
          <a:xfrm>
            <a:off x="1111170" y="3651998"/>
            <a:ext cx="3684765" cy="0"/>
          </a:xfrm>
          <a:prstGeom prst="line">
            <a:avLst/>
          </a:prstGeom>
          <a:ln w="1270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6563C0-8C8F-BE1B-132C-CE5AA0885F1F}"/>
              </a:ext>
            </a:extLst>
          </p:cNvPr>
          <p:cNvCxnSpPr/>
          <p:nvPr/>
        </p:nvCxnSpPr>
        <p:spPr>
          <a:xfrm flipH="1">
            <a:off x="1179532" y="3600102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97F077-50F9-166A-BC98-5AE559EC8CF9}"/>
              </a:ext>
            </a:extLst>
          </p:cNvPr>
          <p:cNvCxnSpPr/>
          <p:nvPr/>
        </p:nvCxnSpPr>
        <p:spPr>
          <a:xfrm flipH="1">
            <a:off x="1593190" y="3605810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9808DB-B1B0-1667-B662-8816F511ED2A}"/>
              </a:ext>
            </a:extLst>
          </p:cNvPr>
          <p:cNvCxnSpPr/>
          <p:nvPr/>
        </p:nvCxnSpPr>
        <p:spPr>
          <a:xfrm flipH="1">
            <a:off x="2821519" y="3634350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15006F-0930-8124-AE38-8E1F096E23B5}"/>
              </a:ext>
            </a:extLst>
          </p:cNvPr>
          <p:cNvCxnSpPr/>
          <p:nvPr/>
        </p:nvCxnSpPr>
        <p:spPr>
          <a:xfrm flipH="1">
            <a:off x="2002633" y="3611518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6D406A-EE66-248B-6165-B7C8E815786F}"/>
              </a:ext>
            </a:extLst>
          </p:cNvPr>
          <p:cNvCxnSpPr/>
          <p:nvPr/>
        </p:nvCxnSpPr>
        <p:spPr>
          <a:xfrm flipH="1">
            <a:off x="2407861" y="3628642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FBA8DE-DC39-F8BC-5397-ECABA2454DE9}"/>
              </a:ext>
            </a:extLst>
          </p:cNvPr>
          <p:cNvCxnSpPr/>
          <p:nvPr/>
        </p:nvCxnSpPr>
        <p:spPr>
          <a:xfrm flipH="1">
            <a:off x="3218317" y="3640058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3B0DBE-654F-B690-96CC-613CD7905EE1}"/>
              </a:ext>
            </a:extLst>
          </p:cNvPr>
          <p:cNvCxnSpPr/>
          <p:nvPr/>
        </p:nvCxnSpPr>
        <p:spPr>
          <a:xfrm flipH="1">
            <a:off x="3631975" y="3645764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5B5AE5-679C-9767-EC90-A16A450B6139}"/>
              </a:ext>
            </a:extLst>
          </p:cNvPr>
          <p:cNvCxnSpPr/>
          <p:nvPr/>
        </p:nvCxnSpPr>
        <p:spPr>
          <a:xfrm flipH="1">
            <a:off x="4714310" y="3626470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580013-7159-47FC-0A14-E75F386925FD}"/>
              </a:ext>
            </a:extLst>
          </p:cNvPr>
          <p:cNvCxnSpPr/>
          <p:nvPr/>
        </p:nvCxnSpPr>
        <p:spPr>
          <a:xfrm flipH="1">
            <a:off x="3982955" y="3634350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E9CD025-8D27-7FF0-E5CD-20360CE5B287}"/>
              </a:ext>
            </a:extLst>
          </p:cNvPr>
          <p:cNvCxnSpPr/>
          <p:nvPr/>
        </p:nvCxnSpPr>
        <p:spPr>
          <a:xfrm flipH="1">
            <a:off x="4342365" y="3617226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D19AD9-38D3-DC61-13DD-4C62451F0CF9}"/>
              </a:ext>
            </a:extLst>
          </p:cNvPr>
          <p:cNvSpPr txBox="1"/>
          <p:nvPr/>
        </p:nvSpPr>
        <p:spPr>
          <a:xfrm>
            <a:off x="962054" y="4393227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2F46EB-692F-F46F-61AE-69144FC553B7}"/>
              </a:ext>
            </a:extLst>
          </p:cNvPr>
          <p:cNvSpPr txBox="1"/>
          <p:nvPr/>
        </p:nvSpPr>
        <p:spPr>
          <a:xfrm>
            <a:off x="1393456" y="441182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2C512A-9AD7-F934-4D71-7DE6492CE285}"/>
              </a:ext>
            </a:extLst>
          </p:cNvPr>
          <p:cNvSpPr txBox="1"/>
          <p:nvPr/>
        </p:nvSpPr>
        <p:spPr>
          <a:xfrm>
            <a:off x="1810112" y="440986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2E8304-D53A-139D-4D69-E752DA5B6D47}"/>
              </a:ext>
            </a:extLst>
          </p:cNvPr>
          <p:cNvSpPr txBox="1"/>
          <p:nvPr/>
        </p:nvSpPr>
        <p:spPr>
          <a:xfrm>
            <a:off x="2233775" y="4428744"/>
            <a:ext cx="281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……………….. 53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7D0B4E-3DE7-EEAC-F9CA-860B7C9CD583}"/>
              </a:ext>
            </a:extLst>
          </p:cNvPr>
          <p:cNvCxnSpPr/>
          <p:nvPr/>
        </p:nvCxnSpPr>
        <p:spPr>
          <a:xfrm flipH="1">
            <a:off x="1595297" y="4916447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21F822-672E-9EAD-D1C3-8E914F765284}"/>
              </a:ext>
            </a:extLst>
          </p:cNvPr>
          <p:cNvSpPr txBox="1"/>
          <p:nvPr/>
        </p:nvSpPr>
        <p:spPr>
          <a:xfrm>
            <a:off x="1126330" y="5780127"/>
            <a:ext cx="10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‘Boiler’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BA33FB-2BE8-727E-5A7A-77514B2B7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422" y="1677947"/>
            <a:ext cx="2777644" cy="2700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646855-D210-6B7B-D2C7-E365742D2CEE}"/>
              </a:ext>
            </a:extLst>
          </p:cNvPr>
          <p:cNvSpPr txBox="1"/>
          <p:nvPr/>
        </p:nvSpPr>
        <p:spPr>
          <a:xfrm>
            <a:off x="7731810" y="1255719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house_1/labels.csv</a:t>
            </a:r>
          </a:p>
        </p:txBody>
      </p:sp>
    </p:spTree>
    <p:extLst>
      <p:ext uri="{BB962C8B-B14F-4D97-AF65-F5344CB8AC3E}">
        <p14:creationId xmlns:p14="http://schemas.microsoft.com/office/powerpoint/2010/main" val="201863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5B97A76-5E5E-3F86-25CB-5F36ABFEE2C1}"/>
              </a:ext>
            </a:extLst>
          </p:cNvPr>
          <p:cNvSpPr txBox="1"/>
          <p:nvPr/>
        </p:nvSpPr>
        <p:spPr>
          <a:xfrm>
            <a:off x="838200" y="3006327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53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3A78A4-33E5-6764-80C8-BD82AA204E1A}"/>
              </a:ext>
            </a:extLst>
          </p:cNvPr>
          <p:cNvCxnSpPr>
            <a:cxnSpLocks/>
          </p:cNvCxnSpPr>
          <p:nvPr/>
        </p:nvCxnSpPr>
        <p:spPr>
          <a:xfrm>
            <a:off x="585280" y="1123852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4E226277-0554-1F49-F6E4-F1F2A39F9DB3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Dataset explanation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8F3A7E-E9D2-D5F2-1C21-36B0EEC8DAE7}"/>
              </a:ext>
            </a:extLst>
          </p:cNvPr>
          <p:cNvSpPr txBox="1"/>
          <p:nvPr/>
        </p:nvSpPr>
        <p:spPr>
          <a:xfrm>
            <a:off x="178988" y="1333664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House#1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D0FC2D-D149-75B1-37F4-3CC93FA0C8FD}"/>
              </a:ext>
            </a:extLst>
          </p:cNvPr>
          <p:cNvCxnSpPr/>
          <p:nvPr/>
        </p:nvCxnSpPr>
        <p:spPr>
          <a:xfrm flipH="1">
            <a:off x="1175317" y="2070848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ABAF5-2DD4-BDC6-C429-74901A45D9A6}"/>
              </a:ext>
            </a:extLst>
          </p:cNvPr>
          <p:cNvCxnSpPr>
            <a:cxnSpLocks/>
          </p:cNvCxnSpPr>
          <p:nvPr/>
        </p:nvCxnSpPr>
        <p:spPr>
          <a:xfrm>
            <a:off x="1111170" y="3651998"/>
            <a:ext cx="3684765" cy="0"/>
          </a:xfrm>
          <a:prstGeom prst="line">
            <a:avLst/>
          </a:prstGeom>
          <a:ln w="1270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6563C0-8C8F-BE1B-132C-CE5AA0885F1F}"/>
              </a:ext>
            </a:extLst>
          </p:cNvPr>
          <p:cNvCxnSpPr/>
          <p:nvPr/>
        </p:nvCxnSpPr>
        <p:spPr>
          <a:xfrm flipH="1">
            <a:off x="1179532" y="3600102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97F077-50F9-166A-BC98-5AE559EC8CF9}"/>
              </a:ext>
            </a:extLst>
          </p:cNvPr>
          <p:cNvCxnSpPr/>
          <p:nvPr/>
        </p:nvCxnSpPr>
        <p:spPr>
          <a:xfrm flipH="1">
            <a:off x="1593190" y="3605810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9808DB-B1B0-1667-B662-8816F511ED2A}"/>
              </a:ext>
            </a:extLst>
          </p:cNvPr>
          <p:cNvCxnSpPr/>
          <p:nvPr/>
        </p:nvCxnSpPr>
        <p:spPr>
          <a:xfrm flipH="1">
            <a:off x="2821519" y="3634350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15006F-0930-8124-AE38-8E1F096E23B5}"/>
              </a:ext>
            </a:extLst>
          </p:cNvPr>
          <p:cNvCxnSpPr/>
          <p:nvPr/>
        </p:nvCxnSpPr>
        <p:spPr>
          <a:xfrm flipH="1">
            <a:off x="2002633" y="3611518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6D406A-EE66-248B-6165-B7C8E815786F}"/>
              </a:ext>
            </a:extLst>
          </p:cNvPr>
          <p:cNvCxnSpPr/>
          <p:nvPr/>
        </p:nvCxnSpPr>
        <p:spPr>
          <a:xfrm flipH="1">
            <a:off x="2407861" y="3628642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FBA8DE-DC39-F8BC-5397-ECABA2454DE9}"/>
              </a:ext>
            </a:extLst>
          </p:cNvPr>
          <p:cNvCxnSpPr/>
          <p:nvPr/>
        </p:nvCxnSpPr>
        <p:spPr>
          <a:xfrm flipH="1">
            <a:off x="3218317" y="3640058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3B0DBE-654F-B690-96CC-613CD7905EE1}"/>
              </a:ext>
            </a:extLst>
          </p:cNvPr>
          <p:cNvCxnSpPr/>
          <p:nvPr/>
        </p:nvCxnSpPr>
        <p:spPr>
          <a:xfrm flipH="1">
            <a:off x="3631975" y="3645764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5B5AE5-679C-9767-EC90-A16A450B6139}"/>
              </a:ext>
            </a:extLst>
          </p:cNvPr>
          <p:cNvCxnSpPr/>
          <p:nvPr/>
        </p:nvCxnSpPr>
        <p:spPr>
          <a:xfrm flipH="1">
            <a:off x="4714310" y="3626470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580013-7159-47FC-0A14-E75F386925FD}"/>
              </a:ext>
            </a:extLst>
          </p:cNvPr>
          <p:cNvCxnSpPr/>
          <p:nvPr/>
        </p:nvCxnSpPr>
        <p:spPr>
          <a:xfrm flipH="1">
            <a:off x="3982955" y="3634350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E9CD025-8D27-7FF0-E5CD-20360CE5B287}"/>
              </a:ext>
            </a:extLst>
          </p:cNvPr>
          <p:cNvCxnSpPr/>
          <p:nvPr/>
        </p:nvCxnSpPr>
        <p:spPr>
          <a:xfrm flipH="1">
            <a:off x="4342365" y="3617226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D19AD9-38D3-DC61-13DD-4C62451F0CF9}"/>
              </a:ext>
            </a:extLst>
          </p:cNvPr>
          <p:cNvSpPr txBox="1"/>
          <p:nvPr/>
        </p:nvSpPr>
        <p:spPr>
          <a:xfrm>
            <a:off x="962054" y="4393227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2F46EB-692F-F46F-61AE-69144FC553B7}"/>
              </a:ext>
            </a:extLst>
          </p:cNvPr>
          <p:cNvSpPr txBox="1"/>
          <p:nvPr/>
        </p:nvSpPr>
        <p:spPr>
          <a:xfrm>
            <a:off x="1393456" y="441182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2C512A-9AD7-F934-4D71-7DE6492CE285}"/>
              </a:ext>
            </a:extLst>
          </p:cNvPr>
          <p:cNvSpPr txBox="1"/>
          <p:nvPr/>
        </p:nvSpPr>
        <p:spPr>
          <a:xfrm>
            <a:off x="1810112" y="440986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2E8304-D53A-139D-4D69-E752DA5B6D47}"/>
              </a:ext>
            </a:extLst>
          </p:cNvPr>
          <p:cNvSpPr txBox="1"/>
          <p:nvPr/>
        </p:nvSpPr>
        <p:spPr>
          <a:xfrm>
            <a:off x="2233775" y="4428744"/>
            <a:ext cx="281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……………….. 53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7D0B4E-3DE7-EEAC-F9CA-860B7C9CD583}"/>
              </a:ext>
            </a:extLst>
          </p:cNvPr>
          <p:cNvCxnSpPr/>
          <p:nvPr/>
        </p:nvCxnSpPr>
        <p:spPr>
          <a:xfrm flipH="1">
            <a:off x="1595297" y="4916447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21F822-672E-9EAD-D1C3-8E914F765284}"/>
              </a:ext>
            </a:extLst>
          </p:cNvPr>
          <p:cNvSpPr txBox="1"/>
          <p:nvPr/>
        </p:nvSpPr>
        <p:spPr>
          <a:xfrm>
            <a:off x="1126330" y="5780127"/>
            <a:ext cx="10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‘Boiler’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0707D-F27B-F46A-0FA5-569828825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198" y="4916447"/>
            <a:ext cx="4172532" cy="175284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16CF63-AB4F-2A27-45E4-ECEAB81CDBCA}"/>
              </a:ext>
            </a:extLst>
          </p:cNvPr>
          <p:cNvCxnSpPr>
            <a:cxnSpLocks/>
          </p:cNvCxnSpPr>
          <p:nvPr/>
        </p:nvCxnSpPr>
        <p:spPr>
          <a:xfrm>
            <a:off x="1912776" y="5598367"/>
            <a:ext cx="5691673" cy="0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1085EC-85D3-1880-FA77-C73F9D0A4B25}"/>
              </a:ext>
            </a:extLst>
          </p:cNvPr>
          <p:cNvSpPr txBox="1"/>
          <p:nvPr/>
        </p:nvSpPr>
        <p:spPr>
          <a:xfrm>
            <a:off x="6867767" y="4505688"/>
            <a:ext cx="169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house_1/</a:t>
            </a:r>
          </a:p>
        </p:txBody>
      </p:sp>
    </p:spTree>
    <p:extLst>
      <p:ext uri="{BB962C8B-B14F-4D97-AF65-F5344CB8AC3E}">
        <p14:creationId xmlns:p14="http://schemas.microsoft.com/office/powerpoint/2010/main" val="127376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1" grpId="0"/>
      <p:bldP spid="40" grpId="0"/>
      <p:bldP spid="41" grpId="0"/>
      <p:bldP spid="42" grpId="0"/>
      <p:bldP spid="43" grpId="0"/>
      <p:bldP spid="6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3A78A4-33E5-6764-80C8-BD82AA204E1A}"/>
              </a:ext>
            </a:extLst>
          </p:cNvPr>
          <p:cNvCxnSpPr>
            <a:cxnSpLocks/>
          </p:cNvCxnSpPr>
          <p:nvPr/>
        </p:nvCxnSpPr>
        <p:spPr>
          <a:xfrm>
            <a:off x="585280" y="1123852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4E226277-0554-1F49-F6E4-F1F2A39F9DB3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Dataset explanation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0707D-F27B-F46A-0FA5-569828825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198" y="4916447"/>
            <a:ext cx="4172532" cy="17528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01085EC-85D3-1880-FA77-C73F9D0A4B25}"/>
              </a:ext>
            </a:extLst>
          </p:cNvPr>
          <p:cNvSpPr txBox="1"/>
          <p:nvPr/>
        </p:nvSpPr>
        <p:spPr>
          <a:xfrm>
            <a:off x="6867767" y="4505688"/>
            <a:ext cx="169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house_1/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13212C-AA8B-DD07-8843-6DAFC8970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123" y="3685889"/>
            <a:ext cx="4201111" cy="269595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8BD5D4-0BCD-D80B-7827-E2C6B99C58A6}"/>
              </a:ext>
            </a:extLst>
          </p:cNvPr>
          <p:cNvCxnSpPr>
            <a:cxnSpLocks/>
          </p:cNvCxnSpPr>
          <p:nvPr/>
        </p:nvCxnSpPr>
        <p:spPr>
          <a:xfrm flipH="1">
            <a:off x="5324234" y="5598367"/>
            <a:ext cx="2177578" cy="0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3757CD-94F6-A01B-9821-6DF75133480D}"/>
              </a:ext>
            </a:extLst>
          </p:cNvPr>
          <p:cNvCxnSpPr>
            <a:cxnSpLocks/>
          </p:cNvCxnSpPr>
          <p:nvPr/>
        </p:nvCxnSpPr>
        <p:spPr>
          <a:xfrm>
            <a:off x="2537927" y="2901820"/>
            <a:ext cx="0" cy="1688841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CBF98E-2026-8A40-A9AD-60D597BACF77}"/>
              </a:ext>
            </a:extLst>
          </p:cNvPr>
          <p:cNvCxnSpPr>
            <a:cxnSpLocks/>
          </p:cNvCxnSpPr>
          <p:nvPr/>
        </p:nvCxnSpPr>
        <p:spPr>
          <a:xfrm>
            <a:off x="4201886" y="2901820"/>
            <a:ext cx="0" cy="1603868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C5A2E76-B2B1-B26E-83A6-50DED4F37694}"/>
              </a:ext>
            </a:extLst>
          </p:cNvPr>
          <p:cNvSpPr txBox="1"/>
          <p:nvPr/>
        </p:nvSpPr>
        <p:spPr>
          <a:xfrm>
            <a:off x="1455396" y="2205078"/>
            <a:ext cx="216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UNIX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Timestamp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0B9748-4E72-3172-A91F-BCFD229E84C1}"/>
              </a:ext>
            </a:extLst>
          </p:cNvPr>
          <p:cNvSpPr txBox="1"/>
          <p:nvPr/>
        </p:nvSpPr>
        <p:spPr>
          <a:xfrm>
            <a:off x="3192417" y="2205078"/>
            <a:ext cx="216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Power Demand of Load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511241-408B-78B4-C603-99CBB83519F7}"/>
              </a:ext>
            </a:extLst>
          </p:cNvPr>
          <p:cNvSpPr txBox="1"/>
          <p:nvPr/>
        </p:nvSpPr>
        <p:spPr>
          <a:xfrm>
            <a:off x="3481268" y="1785335"/>
            <a:ext cx="158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(Unit of watts) </a:t>
            </a:r>
          </a:p>
        </p:txBody>
      </p:sp>
    </p:spTree>
    <p:extLst>
      <p:ext uri="{BB962C8B-B14F-4D97-AF65-F5344CB8AC3E}">
        <p14:creationId xmlns:p14="http://schemas.microsoft.com/office/powerpoint/2010/main" val="193737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/>
      <p:bldP spid="25" grpId="1"/>
      <p:bldP spid="27" grpId="0"/>
      <p:bldP spid="2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3A78A4-33E5-6764-80C8-BD82AA204E1A}"/>
              </a:ext>
            </a:extLst>
          </p:cNvPr>
          <p:cNvCxnSpPr>
            <a:cxnSpLocks/>
          </p:cNvCxnSpPr>
          <p:nvPr/>
        </p:nvCxnSpPr>
        <p:spPr>
          <a:xfrm>
            <a:off x="585280" y="1123852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4E226277-0554-1F49-F6E4-F1F2A39F9DB3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Dataset explanation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0707D-F27B-F46A-0FA5-569828825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198" y="4916447"/>
            <a:ext cx="4172532" cy="17528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01085EC-85D3-1880-FA77-C73F9D0A4B25}"/>
              </a:ext>
            </a:extLst>
          </p:cNvPr>
          <p:cNvSpPr txBox="1"/>
          <p:nvPr/>
        </p:nvSpPr>
        <p:spPr>
          <a:xfrm>
            <a:off x="6867767" y="4505688"/>
            <a:ext cx="169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house_1/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8BD5D4-0BCD-D80B-7827-E2C6B99C58A6}"/>
              </a:ext>
            </a:extLst>
          </p:cNvPr>
          <p:cNvCxnSpPr>
            <a:cxnSpLocks/>
          </p:cNvCxnSpPr>
          <p:nvPr/>
        </p:nvCxnSpPr>
        <p:spPr>
          <a:xfrm flipH="1">
            <a:off x="5314903" y="6391469"/>
            <a:ext cx="2177578" cy="0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CA469B0-3C06-A2B0-3E44-1D79EC4AB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650" y="3544656"/>
            <a:ext cx="3829584" cy="312463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1DCFDF-77CB-CF0A-1C50-6F9E7E96C7B4}"/>
              </a:ext>
            </a:extLst>
          </p:cNvPr>
          <p:cNvCxnSpPr>
            <a:cxnSpLocks/>
          </p:cNvCxnSpPr>
          <p:nvPr/>
        </p:nvCxnSpPr>
        <p:spPr>
          <a:xfrm>
            <a:off x="2537927" y="2901820"/>
            <a:ext cx="0" cy="1688841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62CFC7-6350-9C3B-D98F-0E963C823D0C}"/>
              </a:ext>
            </a:extLst>
          </p:cNvPr>
          <p:cNvSpPr txBox="1"/>
          <p:nvPr/>
        </p:nvSpPr>
        <p:spPr>
          <a:xfrm>
            <a:off x="1455396" y="2205078"/>
            <a:ext cx="216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UNIX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Timestamp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23ECA3-83D4-E261-AECF-9B37D4497E92}"/>
              </a:ext>
            </a:extLst>
          </p:cNvPr>
          <p:cNvCxnSpPr>
            <a:cxnSpLocks/>
          </p:cNvCxnSpPr>
          <p:nvPr/>
        </p:nvCxnSpPr>
        <p:spPr>
          <a:xfrm>
            <a:off x="4201886" y="2901820"/>
            <a:ext cx="0" cy="1603868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8BC0EA-B550-E879-D4F5-65093C68872C}"/>
              </a:ext>
            </a:extLst>
          </p:cNvPr>
          <p:cNvSpPr txBox="1"/>
          <p:nvPr/>
        </p:nvSpPr>
        <p:spPr>
          <a:xfrm>
            <a:off x="3192417" y="2205078"/>
            <a:ext cx="216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On/Off Switch Press Indicator</a:t>
            </a:r>
          </a:p>
        </p:txBody>
      </p:sp>
    </p:spTree>
    <p:extLst>
      <p:ext uri="{BB962C8B-B14F-4D97-AF65-F5344CB8AC3E}">
        <p14:creationId xmlns:p14="http://schemas.microsoft.com/office/powerpoint/2010/main" val="17932435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/>
      <p:bldP spid="13" grpId="1"/>
      <p:bldP spid="17" grpId="0"/>
      <p:bldP spid="1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3379C67-5872-776A-EDFA-37C134F2CE39}"/>
              </a:ext>
            </a:extLst>
          </p:cNvPr>
          <p:cNvSpPr/>
          <p:nvPr/>
        </p:nvSpPr>
        <p:spPr>
          <a:xfrm>
            <a:off x="838200" y="2064806"/>
            <a:ext cx="4101587" cy="3409216"/>
          </a:xfrm>
          <a:prstGeom prst="roundRect">
            <a:avLst/>
          </a:prstGeom>
          <a:solidFill>
            <a:srgbClr val="F39C12"/>
          </a:solidFill>
          <a:ln w="762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3A78A4-33E5-6764-80C8-BD82AA204E1A}"/>
              </a:ext>
            </a:extLst>
          </p:cNvPr>
          <p:cNvCxnSpPr>
            <a:cxnSpLocks/>
          </p:cNvCxnSpPr>
          <p:nvPr/>
        </p:nvCxnSpPr>
        <p:spPr>
          <a:xfrm>
            <a:off x="585280" y="1123852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4E226277-0554-1F49-F6E4-F1F2A39F9DB3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Dataset explanation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73F956-5296-66A8-2CAB-58631D3F5355}"/>
              </a:ext>
            </a:extLst>
          </p:cNvPr>
          <p:cNvSpPr txBox="1"/>
          <p:nvPr/>
        </p:nvSpPr>
        <p:spPr>
          <a:xfrm>
            <a:off x="674346" y="3965323"/>
            <a:ext cx="450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(House#, Channel#, Timestamp)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795624-D1EF-57EE-C9ED-367D9586B03D}"/>
              </a:ext>
            </a:extLst>
          </p:cNvPr>
          <p:cNvCxnSpPr>
            <a:cxnSpLocks/>
          </p:cNvCxnSpPr>
          <p:nvPr/>
        </p:nvCxnSpPr>
        <p:spPr>
          <a:xfrm>
            <a:off x="1126098" y="3429000"/>
            <a:ext cx="3603165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E0DBA71-A7BC-62BE-6FE7-7D59DA4A1641}"/>
              </a:ext>
            </a:extLst>
          </p:cNvPr>
          <p:cNvSpPr txBox="1"/>
          <p:nvPr/>
        </p:nvSpPr>
        <p:spPr>
          <a:xfrm>
            <a:off x="1721846" y="2569512"/>
            <a:ext cx="2334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  <a:cs typeface="Varela Round" panose="00000500000000000000" pitchFamily="2" charset="-79"/>
              </a:rPr>
              <a:t>Input Features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  <a:cs typeface="Varela Round" panose="00000500000000000000" pitchFamily="2" charset="-79"/>
              </a:rPr>
              <a:t>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2A58D0-9B39-7664-90FE-F97230C20471}"/>
              </a:ext>
            </a:extLst>
          </p:cNvPr>
          <p:cNvSpPr/>
          <p:nvPr/>
        </p:nvSpPr>
        <p:spPr>
          <a:xfrm>
            <a:off x="7174841" y="2064806"/>
            <a:ext cx="4101587" cy="3409216"/>
          </a:xfrm>
          <a:prstGeom prst="roundRect">
            <a:avLst/>
          </a:prstGeom>
          <a:solidFill>
            <a:srgbClr val="F39C12"/>
          </a:solidFill>
          <a:ln w="762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EA0D4-6B1D-BC29-3F6D-7626AF88BDD0}"/>
              </a:ext>
            </a:extLst>
          </p:cNvPr>
          <p:cNvSpPr txBox="1"/>
          <p:nvPr/>
        </p:nvSpPr>
        <p:spPr>
          <a:xfrm>
            <a:off x="7010987" y="3965323"/>
            <a:ext cx="450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(Power Demand)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1C3609-88C3-6F01-1862-26E46EC4394F}"/>
              </a:ext>
            </a:extLst>
          </p:cNvPr>
          <p:cNvCxnSpPr>
            <a:cxnSpLocks/>
          </p:cNvCxnSpPr>
          <p:nvPr/>
        </p:nvCxnSpPr>
        <p:spPr>
          <a:xfrm>
            <a:off x="7462739" y="3429000"/>
            <a:ext cx="3603165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2B06A9-63A8-BDFC-E52E-4BFD6EB876C8}"/>
              </a:ext>
            </a:extLst>
          </p:cNvPr>
          <p:cNvSpPr txBox="1"/>
          <p:nvPr/>
        </p:nvSpPr>
        <p:spPr>
          <a:xfrm>
            <a:off x="7980666" y="2595341"/>
            <a:ext cx="26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  <a:cs typeface="Varela Round" panose="00000500000000000000" pitchFamily="2" charset="-79"/>
              </a:rPr>
              <a:t>Output features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  <a:cs typeface="Varela Round" panose="00000500000000000000" pitchFamily="2" charset="-79"/>
              </a:rPr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E522BA-20EB-1A03-68FD-D3AE2318DF93}"/>
              </a:ext>
            </a:extLst>
          </p:cNvPr>
          <p:cNvSpPr txBox="1"/>
          <p:nvPr/>
        </p:nvSpPr>
        <p:spPr>
          <a:xfrm>
            <a:off x="2850204" y="5943600"/>
            <a:ext cx="6072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Example:  For  X = (House 1, Channel 2, 1352500103)</a:t>
            </a:r>
          </a:p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	            Y = 62 Watt </a:t>
            </a:r>
          </a:p>
        </p:txBody>
      </p:sp>
    </p:spTree>
    <p:extLst>
      <p:ext uri="{BB962C8B-B14F-4D97-AF65-F5344CB8AC3E}">
        <p14:creationId xmlns:p14="http://schemas.microsoft.com/office/powerpoint/2010/main" val="456769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ACE02F-D336-AD36-25EF-902C6FA9A5E6}"/>
              </a:ext>
            </a:extLst>
          </p:cNvPr>
          <p:cNvCxnSpPr>
            <a:cxnSpLocks/>
          </p:cNvCxnSpPr>
          <p:nvPr/>
        </p:nvCxnSpPr>
        <p:spPr>
          <a:xfrm>
            <a:off x="585280" y="1123852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8A4C889F-47EC-3C8F-5C2E-D72B8ED900C4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Data exploration stats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Figure 3">
            <a:extLst>
              <a:ext uri="{FF2B5EF4-FFF2-40B4-BE49-F238E27FC236}">
                <a16:creationId xmlns:a16="http://schemas.microsoft.com/office/drawing/2014/main" id="{2760E2D8-2BF9-1770-103B-9BC30B232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002" y="1362073"/>
            <a:ext cx="7399100" cy="474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B69F8D-796A-82C5-DE78-623654698FC7}"/>
              </a:ext>
            </a:extLst>
          </p:cNvPr>
          <p:cNvSpPr txBox="1"/>
          <p:nvPr/>
        </p:nvSpPr>
        <p:spPr>
          <a:xfrm>
            <a:off x="2986392" y="6211669"/>
            <a:ext cx="6014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Fig: Time periods when meters were recording [Ref1]</a:t>
            </a:r>
          </a:p>
          <a:p>
            <a:endParaRPr lang="en-US" dirty="0">
              <a:solidFill>
                <a:schemeClr val="bg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D3CD2A-295A-0297-AE47-AAC8E8DF19AC}"/>
              </a:ext>
            </a:extLst>
          </p:cNvPr>
          <p:cNvSpPr txBox="1"/>
          <p:nvPr/>
        </p:nvSpPr>
        <p:spPr>
          <a:xfrm>
            <a:off x="9563267" y="2449415"/>
            <a:ext cx="20924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We do have missing values, and the data recordings were not contiguous every time. (White hollow parts in between blue parts)</a:t>
            </a:r>
          </a:p>
        </p:txBody>
      </p:sp>
    </p:spTree>
    <p:extLst>
      <p:ext uri="{BB962C8B-B14F-4D97-AF65-F5344CB8AC3E}">
        <p14:creationId xmlns:p14="http://schemas.microsoft.com/office/powerpoint/2010/main" val="426553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ACE02F-D336-AD36-25EF-902C6FA9A5E6}"/>
              </a:ext>
            </a:extLst>
          </p:cNvPr>
          <p:cNvCxnSpPr>
            <a:cxnSpLocks/>
          </p:cNvCxnSpPr>
          <p:nvPr/>
        </p:nvCxnSpPr>
        <p:spPr>
          <a:xfrm>
            <a:off x="585280" y="1123852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8A4C889F-47EC-3C8F-5C2E-D72B8ED900C4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Data exploration stats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11719F-E413-39E4-FF7E-2E968895E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2" y="2797925"/>
            <a:ext cx="10097311" cy="1296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D61905-CD96-F0F7-C6BB-D05394819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9450"/>
            <a:ext cx="10097311" cy="5684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8773AF-5C17-F2F3-D469-E515482295A1}"/>
              </a:ext>
            </a:extLst>
          </p:cNvPr>
          <p:cNvSpPr txBox="1"/>
          <p:nvPr/>
        </p:nvSpPr>
        <p:spPr>
          <a:xfrm>
            <a:off x="2587557" y="4435813"/>
            <a:ext cx="7048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Table: Start and End Time of Recording in Each House [Ref1] </a:t>
            </a:r>
          </a:p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[UKDALE 2015</a:t>
            </a:r>
            <a:r>
              <a:rPr lang="en-US" baseline="300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th</a:t>
            </a:r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Version]</a:t>
            </a:r>
          </a:p>
        </p:txBody>
      </p:sp>
    </p:spTree>
    <p:extLst>
      <p:ext uri="{BB962C8B-B14F-4D97-AF65-F5344CB8AC3E}">
        <p14:creationId xmlns:p14="http://schemas.microsoft.com/office/powerpoint/2010/main" val="3784562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ACE02F-D336-AD36-25EF-902C6FA9A5E6}"/>
              </a:ext>
            </a:extLst>
          </p:cNvPr>
          <p:cNvCxnSpPr>
            <a:cxnSpLocks/>
          </p:cNvCxnSpPr>
          <p:nvPr/>
        </p:nvCxnSpPr>
        <p:spPr>
          <a:xfrm>
            <a:off x="585280" y="1123852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8A4C889F-47EC-3C8F-5C2E-D72B8ED900C4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Feature explanation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Google Shape;148;p21">
            <a:extLst>
              <a:ext uri="{FF2B5EF4-FFF2-40B4-BE49-F238E27FC236}">
                <a16:creationId xmlns:a16="http://schemas.microsoft.com/office/drawing/2014/main" id="{920DC6EF-8CC6-D87D-921F-285544844D27}"/>
              </a:ext>
            </a:extLst>
          </p:cNvPr>
          <p:cNvSpPr txBox="1">
            <a:spLocks/>
          </p:cNvSpPr>
          <p:nvPr/>
        </p:nvSpPr>
        <p:spPr>
          <a:xfrm>
            <a:off x="1711292" y="1554097"/>
            <a:ext cx="4194986" cy="528564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0" indent="0">
              <a:lnSpc>
                <a:spcPct val="150000"/>
              </a:lnSpc>
              <a:buClr>
                <a:srgbClr val="134F5C"/>
              </a:buClr>
              <a:buSzPts val="1400"/>
              <a:buNone/>
            </a:pPr>
            <a:r>
              <a:rPr lang="en-US" b="1" u="sng" dirty="0">
                <a:solidFill>
                  <a:schemeClr val="bg1"/>
                </a:solidFill>
              </a:rPr>
              <a:t>House#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i="1" u="sng" dirty="0">
                <a:solidFill>
                  <a:schemeClr val="bg1"/>
                </a:solidFill>
                <a:highlight>
                  <a:srgbClr val="CC4125"/>
                </a:highlight>
              </a:rPr>
              <a:t> </a:t>
            </a:r>
            <a:r>
              <a:rPr lang="en-US" i="1" dirty="0">
                <a:solidFill>
                  <a:schemeClr val="bg1"/>
                </a:solidFill>
                <a:highlight>
                  <a:srgbClr val="CC4125"/>
                </a:highlight>
              </a:rPr>
              <a:t>Numerical </a:t>
            </a:r>
            <a:r>
              <a:rPr lang="en-US" dirty="0">
                <a:solidFill>
                  <a:schemeClr val="bg1"/>
                </a:solidFill>
              </a:rPr>
              <a:t> -</a:t>
            </a:r>
            <a:r>
              <a:rPr lang="en-US" i="1" dirty="0">
                <a:solidFill>
                  <a:schemeClr val="bg1"/>
                </a:solidFill>
              </a:rPr>
              <a:t>The one of the five houses of the dataset.</a:t>
            </a:r>
          </a:p>
          <a:p>
            <a:pPr marL="139700" indent="0">
              <a:lnSpc>
                <a:spcPct val="150000"/>
              </a:lnSpc>
              <a:buClr>
                <a:srgbClr val="134F5C"/>
              </a:buClr>
              <a:buSzPts val="1400"/>
              <a:buNone/>
            </a:pPr>
            <a:r>
              <a:rPr lang="en-US" b="1" u="sng" dirty="0">
                <a:solidFill>
                  <a:schemeClr val="bg1"/>
                </a:solidFill>
              </a:rPr>
              <a:t>Channel#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  <a:highlight>
                  <a:srgbClr val="CC4125"/>
                </a:highlight>
              </a:rPr>
              <a:t>Numerical </a:t>
            </a:r>
            <a:r>
              <a:rPr lang="en-US" i="1" dirty="0">
                <a:solidFill>
                  <a:schemeClr val="bg1"/>
                </a:solidFill>
              </a:rPr>
              <a:t> - The channel number that is mapped in the ‘labels.csv file with its appliance name.’</a:t>
            </a:r>
          </a:p>
          <a:p>
            <a:pPr marL="139700" indent="0">
              <a:lnSpc>
                <a:spcPct val="150000"/>
              </a:lnSpc>
              <a:buClr>
                <a:srgbClr val="134F5C"/>
              </a:buClr>
              <a:buSzPts val="1400"/>
              <a:buNone/>
            </a:pPr>
            <a:r>
              <a:rPr lang="en-US" b="1" u="sng" dirty="0">
                <a:solidFill>
                  <a:schemeClr val="bg1"/>
                </a:solidFill>
              </a:rPr>
              <a:t>Timestamp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  <a:highlight>
                  <a:srgbClr val="CC4125"/>
                </a:highlight>
              </a:rPr>
              <a:t>Numerical </a:t>
            </a:r>
            <a:r>
              <a:rPr lang="en-US" i="1" dirty="0">
                <a:solidFill>
                  <a:schemeClr val="bg1"/>
                </a:solidFill>
              </a:rPr>
              <a:t> - The UNIX timestamp of the recorded power demand. </a:t>
            </a:r>
          </a:p>
          <a:p>
            <a:pPr marL="139700" indent="0">
              <a:lnSpc>
                <a:spcPct val="150000"/>
              </a:lnSpc>
              <a:buClr>
                <a:srgbClr val="134F5C"/>
              </a:buClr>
              <a:buSzPts val="1400"/>
              <a:buNone/>
            </a:pPr>
            <a:r>
              <a:rPr lang="en-US" b="1" u="sng" dirty="0" err="1">
                <a:solidFill>
                  <a:schemeClr val="bg1"/>
                </a:solidFill>
              </a:rPr>
              <a:t>PowerDemand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  <a:highlight>
                  <a:srgbClr val="CC4125"/>
                </a:highlight>
              </a:rPr>
              <a:t>Numerical </a:t>
            </a:r>
            <a:r>
              <a:rPr lang="en-US" i="1" dirty="0">
                <a:solidFill>
                  <a:schemeClr val="bg1"/>
                </a:solidFill>
              </a:rPr>
              <a:t> - The power demand of the load at a timestamp a channel inside the house.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AA824-A1B5-3678-399F-CFB46EC23EB8}"/>
              </a:ext>
            </a:extLst>
          </p:cNvPr>
          <p:cNvSpPr txBox="1"/>
          <p:nvPr/>
        </p:nvSpPr>
        <p:spPr>
          <a:xfrm>
            <a:off x="1299499" y="1772817"/>
            <a:ext cx="823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entralW01-Bold" panose="02000000000000000000" pitchFamily="2" charset="0"/>
              </a:rPr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23CC1-A043-DACA-20AD-793E8FC399A9}"/>
              </a:ext>
            </a:extLst>
          </p:cNvPr>
          <p:cNvSpPr txBox="1"/>
          <p:nvPr/>
        </p:nvSpPr>
        <p:spPr>
          <a:xfrm>
            <a:off x="1299499" y="2586536"/>
            <a:ext cx="823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entralW01-Bold" panose="02000000000000000000" pitchFamily="2" charset="0"/>
              </a:rPr>
              <a:t>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D2C369-BA3D-38E7-083D-F57D4E80E142}"/>
              </a:ext>
            </a:extLst>
          </p:cNvPr>
          <p:cNvSpPr txBox="1"/>
          <p:nvPr/>
        </p:nvSpPr>
        <p:spPr>
          <a:xfrm>
            <a:off x="1299499" y="3812200"/>
            <a:ext cx="823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entralW01-Bold" panose="02000000000000000000" pitchFamily="2" charset="0"/>
              </a:rPr>
              <a:t>3.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3FE0EC-5B60-AF47-B5AC-C5A5A3FEF77E}"/>
              </a:ext>
            </a:extLst>
          </p:cNvPr>
          <p:cNvSpPr txBox="1"/>
          <p:nvPr/>
        </p:nvSpPr>
        <p:spPr>
          <a:xfrm>
            <a:off x="1299499" y="4964707"/>
            <a:ext cx="823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entralW01-Bold" panose="02000000000000000000" pitchFamily="2" charset="0"/>
              </a:rPr>
              <a:t>4.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8064DE-0709-3C0C-608C-0061694D2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414" y="2044656"/>
            <a:ext cx="3535087" cy="353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9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E67E-1177-0C0A-95CD-1B833B97B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723" y="4701040"/>
            <a:ext cx="6500150" cy="4540445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The business case in UK predicts that smart meters will drive savings of £4.6 billion due to reduced energy consumption, and forecasting can help in this field.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31C699-4A18-3666-636F-EC0E7B5BE960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motivation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AEE34A-F9B8-7D8E-0C37-13B673019FE4}"/>
              </a:ext>
            </a:extLst>
          </p:cNvPr>
          <p:cNvCxnSpPr>
            <a:cxnSpLocks/>
          </p:cNvCxnSpPr>
          <p:nvPr/>
        </p:nvCxnSpPr>
        <p:spPr>
          <a:xfrm>
            <a:off x="585280" y="1123852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3688912-AA12-2C89-9193-8824BDE0F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167" y="2014515"/>
            <a:ext cx="3284733" cy="32847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49A216-27B7-4551-A52D-804EAFECB21E}"/>
              </a:ext>
            </a:extLst>
          </p:cNvPr>
          <p:cNvSpPr txBox="1"/>
          <p:nvPr/>
        </p:nvSpPr>
        <p:spPr>
          <a:xfrm>
            <a:off x="1778179" y="5001186"/>
            <a:ext cx="72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ralW01-Bold" panose="02000000000000000000" pitchFamily="2" charset="0"/>
              </a:rPr>
              <a:t>3.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F5284-95F1-5532-0D73-E8B6AB16AD20}"/>
              </a:ext>
            </a:extLst>
          </p:cNvPr>
          <p:cNvSpPr txBox="1"/>
          <p:nvPr/>
        </p:nvSpPr>
        <p:spPr>
          <a:xfrm>
            <a:off x="2541482" y="3567374"/>
            <a:ext cx="72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ralW01-Bold" panose="02000000000000000000" pitchFamily="2" charset="0"/>
              </a:rPr>
              <a:t>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84E3D-7F24-847F-0BF6-FC7DBB9BD333}"/>
              </a:ext>
            </a:extLst>
          </p:cNvPr>
          <p:cNvSpPr txBox="1"/>
          <p:nvPr/>
        </p:nvSpPr>
        <p:spPr>
          <a:xfrm>
            <a:off x="1789067" y="2106186"/>
            <a:ext cx="72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ralW01-Bold" panose="02000000000000000000" pitchFamily="2" charset="0"/>
              </a:rPr>
              <a:t>1.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04CD60-E79E-AF2C-AE71-7B0F9B38F9F5}"/>
              </a:ext>
            </a:extLst>
          </p:cNvPr>
          <p:cNvSpPr txBox="1"/>
          <p:nvPr/>
        </p:nvSpPr>
        <p:spPr>
          <a:xfrm>
            <a:off x="719153" y="1395804"/>
            <a:ext cx="5444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ralW01-Bold" panose="02000000000000000000" pitchFamily="2" charset="0"/>
                <a:cs typeface="Varela Round" panose="00000500000000000000" pitchFamily="2" charset="-79"/>
              </a:rPr>
              <a:t>THROUGH LOAD FORECASTING:</a:t>
            </a:r>
          </a:p>
          <a:p>
            <a:endParaRPr lang="en-US" sz="2400" b="1" dirty="0">
              <a:solidFill>
                <a:schemeClr val="bg1"/>
              </a:solidFill>
              <a:latin typeface="CentralW01-Bold" panose="02000000000000000000" pitchFamily="2" charset="0"/>
              <a:cs typeface="Varela Round" panose="00000500000000000000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E728A-808F-001C-2C70-A1675BE6B7EE}"/>
              </a:ext>
            </a:extLst>
          </p:cNvPr>
          <p:cNvSpPr/>
          <p:nvPr/>
        </p:nvSpPr>
        <p:spPr>
          <a:xfrm>
            <a:off x="744546" y="2992910"/>
            <a:ext cx="1706392" cy="1706392"/>
          </a:xfrm>
          <a:prstGeom prst="ellipse">
            <a:avLst/>
          </a:prstGeom>
          <a:solidFill>
            <a:srgbClr val="F6A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A289AD-9819-5F08-6E6F-D14D59C1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27" y="3829348"/>
            <a:ext cx="1893829" cy="10188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dirty="0">
                <a:solidFill>
                  <a:srgbClr val="2C3E50"/>
                </a:solidFill>
                <a:latin typeface="CentralW01-Bold" panose="02000000000000000000" pitchFamily="2" charset="0"/>
              </a:rPr>
              <a:t>motivation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8CD7F6-69BC-1B64-5571-58472CEF8148}"/>
              </a:ext>
            </a:extLst>
          </p:cNvPr>
          <p:cNvSpPr txBox="1"/>
          <p:nvPr/>
        </p:nvSpPr>
        <p:spPr>
          <a:xfrm>
            <a:off x="1933617" y="2105323"/>
            <a:ext cx="5664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1800" u="sng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ENERGY PROVIDERS</a:t>
            </a:r>
            <a:r>
              <a:rPr lang="en-US" sz="18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will be able to </a:t>
            </a:r>
            <a:r>
              <a:rPr lang="en-US" sz="1800" b="1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optimize</a:t>
            </a:r>
            <a:r>
              <a:rPr lang="en-US" sz="18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operations, </a:t>
            </a:r>
            <a:r>
              <a:rPr lang="en-US" sz="1800" b="1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predict</a:t>
            </a:r>
            <a:r>
              <a:rPr lang="en-US" sz="18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highly demanded peak hours, and </a:t>
            </a:r>
            <a:r>
              <a:rPr lang="en-US" sz="1800" b="1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cut</a:t>
            </a:r>
            <a:r>
              <a:rPr lang="en-US" sz="18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costs.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68B12D-903D-D261-8886-51843E482EF5}"/>
              </a:ext>
            </a:extLst>
          </p:cNvPr>
          <p:cNvSpPr txBox="1"/>
          <p:nvPr/>
        </p:nvSpPr>
        <p:spPr>
          <a:xfrm>
            <a:off x="2637776" y="3320365"/>
            <a:ext cx="6066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endParaRPr lang="en-US" sz="1800" dirty="0">
              <a:solidFill>
                <a:schemeClr val="bg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Forecasting helps </a:t>
            </a:r>
            <a:r>
              <a:rPr lang="en-US" sz="1800" u="sng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RESIDENTS</a:t>
            </a:r>
            <a:r>
              <a:rPr lang="en-US" sz="18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to </a:t>
            </a:r>
            <a:r>
              <a:rPr lang="en-US" sz="1800" b="1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project </a:t>
            </a:r>
            <a:r>
              <a:rPr lang="en-US" sz="18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their energy efficiency, </a:t>
            </a:r>
            <a:r>
              <a:rPr lang="en-US" sz="1800" b="1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manage</a:t>
            </a:r>
            <a:r>
              <a:rPr lang="en-US" sz="18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energy consumption, and </a:t>
            </a:r>
            <a:r>
              <a:rPr lang="en-US" sz="1800" b="1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drive</a:t>
            </a:r>
            <a:r>
              <a:rPr lang="en-US" sz="18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much more energy savings.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40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F3A5-0D26-4E0A-8A9C-FAFFA1CD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71" y="214870"/>
            <a:ext cx="11105053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</a:rPr>
              <a:t>What kind of ML system is it?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1CD615-E437-4AEB-8A3F-EF3B8BD004C1}"/>
              </a:ext>
            </a:extLst>
          </p:cNvPr>
          <p:cNvGrpSpPr/>
          <p:nvPr/>
        </p:nvGrpSpPr>
        <p:grpSpPr>
          <a:xfrm>
            <a:off x="301558" y="1964988"/>
            <a:ext cx="3618689" cy="3409216"/>
            <a:chOff x="651753" y="1867711"/>
            <a:chExt cx="3618689" cy="340921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7DB5109-2829-4927-9511-B5D8DC61B712}"/>
                </a:ext>
              </a:extLst>
            </p:cNvPr>
            <p:cNvSpPr/>
            <p:nvPr/>
          </p:nvSpPr>
          <p:spPr>
            <a:xfrm>
              <a:off x="651753" y="1867711"/>
              <a:ext cx="3618689" cy="3409216"/>
            </a:xfrm>
            <a:prstGeom prst="roundRect">
              <a:avLst/>
            </a:prstGeom>
            <a:solidFill>
              <a:srgbClr val="F39C12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AB84675-BCAF-4C6B-92E6-6BA2CE907936}"/>
                    </a:ext>
                  </a:extLst>
                </p:cNvPr>
                <p:cNvSpPr txBox="1"/>
                <p:nvPr/>
              </p:nvSpPr>
              <p:spPr>
                <a:xfrm>
                  <a:off x="900740" y="3720102"/>
                  <a:ext cx="312071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Varela Round" panose="00000500000000000000" pitchFamily="2" charset="-79"/>
                      <a:cs typeface="Varela Round" panose="00000500000000000000" pitchFamily="2" charset="-79"/>
                    </a:rPr>
                    <a:t>For every input feature </a:t>
                  </a:r>
                  <a:endParaRPr lang="en-US" b="0" i="1" dirty="0">
                    <a:solidFill>
                      <a:schemeClr val="bg1"/>
                    </a:solidFill>
                    <a:latin typeface="Cambria Math" panose="02040503050406030204" pitchFamily="18" charset="0"/>
                    <a:cs typeface="Varela Round" panose="00000500000000000000" pitchFamily="2" charset="-79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Varela Round" panose="00000500000000000000" pitchFamily="2" charset="-79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Varela Round" panose="00000500000000000000" pitchFamily="2" charset="-79"/>
                        </a:rPr>
                        <m:t>𝐻𝑜𝑢𝑠𝑒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Varela Round" panose="00000500000000000000" pitchFamily="2" charset="-79"/>
                        </a:rPr>
                        <m:t>#,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Varela Round" panose="00000500000000000000" pitchFamily="2" charset="-79"/>
                        </a:rPr>
                        <m:t>𝐴𝑝𝑝𝑙𝑖𝑎𝑛𝑐𝑒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Varela Round" panose="00000500000000000000" pitchFamily="2" charset="-79"/>
                        </a:rPr>
                        <m:t>#,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Varela Round" panose="00000500000000000000" pitchFamily="2" charset="-79"/>
                        </a:rPr>
                        <m:t>𝑇𝑖𝑚𝑒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Varela Round" panose="00000500000000000000" pitchFamily="2" charset="-79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chemeClr val="bg1"/>
                      </a:solidFill>
                      <a:latin typeface="Varela Round" panose="00000500000000000000" pitchFamily="2" charset="-79"/>
                      <a:cs typeface="Varela Round" panose="00000500000000000000" pitchFamily="2" charset="-79"/>
                    </a:rPr>
                    <a:t> there is a load value given in the Dataset.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AB84675-BCAF-4C6B-92E6-6BA2CE907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740" y="3720102"/>
                  <a:ext cx="3120713" cy="1200329"/>
                </a:xfrm>
                <a:prstGeom prst="rect">
                  <a:avLst/>
                </a:prstGeom>
                <a:blipFill>
                  <a:blip r:embed="rId3"/>
                  <a:stretch>
                    <a:fillRect t="-2030" r="-1367" b="-71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EDEDD7-7991-4DFA-80D2-74DC4A068C49}"/>
                </a:ext>
              </a:extLst>
            </p:cNvPr>
            <p:cNvSpPr txBox="1"/>
            <p:nvPr/>
          </p:nvSpPr>
          <p:spPr>
            <a:xfrm>
              <a:off x="1569665" y="3059668"/>
              <a:ext cx="1782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entralW01-Bold" panose="02000000000000000000" pitchFamily="2" charset="0"/>
                  <a:cs typeface="Varela Round" panose="00000500000000000000" pitchFamily="2" charset="-79"/>
                </a:rPr>
                <a:t>Supervised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6571B9-CF07-4E8B-B50B-120988C46676}"/>
                </a:ext>
              </a:extLst>
            </p:cNvPr>
            <p:cNvCxnSpPr/>
            <p:nvPr/>
          </p:nvCxnSpPr>
          <p:spPr>
            <a:xfrm>
              <a:off x="900740" y="3572319"/>
              <a:ext cx="3120713" cy="0"/>
            </a:xfrm>
            <a:prstGeom prst="line">
              <a:avLst/>
            </a:prstGeom>
            <a:ln w="381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9A89646-A023-43E7-9BFE-197C176DD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7822" y="2089802"/>
              <a:ext cx="826547" cy="826547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E51486A-D72D-498F-83BE-6EB240C268F5}"/>
              </a:ext>
            </a:extLst>
          </p:cNvPr>
          <p:cNvGrpSpPr/>
          <p:nvPr/>
        </p:nvGrpSpPr>
        <p:grpSpPr>
          <a:xfrm>
            <a:off x="4220767" y="1964988"/>
            <a:ext cx="3618689" cy="3409216"/>
            <a:chOff x="651753" y="1867711"/>
            <a:chExt cx="3618689" cy="3409216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F93F01DC-C068-49C6-9EC6-E1EFE5C48A85}"/>
                </a:ext>
              </a:extLst>
            </p:cNvPr>
            <p:cNvSpPr/>
            <p:nvPr/>
          </p:nvSpPr>
          <p:spPr>
            <a:xfrm>
              <a:off x="651753" y="1867711"/>
              <a:ext cx="3618689" cy="3409216"/>
            </a:xfrm>
            <a:prstGeom prst="roundRect">
              <a:avLst/>
            </a:prstGeom>
            <a:solidFill>
              <a:srgbClr val="F39C12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24EBE2-CCFC-4E34-B690-C6CFEEEAC215}"/>
                </a:ext>
              </a:extLst>
            </p:cNvPr>
            <p:cNvSpPr txBox="1"/>
            <p:nvPr/>
          </p:nvSpPr>
          <p:spPr>
            <a:xfrm>
              <a:off x="900740" y="3720102"/>
              <a:ext cx="31207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We will forecast load consumption value, so it is a different problem than regression &amp; classification.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531E01-CDBE-4047-A8E0-113FE74FC030}"/>
                </a:ext>
              </a:extLst>
            </p:cNvPr>
            <p:cNvSpPr txBox="1"/>
            <p:nvPr/>
          </p:nvSpPr>
          <p:spPr>
            <a:xfrm>
              <a:off x="1508367" y="3067296"/>
              <a:ext cx="194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entralW01-Bold" panose="02000000000000000000" pitchFamily="2" charset="0"/>
                  <a:cs typeface="Varela Round" panose="00000500000000000000" pitchFamily="2" charset="-79"/>
                </a:rPr>
                <a:t>forecasting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A90D19C-D82C-44B4-812F-4B773AFD3B8D}"/>
                </a:ext>
              </a:extLst>
            </p:cNvPr>
            <p:cNvCxnSpPr/>
            <p:nvPr/>
          </p:nvCxnSpPr>
          <p:spPr>
            <a:xfrm>
              <a:off x="900740" y="3572319"/>
              <a:ext cx="3120713" cy="0"/>
            </a:xfrm>
            <a:prstGeom prst="line">
              <a:avLst/>
            </a:prstGeom>
            <a:ln w="381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CB0C8BC-ADC3-4EF1-A684-AD230BC4B06F}"/>
              </a:ext>
            </a:extLst>
          </p:cNvPr>
          <p:cNvGrpSpPr/>
          <p:nvPr/>
        </p:nvGrpSpPr>
        <p:grpSpPr>
          <a:xfrm>
            <a:off x="8139976" y="1964988"/>
            <a:ext cx="3618689" cy="3409216"/>
            <a:chOff x="651753" y="1867711"/>
            <a:chExt cx="3618689" cy="3409216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CCA8F85-7E7A-401D-845C-93DC4E59B6AC}"/>
                </a:ext>
              </a:extLst>
            </p:cNvPr>
            <p:cNvSpPr/>
            <p:nvPr/>
          </p:nvSpPr>
          <p:spPr>
            <a:xfrm>
              <a:off x="651753" y="1867711"/>
              <a:ext cx="3618689" cy="3409216"/>
            </a:xfrm>
            <a:prstGeom prst="roundRect">
              <a:avLst/>
            </a:prstGeom>
            <a:solidFill>
              <a:srgbClr val="F39C12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D442F4-B468-489A-A6AC-A30A5C90150A}"/>
                </a:ext>
              </a:extLst>
            </p:cNvPr>
            <p:cNvSpPr txBox="1"/>
            <p:nvPr/>
          </p:nvSpPr>
          <p:spPr>
            <a:xfrm>
              <a:off x="900737" y="3665681"/>
              <a:ext cx="31207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Although it is possible to create online learning though different models, our initial ML system will be in batch mode.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24DC47-B4E1-4A3D-9591-8344A0368D26}"/>
                </a:ext>
              </a:extLst>
            </p:cNvPr>
            <p:cNvSpPr txBox="1"/>
            <p:nvPr/>
          </p:nvSpPr>
          <p:spPr>
            <a:xfrm>
              <a:off x="1349222" y="3059668"/>
              <a:ext cx="2380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entralW01-Bold" panose="02000000000000000000" pitchFamily="2" charset="0"/>
                  <a:cs typeface="Varela Round" panose="00000500000000000000" pitchFamily="2" charset="-79"/>
                </a:rPr>
                <a:t>Batch learning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CAA753E-1938-4916-AA18-F0D8EF8CDDB9}"/>
                </a:ext>
              </a:extLst>
            </p:cNvPr>
            <p:cNvCxnSpPr/>
            <p:nvPr/>
          </p:nvCxnSpPr>
          <p:spPr>
            <a:xfrm>
              <a:off x="900740" y="3572319"/>
              <a:ext cx="3120713" cy="0"/>
            </a:xfrm>
            <a:prstGeom prst="line">
              <a:avLst/>
            </a:prstGeom>
            <a:ln w="381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5" name="Picture 154">
            <a:extLst>
              <a:ext uri="{FF2B5EF4-FFF2-40B4-BE49-F238E27FC236}">
                <a16:creationId xmlns:a16="http://schemas.microsoft.com/office/drawing/2014/main" id="{F7646B49-D0FF-4D88-BD0E-11818D33B4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570" y="2182304"/>
            <a:ext cx="826859" cy="826859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19E729EF-5F23-4D8C-9417-2FCE880CA8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190" y="2186908"/>
            <a:ext cx="822255" cy="822255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A3773E4-EC5C-41CF-AD6C-9F1895799318}"/>
              </a:ext>
            </a:extLst>
          </p:cNvPr>
          <p:cNvCxnSpPr>
            <a:cxnSpLocks/>
          </p:cNvCxnSpPr>
          <p:nvPr/>
        </p:nvCxnSpPr>
        <p:spPr>
          <a:xfrm>
            <a:off x="550545" y="1274323"/>
            <a:ext cx="108256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121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EEF85AB-EB87-E4F4-3390-4C11F0FF7DE4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Expected possible outcomes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B2A0DA-7E5A-A901-E8FC-ACEB981CFAE7}"/>
              </a:ext>
            </a:extLst>
          </p:cNvPr>
          <p:cNvCxnSpPr>
            <a:cxnSpLocks/>
          </p:cNvCxnSpPr>
          <p:nvPr/>
        </p:nvCxnSpPr>
        <p:spPr>
          <a:xfrm>
            <a:off x="585280" y="1123852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1F939A5-73B5-AB3C-1E6D-7CFDC8C74A61}"/>
              </a:ext>
            </a:extLst>
          </p:cNvPr>
          <p:cNvSpPr txBox="1"/>
          <p:nvPr/>
        </p:nvSpPr>
        <p:spPr>
          <a:xfrm>
            <a:off x="2472867" y="1954894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Paper publication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B538F-25E3-A51B-4CF8-3BD3A6B5D987}"/>
              </a:ext>
            </a:extLst>
          </p:cNvPr>
          <p:cNvSpPr txBox="1"/>
          <p:nvPr/>
        </p:nvSpPr>
        <p:spPr>
          <a:xfrm>
            <a:off x="2472867" y="2389315"/>
            <a:ext cx="5641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On Electricity Load Consumption Forecasting and</a:t>
            </a:r>
          </a:p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Electricity + Security problem!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531644-8847-B8CF-9013-D756D172C984}"/>
              </a:ext>
            </a:extLst>
          </p:cNvPr>
          <p:cNvSpPr txBox="1"/>
          <p:nvPr/>
        </p:nvSpPr>
        <p:spPr>
          <a:xfrm>
            <a:off x="1518397" y="1903450"/>
            <a:ext cx="9396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CentralW01-Bold" panose="02000000000000000000" pitchFamily="2" charset="0"/>
              </a:rPr>
              <a:t>1.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8E04D1-5406-A5CD-2358-E11917EC8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3" y="1954895"/>
            <a:ext cx="1080752" cy="10807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981226-17A6-08F1-6607-DD2F879FF86C}"/>
              </a:ext>
            </a:extLst>
          </p:cNvPr>
          <p:cNvSpPr txBox="1"/>
          <p:nvPr/>
        </p:nvSpPr>
        <p:spPr>
          <a:xfrm>
            <a:off x="1414981" y="3401214"/>
            <a:ext cx="10855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CentralW01-Bold" panose="02000000000000000000" pitchFamily="2" charset="0"/>
              </a:rPr>
              <a:t>2.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37BDA4-20E8-CC0A-888E-70AD4E6F1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12" y="3516689"/>
            <a:ext cx="1050169" cy="10501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44C1C6-8B88-6E9C-5BC4-5B32F7B0C942}"/>
              </a:ext>
            </a:extLst>
          </p:cNvPr>
          <p:cNvSpPr txBox="1"/>
          <p:nvPr/>
        </p:nvSpPr>
        <p:spPr>
          <a:xfrm>
            <a:off x="2492502" y="3434369"/>
            <a:ext cx="4794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End-to-end solution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6EC1CE-FD32-8206-4546-137A429767FD}"/>
              </a:ext>
            </a:extLst>
          </p:cNvPr>
          <p:cNvSpPr txBox="1"/>
          <p:nvPr/>
        </p:nvSpPr>
        <p:spPr>
          <a:xfrm>
            <a:off x="2492501" y="3849613"/>
            <a:ext cx="5733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Predict House Electricity Load Consumption: User Selects which one of the five house’s demography &amp;/or appliances numbers best fits their home and forecast a consumption for the near future.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01F45D-179A-A4FE-D0B4-8F3B2B9A1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321" y="1152071"/>
            <a:ext cx="5802775" cy="435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2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968371B-8BF9-9EEF-63CF-3F03C9FF6075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Technology stack &amp; viable models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0F1B5A-DE7C-3D92-F3EC-7CCFDF31C31B}"/>
              </a:ext>
            </a:extLst>
          </p:cNvPr>
          <p:cNvCxnSpPr>
            <a:cxnSpLocks/>
          </p:cNvCxnSpPr>
          <p:nvPr/>
        </p:nvCxnSpPr>
        <p:spPr>
          <a:xfrm>
            <a:off x="585280" y="1123852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Manual Operation 4">
            <a:extLst>
              <a:ext uri="{FF2B5EF4-FFF2-40B4-BE49-F238E27FC236}">
                <a16:creationId xmlns:a16="http://schemas.microsoft.com/office/drawing/2014/main" id="{73A9138B-FA09-585D-6586-5133D891BEFD}"/>
              </a:ext>
            </a:extLst>
          </p:cNvPr>
          <p:cNvSpPr/>
          <p:nvPr/>
        </p:nvSpPr>
        <p:spPr>
          <a:xfrm rot="4032530">
            <a:off x="6387759" y="2028155"/>
            <a:ext cx="2000556" cy="1751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4851 w 10000"/>
              <a:gd name="connsiteY3" fmla="*/ 9323 h 10000"/>
              <a:gd name="connsiteX4" fmla="*/ 2000 w 10000"/>
              <a:gd name="connsiteY4" fmla="*/ 10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8000" y="10000"/>
                </a:lnTo>
                <a:cubicBezTo>
                  <a:pt x="6981" y="10012"/>
                  <a:pt x="5870" y="9311"/>
                  <a:pt x="4851" y="9323"/>
                </a:cubicBezTo>
                <a:lnTo>
                  <a:pt x="2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Manual Operation 4">
            <a:extLst>
              <a:ext uri="{FF2B5EF4-FFF2-40B4-BE49-F238E27FC236}">
                <a16:creationId xmlns:a16="http://schemas.microsoft.com/office/drawing/2014/main" id="{3C2A7EEA-24BB-0AB9-FF27-140CCEBCD78E}"/>
              </a:ext>
            </a:extLst>
          </p:cNvPr>
          <p:cNvSpPr/>
          <p:nvPr/>
        </p:nvSpPr>
        <p:spPr>
          <a:xfrm rot="17481663">
            <a:off x="3876572" y="2097062"/>
            <a:ext cx="2000556" cy="164297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4851 w 10000"/>
              <a:gd name="connsiteY3" fmla="*/ 9323 h 10000"/>
              <a:gd name="connsiteX4" fmla="*/ 2000 w 10000"/>
              <a:gd name="connsiteY4" fmla="*/ 10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8000" y="10000"/>
                </a:lnTo>
                <a:cubicBezTo>
                  <a:pt x="6981" y="10012"/>
                  <a:pt x="5870" y="9311"/>
                  <a:pt x="4851" y="9323"/>
                </a:cubicBezTo>
                <a:lnTo>
                  <a:pt x="2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Manual Operation 4">
            <a:extLst>
              <a:ext uri="{FF2B5EF4-FFF2-40B4-BE49-F238E27FC236}">
                <a16:creationId xmlns:a16="http://schemas.microsoft.com/office/drawing/2014/main" id="{60423365-A94A-8F86-524B-0BEE2E5E0841}"/>
              </a:ext>
            </a:extLst>
          </p:cNvPr>
          <p:cNvSpPr/>
          <p:nvPr/>
        </p:nvSpPr>
        <p:spPr>
          <a:xfrm rot="10800000">
            <a:off x="5162979" y="3872235"/>
            <a:ext cx="2000556" cy="149561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4851 w 10000"/>
              <a:gd name="connsiteY3" fmla="*/ 9323 h 10000"/>
              <a:gd name="connsiteX4" fmla="*/ 2000 w 10000"/>
              <a:gd name="connsiteY4" fmla="*/ 10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8000" y="10000"/>
                </a:lnTo>
                <a:cubicBezTo>
                  <a:pt x="6981" y="10012"/>
                  <a:pt x="5870" y="9311"/>
                  <a:pt x="4851" y="9323"/>
                </a:cubicBezTo>
                <a:lnTo>
                  <a:pt x="200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9B5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143B0A-5904-E424-716B-BEAE8677132B}"/>
              </a:ext>
            </a:extLst>
          </p:cNvPr>
          <p:cNvGrpSpPr/>
          <p:nvPr/>
        </p:nvGrpSpPr>
        <p:grpSpPr>
          <a:xfrm>
            <a:off x="5303520" y="2636520"/>
            <a:ext cx="1584960" cy="1584960"/>
            <a:chOff x="4812081" y="2085992"/>
            <a:chExt cx="2686015" cy="268601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635A1D4-F01B-1083-7D71-52290AFF0633}"/>
                </a:ext>
              </a:extLst>
            </p:cNvPr>
            <p:cNvSpPr/>
            <p:nvPr/>
          </p:nvSpPr>
          <p:spPr>
            <a:xfrm>
              <a:off x="4812081" y="2085992"/>
              <a:ext cx="2686015" cy="2686015"/>
            </a:xfrm>
            <a:prstGeom prst="ellipse">
              <a:avLst/>
            </a:prstGeom>
            <a:solidFill>
              <a:srgbClr val="E7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4DE0192-D8AA-7991-656A-069D161A22DA}"/>
                </a:ext>
              </a:extLst>
            </p:cNvPr>
            <p:cNvSpPr/>
            <p:nvPr/>
          </p:nvSpPr>
          <p:spPr>
            <a:xfrm>
              <a:off x="5275312" y="2549223"/>
              <a:ext cx="1759552" cy="1759552"/>
            </a:xfrm>
            <a:prstGeom prst="ellipse">
              <a:avLst/>
            </a:prstGeom>
            <a:solidFill>
              <a:srgbClr val="ECF0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AC73487-AF01-3294-4B71-4046040FC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455" y="3017455"/>
            <a:ext cx="823090" cy="8230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2B7E2A-5920-69BC-359D-088423A39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85" y="2303619"/>
            <a:ext cx="1038274" cy="10382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571537-478F-98AB-684E-D520F8984313}"/>
              </a:ext>
            </a:extLst>
          </p:cNvPr>
          <p:cNvSpPr txBox="1"/>
          <p:nvPr/>
        </p:nvSpPr>
        <p:spPr>
          <a:xfrm>
            <a:off x="8858414" y="1770373"/>
            <a:ext cx="963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3.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19DE2AC-99C2-AAA9-2402-138F7B79E121}"/>
              </a:ext>
            </a:extLst>
          </p:cNvPr>
          <p:cNvSpPr/>
          <p:nvPr/>
        </p:nvSpPr>
        <p:spPr>
          <a:xfrm>
            <a:off x="8583020" y="2297148"/>
            <a:ext cx="275394" cy="269887"/>
          </a:xfrm>
          <a:prstGeom prst="roundRect">
            <a:avLst/>
          </a:prstGeom>
          <a:solidFill>
            <a:srgbClr val="C0392B"/>
          </a:solidFill>
          <a:ln>
            <a:solidFill>
              <a:srgbClr val="C0392B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F99B1A-D675-0682-D776-6B6E1A1ACC33}"/>
              </a:ext>
            </a:extLst>
          </p:cNvPr>
          <p:cNvSpPr txBox="1"/>
          <p:nvPr/>
        </p:nvSpPr>
        <p:spPr>
          <a:xfrm>
            <a:off x="9822139" y="1920354"/>
            <a:ext cx="223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entralW01-Bold" panose="02000000000000000000" pitchFamily="2" charset="0"/>
              </a:rPr>
              <a:t>DL models: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C50B2D-9E3B-A316-62DE-65443357C4D8}"/>
              </a:ext>
            </a:extLst>
          </p:cNvPr>
          <p:cNvSpPr txBox="1"/>
          <p:nvPr/>
        </p:nvSpPr>
        <p:spPr>
          <a:xfrm>
            <a:off x="9822139" y="2352010"/>
            <a:ext cx="251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RNNs (e.g. LSTM)</a:t>
            </a:r>
          </a:p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CNNs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7EB351-3AD9-DE34-5FAA-3B6346F3526D}"/>
              </a:ext>
            </a:extLst>
          </p:cNvPr>
          <p:cNvSpPr txBox="1"/>
          <p:nvPr/>
        </p:nvSpPr>
        <p:spPr>
          <a:xfrm>
            <a:off x="3853033" y="5423807"/>
            <a:ext cx="963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227DBD0-BA4D-3417-D3AE-93DDFF4F6866}"/>
              </a:ext>
            </a:extLst>
          </p:cNvPr>
          <p:cNvSpPr/>
          <p:nvPr/>
        </p:nvSpPr>
        <p:spPr>
          <a:xfrm>
            <a:off x="3577639" y="5950582"/>
            <a:ext cx="275394" cy="269887"/>
          </a:xfrm>
          <a:prstGeom prst="roundRect">
            <a:avLst/>
          </a:prstGeom>
          <a:solidFill>
            <a:srgbClr val="C0392B"/>
          </a:solidFill>
          <a:ln>
            <a:solidFill>
              <a:srgbClr val="C0392B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125226-11AB-1479-0AAB-E0DAC2E8F0FD}"/>
              </a:ext>
            </a:extLst>
          </p:cNvPr>
          <p:cNvSpPr txBox="1"/>
          <p:nvPr/>
        </p:nvSpPr>
        <p:spPr>
          <a:xfrm>
            <a:off x="4757572" y="5470560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entralW01-Bold" panose="02000000000000000000" pitchFamily="2" charset="0"/>
              </a:rPr>
              <a:t>ML Models: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CC2DB4-CA68-059B-65C5-EB675FE50625}"/>
              </a:ext>
            </a:extLst>
          </p:cNvPr>
          <p:cNvSpPr txBox="1"/>
          <p:nvPr/>
        </p:nvSpPr>
        <p:spPr>
          <a:xfrm>
            <a:off x="4779966" y="5898188"/>
            <a:ext cx="4323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ARIMA, Auto ARIMA, Seasonal Arima Models, Exponential Smoothing Models, </a:t>
            </a:r>
            <a:r>
              <a:rPr lang="en-US" dirty="0" err="1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XGBoosts</a:t>
            </a:r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/GBTs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0833EA3-BE0E-248F-ABDB-EC2C6C414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329" y="4335664"/>
            <a:ext cx="845853" cy="845853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8192C4F-B08E-CEDC-6CE4-04153A9BEA52}"/>
              </a:ext>
            </a:extLst>
          </p:cNvPr>
          <p:cNvSpPr/>
          <p:nvPr/>
        </p:nvSpPr>
        <p:spPr>
          <a:xfrm>
            <a:off x="122837" y="2408886"/>
            <a:ext cx="275394" cy="269887"/>
          </a:xfrm>
          <a:prstGeom prst="roundRect">
            <a:avLst/>
          </a:prstGeom>
          <a:solidFill>
            <a:srgbClr val="C0392B"/>
          </a:solidFill>
          <a:ln>
            <a:solidFill>
              <a:srgbClr val="C0392B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604744-9B80-C56E-382E-0616D2DD122D}"/>
              </a:ext>
            </a:extLst>
          </p:cNvPr>
          <p:cNvSpPr txBox="1"/>
          <p:nvPr/>
        </p:nvSpPr>
        <p:spPr>
          <a:xfrm>
            <a:off x="346111" y="1862210"/>
            <a:ext cx="963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A7EA59-6689-495C-3946-793A65C96C96}"/>
              </a:ext>
            </a:extLst>
          </p:cNvPr>
          <p:cNvSpPr txBox="1"/>
          <p:nvPr/>
        </p:nvSpPr>
        <p:spPr>
          <a:xfrm>
            <a:off x="1309836" y="1999557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entralW01-Bold" panose="02000000000000000000" pitchFamily="2" charset="0"/>
              </a:rPr>
              <a:t>Tech STACK: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8C70AE-C2D5-F6D6-BA7E-EC17552D5EB1}"/>
              </a:ext>
            </a:extLst>
          </p:cNvPr>
          <p:cNvSpPr txBox="1"/>
          <p:nvPr/>
        </p:nvSpPr>
        <p:spPr>
          <a:xfrm>
            <a:off x="1310567" y="2456835"/>
            <a:ext cx="24359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Python, NumPy, Seaborn, Scikit Learn, PyTorch.</a:t>
            </a:r>
          </a:p>
          <a:p>
            <a:endParaRPr lang="en-US" dirty="0">
              <a:solidFill>
                <a:schemeClr val="bg1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Also: Flask backend, ReactJS frontend.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C2D576F-96B1-1C1E-4528-726C86A5F1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351" y="2303619"/>
            <a:ext cx="1004703" cy="100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52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C4903B-ED27-6BDF-D8E3-93831E55B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00"/>
            <a:ext cx="12192000" cy="9144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260FC1A-3DF4-655C-38FA-26142326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91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Gannt Chart (tentative)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8829AB-FB29-D929-7A17-922E01EF5717}"/>
              </a:ext>
            </a:extLst>
          </p:cNvPr>
          <p:cNvCxnSpPr>
            <a:cxnSpLocks/>
          </p:cNvCxnSpPr>
          <p:nvPr/>
        </p:nvCxnSpPr>
        <p:spPr>
          <a:xfrm>
            <a:off x="585280" y="1123852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157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D628-9F59-4F8D-A0BC-0D54C74A0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350" y="4767738"/>
            <a:ext cx="37973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</a:rPr>
              <a:t>THANK YOU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ED3287-D4BE-42EF-83A7-27B0E5DE9203}"/>
              </a:ext>
            </a:extLst>
          </p:cNvPr>
          <p:cNvCxnSpPr/>
          <p:nvPr/>
        </p:nvCxnSpPr>
        <p:spPr>
          <a:xfrm>
            <a:off x="3589506" y="5872480"/>
            <a:ext cx="509016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0A24D64-1BE9-441B-9A3B-27EA7BF04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451" y="614744"/>
            <a:ext cx="4503098" cy="39658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19181BC-0C82-4839-B415-261BF306F4BC}"/>
              </a:ext>
            </a:extLst>
          </p:cNvPr>
          <p:cNvSpPr/>
          <p:nvPr/>
        </p:nvSpPr>
        <p:spPr>
          <a:xfrm>
            <a:off x="3589506" y="308969"/>
            <a:ext cx="5194571" cy="322913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67ACC-04FC-3B7A-2F3E-2DD1587A2D17}"/>
              </a:ext>
            </a:extLst>
          </p:cNvPr>
          <p:cNvSpPr txBox="1"/>
          <p:nvPr/>
        </p:nvSpPr>
        <p:spPr>
          <a:xfrm>
            <a:off x="2029946" y="6179699"/>
            <a:ext cx="8170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Shaiara Tabassum   |   Mosroor </a:t>
            </a:r>
            <a:r>
              <a:rPr lang="en-US" dirty="0" err="1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Mofiz</a:t>
            </a:r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 Arman   |   Md Sahadul Hasan Arian </a:t>
            </a:r>
          </a:p>
        </p:txBody>
      </p:sp>
    </p:spTree>
    <p:extLst>
      <p:ext uri="{BB962C8B-B14F-4D97-AF65-F5344CB8AC3E}">
        <p14:creationId xmlns:p14="http://schemas.microsoft.com/office/powerpoint/2010/main" val="3181364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CAD2A29-FFAE-3355-BA11-C469FF11CF79}"/>
              </a:ext>
            </a:extLst>
          </p:cNvPr>
          <p:cNvGrpSpPr/>
          <p:nvPr/>
        </p:nvGrpSpPr>
        <p:grpSpPr>
          <a:xfrm>
            <a:off x="2128347" y="1905811"/>
            <a:ext cx="3618689" cy="3409216"/>
            <a:chOff x="5557022" y="1554534"/>
            <a:chExt cx="3618689" cy="340921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D86E880-E949-6338-B304-6133128FE53A}"/>
                </a:ext>
              </a:extLst>
            </p:cNvPr>
            <p:cNvSpPr/>
            <p:nvPr/>
          </p:nvSpPr>
          <p:spPr>
            <a:xfrm>
              <a:off x="5557022" y="1554534"/>
              <a:ext cx="3618689" cy="3409216"/>
            </a:xfrm>
            <a:prstGeom prst="roundRect">
              <a:avLst/>
            </a:prstGeom>
            <a:solidFill>
              <a:srgbClr val="F39C12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8A5DC8D-E5AC-9B4F-B7DB-FED6B2C31E1C}"/>
                </a:ext>
              </a:extLst>
            </p:cNvPr>
            <p:cNvCxnSpPr/>
            <p:nvPr/>
          </p:nvCxnSpPr>
          <p:spPr>
            <a:xfrm>
              <a:off x="5806009" y="2414079"/>
              <a:ext cx="3120713" cy="0"/>
            </a:xfrm>
            <a:prstGeom prst="line">
              <a:avLst/>
            </a:prstGeom>
            <a:ln w="381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7CC0C5CC-8D1F-AE99-C0DD-FC8843659ABF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references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96C8BD-C1F2-78C9-6605-D7F71BEF01A9}"/>
              </a:ext>
            </a:extLst>
          </p:cNvPr>
          <p:cNvCxnSpPr>
            <a:cxnSpLocks/>
          </p:cNvCxnSpPr>
          <p:nvPr/>
        </p:nvCxnSpPr>
        <p:spPr>
          <a:xfrm>
            <a:off x="585280" y="1123852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573BDD-C41C-A21E-B2CD-88BD5E01CF7E}"/>
              </a:ext>
            </a:extLst>
          </p:cNvPr>
          <p:cNvSpPr txBox="1"/>
          <p:nvPr/>
        </p:nvSpPr>
        <p:spPr>
          <a:xfrm>
            <a:off x="2237836" y="2907933"/>
            <a:ext cx="350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Kelly, J., Knottenbelt, W. </a:t>
            </a:r>
            <a:r>
              <a:rPr lang="en-US" b="1" i="0" dirty="0">
                <a:solidFill>
                  <a:schemeClr val="bg1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The UK-DALE dataset, domestic appliance-level electricity demand and whole-house demand from five UK homes</a:t>
            </a:r>
            <a:r>
              <a:rPr lang="en-US" b="0" i="0" dirty="0">
                <a:solidFill>
                  <a:schemeClr val="bg1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. </a:t>
            </a:r>
            <a:r>
              <a:rPr lang="en-US" b="0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Sci Data</a:t>
            </a:r>
            <a:r>
              <a:rPr lang="en-US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 </a:t>
            </a:r>
            <a:r>
              <a:rPr lang="en-US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2</a:t>
            </a:r>
            <a:r>
              <a:rPr lang="en-US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, 150007 (2015). 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8BD3E4-ECE0-57DD-EFDE-9011D5882991}"/>
              </a:ext>
            </a:extLst>
          </p:cNvPr>
          <p:cNvSpPr txBox="1"/>
          <p:nvPr/>
        </p:nvSpPr>
        <p:spPr>
          <a:xfrm>
            <a:off x="2815427" y="2204921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ralW01-Bold" panose="02000000000000000000" pitchFamily="2" charset="0"/>
              </a:rPr>
              <a:t>DATASET PAPER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90E2BE-8824-8124-E569-7900B045475B}"/>
              </a:ext>
            </a:extLst>
          </p:cNvPr>
          <p:cNvGrpSpPr/>
          <p:nvPr/>
        </p:nvGrpSpPr>
        <p:grpSpPr>
          <a:xfrm>
            <a:off x="6588587" y="1905811"/>
            <a:ext cx="3618689" cy="3409216"/>
            <a:chOff x="5557022" y="1554534"/>
            <a:chExt cx="3618689" cy="340921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336F00C-E1E2-C7A7-3760-C20C95ABBD11}"/>
                </a:ext>
              </a:extLst>
            </p:cNvPr>
            <p:cNvSpPr/>
            <p:nvPr/>
          </p:nvSpPr>
          <p:spPr>
            <a:xfrm>
              <a:off x="5557022" y="1554534"/>
              <a:ext cx="3618689" cy="3409216"/>
            </a:xfrm>
            <a:prstGeom prst="roundRect">
              <a:avLst/>
            </a:prstGeom>
            <a:solidFill>
              <a:srgbClr val="F39C12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7FA030-E8B3-B9CD-4810-9C56504A78F7}"/>
                </a:ext>
              </a:extLst>
            </p:cNvPr>
            <p:cNvCxnSpPr/>
            <p:nvPr/>
          </p:nvCxnSpPr>
          <p:spPr>
            <a:xfrm>
              <a:off x="5806009" y="2414079"/>
              <a:ext cx="3120713" cy="0"/>
            </a:xfrm>
            <a:prstGeom prst="line">
              <a:avLst/>
            </a:prstGeom>
            <a:ln w="381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A36BBE8-714F-677B-0665-58563FC903C6}"/>
              </a:ext>
            </a:extLst>
          </p:cNvPr>
          <p:cNvSpPr txBox="1"/>
          <p:nvPr/>
        </p:nvSpPr>
        <p:spPr>
          <a:xfrm>
            <a:off x="6698076" y="2907933"/>
            <a:ext cx="350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Flaticon.com</a:t>
            </a:r>
          </a:p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Freepik.com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F42D7-1CDE-B20C-D4C7-BF140008BA37}"/>
              </a:ext>
            </a:extLst>
          </p:cNvPr>
          <p:cNvSpPr txBox="1"/>
          <p:nvPr/>
        </p:nvSpPr>
        <p:spPr>
          <a:xfrm>
            <a:off x="7275667" y="2204921"/>
            <a:ext cx="223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ralW01-Bold" panose="02000000000000000000" pitchFamily="2" charset="0"/>
              </a:rPr>
              <a:t>Images &amp; icons</a:t>
            </a:r>
          </a:p>
        </p:txBody>
      </p:sp>
    </p:spTree>
    <p:extLst>
      <p:ext uri="{BB962C8B-B14F-4D97-AF65-F5344CB8AC3E}">
        <p14:creationId xmlns:p14="http://schemas.microsoft.com/office/powerpoint/2010/main" val="35874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F3A5-0D26-4E0A-8A9C-FAFFA1CD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71" y="214870"/>
            <a:ext cx="11105053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Brief about the topic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1CD615-E437-4AEB-8A3F-EF3B8BD004C1}"/>
              </a:ext>
            </a:extLst>
          </p:cNvPr>
          <p:cNvGrpSpPr/>
          <p:nvPr/>
        </p:nvGrpSpPr>
        <p:grpSpPr>
          <a:xfrm>
            <a:off x="301558" y="1964988"/>
            <a:ext cx="3618689" cy="4356237"/>
            <a:chOff x="651753" y="1867711"/>
            <a:chExt cx="3618689" cy="340921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7DB5109-2829-4927-9511-B5D8DC61B712}"/>
                </a:ext>
              </a:extLst>
            </p:cNvPr>
            <p:cNvSpPr/>
            <p:nvPr/>
          </p:nvSpPr>
          <p:spPr>
            <a:xfrm>
              <a:off x="651753" y="1867711"/>
              <a:ext cx="3618689" cy="3409216"/>
            </a:xfrm>
            <a:prstGeom prst="roundRect">
              <a:avLst/>
            </a:prstGeom>
            <a:solidFill>
              <a:srgbClr val="F39C12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B84675-BCAF-4C6B-92E6-6BA2CE907936}"/>
                </a:ext>
              </a:extLst>
            </p:cNvPr>
            <p:cNvSpPr txBox="1"/>
            <p:nvPr/>
          </p:nvSpPr>
          <p:spPr>
            <a:xfrm>
              <a:off x="811875" y="3172763"/>
              <a:ext cx="3120713" cy="1415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UK-DALE has Electricity Consumption Data of around 3.5GB (compressed), or 14+GB (extracted) in a time series design.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EDEDD7-7991-4DFA-80D2-74DC4A068C49}"/>
                </a:ext>
              </a:extLst>
            </p:cNvPr>
            <p:cNvSpPr txBox="1"/>
            <p:nvPr/>
          </p:nvSpPr>
          <p:spPr>
            <a:xfrm>
              <a:off x="1569665" y="3059668"/>
              <a:ext cx="184731" cy="297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latin typeface="CentralW01-Bold" panose="02000000000000000000" pitchFamily="2" charset="0"/>
                <a:cs typeface="Varela Round" panose="00000500000000000000" pitchFamily="2" charset="-79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E51486A-D72D-498F-83BE-6EB240C268F5}"/>
              </a:ext>
            </a:extLst>
          </p:cNvPr>
          <p:cNvGrpSpPr/>
          <p:nvPr/>
        </p:nvGrpSpPr>
        <p:grpSpPr>
          <a:xfrm>
            <a:off x="4220767" y="1964987"/>
            <a:ext cx="3679289" cy="4356241"/>
            <a:chOff x="651753" y="1867711"/>
            <a:chExt cx="3618689" cy="3409216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F93F01DC-C068-49C6-9EC6-E1EFE5C48A85}"/>
                </a:ext>
              </a:extLst>
            </p:cNvPr>
            <p:cNvSpPr/>
            <p:nvPr/>
          </p:nvSpPr>
          <p:spPr>
            <a:xfrm>
              <a:off x="651753" y="1867711"/>
              <a:ext cx="3618689" cy="3409216"/>
            </a:xfrm>
            <a:prstGeom prst="roundRect">
              <a:avLst/>
            </a:prstGeom>
            <a:solidFill>
              <a:srgbClr val="F39C12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24EBE2-CCFC-4E34-B690-C6CFEEEAC215}"/>
                </a:ext>
              </a:extLst>
            </p:cNvPr>
            <p:cNvSpPr txBox="1"/>
            <p:nvPr/>
          </p:nvSpPr>
          <p:spPr>
            <a:xfrm>
              <a:off x="805276" y="3300248"/>
              <a:ext cx="31207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We want to forecast the future load of an entire house and/or individual appliances.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A90D19C-D82C-44B4-812F-4B773AFD3B8D}"/>
                </a:ext>
              </a:extLst>
            </p:cNvPr>
            <p:cNvCxnSpPr/>
            <p:nvPr/>
          </p:nvCxnSpPr>
          <p:spPr>
            <a:xfrm>
              <a:off x="900740" y="3002742"/>
              <a:ext cx="3120713" cy="0"/>
            </a:xfrm>
            <a:prstGeom prst="line">
              <a:avLst/>
            </a:prstGeom>
            <a:ln w="381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CB0C8BC-ADC3-4EF1-A684-AD230BC4B06F}"/>
              </a:ext>
            </a:extLst>
          </p:cNvPr>
          <p:cNvGrpSpPr/>
          <p:nvPr/>
        </p:nvGrpSpPr>
        <p:grpSpPr>
          <a:xfrm>
            <a:off x="8139976" y="1964988"/>
            <a:ext cx="3618689" cy="4356242"/>
            <a:chOff x="651753" y="1867711"/>
            <a:chExt cx="3618689" cy="3409216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CCA8F85-7E7A-401D-845C-93DC4E59B6AC}"/>
                </a:ext>
              </a:extLst>
            </p:cNvPr>
            <p:cNvSpPr/>
            <p:nvPr/>
          </p:nvSpPr>
          <p:spPr>
            <a:xfrm>
              <a:off x="651753" y="1867711"/>
              <a:ext cx="3618689" cy="3409216"/>
            </a:xfrm>
            <a:prstGeom prst="roundRect">
              <a:avLst/>
            </a:prstGeom>
            <a:solidFill>
              <a:srgbClr val="F39C12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D442F4-B468-489A-A6AC-A30A5C90150A}"/>
                </a:ext>
              </a:extLst>
            </p:cNvPr>
            <p:cNvSpPr txBox="1"/>
            <p:nvPr/>
          </p:nvSpPr>
          <p:spPr>
            <a:xfrm>
              <a:off x="900737" y="3131815"/>
              <a:ext cx="3120713" cy="1372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Varela Round" panose="00000500000000000000" pitchFamily="2" charset="-79"/>
                  <a:cs typeface="Varela Round" panose="00000500000000000000" pitchFamily="2" charset="-79"/>
                </a:rPr>
                <a:t>Dataset has 5 houses, and each house has multiple appliances. We have the power loads values of those appliances in 6s intervals.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CAA753E-1938-4916-AA18-F0D8EF8CDDB9}"/>
                </a:ext>
              </a:extLst>
            </p:cNvPr>
            <p:cNvCxnSpPr/>
            <p:nvPr/>
          </p:nvCxnSpPr>
          <p:spPr>
            <a:xfrm>
              <a:off x="900737" y="3013454"/>
              <a:ext cx="3120713" cy="0"/>
            </a:xfrm>
            <a:prstGeom prst="line">
              <a:avLst/>
            </a:prstGeom>
            <a:ln w="381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A3773E4-EC5C-41CF-AD6C-9F1895799318}"/>
              </a:ext>
            </a:extLst>
          </p:cNvPr>
          <p:cNvCxnSpPr>
            <a:cxnSpLocks/>
          </p:cNvCxnSpPr>
          <p:nvPr/>
        </p:nvCxnSpPr>
        <p:spPr>
          <a:xfrm>
            <a:off x="550545" y="1274323"/>
            <a:ext cx="108256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B9E9EA-5F1B-4F06-81F6-0A00A841A9F8}"/>
              </a:ext>
            </a:extLst>
          </p:cNvPr>
          <p:cNvCxnSpPr/>
          <p:nvPr/>
        </p:nvCxnSpPr>
        <p:spPr>
          <a:xfrm>
            <a:off x="550545" y="3341611"/>
            <a:ext cx="3120713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EAFCD4-FC36-5FCD-1757-4293DBF98B09}"/>
              </a:ext>
            </a:extLst>
          </p:cNvPr>
          <p:cNvCxnSpPr/>
          <p:nvPr/>
        </p:nvCxnSpPr>
        <p:spPr>
          <a:xfrm>
            <a:off x="461681" y="5549206"/>
            <a:ext cx="3120713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6AB73E-2FD5-0C15-0B63-64FFBFBDBC4C}"/>
              </a:ext>
            </a:extLst>
          </p:cNvPr>
          <p:cNvCxnSpPr/>
          <p:nvPr/>
        </p:nvCxnSpPr>
        <p:spPr>
          <a:xfrm>
            <a:off x="4473924" y="5549206"/>
            <a:ext cx="3172974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DC73D0-68CB-F360-5157-B9E46156A2FD}"/>
              </a:ext>
            </a:extLst>
          </p:cNvPr>
          <p:cNvCxnSpPr/>
          <p:nvPr/>
        </p:nvCxnSpPr>
        <p:spPr>
          <a:xfrm>
            <a:off x="8388960" y="5549206"/>
            <a:ext cx="3172974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BD12D2B-889C-52BC-8742-470ECC5DB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873" y="2090014"/>
            <a:ext cx="982253" cy="9822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6316F8-567D-CB5A-679D-3583242BD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173" y="2245720"/>
            <a:ext cx="826547" cy="8265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A096C64-B587-8B37-4034-43ABFF85DC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63" y="2136802"/>
            <a:ext cx="888676" cy="88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1753362-54FE-DEB0-95C7-EB66EB0EEAF5}"/>
              </a:ext>
            </a:extLst>
          </p:cNvPr>
          <p:cNvSpPr/>
          <p:nvPr/>
        </p:nvSpPr>
        <p:spPr>
          <a:xfrm>
            <a:off x="9734541" y="3419629"/>
            <a:ext cx="2203451" cy="2124427"/>
          </a:xfrm>
          <a:prstGeom prst="round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8813893-1675-4598-9073-2FC3BA5DFA39}"/>
              </a:ext>
            </a:extLst>
          </p:cNvPr>
          <p:cNvSpPr/>
          <p:nvPr/>
        </p:nvSpPr>
        <p:spPr>
          <a:xfrm>
            <a:off x="7272747" y="3419629"/>
            <a:ext cx="2203451" cy="2124427"/>
          </a:xfrm>
          <a:prstGeom prst="round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D23184B-56DF-CF7C-0D0D-C6607975DA97}"/>
              </a:ext>
            </a:extLst>
          </p:cNvPr>
          <p:cNvSpPr/>
          <p:nvPr/>
        </p:nvSpPr>
        <p:spPr>
          <a:xfrm>
            <a:off x="4850132" y="3402285"/>
            <a:ext cx="2203451" cy="2124427"/>
          </a:xfrm>
          <a:prstGeom prst="round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B426CC8-94C5-18A7-A3F4-3FFDD33C2B61}"/>
              </a:ext>
            </a:extLst>
          </p:cNvPr>
          <p:cNvSpPr/>
          <p:nvPr/>
        </p:nvSpPr>
        <p:spPr>
          <a:xfrm>
            <a:off x="2490888" y="3419630"/>
            <a:ext cx="2203451" cy="2124427"/>
          </a:xfrm>
          <a:prstGeom prst="round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D72D7F5-5B8D-D4C8-3485-A2893F3896E3}"/>
              </a:ext>
            </a:extLst>
          </p:cNvPr>
          <p:cNvSpPr/>
          <p:nvPr/>
        </p:nvSpPr>
        <p:spPr>
          <a:xfrm>
            <a:off x="174361" y="3379807"/>
            <a:ext cx="2203451" cy="2124427"/>
          </a:xfrm>
          <a:prstGeom prst="round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0C101C2-2ED3-90B5-CD89-1DFC615A7CCC}"/>
              </a:ext>
            </a:extLst>
          </p:cNvPr>
          <p:cNvCxnSpPr>
            <a:cxnSpLocks/>
          </p:cNvCxnSpPr>
          <p:nvPr/>
        </p:nvCxnSpPr>
        <p:spPr>
          <a:xfrm>
            <a:off x="585280" y="1123852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B25B55D-4BC0-8572-1BB6-ACBD3F7F71AA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Flow diagram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4C4272-551D-E777-FD4B-AC79D7BCE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97" y="1999060"/>
            <a:ext cx="1224735" cy="12247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A55F09-76D5-7148-0A63-36F983FD4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30" y="1979727"/>
            <a:ext cx="1313815" cy="13138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385F1D-DC58-EBF8-1A5F-3E543CD8C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644" y="1960394"/>
            <a:ext cx="1419413" cy="14194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74B96E-C35C-5D11-AE71-2B85CDAAA5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006" y="1929313"/>
            <a:ext cx="1325564" cy="13255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EB552B-4318-AEF9-8F0B-812F10798D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018" y="1712896"/>
            <a:ext cx="1561313" cy="15613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DD18A3-287C-9597-E86D-E48356BC59EF}"/>
              </a:ext>
            </a:extLst>
          </p:cNvPr>
          <p:cNvSpPr txBox="1"/>
          <p:nvPr/>
        </p:nvSpPr>
        <p:spPr>
          <a:xfrm>
            <a:off x="689453" y="4492878"/>
            <a:ext cx="122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D2A5C8-AAF0-CB06-351C-F53DB07607E3}"/>
              </a:ext>
            </a:extLst>
          </p:cNvPr>
          <p:cNvSpPr txBox="1"/>
          <p:nvPr/>
        </p:nvSpPr>
        <p:spPr>
          <a:xfrm>
            <a:off x="855745" y="3481522"/>
            <a:ext cx="694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entralW01-Bold" panose="02000000000000000000" pitchFamily="2" charset="0"/>
              </a:rPr>
              <a:t>1.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FC6AD3-16E0-E91B-318E-51A53C67E82C}"/>
              </a:ext>
            </a:extLst>
          </p:cNvPr>
          <p:cNvSpPr txBox="1"/>
          <p:nvPr/>
        </p:nvSpPr>
        <p:spPr>
          <a:xfrm>
            <a:off x="2479653" y="4373205"/>
            <a:ext cx="2268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EDA  &amp;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Preprocessing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34223-B40D-D40A-59A4-ADCC93969E54}"/>
              </a:ext>
            </a:extLst>
          </p:cNvPr>
          <p:cNvSpPr txBox="1"/>
          <p:nvPr/>
        </p:nvSpPr>
        <p:spPr>
          <a:xfrm>
            <a:off x="3217869" y="3499282"/>
            <a:ext cx="792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entralW01-Bold" panose="02000000000000000000" pitchFamily="2" charset="0"/>
              </a:rPr>
              <a:t>2.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0EDD86-AD2E-0F29-A1EE-1E7B36F4AF2A}"/>
              </a:ext>
            </a:extLst>
          </p:cNvPr>
          <p:cNvSpPr txBox="1"/>
          <p:nvPr/>
        </p:nvSpPr>
        <p:spPr>
          <a:xfrm>
            <a:off x="5603600" y="3518690"/>
            <a:ext cx="766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entralW01-Bold" panose="02000000000000000000" pitchFamily="2" charset="0"/>
              </a:rPr>
              <a:t>3.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2E9CD6-92C3-E1A3-7EA1-7CF67FDB3862}"/>
              </a:ext>
            </a:extLst>
          </p:cNvPr>
          <p:cNvSpPr txBox="1"/>
          <p:nvPr/>
        </p:nvSpPr>
        <p:spPr>
          <a:xfrm>
            <a:off x="4823750" y="4508311"/>
            <a:ext cx="226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5887D2-B614-A555-28AF-606AF49823CF}"/>
              </a:ext>
            </a:extLst>
          </p:cNvPr>
          <p:cNvSpPr txBox="1"/>
          <p:nvPr/>
        </p:nvSpPr>
        <p:spPr>
          <a:xfrm>
            <a:off x="7205463" y="4422612"/>
            <a:ext cx="2268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Performance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Measure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94E8F9-CB44-FDC2-8766-3FB6C6DD5CCD}"/>
              </a:ext>
            </a:extLst>
          </p:cNvPr>
          <p:cNvSpPr txBox="1"/>
          <p:nvPr/>
        </p:nvSpPr>
        <p:spPr>
          <a:xfrm>
            <a:off x="7974716" y="3499282"/>
            <a:ext cx="838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entralW01-Bold" panose="02000000000000000000" pitchFamily="2" charset="0"/>
              </a:rPr>
              <a:t>4.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5E7E07-3627-9D8E-8F31-C5B1FC75812C}"/>
              </a:ext>
            </a:extLst>
          </p:cNvPr>
          <p:cNvSpPr txBox="1"/>
          <p:nvPr/>
        </p:nvSpPr>
        <p:spPr>
          <a:xfrm>
            <a:off x="9630368" y="4794643"/>
            <a:ext cx="226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Deploy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969FEF-A657-683B-D5DC-B52E4DA80E41}"/>
              </a:ext>
            </a:extLst>
          </p:cNvPr>
          <p:cNvSpPr txBox="1"/>
          <p:nvPr/>
        </p:nvSpPr>
        <p:spPr>
          <a:xfrm>
            <a:off x="10537955" y="3690508"/>
            <a:ext cx="803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entralW01-Bold" panose="02000000000000000000" pitchFamily="2" charset="0"/>
              </a:rPr>
              <a:t>5.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CE5223-1B89-F9AE-9EB9-677B572A436C}"/>
              </a:ext>
            </a:extLst>
          </p:cNvPr>
          <p:cNvCxnSpPr>
            <a:cxnSpLocks/>
          </p:cNvCxnSpPr>
          <p:nvPr/>
        </p:nvCxnSpPr>
        <p:spPr>
          <a:xfrm>
            <a:off x="1692880" y="2611427"/>
            <a:ext cx="969298" cy="0"/>
          </a:xfrm>
          <a:prstGeom prst="line">
            <a:avLst/>
          </a:prstGeom>
          <a:ln w="762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15A5435-281E-E6D7-F67B-92F1251C9704}"/>
              </a:ext>
            </a:extLst>
          </p:cNvPr>
          <p:cNvCxnSpPr>
            <a:cxnSpLocks/>
          </p:cNvCxnSpPr>
          <p:nvPr/>
        </p:nvCxnSpPr>
        <p:spPr>
          <a:xfrm>
            <a:off x="4200346" y="2645290"/>
            <a:ext cx="969298" cy="0"/>
          </a:xfrm>
          <a:prstGeom prst="line">
            <a:avLst/>
          </a:prstGeom>
          <a:ln w="762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DA70B5-05A4-B5C3-6858-A679C45F15F1}"/>
              </a:ext>
            </a:extLst>
          </p:cNvPr>
          <p:cNvCxnSpPr>
            <a:cxnSpLocks/>
          </p:cNvCxnSpPr>
          <p:nvPr/>
        </p:nvCxnSpPr>
        <p:spPr>
          <a:xfrm>
            <a:off x="6627033" y="2679153"/>
            <a:ext cx="969298" cy="0"/>
          </a:xfrm>
          <a:prstGeom prst="line">
            <a:avLst/>
          </a:prstGeom>
          <a:ln w="762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3652EB-2E6E-0F3D-78EC-606B2FEF3A38}"/>
              </a:ext>
            </a:extLst>
          </p:cNvPr>
          <p:cNvCxnSpPr>
            <a:cxnSpLocks/>
          </p:cNvCxnSpPr>
          <p:nvPr/>
        </p:nvCxnSpPr>
        <p:spPr>
          <a:xfrm>
            <a:off x="9053720" y="2679153"/>
            <a:ext cx="969298" cy="0"/>
          </a:xfrm>
          <a:prstGeom prst="line">
            <a:avLst/>
          </a:prstGeom>
          <a:ln w="762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32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F340619D-B6FC-F8E3-352F-688CEAC2CDBF}"/>
              </a:ext>
            </a:extLst>
          </p:cNvPr>
          <p:cNvSpPr/>
          <p:nvPr/>
        </p:nvSpPr>
        <p:spPr>
          <a:xfrm>
            <a:off x="3800711" y="1343817"/>
            <a:ext cx="4421529" cy="1325561"/>
          </a:xfrm>
          <a:prstGeom prst="ellipse">
            <a:avLst/>
          </a:prstGeom>
          <a:noFill/>
          <a:ln w="15240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3A78A4-33E5-6764-80C8-BD82AA204E1A}"/>
              </a:ext>
            </a:extLst>
          </p:cNvPr>
          <p:cNvCxnSpPr>
            <a:cxnSpLocks/>
          </p:cNvCxnSpPr>
          <p:nvPr/>
        </p:nvCxnSpPr>
        <p:spPr>
          <a:xfrm>
            <a:off x="585280" y="1123852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4E226277-0554-1F49-F6E4-F1F2A39F9DB3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Dataset explanation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6F896E-73F7-1250-D1E9-D0325DA83D9B}"/>
              </a:ext>
            </a:extLst>
          </p:cNvPr>
          <p:cNvSpPr txBox="1"/>
          <p:nvPr/>
        </p:nvSpPr>
        <p:spPr>
          <a:xfrm>
            <a:off x="4093321" y="1744988"/>
            <a:ext cx="3836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UK-DALE Dataset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2752DA-E381-C131-C9F5-E1A700BE9027}"/>
              </a:ext>
            </a:extLst>
          </p:cNvPr>
          <p:cNvCxnSpPr>
            <a:stCxn id="10" idx="4"/>
          </p:cNvCxnSpPr>
          <p:nvPr/>
        </p:nvCxnSpPr>
        <p:spPr>
          <a:xfrm flipH="1">
            <a:off x="6007261" y="2669378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2FF2C7-E2F3-57FD-EAA6-09937C5806F4}"/>
              </a:ext>
            </a:extLst>
          </p:cNvPr>
          <p:cNvCxnSpPr/>
          <p:nvPr/>
        </p:nvCxnSpPr>
        <p:spPr>
          <a:xfrm>
            <a:off x="1111170" y="3429000"/>
            <a:ext cx="9803757" cy="0"/>
          </a:xfrm>
          <a:prstGeom prst="line">
            <a:avLst/>
          </a:prstGeom>
          <a:ln w="1270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1A1DFA-9BC3-77C8-764E-9ED1E9B95850}"/>
              </a:ext>
            </a:extLst>
          </p:cNvPr>
          <p:cNvCxnSpPr/>
          <p:nvPr/>
        </p:nvCxnSpPr>
        <p:spPr>
          <a:xfrm flipH="1">
            <a:off x="1172209" y="3371850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4614DC-BA21-F06B-9D99-57133170CF60}"/>
              </a:ext>
            </a:extLst>
          </p:cNvPr>
          <p:cNvCxnSpPr/>
          <p:nvPr/>
        </p:nvCxnSpPr>
        <p:spPr>
          <a:xfrm flipH="1">
            <a:off x="6025663" y="3429000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6A5556-C848-8032-0130-CC442FF901D4}"/>
              </a:ext>
            </a:extLst>
          </p:cNvPr>
          <p:cNvCxnSpPr/>
          <p:nvPr/>
        </p:nvCxnSpPr>
        <p:spPr>
          <a:xfrm flipH="1">
            <a:off x="10843813" y="3368040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0BA93C-D4CE-7D0C-C8F1-C7EC309B48AC}"/>
              </a:ext>
            </a:extLst>
          </p:cNvPr>
          <p:cNvCxnSpPr/>
          <p:nvPr/>
        </p:nvCxnSpPr>
        <p:spPr>
          <a:xfrm flipH="1">
            <a:off x="3486937" y="3429000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0B7FC6-3760-11FF-C21B-DEA6C08A9AC4}"/>
              </a:ext>
            </a:extLst>
          </p:cNvPr>
          <p:cNvCxnSpPr/>
          <p:nvPr/>
        </p:nvCxnSpPr>
        <p:spPr>
          <a:xfrm flipH="1">
            <a:off x="8401497" y="3429000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8F3A7E-E9D2-D5F2-1C21-36B0EEC8DAE7}"/>
              </a:ext>
            </a:extLst>
          </p:cNvPr>
          <p:cNvSpPr txBox="1"/>
          <p:nvPr/>
        </p:nvSpPr>
        <p:spPr>
          <a:xfrm>
            <a:off x="178988" y="4307951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House#1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D4A538-7BBA-2E14-6D9A-EF9739617D9C}"/>
              </a:ext>
            </a:extLst>
          </p:cNvPr>
          <p:cNvSpPr txBox="1"/>
          <p:nvPr/>
        </p:nvSpPr>
        <p:spPr>
          <a:xfrm>
            <a:off x="4998218" y="4307951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House#3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B2617-8A54-4B33-64BE-B1598B6A4BB0}"/>
              </a:ext>
            </a:extLst>
          </p:cNvPr>
          <p:cNvSpPr txBox="1"/>
          <p:nvPr/>
        </p:nvSpPr>
        <p:spPr>
          <a:xfrm>
            <a:off x="2511255" y="4307951"/>
            <a:ext cx="2037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House#2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A04A6D-DF89-0B64-486D-612DF92E535E}"/>
              </a:ext>
            </a:extLst>
          </p:cNvPr>
          <p:cNvSpPr txBox="1"/>
          <p:nvPr/>
        </p:nvSpPr>
        <p:spPr>
          <a:xfrm>
            <a:off x="7408276" y="4307951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House#4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A81B61-8DF8-2251-386D-D40D041F4CE7}"/>
              </a:ext>
            </a:extLst>
          </p:cNvPr>
          <p:cNvSpPr txBox="1"/>
          <p:nvPr/>
        </p:nvSpPr>
        <p:spPr>
          <a:xfrm>
            <a:off x="9818334" y="4305527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House#5</a:t>
            </a:r>
          </a:p>
        </p:txBody>
      </p:sp>
    </p:spTree>
    <p:extLst>
      <p:ext uri="{BB962C8B-B14F-4D97-AF65-F5344CB8AC3E}">
        <p14:creationId xmlns:p14="http://schemas.microsoft.com/office/powerpoint/2010/main" val="72784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9" grpId="0"/>
      <p:bldP spid="9" grpId="1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3A78A4-33E5-6764-80C8-BD82AA204E1A}"/>
              </a:ext>
            </a:extLst>
          </p:cNvPr>
          <p:cNvCxnSpPr>
            <a:cxnSpLocks/>
          </p:cNvCxnSpPr>
          <p:nvPr/>
        </p:nvCxnSpPr>
        <p:spPr>
          <a:xfrm>
            <a:off x="585280" y="1123852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4E226277-0554-1F49-F6E4-F1F2A39F9DB3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Dataset explanation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2FAA9F-B6A1-EBAE-A1E7-76C11A68C32B}"/>
              </a:ext>
            </a:extLst>
          </p:cNvPr>
          <p:cNvGrpSpPr/>
          <p:nvPr/>
        </p:nvGrpSpPr>
        <p:grpSpPr>
          <a:xfrm>
            <a:off x="178988" y="3368040"/>
            <a:ext cx="11683495" cy="1463131"/>
            <a:chOff x="178988" y="3368040"/>
            <a:chExt cx="11683495" cy="146313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22FF2C7-E2F3-57FD-EAA6-09937C5806F4}"/>
                </a:ext>
              </a:extLst>
            </p:cNvPr>
            <p:cNvCxnSpPr/>
            <p:nvPr/>
          </p:nvCxnSpPr>
          <p:spPr>
            <a:xfrm>
              <a:off x="1111170" y="3429000"/>
              <a:ext cx="9803757" cy="0"/>
            </a:xfrm>
            <a:prstGeom prst="line">
              <a:avLst/>
            </a:prstGeom>
            <a:ln w="127000">
              <a:solidFill>
                <a:srgbClr val="F39C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D2C774F-B716-5795-E0CD-F0F7D9FF00A3}"/>
                </a:ext>
              </a:extLst>
            </p:cNvPr>
            <p:cNvGrpSpPr/>
            <p:nvPr/>
          </p:nvGrpSpPr>
          <p:grpSpPr>
            <a:xfrm>
              <a:off x="178988" y="3368040"/>
              <a:ext cx="11683495" cy="1463131"/>
              <a:chOff x="178988" y="3368040"/>
              <a:chExt cx="11683495" cy="1463131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B1A1DFA-9BC3-77C8-764E-9ED1E9B95850}"/>
                  </a:ext>
                </a:extLst>
              </p:cNvPr>
              <p:cNvCxnSpPr/>
              <p:nvPr/>
            </p:nvCxnSpPr>
            <p:spPr>
              <a:xfrm flipH="1">
                <a:off x="1172209" y="3371850"/>
                <a:ext cx="4215" cy="759622"/>
              </a:xfrm>
              <a:prstGeom prst="line">
                <a:avLst/>
              </a:prstGeom>
              <a:ln w="127000">
                <a:solidFill>
                  <a:srgbClr val="F39C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E4614DC-BA21-F06B-9D99-57133170CF60}"/>
                  </a:ext>
                </a:extLst>
              </p:cNvPr>
              <p:cNvCxnSpPr/>
              <p:nvPr/>
            </p:nvCxnSpPr>
            <p:spPr>
              <a:xfrm flipH="1">
                <a:off x="6025663" y="3429000"/>
                <a:ext cx="4215" cy="759622"/>
              </a:xfrm>
              <a:prstGeom prst="line">
                <a:avLst/>
              </a:prstGeom>
              <a:ln w="127000">
                <a:solidFill>
                  <a:srgbClr val="F39C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D6A5556-C848-8032-0130-CC442FF901D4}"/>
                  </a:ext>
                </a:extLst>
              </p:cNvPr>
              <p:cNvCxnSpPr/>
              <p:nvPr/>
            </p:nvCxnSpPr>
            <p:spPr>
              <a:xfrm flipH="1">
                <a:off x="10843813" y="3368040"/>
                <a:ext cx="4215" cy="759622"/>
              </a:xfrm>
              <a:prstGeom prst="line">
                <a:avLst/>
              </a:prstGeom>
              <a:ln w="127000">
                <a:solidFill>
                  <a:srgbClr val="F39C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80BA93C-D4CE-7D0C-C8F1-C7EC309B48AC}"/>
                  </a:ext>
                </a:extLst>
              </p:cNvPr>
              <p:cNvCxnSpPr/>
              <p:nvPr/>
            </p:nvCxnSpPr>
            <p:spPr>
              <a:xfrm flipH="1">
                <a:off x="3486937" y="3429000"/>
                <a:ext cx="4215" cy="759622"/>
              </a:xfrm>
              <a:prstGeom prst="line">
                <a:avLst/>
              </a:prstGeom>
              <a:ln w="127000">
                <a:solidFill>
                  <a:srgbClr val="F39C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90B7FC6-3760-11FF-C21B-DEA6C08A9AC4}"/>
                  </a:ext>
                </a:extLst>
              </p:cNvPr>
              <p:cNvCxnSpPr/>
              <p:nvPr/>
            </p:nvCxnSpPr>
            <p:spPr>
              <a:xfrm flipH="1">
                <a:off x="8401497" y="3429000"/>
                <a:ext cx="4215" cy="759622"/>
              </a:xfrm>
              <a:prstGeom prst="line">
                <a:avLst/>
              </a:prstGeom>
              <a:ln w="127000">
                <a:solidFill>
                  <a:srgbClr val="F39C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8F3A7E-E9D2-D5F2-1C21-36B0EEC8DAE7}"/>
                  </a:ext>
                </a:extLst>
              </p:cNvPr>
              <p:cNvSpPr txBox="1"/>
              <p:nvPr/>
            </p:nvSpPr>
            <p:spPr>
              <a:xfrm>
                <a:off x="178988" y="4307951"/>
                <a:ext cx="19864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CentralW01-Bold" panose="02000000000000000000" pitchFamily="2" charset="0"/>
                  </a:rPr>
                  <a:t>House#1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D4A538-7BBA-2E14-6D9A-EF9739617D9C}"/>
                  </a:ext>
                </a:extLst>
              </p:cNvPr>
              <p:cNvSpPr txBox="1"/>
              <p:nvPr/>
            </p:nvSpPr>
            <p:spPr>
              <a:xfrm>
                <a:off x="4998218" y="4307951"/>
                <a:ext cx="20233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CentralW01-Bold" panose="02000000000000000000" pitchFamily="2" charset="0"/>
                  </a:rPr>
                  <a:t>House#3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0B2617-8A54-4B33-64BE-B1598B6A4BB0}"/>
                  </a:ext>
                </a:extLst>
              </p:cNvPr>
              <p:cNvSpPr txBox="1"/>
              <p:nvPr/>
            </p:nvSpPr>
            <p:spPr>
              <a:xfrm>
                <a:off x="2511255" y="4307951"/>
                <a:ext cx="20377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CentralW01-Bold" panose="02000000000000000000" pitchFamily="2" charset="0"/>
                  </a:rPr>
                  <a:t>House#2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A04A6D-DF89-0B64-486D-612DF92E535E}"/>
                  </a:ext>
                </a:extLst>
              </p:cNvPr>
              <p:cNvSpPr txBox="1"/>
              <p:nvPr/>
            </p:nvSpPr>
            <p:spPr>
              <a:xfrm>
                <a:off x="7408276" y="4307951"/>
                <a:ext cx="20617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CentralW01-Bold" panose="02000000000000000000" pitchFamily="2" charset="0"/>
                  </a:rPr>
                  <a:t>House#4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A81B61-8DF8-2251-386D-D40D041F4CE7}"/>
                  </a:ext>
                </a:extLst>
              </p:cNvPr>
              <p:cNvSpPr txBox="1"/>
              <p:nvPr/>
            </p:nvSpPr>
            <p:spPr>
              <a:xfrm>
                <a:off x="9818334" y="4305527"/>
                <a:ext cx="20441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CentralW01-Bold" panose="02000000000000000000" pitchFamily="2" charset="0"/>
                  </a:rPr>
                  <a:t>House#5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716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125 L 0.00026 -0.293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328A90-A219-24E1-F96E-6D580BF43EEB}"/>
              </a:ext>
            </a:extLst>
          </p:cNvPr>
          <p:cNvSpPr txBox="1"/>
          <p:nvPr/>
        </p:nvSpPr>
        <p:spPr>
          <a:xfrm>
            <a:off x="10547699" y="4009623"/>
            <a:ext cx="620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641AE1-0851-16BC-11B2-616BD3B8111C}"/>
              </a:ext>
            </a:extLst>
          </p:cNvPr>
          <p:cNvSpPr txBox="1"/>
          <p:nvPr/>
        </p:nvSpPr>
        <p:spPr>
          <a:xfrm>
            <a:off x="8111192" y="3998652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06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BA861B-5B1D-6FDA-DF8C-4885581C397F}"/>
              </a:ext>
            </a:extLst>
          </p:cNvPr>
          <p:cNvSpPr txBox="1"/>
          <p:nvPr/>
        </p:nvSpPr>
        <p:spPr>
          <a:xfrm>
            <a:off x="5712225" y="3987682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05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457B80-AA5B-21CB-AA0B-FCB42D7044F5}"/>
              </a:ext>
            </a:extLst>
          </p:cNvPr>
          <p:cNvSpPr txBox="1"/>
          <p:nvPr/>
        </p:nvSpPr>
        <p:spPr>
          <a:xfrm>
            <a:off x="3222433" y="3965742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19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B97A76-5E5E-3F86-25CB-5F36ABFEE2C1}"/>
              </a:ext>
            </a:extLst>
          </p:cNvPr>
          <p:cNvSpPr txBox="1"/>
          <p:nvPr/>
        </p:nvSpPr>
        <p:spPr>
          <a:xfrm>
            <a:off x="838200" y="3976712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53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3A78A4-33E5-6764-80C8-BD82AA204E1A}"/>
              </a:ext>
            </a:extLst>
          </p:cNvPr>
          <p:cNvCxnSpPr>
            <a:cxnSpLocks/>
          </p:cNvCxnSpPr>
          <p:nvPr/>
        </p:nvCxnSpPr>
        <p:spPr>
          <a:xfrm>
            <a:off x="585280" y="1123852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4E226277-0554-1F49-F6E4-F1F2A39F9DB3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Dataset explanation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2FF2C7-E2F3-57FD-EAA6-09937C5806F4}"/>
              </a:ext>
            </a:extLst>
          </p:cNvPr>
          <p:cNvCxnSpPr/>
          <p:nvPr/>
        </p:nvCxnSpPr>
        <p:spPr>
          <a:xfrm>
            <a:off x="1111170" y="1425098"/>
            <a:ext cx="9803757" cy="0"/>
          </a:xfrm>
          <a:prstGeom prst="line">
            <a:avLst/>
          </a:prstGeom>
          <a:ln w="1270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1A1DFA-9BC3-77C8-764E-9ED1E9B95850}"/>
              </a:ext>
            </a:extLst>
          </p:cNvPr>
          <p:cNvCxnSpPr/>
          <p:nvPr/>
        </p:nvCxnSpPr>
        <p:spPr>
          <a:xfrm flipH="1">
            <a:off x="1172209" y="1367948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4614DC-BA21-F06B-9D99-57133170CF60}"/>
              </a:ext>
            </a:extLst>
          </p:cNvPr>
          <p:cNvCxnSpPr/>
          <p:nvPr/>
        </p:nvCxnSpPr>
        <p:spPr>
          <a:xfrm flipH="1">
            <a:off x="6025663" y="1425098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6A5556-C848-8032-0130-CC442FF901D4}"/>
              </a:ext>
            </a:extLst>
          </p:cNvPr>
          <p:cNvCxnSpPr/>
          <p:nvPr/>
        </p:nvCxnSpPr>
        <p:spPr>
          <a:xfrm flipH="1">
            <a:off x="10843813" y="1364138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0BA93C-D4CE-7D0C-C8F1-C7EC309B48AC}"/>
              </a:ext>
            </a:extLst>
          </p:cNvPr>
          <p:cNvCxnSpPr/>
          <p:nvPr/>
        </p:nvCxnSpPr>
        <p:spPr>
          <a:xfrm flipH="1">
            <a:off x="3486937" y="1425098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0B7FC6-3760-11FF-C21B-DEA6C08A9AC4}"/>
              </a:ext>
            </a:extLst>
          </p:cNvPr>
          <p:cNvCxnSpPr/>
          <p:nvPr/>
        </p:nvCxnSpPr>
        <p:spPr>
          <a:xfrm flipH="1">
            <a:off x="8401497" y="1425098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8F3A7E-E9D2-D5F2-1C21-36B0EEC8DAE7}"/>
              </a:ext>
            </a:extLst>
          </p:cNvPr>
          <p:cNvSpPr txBox="1"/>
          <p:nvPr/>
        </p:nvSpPr>
        <p:spPr>
          <a:xfrm>
            <a:off x="178988" y="2304049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House#1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D4A538-7BBA-2E14-6D9A-EF9739617D9C}"/>
              </a:ext>
            </a:extLst>
          </p:cNvPr>
          <p:cNvSpPr txBox="1"/>
          <p:nvPr/>
        </p:nvSpPr>
        <p:spPr>
          <a:xfrm>
            <a:off x="4998218" y="2304049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House#3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B2617-8A54-4B33-64BE-B1598B6A4BB0}"/>
              </a:ext>
            </a:extLst>
          </p:cNvPr>
          <p:cNvSpPr txBox="1"/>
          <p:nvPr/>
        </p:nvSpPr>
        <p:spPr>
          <a:xfrm>
            <a:off x="2511255" y="2304049"/>
            <a:ext cx="2037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House#2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A04A6D-DF89-0B64-486D-612DF92E535E}"/>
              </a:ext>
            </a:extLst>
          </p:cNvPr>
          <p:cNvSpPr txBox="1"/>
          <p:nvPr/>
        </p:nvSpPr>
        <p:spPr>
          <a:xfrm>
            <a:off x="7408276" y="2304049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House#4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A81B61-8DF8-2251-386D-D40D041F4CE7}"/>
              </a:ext>
            </a:extLst>
          </p:cNvPr>
          <p:cNvSpPr txBox="1"/>
          <p:nvPr/>
        </p:nvSpPr>
        <p:spPr>
          <a:xfrm>
            <a:off x="9818334" y="2301625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House#5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C2E0E35-945C-8DA6-66C0-CB68DD07F171}"/>
              </a:ext>
            </a:extLst>
          </p:cNvPr>
          <p:cNvCxnSpPr/>
          <p:nvPr/>
        </p:nvCxnSpPr>
        <p:spPr>
          <a:xfrm>
            <a:off x="1114278" y="3098383"/>
            <a:ext cx="9803757" cy="0"/>
          </a:xfrm>
          <a:prstGeom prst="line">
            <a:avLst/>
          </a:prstGeom>
          <a:ln w="1270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D0FC2D-D149-75B1-37F4-3CC93FA0C8FD}"/>
              </a:ext>
            </a:extLst>
          </p:cNvPr>
          <p:cNvCxnSpPr/>
          <p:nvPr/>
        </p:nvCxnSpPr>
        <p:spPr>
          <a:xfrm flipH="1">
            <a:off x="1175317" y="3041233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20C822-8141-7494-3A1C-312AE6838C87}"/>
              </a:ext>
            </a:extLst>
          </p:cNvPr>
          <p:cNvCxnSpPr/>
          <p:nvPr/>
        </p:nvCxnSpPr>
        <p:spPr>
          <a:xfrm flipH="1">
            <a:off x="6028771" y="3098383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7B12C9-C24F-48EB-CC2A-4F6CF5D1808C}"/>
              </a:ext>
            </a:extLst>
          </p:cNvPr>
          <p:cNvCxnSpPr/>
          <p:nvPr/>
        </p:nvCxnSpPr>
        <p:spPr>
          <a:xfrm flipH="1">
            <a:off x="10846921" y="3037423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C665D1-07DF-ECA0-E063-72B4912311A3}"/>
              </a:ext>
            </a:extLst>
          </p:cNvPr>
          <p:cNvCxnSpPr/>
          <p:nvPr/>
        </p:nvCxnSpPr>
        <p:spPr>
          <a:xfrm flipH="1">
            <a:off x="3490045" y="3098383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A6B77A-6603-0547-8C7A-8941FACBACFC}"/>
              </a:ext>
            </a:extLst>
          </p:cNvPr>
          <p:cNvCxnSpPr/>
          <p:nvPr/>
        </p:nvCxnSpPr>
        <p:spPr>
          <a:xfrm flipH="1">
            <a:off x="8404605" y="3098383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6F562C4E-B5FF-4EE1-7FE8-1C35E67469EB}"/>
              </a:ext>
            </a:extLst>
          </p:cNvPr>
          <p:cNvSpPr/>
          <p:nvPr/>
        </p:nvSpPr>
        <p:spPr>
          <a:xfrm rot="5400000">
            <a:off x="5695814" y="-47990"/>
            <a:ext cx="451437" cy="9873015"/>
          </a:xfrm>
          <a:prstGeom prst="rightBrace">
            <a:avLst/>
          </a:prstGeom>
          <a:noFill/>
          <a:ln w="762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07623E-404F-1795-0A05-5992BB15A358}"/>
              </a:ext>
            </a:extLst>
          </p:cNvPr>
          <p:cNvSpPr txBox="1"/>
          <p:nvPr/>
        </p:nvSpPr>
        <p:spPr>
          <a:xfrm>
            <a:off x="4466691" y="5308923"/>
            <a:ext cx="3132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</a:rPr>
              <a:t>Number of Channels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</a:rPr>
              <a:t>Of each house</a:t>
            </a:r>
          </a:p>
        </p:txBody>
      </p:sp>
    </p:spTree>
    <p:extLst>
      <p:ext uri="{BB962C8B-B14F-4D97-AF65-F5344CB8AC3E}">
        <p14:creationId xmlns:p14="http://schemas.microsoft.com/office/powerpoint/2010/main" val="398060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0" grpId="0"/>
      <p:bldP spid="26" grpId="0"/>
      <p:bldP spid="27" grpId="0" animBg="1"/>
      <p:bldP spid="28" grpId="0"/>
      <p:bldP spid="2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328A90-A219-24E1-F96E-6D580BF43EEB}"/>
              </a:ext>
            </a:extLst>
          </p:cNvPr>
          <p:cNvSpPr txBox="1"/>
          <p:nvPr/>
        </p:nvSpPr>
        <p:spPr>
          <a:xfrm>
            <a:off x="10547699" y="4009623"/>
            <a:ext cx="620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641AE1-0851-16BC-11B2-616BD3B8111C}"/>
              </a:ext>
            </a:extLst>
          </p:cNvPr>
          <p:cNvSpPr txBox="1"/>
          <p:nvPr/>
        </p:nvSpPr>
        <p:spPr>
          <a:xfrm>
            <a:off x="8111192" y="3998652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06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BA861B-5B1D-6FDA-DF8C-4885581C397F}"/>
              </a:ext>
            </a:extLst>
          </p:cNvPr>
          <p:cNvSpPr txBox="1"/>
          <p:nvPr/>
        </p:nvSpPr>
        <p:spPr>
          <a:xfrm>
            <a:off x="5712225" y="3987682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05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457B80-AA5B-21CB-AA0B-FCB42D7044F5}"/>
              </a:ext>
            </a:extLst>
          </p:cNvPr>
          <p:cNvSpPr txBox="1"/>
          <p:nvPr/>
        </p:nvSpPr>
        <p:spPr>
          <a:xfrm>
            <a:off x="3222433" y="3965742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19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B97A76-5E5E-3F86-25CB-5F36ABFEE2C1}"/>
              </a:ext>
            </a:extLst>
          </p:cNvPr>
          <p:cNvSpPr txBox="1"/>
          <p:nvPr/>
        </p:nvSpPr>
        <p:spPr>
          <a:xfrm>
            <a:off x="838200" y="3976712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53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3A78A4-33E5-6764-80C8-BD82AA204E1A}"/>
              </a:ext>
            </a:extLst>
          </p:cNvPr>
          <p:cNvCxnSpPr>
            <a:cxnSpLocks/>
          </p:cNvCxnSpPr>
          <p:nvPr/>
        </p:nvCxnSpPr>
        <p:spPr>
          <a:xfrm>
            <a:off x="585280" y="1123852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4E226277-0554-1F49-F6E4-F1F2A39F9DB3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Dataset explanation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2FF2C7-E2F3-57FD-EAA6-09937C5806F4}"/>
              </a:ext>
            </a:extLst>
          </p:cNvPr>
          <p:cNvCxnSpPr/>
          <p:nvPr/>
        </p:nvCxnSpPr>
        <p:spPr>
          <a:xfrm>
            <a:off x="1111170" y="1425098"/>
            <a:ext cx="9803757" cy="0"/>
          </a:xfrm>
          <a:prstGeom prst="line">
            <a:avLst/>
          </a:prstGeom>
          <a:ln w="1270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1A1DFA-9BC3-77C8-764E-9ED1E9B95850}"/>
              </a:ext>
            </a:extLst>
          </p:cNvPr>
          <p:cNvCxnSpPr/>
          <p:nvPr/>
        </p:nvCxnSpPr>
        <p:spPr>
          <a:xfrm flipH="1">
            <a:off x="1172209" y="1367948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4614DC-BA21-F06B-9D99-57133170CF60}"/>
              </a:ext>
            </a:extLst>
          </p:cNvPr>
          <p:cNvCxnSpPr/>
          <p:nvPr/>
        </p:nvCxnSpPr>
        <p:spPr>
          <a:xfrm flipH="1">
            <a:off x="6025663" y="1425098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6A5556-C848-8032-0130-CC442FF901D4}"/>
              </a:ext>
            </a:extLst>
          </p:cNvPr>
          <p:cNvCxnSpPr/>
          <p:nvPr/>
        </p:nvCxnSpPr>
        <p:spPr>
          <a:xfrm flipH="1">
            <a:off x="10843813" y="1364138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0BA93C-D4CE-7D0C-C8F1-C7EC309B48AC}"/>
              </a:ext>
            </a:extLst>
          </p:cNvPr>
          <p:cNvCxnSpPr/>
          <p:nvPr/>
        </p:nvCxnSpPr>
        <p:spPr>
          <a:xfrm flipH="1">
            <a:off x="3486937" y="1425098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0B7FC6-3760-11FF-C21B-DEA6C08A9AC4}"/>
              </a:ext>
            </a:extLst>
          </p:cNvPr>
          <p:cNvCxnSpPr/>
          <p:nvPr/>
        </p:nvCxnSpPr>
        <p:spPr>
          <a:xfrm flipH="1">
            <a:off x="8401497" y="1425098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8F3A7E-E9D2-D5F2-1C21-36B0EEC8DAE7}"/>
              </a:ext>
            </a:extLst>
          </p:cNvPr>
          <p:cNvSpPr txBox="1"/>
          <p:nvPr/>
        </p:nvSpPr>
        <p:spPr>
          <a:xfrm>
            <a:off x="178988" y="2304049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House#1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D4A538-7BBA-2E14-6D9A-EF9739617D9C}"/>
              </a:ext>
            </a:extLst>
          </p:cNvPr>
          <p:cNvSpPr txBox="1"/>
          <p:nvPr/>
        </p:nvSpPr>
        <p:spPr>
          <a:xfrm>
            <a:off x="4998218" y="2304049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House#3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B2617-8A54-4B33-64BE-B1598B6A4BB0}"/>
              </a:ext>
            </a:extLst>
          </p:cNvPr>
          <p:cNvSpPr txBox="1"/>
          <p:nvPr/>
        </p:nvSpPr>
        <p:spPr>
          <a:xfrm>
            <a:off x="2511255" y="2304049"/>
            <a:ext cx="2037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House#2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A04A6D-DF89-0B64-486D-612DF92E535E}"/>
              </a:ext>
            </a:extLst>
          </p:cNvPr>
          <p:cNvSpPr txBox="1"/>
          <p:nvPr/>
        </p:nvSpPr>
        <p:spPr>
          <a:xfrm>
            <a:off x="7408276" y="2304049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House#4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A81B61-8DF8-2251-386D-D40D041F4CE7}"/>
              </a:ext>
            </a:extLst>
          </p:cNvPr>
          <p:cNvSpPr txBox="1"/>
          <p:nvPr/>
        </p:nvSpPr>
        <p:spPr>
          <a:xfrm>
            <a:off x="9818334" y="2301625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House#5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C2E0E35-945C-8DA6-66C0-CB68DD07F171}"/>
              </a:ext>
            </a:extLst>
          </p:cNvPr>
          <p:cNvCxnSpPr/>
          <p:nvPr/>
        </p:nvCxnSpPr>
        <p:spPr>
          <a:xfrm>
            <a:off x="1114278" y="3098383"/>
            <a:ext cx="9803757" cy="0"/>
          </a:xfrm>
          <a:prstGeom prst="line">
            <a:avLst/>
          </a:prstGeom>
          <a:ln w="1270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D0FC2D-D149-75B1-37F4-3CC93FA0C8FD}"/>
              </a:ext>
            </a:extLst>
          </p:cNvPr>
          <p:cNvCxnSpPr/>
          <p:nvPr/>
        </p:nvCxnSpPr>
        <p:spPr>
          <a:xfrm flipH="1">
            <a:off x="1175317" y="3041233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20C822-8141-7494-3A1C-312AE6838C87}"/>
              </a:ext>
            </a:extLst>
          </p:cNvPr>
          <p:cNvCxnSpPr/>
          <p:nvPr/>
        </p:nvCxnSpPr>
        <p:spPr>
          <a:xfrm flipH="1">
            <a:off x="6028771" y="3098383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7B12C9-C24F-48EB-CC2A-4F6CF5D1808C}"/>
              </a:ext>
            </a:extLst>
          </p:cNvPr>
          <p:cNvCxnSpPr/>
          <p:nvPr/>
        </p:nvCxnSpPr>
        <p:spPr>
          <a:xfrm flipH="1">
            <a:off x="10846921" y="3037423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C665D1-07DF-ECA0-E063-72B4912311A3}"/>
              </a:ext>
            </a:extLst>
          </p:cNvPr>
          <p:cNvCxnSpPr/>
          <p:nvPr/>
        </p:nvCxnSpPr>
        <p:spPr>
          <a:xfrm flipH="1">
            <a:off x="3490045" y="3098383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A6B77A-6603-0547-8C7A-8941FACBACFC}"/>
              </a:ext>
            </a:extLst>
          </p:cNvPr>
          <p:cNvCxnSpPr/>
          <p:nvPr/>
        </p:nvCxnSpPr>
        <p:spPr>
          <a:xfrm flipH="1">
            <a:off x="8404605" y="3098383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6F562C4E-B5FF-4EE1-7FE8-1C35E67469EB}"/>
              </a:ext>
            </a:extLst>
          </p:cNvPr>
          <p:cNvSpPr/>
          <p:nvPr/>
        </p:nvSpPr>
        <p:spPr>
          <a:xfrm rot="5400000">
            <a:off x="5695814" y="-47990"/>
            <a:ext cx="451437" cy="9873015"/>
          </a:xfrm>
          <a:prstGeom prst="rightBrace">
            <a:avLst/>
          </a:prstGeom>
          <a:noFill/>
          <a:ln w="762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07623E-404F-1795-0A05-5992BB15A358}"/>
              </a:ext>
            </a:extLst>
          </p:cNvPr>
          <p:cNvSpPr txBox="1"/>
          <p:nvPr/>
        </p:nvSpPr>
        <p:spPr>
          <a:xfrm>
            <a:off x="2191238" y="5308923"/>
            <a:ext cx="7683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</a:rPr>
              <a:t>In other words,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</a:rPr>
              <a:t>These are the labels/channels/appliance.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entralW01-Bold" panose="02000000000000000000" pitchFamily="2" charset="0"/>
              </a:rPr>
              <a:t>While channel1 is the aggregate (total house load).</a:t>
            </a:r>
          </a:p>
        </p:txBody>
      </p:sp>
    </p:spTree>
    <p:extLst>
      <p:ext uri="{BB962C8B-B14F-4D97-AF65-F5344CB8AC3E}">
        <p14:creationId xmlns:p14="http://schemas.microsoft.com/office/powerpoint/2010/main" val="243208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0" grpId="0"/>
      <p:bldP spid="27" grpId="0" animBg="1"/>
      <p:bldP spid="28" grpId="0"/>
      <p:bldP spid="2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5B97A76-5E5E-3F86-25CB-5F36ABFEE2C1}"/>
              </a:ext>
            </a:extLst>
          </p:cNvPr>
          <p:cNvSpPr txBox="1"/>
          <p:nvPr/>
        </p:nvSpPr>
        <p:spPr>
          <a:xfrm>
            <a:off x="838200" y="3976712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53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3A78A4-33E5-6764-80C8-BD82AA204E1A}"/>
              </a:ext>
            </a:extLst>
          </p:cNvPr>
          <p:cNvCxnSpPr>
            <a:cxnSpLocks/>
          </p:cNvCxnSpPr>
          <p:nvPr/>
        </p:nvCxnSpPr>
        <p:spPr>
          <a:xfrm>
            <a:off x="585280" y="1123852"/>
            <a:ext cx="1107042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4E226277-0554-1F49-F6E4-F1F2A39F9DB3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entralW01-Bold" panose="02000000000000000000" pitchFamily="2" charset="0"/>
              </a:rPr>
              <a:t>Dataset explanation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2FF2C7-E2F3-57FD-EAA6-09937C5806F4}"/>
              </a:ext>
            </a:extLst>
          </p:cNvPr>
          <p:cNvCxnSpPr/>
          <p:nvPr/>
        </p:nvCxnSpPr>
        <p:spPr>
          <a:xfrm>
            <a:off x="1111170" y="1425098"/>
            <a:ext cx="9803757" cy="0"/>
          </a:xfrm>
          <a:prstGeom prst="line">
            <a:avLst/>
          </a:prstGeom>
          <a:ln w="1270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1A1DFA-9BC3-77C8-764E-9ED1E9B95850}"/>
              </a:ext>
            </a:extLst>
          </p:cNvPr>
          <p:cNvCxnSpPr/>
          <p:nvPr/>
        </p:nvCxnSpPr>
        <p:spPr>
          <a:xfrm flipH="1">
            <a:off x="1172209" y="1367948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4614DC-BA21-F06B-9D99-57133170CF60}"/>
              </a:ext>
            </a:extLst>
          </p:cNvPr>
          <p:cNvCxnSpPr/>
          <p:nvPr/>
        </p:nvCxnSpPr>
        <p:spPr>
          <a:xfrm flipH="1">
            <a:off x="6025663" y="1425098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6A5556-C848-8032-0130-CC442FF901D4}"/>
              </a:ext>
            </a:extLst>
          </p:cNvPr>
          <p:cNvCxnSpPr/>
          <p:nvPr/>
        </p:nvCxnSpPr>
        <p:spPr>
          <a:xfrm flipH="1">
            <a:off x="10843813" y="1364138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0BA93C-D4CE-7D0C-C8F1-C7EC309B48AC}"/>
              </a:ext>
            </a:extLst>
          </p:cNvPr>
          <p:cNvCxnSpPr/>
          <p:nvPr/>
        </p:nvCxnSpPr>
        <p:spPr>
          <a:xfrm flipH="1">
            <a:off x="3486937" y="1425098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0B7FC6-3760-11FF-C21B-DEA6C08A9AC4}"/>
              </a:ext>
            </a:extLst>
          </p:cNvPr>
          <p:cNvCxnSpPr/>
          <p:nvPr/>
        </p:nvCxnSpPr>
        <p:spPr>
          <a:xfrm flipH="1">
            <a:off x="8401497" y="1425098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8F3A7E-E9D2-D5F2-1C21-36B0EEC8DAE7}"/>
              </a:ext>
            </a:extLst>
          </p:cNvPr>
          <p:cNvSpPr txBox="1"/>
          <p:nvPr/>
        </p:nvSpPr>
        <p:spPr>
          <a:xfrm>
            <a:off x="178988" y="2304049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House#1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D4A538-7BBA-2E14-6D9A-EF9739617D9C}"/>
              </a:ext>
            </a:extLst>
          </p:cNvPr>
          <p:cNvSpPr txBox="1"/>
          <p:nvPr/>
        </p:nvSpPr>
        <p:spPr>
          <a:xfrm>
            <a:off x="4998218" y="2304049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House#3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B2617-8A54-4B33-64BE-B1598B6A4BB0}"/>
              </a:ext>
            </a:extLst>
          </p:cNvPr>
          <p:cNvSpPr txBox="1"/>
          <p:nvPr/>
        </p:nvSpPr>
        <p:spPr>
          <a:xfrm>
            <a:off x="2511255" y="2304049"/>
            <a:ext cx="2037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House#2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A04A6D-DF89-0B64-486D-612DF92E535E}"/>
              </a:ext>
            </a:extLst>
          </p:cNvPr>
          <p:cNvSpPr txBox="1"/>
          <p:nvPr/>
        </p:nvSpPr>
        <p:spPr>
          <a:xfrm>
            <a:off x="7408276" y="2304049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House#4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A81B61-8DF8-2251-386D-D40D041F4CE7}"/>
              </a:ext>
            </a:extLst>
          </p:cNvPr>
          <p:cNvSpPr txBox="1"/>
          <p:nvPr/>
        </p:nvSpPr>
        <p:spPr>
          <a:xfrm>
            <a:off x="9818334" y="2301625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House#5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D0FC2D-D149-75B1-37F4-3CC93FA0C8FD}"/>
              </a:ext>
            </a:extLst>
          </p:cNvPr>
          <p:cNvCxnSpPr/>
          <p:nvPr/>
        </p:nvCxnSpPr>
        <p:spPr>
          <a:xfrm flipH="1">
            <a:off x="1175317" y="3041233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ABAF5-2DD4-BDC6-C429-74901A45D9A6}"/>
              </a:ext>
            </a:extLst>
          </p:cNvPr>
          <p:cNvCxnSpPr>
            <a:cxnSpLocks/>
          </p:cNvCxnSpPr>
          <p:nvPr/>
        </p:nvCxnSpPr>
        <p:spPr>
          <a:xfrm>
            <a:off x="1111170" y="4622383"/>
            <a:ext cx="3684765" cy="0"/>
          </a:xfrm>
          <a:prstGeom prst="line">
            <a:avLst/>
          </a:prstGeom>
          <a:ln w="1270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6563C0-8C8F-BE1B-132C-CE5AA0885F1F}"/>
              </a:ext>
            </a:extLst>
          </p:cNvPr>
          <p:cNvCxnSpPr/>
          <p:nvPr/>
        </p:nvCxnSpPr>
        <p:spPr>
          <a:xfrm flipH="1">
            <a:off x="1179532" y="4570487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97F077-50F9-166A-BC98-5AE559EC8CF9}"/>
              </a:ext>
            </a:extLst>
          </p:cNvPr>
          <p:cNvCxnSpPr/>
          <p:nvPr/>
        </p:nvCxnSpPr>
        <p:spPr>
          <a:xfrm flipH="1">
            <a:off x="1593190" y="4576195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9808DB-B1B0-1667-B662-8816F511ED2A}"/>
              </a:ext>
            </a:extLst>
          </p:cNvPr>
          <p:cNvCxnSpPr/>
          <p:nvPr/>
        </p:nvCxnSpPr>
        <p:spPr>
          <a:xfrm flipH="1">
            <a:off x="2821519" y="4604735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15006F-0930-8124-AE38-8E1F096E23B5}"/>
              </a:ext>
            </a:extLst>
          </p:cNvPr>
          <p:cNvCxnSpPr/>
          <p:nvPr/>
        </p:nvCxnSpPr>
        <p:spPr>
          <a:xfrm flipH="1">
            <a:off x="2002633" y="4581903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6D406A-EE66-248B-6165-B7C8E815786F}"/>
              </a:ext>
            </a:extLst>
          </p:cNvPr>
          <p:cNvCxnSpPr/>
          <p:nvPr/>
        </p:nvCxnSpPr>
        <p:spPr>
          <a:xfrm flipH="1">
            <a:off x="2407861" y="4599027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FBA8DE-DC39-F8BC-5397-ECABA2454DE9}"/>
              </a:ext>
            </a:extLst>
          </p:cNvPr>
          <p:cNvCxnSpPr/>
          <p:nvPr/>
        </p:nvCxnSpPr>
        <p:spPr>
          <a:xfrm flipH="1">
            <a:off x="3218317" y="4610443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3B0DBE-654F-B690-96CC-613CD7905EE1}"/>
              </a:ext>
            </a:extLst>
          </p:cNvPr>
          <p:cNvCxnSpPr/>
          <p:nvPr/>
        </p:nvCxnSpPr>
        <p:spPr>
          <a:xfrm flipH="1">
            <a:off x="3631975" y="4616149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5B5AE5-679C-9767-EC90-A16A450B6139}"/>
              </a:ext>
            </a:extLst>
          </p:cNvPr>
          <p:cNvCxnSpPr/>
          <p:nvPr/>
        </p:nvCxnSpPr>
        <p:spPr>
          <a:xfrm flipH="1">
            <a:off x="4714310" y="4596855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580013-7159-47FC-0A14-E75F386925FD}"/>
              </a:ext>
            </a:extLst>
          </p:cNvPr>
          <p:cNvCxnSpPr/>
          <p:nvPr/>
        </p:nvCxnSpPr>
        <p:spPr>
          <a:xfrm flipH="1">
            <a:off x="3982955" y="4604735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E9CD025-8D27-7FF0-E5CD-20360CE5B287}"/>
              </a:ext>
            </a:extLst>
          </p:cNvPr>
          <p:cNvCxnSpPr/>
          <p:nvPr/>
        </p:nvCxnSpPr>
        <p:spPr>
          <a:xfrm flipH="1">
            <a:off x="4342365" y="4587611"/>
            <a:ext cx="4215" cy="759622"/>
          </a:xfrm>
          <a:prstGeom prst="line">
            <a:avLst/>
          </a:prstGeom>
          <a:ln w="127000">
            <a:solidFill>
              <a:srgbClr val="F39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D19AD9-38D3-DC61-13DD-4C62451F0CF9}"/>
              </a:ext>
            </a:extLst>
          </p:cNvPr>
          <p:cNvSpPr txBox="1"/>
          <p:nvPr/>
        </p:nvSpPr>
        <p:spPr>
          <a:xfrm>
            <a:off x="962054" y="5363612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2F46EB-692F-F46F-61AE-69144FC553B7}"/>
              </a:ext>
            </a:extLst>
          </p:cNvPr>
          <p:cNvSpPr txBox="1"/>
          <p:nvPr/>
        </p:nvSpPr>
        <p:spPr>
          <a:xfrm>
            <a:off x="1393456" y="538221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2C512A-9AD7-F934-4D71-7DE6492CE285}"/>
              </a:ext>
            </a:extLst>
          </p:cNvPr>
          <p:cNvSpPr txBox="1"/>
          <p:nvPr/>
        </p:nvSpPr>
        <p:spPr>
          <a:xfrm>
            <a:off x="1810112" y="538024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2E8304-D53A-139D-4D69-E752DA5B6D47}"/>
              </a:ext>
            </a:extLst>
          </p:cNvPr>
          <p:cNvSpPr txBox="1"/>
          <p:nvPr/>
        </p:nvSpPr>
        <p:spPr>
          <a:xfrm>
            <a:off x="2233775" y="5399129"/>
            <a:ext cx="281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ralW01-Bold" panose="02000000000000000000" pitchFamily="2" charset="0"/>
              </a:rPr>
              <a:t>……………….. 53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2DE5BD8-373B-21D3-7DBF-E6C0AE59C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422" y="3600054"/>
            <a:ext cx="2777644" cy="270048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94A94B8-16C2-8D3A-7F15-F52BBBFC03A5}"/>
              </a:ext>
            </a:extLst>
          </p:cNvPr>
          <p:cNvSpPr txBox="1"/>
          <p:nvPr/>
        </p:nvSpPr>
        <p:spPr>
          <a:xfrm>
            <a:off x="1993364" y="6099388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Channel Number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81D61A-04F0-2855-0A46-9CC74E6EAF1C}"/>
              </a:ext>
            </a:extLst>
          </p:cNvPr>
          <p:cNvSpPr txBox="1"/>
          <p:nvPr/>
        </p:nvSpPr>
        <p:spPr>
          <a:xfrm>
            <a:off x="7731810" y="3177826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house_1/labels.csv</a:t>
            </a:r>
          </a:p>
        </p:txBody>
      </p:sp>
    </p:spTree>
    <p:extLst>
      <p:ext uri="{BB962C8B-B14F-4D97-AF65-F5344CB8AC3E}">
        <p14:creationId xmlns:p14="http://schemas.microsoft.com/office/powerpoint/2010/main" val="289058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40" grpId="0"/>
      <p:bldP spid="41" grpId="0"/>
      <p:bldP spid="42" grpId="0"/>
      <p:bldP spid="43" grpId="0"/>
      <p:bldP spid="47" grpId="0"/>
      <p:bldP spid="47" grpId="1"/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883</Words>
  <Application>Microsoft Office PowerPoint</Application>
  <PresentationFormat>Widescreen</PresentationFormat>
  <Paragraphs>204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CentralW01-Bold</vt:lpstr>
      <vt:lpstr>Varela Round</vt:lpstr>
      <vt:lpstr>Office Theme</vt:lpstr>
      <vt:lpstr>PowerPoint Presentation</vt:lpstr>
      <vt:lpstr>motivation</vt:lpstr>
      <vt:lpstr>Brief about the 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kind of ML system is it?</vt:lpstr>
      <vt:lpstr>PowerPoint Presentation</vt:lpstr>
      <vt:lpstr>PowerPoint Presentation</vt:lpstr>
      <vt:lpstr>Gannt Chart (tentative)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forecasting of residential electricity consumption data</dc:title>
  <dc:creator>Md Sahadul Hasan Arian</dc:creator>
  <cp:lastModifiedBy>Md Sahadul Hasan Arian</cp:lastModifiedBy>
  <cp:revision>152</cp:revision>
  <dcterms:created xsi:type="dcterms:W3CDTF">2023-02-23T01:02:16Z</dcterms:created>
  <dcterms:modified xsi:type="dcterms:W3CDTF">2023-02-23T21:05:24Z</dcterms:modified>
</cp:coreProperties>
</file>