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6" r:id="rId5"/>
    <p:sldId id="267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4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4D3E76-C45B-3B4E-8AD0-132E346F9BE4}" type="doc">
      <dgm:prSet loTypeId="urn:microsoft.com/office/officeart/2005/8/layout/process1" loCatId="" qsTypeId="urn:microsoft.com/office/officeart/2005/8/quickstyle/simple1" qsCatId="simple" csTypeId="urn:microsoft.com/office/officeart/2005/8/colors/accent2_2" csCatId="accent2" phldr="1"/>
      <dgm:spPr/>
    </dgm:pt>
    <dgm:pt modelId="{7F6D482B-E31A-E141-8E01-021F465D52A1}">
      <dgm:prSet phldrT="[Text]"/>
      <dgm:spPr/>
      <dgm:t>
        <a:bodyPr/>
        <a:lstStyle/>
        <a:p>
          <a:r>
            <a:rPr lang="en-GB" dirty="0"/>
            <a:t>Stereotypes</a:t>
          </a:r>
        </a:p>
      </dgm:t>
    </dgm:pt>
    <dgm:pt modelId="{3CB005FB-82D1-8843-BCE3-94D1051BC557}" type="parTrans" cxnId="{8EB31FD2-AD97-4F44-B6D4-7E8B70B956A5}">
      <dgm:prSet/>
      <dgm:spPr/>
      <dgm:t>
        <a:bodyPr/>
        <a:lstStyle/>
        <a:p>
          <a:endParaRPr lang="en-GB"/>
        </a:p>
      </dgm:t>
    </dgm:pt>
    <dgm:pt modelId="{8A731949-7A34-3C41-9255-EF5193F7E7C2}" type="sibTrans" cxnId="{8EB31FD2-AD97-4F44-B6D4-7E8B70B956A5}">
      <dgm:prSet/>
      <dgm:spPr/>
      <dgm:t>
        <a:bodyPr/>
        <a:lstStyle/>
        <a:p>
          <a:endParaRPr lang="en-GB"/>
        </a:p>
      </dgm:t>
    </dgm:pt>
    <dgm:pt modelId="{5FD1288F-1D2B-ED45-8BEA-859A94273182}">
      <dgm:prSet phldrT="[Text]"/>
      <dgm:spPr/>
      <dgm:t>
        <a:bodyPr/>
        <a:lstStyle/>
        <a:p>
          <a:r>
            <a:rPr lang="en-GB" dirty="0"/>
            <a:t>Prejudice</a:t>
          </a:r>
        </a:p>
      </dgm:t>
    </dgm:pt>
    <dgm:pt modelId="{80CAD32B-DD8B-8E40-9D5F-6EC3600127C7}" type="parTrans" cxnId="{1C80524B-8F0E-AA40-BB1B-11293C69166F}">
      <dgm:prSet/>
      <dgm:spPr/>
      <dgm:t>
        <a:bodyPr/>
        <a:lstStyle/>
        <a:p>
          <a:endParaRPr lang="en-GB"/>
        </a:p>
      </dgm:t>
    </dgm:pt>
    <dgm:pt modelId="{A9FABD96-F548-8D4A-8A73-1EB838398976}" type="sibTrans" cxnId="{1C80524B-8F0E-AA40-BB1B-11293C69166F}">
      <dgm:prSet/>
      <dgm:spPr/>
      <dgm:t>
        <a:bodyPr/>
        <a:lstStyle/>
        <a:p>
          <a:endParaRPr lang="en-GB"/>
        </a:p>
      </dgm:t>
    </dgm:pt>
    <dgm:pt modelId="{4DB29B1A-4796-8C48-BCD4-C37BCA3E1DE7}">
      <dgm:prSet phldrT="[Text]"/>
      <dgm:spPr/>
      <dgm:t>
        <a:bodyPr/>
        <a:lstStyle/>
        <a:p>
          <a:r>
            <a:rPr lang="en-GB" dirty="0"/>
            <a:t>Discrimination</a:t>
          </a:r>
        </a:p>
      </dgm:t>
    </dgm:pt>
    <dgm:pt modelId="{885C63B2-E8BB-6F46-AFB2-95FE3EDF09E7}" type="parTrans" cxnId="{6B648E0D-4545-CF42-A10A-30F9E535D3FC}">
      <dgm:prSet/>
      <dgm:spPr/>
      <dgm:t>
        <a:bodyPr/>
        <a:lstStyle/>
        <a:p>
          <a:endParaRPr lang="en-GB"/>
        </a:p>
      </dgm:t>
    </dgm:pt>
    <dgm:pt modelId="{ADCC8F9B-4B1D-3C49-B386-558DFAAA359D}" type="sibTrans" cxnId="{6B648E0D-4545-CF42-A10A-30F9E535D3FC}">
      <dgm:prSet/>
      <dgm:spPr/>
      <dgm:t>
        <a:bodyPr/>
        <a:lstStyle/>
        <a:p>
          <a:endParaRPr lang="en-GB"/>
        </a:p>
      </dgm:t>
    </dgm:pt>
    <dgm:pt modelId="{75CBCC7C-4D08-0646-8C49-DBEE2CDBFEF2}" type="pres">
      <dgm:prSet presAssocID="{E34D3E76-C45B-3B4E-8AD0-132E346F9BE4}" presName="Name0" presStyleCnt="0">
        <dgm:presLayoutVars>
          <dgm:dir/>
          <dgm:resizeHandles val="exact"/>
        </dgm:presLayoutVars>
      </dgm:prSet>
      <dgm:spPr/>
    </dgm:pt>
    <dgm:pt modelId="{C4F5E6DA-A73F-ED4E-8677-18518EF27611}" type="pres">
      <dgm:prSet presAssocID="{7F6D482B-E31A-E141-8E01-021F465D52A1}" presName="node" presStyleLbl="node1" presStyleIdx="0" presStyleCnt="3" custLinFactNeighborX="1673" custLinFactNeighborY="0">
        <dgm:presLayoutVars>
          <dgm:bulletEnabled val="1"/>
        </dgm:presLayoutVars>
      </dgm:prSet>
      <dgm:spPr/>
    </dgm:pt>
    <dgm:pt modelId="{EB8632D2-E5F6-794E-9CB9-C807D3D35315}" type="pres">
      <dgm:prSet presAssocID="{8A731949-7A34-3C41-9255-EF5193F7E7C2}" presName="sibTrans" presStyleLbl="sibTrans2D1" presStyleIdx="0" presStyleCnt="2"/>
      <dgm:spPr/>
    </dgm:pt>
    <dgm:pt modelId="{DC7CBC60-B6E1-8948-A18D-330FE2D722B4}" type="pres">
      <dgm:prSet presAssocID="{8A731949-7A34-3C41-9255-EF5193F7E7C2}" presName="connectorText" presStyleLbl="sibTrans2D1" presStyleIdx="0" presStyleCnt="2"/>
      <dgm:spPr/>
    </dgm:pt>
    <dgm:pt modelId="{C413989C-7952-C94B-B415-1D81FF6A04DD}" type="pres">
      <dgm:prSet presAssocID="{5FD1288F-1D2B-ED45-8BEA-859A94273182}" presName="node" presStyleLbl="node1" presStyleIdx="1" presStyleCnt="3">
        <dgm:presLayoutVars>
          <dgm:bulletEnabled val="1"/>
        </dgm:presLayoutVars>
      </dgm:prSet>
      <dgm:spPr/>
    </dgm:pt>
    <dgm:pt modelId="{2D6B2986-B9DE-4449-83CE-B5688F9A9B4A}" type="pres">
      <dgm:prSet presAssocID="{A9FABD96-F548-8D4A-8A73-1EB838398976}" presName="sibTrans" presStyleLbl="sibTrans2D1" presStyleIdx="1" presStyleCnt="2"/>
      <dgm:spPr/>
    </dgm:pt>
    <dgm:pt modelId="{1063E5F7-E008-F841-8195-9E2493DCFE10}" type="pres">
      <dgm:prSet presAssocID="{A9FABD96-F548-8D4A-8A73-1EB838398976}" presName="connectorText" presStyleLbl="sibTrans2D1" presStyleIdx="1" presStyleCnt="2"/>
      <dgm:spPr/>
    </dgm:pt>
    <dgm:pt modelId="{3C8FCF0F-FED1-544E-BA11-49335C984227}" type="pres">
      <dgm:prSet presAssocID="{4DB29B1A-4796-8C48-BCD4-C37BCA3E1DE7}" presName="node" presStyleLbl="node1" presStyleIdx="2" presStyleCnt="3">
        <dgm:presLayoutVars>
          <dgm:bulletEnabled val="1"/>
        </dgm:presLayoutVars>
      </dgm:prSet>
      <dgm:spPr/>
    </dgm:pt>
  </dgm:ptLst>
  <dgm:cxnLst>
    <dgm:cxn modelId="{2094A500-93B9-B443-8957-7E3D464337D7}" type="presOf" srcId="{A9FABD96-F548-8D4A-8A73-1EB838398976}" destId="{1063E5F7-E008-F841-8195-9E2493DCFE10}" srcOrd="1" destOrd="0" presId="urn:microsoft.com/office/officeart/2005/8/layout/process1"/>
    <dgm:cxn modelId="{6B648E0D-4545-CF42-A10A-30F9E535D3FC}" srcId="{E34D3E76-C45B-3B4E-8AD0-132E346F9BE4}" destId="{4DB29B1A-4796-8C48-BCD4-C37BCA3E1DE7}" srcOrd="2" destOrd="0" parTransId="{885C63B2-E8BB-6F46-AFB2-95FE3EDF09E7}" sibTransId="{ADCC8F9B-4B1D-3C49-B386-558DFAAA359D}"/>
    <dgm:cxn modelId="{8AF0810F-41D6-9441-9DEC-C3BC680FFA1E}" type="presOf" srcId="{7F6D482B-E31A-E141-8E01-021F465D52A1}" destId="{C4F5E6DA-A73F-ED4E-8677-18518EF27611}" srcOrd="0" destOrd="0" presId="urn:microsoft.com/office/officeart/2005/8/layout/process1"/>
    <dgm:cxn modelId="{1510EE18-D9C2-964A-9CBE-867F880EBF5B}" type="presOf" srcId="{E34D3E76-C45B-3B4E-8AD0-132E346F9BE4}" destId="{75CBCC7C-4D08-0646-8C49-DBEE2CDBFEF2}" srcOrd="0" destOrd="0" presId="urn:microsoft.com/office/officeart/2005/8/layout/process1"/>
    <dgm:cxn modelId="{072B8737-C969-3648-ACB5-52411693E450}" type="presOf" srcId="{4DB29B1A-4796-8C48-BCD4-C37BCA3E1DE7}" destId="{3C8FCF0F-FED1-544E-BA11-49335C984227}" srcOrd="0" destOrd="0" presId="urn:microsoft.com/office/officeart/2005/8/layout/process1"/>
    <dgm:cxn modelId="{1C80524B-8F0E-AA40-BB1B-11293C69166F}" srcId="{E34D3E76-C45B-3B4E-8AD0-132E346F9BE4}" destId="{5FD1288F-1D2B-ED45-8BEA-859A94273182}" srcOrd="1" destOrd="0" parTransId="{80CAD32B-DD8B-8E40-9D5F-6EC3600127C7}" sibTransId="{A9FABD96-F548-8D4A-8A73-1EB838398976}"/>
    <dgm:cxn modelId="{4705BD6A-5225-1D47-87F3-072D6FC7E58B}" type="presOf" srcId="{8A731949-7A34-3C41-9255-EF5193F7E7C2}" destId="{DC7CBC60-B6E1-8948-A18D-330FE2D722B4}" srcOrd="1" destOrd="0" presId="urn:microsoft.com/office/officeart/2005/8/layout/process1"/>
    <dgm:cxn modelId="{E290497A-ED07-4446-B062-69806B24A990}" type="presOf" srcId="{5FD1288F-1D2B-ED45-8BEA-859A94273182}" destId="{C413989C-7952-C94B-B415-1D81FF6A04DD}" srcOrd="0" destOrd="0" presId="urn:microsoft.com/office/officeart/2005/8/layout/process1"/>
    <dgm:cxn modelId="{8EB31FD2-AD97-4F44-B6D4-7E8B70B956A5}" srcId="{E34D3E76-C45B-3B4E-8AD0-132E346F9BE4}" destId="{7F6D482B-E31A-E141-8E01-021F465D52A1}" srcOrd="0" destOrd="0" parTransId="{3CB005FB-82D1-8843-BCE3-94D1051BC557}" sibTransId="{8A731949-7A34-3C41-9255-EF5193F7E7C2}"/>
    <dgm:cxn modelId="{1107C3E3-2C55-0441-99C4-E07D0DEB2FBE}" type="presOf" srcId="{8A731949-7A34-3C41-9255-EF5193F7E7C2}" destId="{EB8632D2-E5F6-794E-9CB9-C807D3D35315}" srcOrd="0" destOrd="0" presId="urn:microsoft.com/office/officeart/2005/8/layout/process1"/>
    <dgm:cxn modelId="{5C931DFB-BDAC-5045-84EB-20C04EF425C2}" type="presOf" srcId="{A9FABD96-F548-8D4A-8A73-1EB838398976}" destId="{2D6B2986-B9DE-4449-83CE-B5688F9A9B4A}" srcOrd="0" destOrd="0" presId="urn:microsoft.com/office/officeart/2005/8/layout/process1"/>
    <dgm:cxn modelId="{F5CB9DBA-88CB-2242-AB11-FB5F22872BC5}" type="presParOf" srcId="{75CBCC7C-4D08-0646-8C49-DBEE2CDBFEF2}" destId="{C4F5E6DA-A73F-ED4E-8677-18518EF27611}" srcOrd="0" destOrd="0" presId="urn:microsoft.com/office/officeart/2005/8/layout/process1"/>
    <dgm:cxn modelId="{8DAA0439-29D6-234B-8D7C-1D16AD2BA690}" type="presParOf" srcId="{75CBCC7C-4D08-0646-8C49-DBEE2CDBFEF2}" destId="{EB8632D2-E5F6-794E-9CB9-C807D3D35315}" srcOrd="1" destOrd="0" presId="urn:microsoft.com/office/officeart/2005/8/layout/process1"/>
    <dgm:cxn modelId="{5C1C95B3-52DD-9F4E-B83A-C726EAE41C2A}" type="presParOf" srcId="{EB8632D2-E5F6-794E-9CB9-C807D3D35315}" destId="{DC7CBC60-B6E1-8948-A18D-330FE2D722B4}" srcOrd="0" destOrd="0" presId="urn:microsoft.com/office/officeart/2005/8/layout/process1"/>
    <dgm:cxn modelId="{80E43598-AB61-6B49-A72C-17E444031CBA}" type="presParOf" srcId="{75CBCC7C-4D08-0646-8C49-DBEE2CDBFEF2}" destId="{C413989C-7952-C94B-B415-1D81FF6A04DD}" srcOrd="2" destOrd="0" presId="urn:microsoft.com/office/officeart/2005/8/layout/process1"/>
    <dgm:cxn modelId="{4605EC47-84DA-3646-9311-712779665456}" type="presParOf" srcId="{75CBCC7C-4D08-0646-8C49-DBEE2CDBFEF2}" destId="{2D6B2986-B9DE-4449-83CE-B5688F9A9B4A}" srcOrd="3" destOrd="0" presId="urn:microsoft.com/office/officeart/2005/8/layout/process1"/>
    <dgm:cxn modelId="{4078CB35-0038-9C40-905C-3261F2C3253D}" type="presParOf" srcId="{2D6B2986-B9DE-4449-83CE-B5688F9A9B4A}" destId="{1063E5F7-E008-F841-8195-9E2493DCFE10}" srcOrd="0" destOrd="0" presId="urn:microsoft.com/office/officeart/2005/8/layout/process1"/>
    <dgm:cxn modelId="{11EFDAED-E06B-BE4B-A3B2-FC97DCFA101E}" type="presParOf" srcId="{75CBCC7C-4D08-0646-8C49-DBEE2CDBFEF2}" destId="{3C8FCF0F-FED1-544E-BA11-49335C98422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5E6DA-A73F-ED4E-8677-18518EF27611}">
      <dsp:nvSpPr>
        <dsp:cNvPr id="0" name=""/>
        <dsp:cNvSpPr/>
      </dsp:nvSpPr>
      <dsp:spPr>
        <a:xfrm>
          <a:off x="20394" y="0"/>
          <a:ext cx="2031764" cy="9877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Stereotypes</a:t>
          </a:r>
        </a:p>
      </dsp:txBody>
      <dsp:txXfrm>
        <a:off x="49324" y="28930"/>
        <a:ext cx="1973904" cy="929882"/>
      </dsp:txXfrm>
    </dsp:sp>
    <dsp:sp modelId="{EB8632D2-E5F6-794E-9CB9-C807D3D35315}">
      <dsp:nvSpPr>
        <dsp:cNvPr id="0" name=""/>
        <dsp:cNvSpPr/>
      </dsp:nvSpPr>
      <dsp:spPr>
        <a:xfrm>
          <a:off x="2251935" y="241932"/>
          <a:ext cx="423527" cy="5038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2251935" y="342707"/>
        <a:ext cx="296469" cy="302327"/>
      </dsp:txXfrm>
    </dsp:sp>
    <dsp:sp modelId="{C413989C-7952-C94B-B415-1D81FF6A04DD}">
      <dsp:nvSpPr>
        <dsp:cNvPr id="0" name=""/>
        <dsp:cNvSpPr/>
      </dsp:nvSpPr>
      <dsp:spPr>
        <a:xfrm>
          <a:off x="2851267" y="0"/>
          <a:ext cx="2031764" cy="9877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Prejudice</a:t>
          </a:r>
        </a:p>
      </dsp:txBody>
      <dsp:txXfrm>
        <a:off x="2880197" y="28930"/>
        <a:ext cx="1973904" cy="929882"/>
      </dsp:txXfrm>
    </dsp:sp>
    <dsp:sp modelId="{2D6B2986-B9DE-4449-83CE-B5688F9A9B4A}">
      <dsp:nvSpPr>
        <dsp:cNvPr id="0" name=""/>
        <dsp:cNvSpPr/>
      </dsp:nvSpPr>
      <dsp:spPr>
        <a:xfrm>
          <a:off x="5086208" y="241932"/>
          <a:ext cx="430734" cy="5038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5086208" y="342707"/>
        <a:ext cx="301514" cy="302327"/>
      </dsp:txXfrm>
    </dsp:sp>
    <dsp:sp modelId="{3C8FCF0F-FED1-544E-BA11-49335C984227}">
      <dsp:nvSpPr>
        <dsp:cNvPr id="0" name=""/>
        <dsp:cNvSpPr/>
      </dsp:nvSpPr>
      <dsp:spPr>
        <a:xfrm>
          <a:off x="5695737" y="0"/>
          <a:ext cx="2031764" cy="9877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Discrimination</a:t>
          </a:r>
        </a:p>
      </dsp:txBody>
      <dsp:txXfrm>
        <a:off x="5724667" y="28930"/>
        <a:ext cx="1973904" cy="929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C100F-B6A2-2546-9695-E028B6867E16}" type="datetimeFigureOut">
              <a:rPr lang="en-BD" smtClean="0"/>
              <a:t>23/2/21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963CC-F860-0946-ACFC-6DF81CCE67D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946657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A95B-2547-074D-8077-A4D39D615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B83CE-41B4-8049-BA0C-3D73F8EEE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D856B-9026-014D-81BC-B3F043EA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3A54-D710-E042-BABC-821EBD24D09C}" type="datetimeFigureOut">
              <a:rPr lang="en-BD" smtClean="0"/>
              <a:t>23/2/21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044FA-0879-6F41-958E-4D8234DF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97BD-2A75-214F-9FCA-1BB55E78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B015-789C-3E49-977F-A772535A51F2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4779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6050-8CA9-4345-9CAB-84AFB92A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132B7-6D45-914E-A671-990645CE1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E16BE-FCC2-0F44-AC41-96AD11C7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3A54-D710-E042-BABC-821EBD24D09C}" type="datetimeFigureOut">
              <a:rPr lang="en-BD" smtClean="0"/>
              <a:t>23/2/21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A5E74-70D0-4B44-B253-08C2B20E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5F89B-902C-5E40-AEBD-666B0D2E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B015-789C-3E49-977F-A772535A51F2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89752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16268-D920-A74B-B4F0-82B1E9DC4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5B00F-E1B5-ED41-AE25-700074DB7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E6E21-91EE-3949-B561-AD46C192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3A54-D710-E042-BABC-821EBD24D09C}" type="datetimeFigureOut">
              <a:rPr lang="en-BD" smtClean="0"/>
              <a:t>23/2/21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142C2-F28F-7D41-87C9-16A82EEC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C9C56-B06D-5F4E-839F-C33ACF74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B015-789C-3E49-977F-A772535A51F2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31181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5A16-2C79-AF47-929F-CC5D0801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47E56-17A3-714E-B0AE-ADA99CE57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B67F5-B2DB-C345-9F45-02CED5922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3A54-D710-E042-BABC-821EBD24D09C}" type="datetimeFigureOut">
              <a:rPr lang="en-BD" smtClean="0"/>
              <a:t>23/2/21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84620-B9C4-5249-B01E-1A552BF3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9D076-F024-AE4A-B73C-7939E1CB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B015-789C-3E49-977F-A772535A51F2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6839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546-8822-B74B-ABA7-71386968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B4068-8C6B-6E43-A77F-AD6AC66FA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48DB7-5BF2-9C4D-9B4C-0D317DFF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3A54-D710-E042-BABC-821EBD24D09C}" type="datetimeFigureOut">
              <a:rPr lang="en-BD" smtClean="0"/>
              <a:t>23/2/21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384DF-E6C2-A44D-B0C4-44684E27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67C8-1BF8-AA42-A05A-898C57C7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B015-789C-3E49-977F-A772535A51F2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90155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BD6F-2410-FF40-89EB-1242354E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0721B-7FA5-6649-8F6E-4D950B10E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E425C-655D-504C-A819-E32235F08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C61B1-C7AC-4249-A4E2-C5AD1D111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3A54-D710-E042-BABC-821EBD24D09C}" type="datetimeFigureOut">
              <a:rPr lang="en-BD" smtClean="0"/>
              <a:t>23/2/21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3CF2A-59E9-4843-B9AC-A9DA04FE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7464F-01CA-494E-B0D3-F8666FD7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B015-789C-3E49-977F-A772535A51F2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66867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D582-6BDE-8041-AA0F-6C4D40C3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2B7F-19C6-FF4B-A7F3-BC2A97657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F11CE-718E-C74E-88F2-C9BCA68C7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03FAC-9BF0-1347-8E26-892B9BD64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B3CD5-4BAF-AC4E-9D79-19C50EB93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3A378-94A1-EF4F-AE6D-29C5EFEE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3A54-D710-E042-BABC-821EBD24D09C}" type="datetimeFigureOut">
              <a:rPr lang="en-BD" smtClean="0"/>
              <a:t>23/2/21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32D49-389C-A340-9116-9D914FBD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C9ED7-D7C2-6E43-9D08-A8AB09FD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B015-789C-3E49-977F-A772535A51F2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22788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55E8-30CD-A14B-943C-27FB3B20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38D29-C7B1-0845-B663-0F3096BB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3A54-D710-E042-BABC-821EBD24D09C}" type="datetimeFigureOut">
              <a:rPr lang="en-BD" smtClean="0"/>
              <a:t>23/2/21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B5472-36C0-A549-8E88-23683A27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ED9B3-4064-6043-9B30-B4220CB1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B015-789C-3E49-977F-A772535A51F2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56613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140A6-7398-D64E-B455-1D8D6707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3A54-D710-E042-BABC-821EBD24D09C}" type="datetimeFigureOut">
              <a:rPr lang="en-BD" smtClean="0"/>
              <a:t>23/2/21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23CEC-28B7-904F-AAAF-7A6CE3D6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0F0DA-2847-B145-BF92-C0528F2A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B015-789C-3E49-977F-A772535A51F2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33416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07AF-DBFE-2540-A489-FBD3F000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5855-FF24-524A-AB44-FA1A4B969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815DA-D129-C646-9CEC-833B4F655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B2F83-01FD-7D4F-9CEA-FC1D93F0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3A54-D710-E042-BABC-821EBD24D09C}" type="datetimeFigureOut">
              <a:rPr lang="en-BD" smtClean="0"/>
              <a:t>23/2/21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ED9C0-4193-2C47-BB35-3AE8099D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13CAD-8A29-5C42-BED2-D8B93633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B015-789C-3E49-977F-A772535A51F2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63686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12AF-595C-D946-AFF5-FF00E3F8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AA64D-FAB4-7944-9722-1225E9FC7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BDC49-4EB7-2C4A-A2DF-1445B59F3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74C90-FC46-3B46-BFDC-115917B3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3A54-D710-E042-BABC-821EBD24D09C}" type="datetimeFigureOut">
              <a:rPr lang="en-BD" smtClean="0"/>
              <a:t>23/2/21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44A7D-33F1-964C-8A43-5AF4C5D5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748EA-5576-5945-B598-F7A85726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B015-789C-3E49-977F-A772535A51F2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45572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3FD344-409F-0045-AB25-FFD4AE96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64DDD-4EAA-E940-8676-ACCD32996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F9E9D-2677-E440-9F07-1E6D9F00B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53A54-D710-E042-BABC-821EBD24D09C}" type="datetimeFigureOut">
              <a:rPr lang="en-BD" smtClean="0"/>
              <a:t>23/2/21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A9352-ECA6-5D4C-91A1-7D73EBE43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BEC97-27C2-FC4E-9C1A-CD07CD3CB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1B015-789C-3E49-977F-A772535A51F2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12068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www.youtube.com/watch?v=ewE2K8A7Ddw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7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7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ENG 111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  <a:latin typeface="+mj-lt"/>
              </a:rPr>
              <a:t>Chapter 2, Part II: Perception of others</a:t>
            </a:r>
          </a:p>
          <a:p>
            <a:r>
              <a:rPr lang="en-US" sz="1500" dirty="0" err="1">
                <a:solidFill>
                  <a:srgbClr val="FFFFFF"/>
                </a:solidFill>
                <a:latin typeface="+mj-lt"/>
              </a:rPr>
              <a:t>Shahneela</a:t>
            </a:r>
            <a:r>
              <a:rPr lang="en-US" sz="1500" dirty="0">
                <a:solidFill>
                  <a:srgbClr val="FFFFFF"/>
                </a:solidFill>
                <a:latin typeface="+mj-lt"/>
              </a:rPr>
              <a:t> Tasmin </a:t>
            </a:r>
            <a:r>
              <a:rPr lang="en-US" sz="1500" dirty="0" err="1">
                <a:solidFill>
                  <a:srgbClr val="FFFFFF"/>
                </a:solidFill>
                <a:latin typeface="+mj-lt"/>
              </a:rPr>
              <a:t>Sharmi</a:t>
            </a:r>
            <a:r>
              <a:rPr lang="en-US" sz="1500">
                <a:solidFill>
                  <a:srgbClr val="FFFFFF"/>
                </a:solidFill>
                <a:latin typeface="+mj-lt"/>
              </a:rPr>
              <a:t> (STS1)</a:t>
            </a:r>
            <a:endParaRPr lang="en-US" sz="1500" dirty="0">
              <a:solidFill>
                <a:srgbClr val="FFFFFF"/>
              </a:solidFill>
              <a:latin typeface="+mj-lt"/>
            </a:endParaRPr>
          </a:p>
          <a:p>
            <a:endParaRPr lang="en-US" sz="1500" i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962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Perception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perception check</a:t>
            </a:r>
            <a:r>
              <a:rPr lang="en-US" dirty="0"/>
              <a:t> is a message that reflects your understanding of the meaning of another person’s behavior. </a:t>
            </a:r>
          </a:p>
          <a:p>
            <a:pPr marL="0" indent="0">
              <a:buNone/>
            </a:pPr>
            <a:r>
              <a:rPr lang="en-US" dirty="0"/>
              <a:t>(Step 1) Describe to the other person what you observe </a:t>
            </a:r>
          </a:p>
          <a:p>
            <a:pPr marL="0" indent="0">
              <a:buNone/>
            </a:pPr>
            <a:r>
              <a:rPr lang="en-US" dirty="0"/>
              <a:t>(Step 2) Offer two possible interpretations</a:t>
            </a:r>
          </a:p>
          <a:p>
            <a:pPr marL="0" indent="0">
              <a:buNone/>
            </a:pPr>
            <a:r>
              <a:rPr lang="en-US" dirty="0"/>
              <a:t>(Step 3) Ask for clarification.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Case Study:</a:t>
            </a:r>
          </a:p>
          <a:p>
            <a:pPr marL="0" indent="0">
              <a:buNone/>
            </a:pPr>
            <a:r>
              <a:rPr lang="en-US" i="1" dirty="0"/>
              <a:t>Your friend isn’t responding to your text messages all </a:t>
            </a:r>
          </a:p>
          <a:p>
            <a:pPr marL="0" indent="0">
              <a:buNone/>
            </a:pPr>
            <a:r>
              <a:rPr lang="en-US" i="1" dirty="0"/>
              <a:t>day and when you meet up after class, he is very quiet. </a:t>
            </a:r>
          </a:p>
          <a:p>
            <a:pPr marL="0" indent="0">
              <a:buNone/>
            </a:pPr>
            <a:r>
              <a:rPr lang="en-US" dirty="0"/>
              <a:t>How would you perform a </a:t>
            </a:r>
            <a:r>
              <a:rPr lang="en-US" b="1" dirty="0"/>
              <a:t>perception </a:t>
            </a:r>
          </a:p>
          <a:p>
            <a:pPr marL="0" indent="0">
              <a:buNone/>
            </a:pPr>
            <a:r>
              <a:rPr lang="en-US" b="1" dirty="0"/>
              <a:t>check?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24E43-E0B2-F94B-8303-B2F36C7AA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475" y="3186907"/>
            <a:ext cx="3167062" cy="238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7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2F14A-08DD-9D42-9F6F-65D7D7733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4450"/>
            <a:ext cx="5181600" cy="48625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u="sng" dirty="0"/>
              <a:t>Perception Checking Example 1</a:t>
            </a:r>
            <a:endParaRPr lang="en-GB" sz="2400" dirty="0"/>
          </a:p>
          <a:p>
            <a:pPr marL="0" indent="0">
              <a:buNone/>
            </a:pPr>
            <a:r>
              <a:rPr lang="en-GB" sz="2400" b="1" dirty="0"/>
              <a:t>a) Description of </a:t>
            </a:r>
            <a:r>
              <a:rPr lang="en-GB" sz="2400" b="1" dirty="0" err="1"/>
              <a:t>behavior</a:t>
            </a:r>
            <a:r>
              <a:rPr lang="en-GB" sz="2400" b="1" dirty="0"/>
              <a:t> noticed</a:t>
            </a:r>
            <a:br>
              <a:rPr lang="en-GB" sz="2400" dirty="0"/>
            </a:br>
            <a:r>
              <a:rPr lang="en-GB" sz="2400" i="1" dirty="0"/>
              <a:t>When you walked out of the room without saying “goodbye...”</a:t>
            </a:r>
            <a:br>
              <a:rPr lang="en-GB" sz="2400" dirty="0"/>
            </a:br>
            <a:r>
              <a:rPr lang="en-GB" sz="2400" b="1" dirty="0"/>
              <a:t>b) Two possible interpretations of </a:t>
            </a:r>
            <a:r>
              <a:rPr lang="en-GB" sz="2400" b="1" dirty="0" err="1"/>
              <a:t>behavior</a:t>
            </a:r>
            <a:br>
              <a:rPr lang="en-GB" sz="2400" dirty="0"/>
            </a:br>
            <a:r>
              <a:rPr lang="en-GB" sz="2400" i="1" dirty="0"/>
              <a:t>“I didn’t know if you were mad at me or if you were in a hurry and forgot.”</a:t>
            </a:r>
            <a:br>
              <a:rPr lang="en-GB" sz="2400" dirty="0"/>
            </a:br>
            <a:r>
              <a:rPr lang="en-GB" sz="2400" b="1" dirty="0"/>
              <a:t>c) Request for clarification</a:t>
            </a:r>
            <a:br>
              <a:rPr lang="en-GB" sz="2400" i="1" dirty="0"/>
            </a:br>
            <a:r>
              <a:rPr lang="en-GB" sz="2400" i="1" dirty="0"/>
              <a:t>“What was up?”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 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A080A7-8EBA-B440-AC7A-42E3907D0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4450"/>
            <a:ext cx="5181600" cy="4862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u="sng" dirty="0"/>
              <a:t>Perception Checking Example 2</a:t>
            </a:r>
            <a:endParaRPr lang="en-GB" sz="2600" dirty="0"/>
          </a:p>
          <a:p>
            <a:pPr marL="0" indent="0">
              <a:buNone/>
            </a:pPr>
            <a:r>
              <a:rPr lang="en-GB" sz="2600" b="1" dirty="0"/>
              <a:t>a) Description of </a:t>
            </a:r>
            <a:r>
              <a:rPr lang="en-GB" sz="2600" b="1" dirty="0" err="1"/>
              <a:t>behavior</a:t>
            </a:r>
            <a:r>
              <a:rPr lang="en-GB" sz="2600" b="1" dirty="0"/>
              <a:t> noticed</a:t>
            </a:r>
            <a:endParaRPr lang="en-GB" sz="2600" dirty="0"/>
          </a:p>
          <a:p>
            <a:pPr marL="0" indent="0">
              <a:buNone/>
            </a:pPr>
            <a:r>
              <a:rPr lang="en-GB" sz="2600" i="1" dirty="0"/>
              <a:t>“You haven’t called in the few days"</a:t>
            </a:r>
            <a:endParaRPr lang="en-GB" sz="2600" dirty="0"/>
          </a:p>
          <a:p>
            <a:pPr marL="0" indent="0">
              <a:buNone/>
            </a:pPr>
            <a:r>
              <a:rPr lang="en-GB" sz="2600" b="1" dirty="0"/>
              <a:t>b) Two possible interpretations of </a:t>
            </a:r>
            <a:r>
              <a:rPr lang="en-GB" sz="2600" b="1" dirty="0" err="1"/>
              <a:t>behavior</a:t>
            </a:r>
            <a:endParaRPr lang="en-GB" sz="2600" b="1" dirty="0"/>
          </a:p>
          <a:p>
            <a:pPr marL="0" indent="0">
              <a:buNone/>
            </a:pPr>
            <a:r>
              <a:rPr lang="en-GB" sz="2600" b="1" i="1" dirty="0"/>
              <a:t>“</a:t>
            </a:r>
            <a:r>
              <a:rPr lang="en-GB" sz="2600" i="1" dirty="0"/>
              <a:t>I am not sure whether you’re upset with me or you’ve been busy”</a:t>
            </a:r>
            <a:endParaRPr lang="en-GB" sz="2600" dirty="0"/>
          </a:p>
          <a:p>
            <a:pPr marL="0" indent="0">
              <a:buNone/>
            </a:pPr>
            <a:r>
              <a:rPr lang="en-GB" sz="2600" b="1" dirty="0"/>
              <a:t>c) Request for clarification</a:t>
            </a:r>
            <a:endParaRPr lang="en-GB" sz="2600" dirty="0"/>
          </a:p>
          <a:p>
            <a:pPr marL="0" indent="0">
              <a:buNone/>
            </a:pPr>
            <a:r>
              <a:rPr lang="en-GB" sz="2600" i="1" dirty="0"/>
              <a:t>What’s going on?”</a:t>
            </a:r>
            <a:endParaRPr lang="en-GB" sz="2600" dirty="0"/>
          </a:p>
          <a:p>
            <a:pPr marL="0" indent="0">
              <a:buNone/>
            </a:pP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22023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Perception of Others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/>
              <a:t>Uncertainty Reduction </a:t>
            </a:r>
            <a:r>
              <a:rPr lang="en-US"/>
              <a:t>is a communication theory that explains how individuals monitor their social environment in order to know more about themselves and others. </a:t>
            </a:r>
            <a:br>
              <a:rPr lang="en-US"/>
            </a:br>
            <a:endParaRPr lang="en-US"/>
          </a:p>
          <a:p>
            <a:r>
              <a:rPr lang="en-US"/>
              <a:t>We use uncertainty reduction to:</a:t>
            </a:r>
          </a:p>
          <a:p>
            <a:pPr marL="800100" lvl="2" indent="0">
              <a:buNone/>
            </a:pPr>
            <a:r>
              <a:rPr lang="en-US"/>
              <a:t>(i)  Reduce our anxiety when we are in a new situation</a:t>
            </a:r>
          </a:p>
          <a:p>
            <a:pPr marL="800100" lvl="2" indent="0">
              <a:buNone/>
            </a:pPr>
            <a:r>
              <a:rPr lang="en-US"/>
              <a:t>(ii) Effectively predict others’ behavioral patterns.</a:t>
            </a:r>
          </a:p>
        </p:txBody>
      </p:sp>
    </p:spTree>
    <p:extLst>
      <p:ext uri="{BB962C8B-B14F-4D97-AF65-F5344CB8AC3E}">
        <p14:creationId xmlns:p14="http://schemas.microsoft.com/office/powerpoint/2010/main" val="32745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Forming Impressions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We engage in a variety of processes to form our perceptions about others. These processes are termed as </a:t>
            </a:r>
            <a:r>
              <a:rPr lang="en-US" sz="2000" b="1"/>
              <a:t>impression formation</a:t>
            </a:r>
            <a:r>
              <a:rPr lang="en-US" sz="2000"/>
              <a:t>. Impressions are formed based on the following three factors:</a:t>
            </a:r>
          </a:p>
          <a:p>
            <a:pPr marL="571500" indent="-571500">
              <a:buAutoNum type="romanLcParenBoth"/>
            </a:pPr>
            <a:r>
              <a:rPr lang="en-US" sz="2000" b="1"/>
              <a:t>Physical appearance</a:t>
            </a:r>
            <a:r>
              <a:rPr lang="en-US" sz="2000"/>
              <a:t>: the first thing we notice is a person’s looks.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74E69-C899-234E-B631-05915D9C5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330" y="3446698"/>
            <a:ext cx="3920170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Forming Impressions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/>
              <a:t>(ii) Implicit personality theory: </a:t>
            </a:r>
            <a:r>
              <a:rPr lang="en-US" sz="2000"/>
              <a:t>It is our tendency to assume that two or more personality characteristics go together.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52ACB-B607-C44C-A449-CD9355EA3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774" y="3446698"/>
            <a:ext cx="5557281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8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Forming Impressions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(iii) Assumed similarity: </a:t>
            </a:r>
            <a:r>
              <a:rPr lang="en-US" sz="2000" dirty="0"/>
              <a:t>the assumption that someone is similar to us in a variety of ways until we get information that contradicts this assumption.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1507C4-2932-8D40-9AAC-E451AA5F9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2595797"/>
            <a:ext cx="3248026" cy="348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7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Making Attributions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/>
              <a:t>Attributions </a:t>
            </a:r>
            <a:r>
              <a:rPr lang="en-US" sz="2600"/>
              <a:t>are reasons we give for our own and for others’ behavior. </a:t>
            </a:r>
          </a:p>
          <a:p>
            <a:pPr marL="571500" indent="-571500">
              <a:buAutoNum type="romanLcParenBoth"/>
            </a:pPr>
            <a:r>
              <a:rPr lang="en-US" sz="2600" b="1"/>
              <a:t>Situational attribution </a:t>
            </a:r>
            <a:r>
              <a:rPr lang="en-US" sz="2600"/>
              <a:t>means to attribute the cause of someone’s behavior to a situation that he or she is not in control of.</a:t>
            </a:r>
          </a:p>
          <a:p>
            <a:pPr marL="571500" indent="-571500">
              <a:buAutoNum type="romanLcParenBoth"/>
            </a:pPr>
            <a:r>
              <a:rPr lang="en-US" sz="2600" b="1"/>
              <a:t>Dispositional attribution </a:t>
            </a:r>
            <a:r>
              <a:rPr lang="en-US" sz="2600"/>
              <a:t>means to attribute the cause of someone’s behavior to factors that are in someone’s control.</a:t>
            </a:r>
            <a:endParaRPr lang="en-US" sz="2600" b="1"/>
          </a:p>
        </p:txBody>
      </p:sp>
    </p:spTree>
    <p:extLst>
      <p:ext uri="{BB962C8B-B14F-4D97-AF65-F5344CB8AC3E}">
        <p14:creationId xmlns:p14="http://schemas.microsoft.com/office/powerpoint/2010/main" val="82950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Inaccurate and Distorted Perceptions of Others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Because perception is a complex process, we often use shortcuts to help us focus attention, interpret information and make predictions about others. The following shortcuts can lead to </a:t>
            </a:r>
            <a:r>
              <a:rPr lang="en-US" b="1" dirty="0"/>
              <a:t>perceptual inaccuracies</a:t>
            </a:r>
            <a:r>
              <a:rPr lang="en-US" dirty="0"/>
              <a:t>:</a:t>
            </a:r>
          </a:p>
          <a:p>
            <a:pPr marL="571500" indent="-571500">
              <a:buAutoNum type="romanLcParenBoth"/>
            </a:pPr>
            <a:r>
              <a:rPr lang="en-US" b="1" dirty="0"/>
              <a:t>Selective perception </a:t>
            </a:r>
            <a:r>
              <a:rPr lang="en-US" dirty="0"/>
              <a:t>is the perceptual distortion that arises from paying attention only to what we expect to see or hear and ignoring what we don’t expect. </a:t>
            </a:r>
          </a:p>
          <a:p>
            <a:pPr marL="571500" indent="-571500">
              <a:buAutoNum type="romanLcParenBoth"/>
            </a:pPr>
            <a:r>
              <a:rPr lang="en-US" b="1" dirty="0"/>
              <a:t>Forced consistency </a:t>
            </a:r>
            <a:r>
              <a:rPr lang="en-US" dirty="0"/>
              <a:t>is the inaccurate attempt to make several perceptions about another person agree with each other. </a:t>
            </a:r>
          </a:p>
        </p:txBody>
      </p:sp>
    </p:spTree>
    <p:extLst>
      <p:ext uri="{BB962C8B-B14F-4D97-AF65-F5344CB8AC3E}">
        <p14:creationId xmlns:p14="http://schemas.microsoft.com/office/powerpoint/2010/main" val="4420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1840" cy="1325563"/>
          </a:xfrm>
        </p:spPr>
        <p:txBody>
          <a:bodyPr>
            <a:normAutofit/>
          </a:bodyPr>
          <a:lstStyle/>
          <a:p>
            <a:r>
              <a:rPr lang="en-US" b="1" dirty="0"/>
              <a:t>Prejudice: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(iii) </a:t>
            </a:r>
            <a:r>
              <a:rPr lang="en-US" b="1" dirty="0"/>
              <a:t>Prejudice </a:t>
            </a:r>
            <a:r>
              <a:rPr lang="en-US" dirty="0"/>
              <a:t>is judging a person based on the characteristics of a group to which the person belongs without regard to how the person may vary from the group characteristic. Examples include </a:t>
            </a:r>
            <a:r>
              <a:rPr lang="en-US" u="sng" dirty="0"/>
              <a:t>racism, ethnocentrism, sexism, ageism, etc.</a:t>
            </a:r>
            <a:endParaRPr lang="en-US" dirty="0"/>
          </a:p>
          <a:p>
            <a:pPr lvl="1"/>
            <a:r>
              <a:rPr lang="en-US" dirty="0"/>
              <a:t>Prejudices are based on </a:t>
            </a:r>
            <a:r>
              <a:rPr lang="en-US" b="1" dirty="0"/>
              <a:t>stereotypes</a:t>
            </a:r>
            <a:r>
              <a:rPr lang="en-US" dirty="0"/>
              <a:t>, which are exaggerated, or oversimplified generalizations used to describe a group.</a:t>
            </a:r>
          </a:p>
          <a:p>
            <a:pPr lvl="1"/>
            <a:r>
              <a:rPr lang="en-US" dirty="0"/>
              <a:t>Prejudice can lead to </a:t>
            </a:r>
            <a:r>
              <a:rPr lang="en-US" b="1" dirty="0"/>
              <a:t>discrimination</a:t>
            </a:r>
            <a:r>
              <a:rPr lang="en-US" dirty="0"/>
              <a:t>, which is acting differently towards a person based on prejudice.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2397C49-ABFD-3A44-8CC9-94817CAFEB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2729506"/>
              </p:ext>
            </p:extLst>
          </p:nvPr>
        </p:nvGraphicFramePr>
        <p:xfrm>
          <a:off x="838200" y="5189220"/>
          <a:ext cx="7734300" cy="987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D3C92E5-804E-974A-A602-EF60D27A9DBC}"/>
              </a:ext>
            </a:extLst>
          </p:cNvPr>
          <p:cNvSpPr txBox="1"/>
          <p:nvPr/>
        </p:nvSpPr>
        <p:spPr>
          <a:xfrm>
            <a:off x="6829778" y="203200"/>
            <a:ext cx="5102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=IzEdSdvFLU0 </a:t>
            </a:r>
            <a:r>
              <a:rPr lang="en-GB" dirty="0">
                <a:hlinkClick r:id="rId7"/>
              </a:rPr>
              <a:t>https://www.youtube.com/watch?v=ewE2K8A7Ddw</a:t>
            </a: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59021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00"/>
                </a:solidFill>
              </a:rPr>
              <a:t>Achieving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809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>
                <a:solidFill>
                  <a:srgbClr val="000000"/>
                </a:solidFill>
              </a:rPr>
              <a:t>To improve perceptual accuracy you must: 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1900">
                <a:solidFill>
                  <a:srgbClr val="000000"/>
                </a:solidFill>
              </a:rPr>
              <a:t>Question the accuracy of your perceptions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1900">
                <a:solidFill>
                  <a:srgbClr val="000000"/>
                </a:solidFill>
              </a:rPr>
              <a:t>Choose conscious processing instead of relying on shortcuts.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1900">
                <a:solidFill>
                  <a:srgbClr val="000000"/>
                </a:solidFill>
              </a:rPr>
              <a:t>Seek more information to verify your perception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1900">
                <a:solidFill>
                  <a:srgbClr val="000000"/>
                </a:solidFill>
              </a:rPr>
              <a:t>Realize that perceptions change over time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1900">
                <a:solidFill>
                  <a:srgbClr val="000000"/>
                </a:solidFill>
              </a:rPr>
              <a:t>Seek clarification respectfully by perception checking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E4871D9C-3A99-4736-B66E-7E3D52271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74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669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ENG 111</vt:lpstr>
      <vt:lpstr>Perception of Others</vt:lpstr>
      <vt:lpstr>Forming Impressions</vt:lpstr>
      <vt:lpstr>Forming Impressions</vt:lpstr>
      <vt:lpstr>Forming Impressions</vt:lpstr>
      <vt:lpstr>Making Attributions</vt:lpstr>
      <vt:lpstr>Inaccurate and Distorted Perceptions of Others</vt:lpstr>
      <vt:lpstr>Prejudice:</vt:lpstr>
      <vt:lpstr>Achieving Accuracy</vt:lpstr>
      <vt:lpstr>Perception Checking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 111</dc:title>
  <dc:creator>Shahneela Tasmin Sharmi</dc:creator>
  <cp:lastModifiedBy>Shahneela Tasmin Sharmi</cp:lastModifiedBy>
  <cp:revision>4</cp:revision>
  <dcterms:created xsi:type="dcterms:W3CDTF">2020-07-07T17:16:24Z</dcterms:created>
  <dcterms:modified xsi:type="dcterms:W3CDTF">2021-02-23T05:41:56Z</dcterms:modified>
</cp:coreProperties>
</file>