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7" r:id="rId3"/>
  </p:sldMasterIdLst>
  <p:notesMasterIdLst>
    <p:notesMasterId r:id="rId6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6858000" type="screen4x3"/>
  <p:notesSz cx="6858000" cy="9144000"/>
  <p:embeddedFontLst>
    <p:embeddedFont>
      <p:font typeface="Arial Narrow" pitchFamily="34" charset="0"/>
      <p:regular r:id="rId64"/>
      <p:bold r:id="rId65"/>
      <p:italic r:id="rId66"/>
      <p:boldItalic r:id="rId67"/>
    </p:embeddedFont>
    <p:embeddedFont>
      <p:font typeface="Arial Black" pitchFamily="34" charset="0"/>
      <p:bold r:id="rId68"/>
    </p:embeddedFont>
    <p:embeddedFont>
      <p:font typeface="Calibri"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iEX/xVAb6+yzHPj6LC5eYBvFi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252" y="4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3.fntdata"/><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2.fntdata"/><Relationship Id="rId73"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36621062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a:t>
            </a:r>
            <a:endParaRPr/>
          </a:p>
        </p:txBody>
      </p:sp>
      <p:sp>
        <p:nvSpPr>
          <p:cNvPr id="82" name="Google Shape;82;p1: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Twentieth Century"/>
              <a:ea typeface="Twentieth Century"/>
              <a:cs typeface="Twentieth Century"/>
              <a:sym typeface="Twentieth Century"/>
            </a:endParaRPr>
          </a:p>
        </p:txBody>
      </p:sp>
      <p:sp>
        <p:nvSpPr>
          <p:cNvPr id="83" name="Google Shape;83;p1: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Calibri"/>
              <a:buNone/>
            </a:pPr>
            <a:fld id="{00000000-1234-1234-1234-123412341234}" type="slidenum">
              <a:rPr lang="en-US" sz="1800" b="0" i="0" u="none">
                <a:solidFill>
                  <a:schemeClr val="lt1"/>
                </a:solidFill>
                <a:latin typeface="Calibri"/>
                <a:ea typeface="Calibri"/>
                <a:cs typeface="Calibri"/>
                <a:sym typeface="Calibri"/>
              </a:rPr>
              <a:t>1</a:t>
            </a:fld>
            <a:endParaRPr/>
          </a:p>
        </p:txBody>
      </p:sp>
      <p:sp>
        <p:nvSpPr>
          <p:cNvPr id="84" name="Google Shape;84;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Twentieth Century"/>
              <a:ea typeface="Twentieth Century"/>
              <a:cs typeface="Twentieth Century"/>
              <a:sym typeface="Twentieth Centur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5" name="Google Shape;1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157" name="Google Shape;157;p10: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158" name="Google Shape;158;p10: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10</a:t>
            </a:fld>
            <a:endParaRPr/>
          </a:p>
        </p:txBody>
      </p:sp>
      <p:sp>
        <p:nvSpPr>
          <p:cNvPr id="159" name="Google Shape;159;p10: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167" name="Google Shape;167;p11: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168" name="Google Shape;168;p11: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11</a:t>
            </a:fld>
            <a:endParaRPr/>
          </a:p>
        </p:txBody>
      </p:sp>
      <p:sp>
        <p:nvSpPr>
          <p:cNvPr id="169" name="Google Shape;169;p1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177" name="Google Shape;177;p12: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178" name="Google Shape;178;p12: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12</a:t>
            </a:fld>
            <a:endParaRPr/>
          </a:p>
        </p:txBody>
      </p:sp>
      <p:sp>
        <p:nvSpPr>
          <p:cNvPr id="179" name="Google Shape;179;p12: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195" name="Google Shape;195;p15: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196" name="Google Shape;196;p15: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14</a:t>
            </a:fld>
            <a:endParaRPr/>
          </a:p>
        </p:txBody>
      </p:sp>
      <p:sp>
        <p:nvSpPr>
          <p:cNvPr id="197" name="Google Shape;197;p15: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3" name="Google Shape;20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05" name="Google Shape;205;p16: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06" name="Google Shape;206;p16: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15</a:t>
            </a:fld>
            <a:endParaRPr/>
          </a:p>
        </p:txBody>
      </p:sp>
      <p:sp>
        <p:nvSpPr>
          <p:cNvPr id="207" name="Google Shape;207;p16: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15" name="Google Shape;215;p17: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16" name="Google Shape;216;p17: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16</a:t>
            </a:fld>
            <a:endParaRPr/>
          </a:p>
        </p:txBody>
      </p:sp>
      <p:sp>
        <p:nvSpPr>
          <p:cNvPr id="217" name="Google Shape;217;p17: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25" name="Google Shape;225;p18: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26" name="Google Shape;226;p18: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17</a:t>
            </a:fld>
            <a:endParaRPr/>
          </a:p>
        </p:txBody>
      </p:sp>
      <p:sp>
        <p:nvSpPr>
          <p:cNvPr id="227" name="Google Shape;227;p18: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3" name="Google Shape;2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35" name="Google Shape;235;p19: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36" name="Google Shape;236;p19: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18</a:t>
            </a:fld>
            <a:endParaRPr/>
          </a:p>
        </p:txBody>
      </p:sp>
      <p:sp>
        <p:nvSpPr>
          <p:cNvPr id="237" name="Google Shape;237;p19: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3" name="Google Shape;24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45" name="Google Shape;245;p20: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46" name="Google Shape;246;p20: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19</a:t>
            </a:fld>
            <a:endParaRPr/>
          </a:p>
        </p:txBody>
      </p:sp>
      <p:sp>
        <p:nvSpPr>
          <p:cNvPr id="247" name="Google Shape;247;p20: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4" name="Google Shape;25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56" name="Google Shape;256;p21: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57" name="Google Shape;257;p21: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20</a:t>
            </a:fld>
            <a:endParaRPr/>
          </a:p>
        </p:txBody>
      </p:sp>
      <p:sp>
        <p:nvSpPr>
          <p:cNvPr id="258" name="Google Shape;258;p2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4" name="Google Shape;26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266" name="Google Shape;266;p22: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267" name="Google Shape;267;p22: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21</a:t>
            </a:fld>
            <a:endParaRPr/>
          </a:p>
        </p:txBody>
      </p:sp>
      <p:sp>
        <p:nvSpPr>
          <p:cNvPr id="268" name="Google Shape;268;p22: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8" name="Google Shape;2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300" name="Google Shape;300;p27: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301" name="Google Shape;301;p27: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26</a:t>
            </a:fld>
            <a:endParaRPr/>
          </a:p>
        </p:txBody>
      </p:sp>
      <p:sp>
        <p:nvSpPr>
          <p:cNvPr id="302" name="Google Shape;302;p27: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4" name="Google Shape;31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316" name="Google Shape;316;p29: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317" name="Google Shape;317;p29: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28</a:t>
            </a:fld>
            <a:endParaRPr/>
          </a:p>
        </p:txBody>
      </p:sp>
      <p:sp>
        <p:nvSpPr>
          <p:cNvPr id="318" name="Google Shape;318;p29: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4" name="Google Shape;3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326" name="Google Shape;326;p30: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327" name="Google Shape;327;p30: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29</a:t>
            </a:fld>
            <a:endParaRPr/>
          </a:p>
        </p:txBody>
      </p:sp>
      <p:sp>
        <p:nvSpPr>
          <p:cNvPr id="328" name="Google Shape;328;p30: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p:txBody>
      </p:sp>
      <p:sp>
        <p:nvSpPr>
          <p:cNvPr id="106" name="Google Shape;106;p3:notes"/>
          <p:cNvSpPr txBox="1"/>
          <p:nvPr/>
        </p:nvSpPr>
        <p:spPr>
          <a:xfrm>
            <a:off x="0"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
        <p:nvSpPr>
          <p:cNvPr id="107" name="Google Shape;107;p3:notes"/>
          <p:cNvSpPr txBox="1"/>
          <p:nvPr/>
        </p:nvSpPr>
        <p:spPr>
          <a:xfrm>
            <a:off x="3884612" y="8685212"/>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4</a:t>
            </a:fld>
            <a:endParaRPr/>
          </a:p>
        </p:txBody>
      </p:sp>
      <p:sp>
        <p:nvSpPr>
          <p:cNvPr id="108" name="Google Shape;108;p3: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Twentieth Century"/>
              <a:ea typeface="Twentieth Century"/>
              <a:cs typeface="Twentieth Century"/>
              <a:sym typeface="Twentieth Century"/>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62"/>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2"/>
          <p:cNvSpPr txBox="1">
            <a:spLocks noGrp="1"/>
          </p:cNvSpPr>
          <p:nvPr>
            <p:ph type="subTitle" idx="1"/>
          </p:nvPr>
        </p:nvSpPr>
        <p:spPr>
          <a:xfrm>
            <a:off x="2362200" y="6050037"/>
            <a:ext cx="65151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680"/>
              <a:buNone/>
              <a:defRPr sz="28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1" name="Google Shape;21;p62"/>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2"/>
          <p:cNvSpPr txBox="1">
            <a:spLocks noGrp="1"/>
          </p:cNvSpPr>
          <p:nvPr>
            <p:ph type="ftr" idx="1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2"/>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6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6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4"/>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4"/>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9"/>
        <p:cNvGrpSpPr/>
        <p:nvPr/>
      </p:nvGrpSpPr>
      <p:grpSpPr>
        <a:xfrm>
          <a:off x="0" y="0"/>
          <a:ext cx="0" cy="0"/>
          <a:chOff x="0" y="0"/>
          <a:chExt cx="0" cy="0"/>
        </a:xfrm>
      </p:grpSpPr>
      <p:sp>
        <p:nvSpPr>
          <p:cNvPr id="40" name="Google Shape;40;p65"/>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6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5"/>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5"/>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type="twoObj">
  <p:cSld name="TWO_OBJECTS">
    <p:spTree>
      <p:nvGrpSpPr>
        <p:cNvPr id="1" name="Shape 45"/>
        <p:cNvGrpSpPr/>
        <p:nvPr/>
      </p:nvGrpSpPr>
      <p:grpSpPr>
        <a:xfrm>
          <a:off x="0" y="0"/>
          <a:ext cx="0" cy="0"/>
          <a:chOff x="0" y="0"/>
          <a:chExt cx="0" cy="0"/>
        </a:xfrm>
      </p:grpSpPr>
      <p:sp>
        <p:nvSpPr>
          <p:cNvPr id="46" name="Google Shape;46;p66"/>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6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6"/>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6"/>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7"/>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57"/>
        <p:cNvGrpSpPr/>
        <p:nvPr/>
      </p:nvGrpSpPr>
      <p:grpSpPr>
        <a:xfrm>
          <a:off x="0" y="0"/>
          <a:ext cx="0" cy="0"/>
          <a:chOff x="0" y="0"/>
          <a:chExt cx="0" cy="0"/>
        </a:xfrm>
      </p:grpSpPr>
      <p:sp>
        <p:nvSpPr>
          <p:cNvPr id="58" name="Google Shape;58;p6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8"/>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8"/>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Column Text" type="twoColTx">
  <p:cSld name="TITLE_AND_TWO_COLUMNS">
    <p:spTree>
      <p:nvGrpSpPr>
        <p:cNvPr id="1" name="Shape 61"/>
        <p:cNvGrpSpPr/>
        <p:nvPr/>
      </p:nvGrpSpPr>
      <p:grpSpPr>
        <a:xfrm>
          <a:off x="0" y="0"/>
          <a:ext cx="0" cy="0"/>
          <a:chOff x="0" y="0"/>
          <a:chExt cx="0" cy="0"/>
        </a:xfrm>
      </p:grpSpPr>
      <p:sp>
        <p:nvSpPr>
          <p:cNvPr id="62" name="Google Shape;62;p7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7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5" name="Google Shape;65;p7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1"/>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1"/>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7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61"/>
          <p:cNvSpPr txBox="1"/>
          <p:nvPr/>
        </p:nvSpPr>
        <p:spPr>
          <a:xfrm>
            <a:off x="0" y="5970587"/>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Twentieth Century"/>
              <a:ea typeface="Twentieth Century"/>
              <a:cs typeface="Twentieth Century"/>
              <a:sym typeface="Twentieth Century"/>
            </a:endParaRPr>
          </a:p>
        </p:txBody>
      </p:sp>
      <p:sp>
        <p:nvSpPr>
          <p:cNvPr id="11" name="Google Shape;11;p61"/>
          <p:cNvSpPr txBox="1"/>
          <p:nvPr/>
        </p:nvSpPr>
        <p:spPr>
          <a:xfrm>
            <a:off x="-9525" y="6053137"/>
            <a:ext cx="224948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Twentieth Century"/>
              <a:ea typeface="Twentieth Century"/>
              <a:cs typeface="Twentieth Century"/>
              <a:sym typeface="Twentieth Century"/>
            </a:endParaRPr>
          </a:p>
        </p:txBody>
      </p:sp>
      <p:sp>
        <p:nvSpPr>
          <p:cNvPr id="12" name="Google Shape;12;p61"/>
          <p:cNvSpPr txBox="1"/>
          <p:nvPr/>
        </p:nvSpPr>
        <p:spPr>
          <a:xfrm>
            <a:off x="2359025" y="6043612"/>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Twentieth Century"/>
              <a:ea typeface="Twentieth Century"/>
              <a:cs typeface="Twentieth Century"/>
              <a:sym typeface="Twentieth Century"/>
            </a:endParaRPr>
          </a:p>
        </p:txBody>
      </p:sp>
      <p:sp>
        <p:nvSpPr>
          <p:cNvPr id="13" name="Google Shape;13;p6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lt2"/>
                </a:solidFill>
                <a:latin typeface="Twentieth Century"/>
                <a:ea typeface="Twentieth Century"/>
                <a:cs typeface="Twentieth Century"/>
                <a:sym typeface="Twentieth Century"/>
              </a:defRPr>
            </a:lvl9pPr>
          </a:lstStyle>
          <a:p>
            <a:endParaRPr/>
          </a:p>
        </p:txBody>
      </p:sp>
      <p:sp>
        <p:nvSpPr>
          <p:cNvPr id="14" name="Google Shape;14;p61"/>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 name="Google Shape;15;p61"/>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000" b="0" i="0" u="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 name="Google Shape;16;p61"/>
          <p:cNvSpPr txBox="1">
            <a:spLocks noGrp="1"/>
          </p:cNvSpPr>
          <p:nvPr>
            <p:ph type="ftr" idx="1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 name="Google Shape;17;p61"/>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chemeClr val="lt2"/>
              </a:buClr>
              <a:buSzPts val="1400"/>
              <a:buFont typeface="Twentieth Century"/>
              <a:buNone/>
              <a:defRPr sz="1400" b="1" i="0" u="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6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6" name="Google Shape;26;p63"/>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7" name="Google Shape;27;p6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8" name="Google Shape;28;p63"/>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9" name="Google Shape;29;p63"/>
          <p:cNvSpPr txBox="1"/>
          <p:nvPr/>
        </p:nvSpPr>
        <p:spPr>
          <a:xfrm>
            <a:off x="0" y="1235075"/>
            <a:ext cx="9144000" cy="3190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0" name="Google Shape;30;p63"/>
          <p:cNvSpPr txBox="1"/>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1" name="Google Shape;31;p63"/>
          <p:cNvSpPr txBox="1"/>
          <p:nvPr/>
        </p:nvSpPr>
        <p:spPr>
          <a:xfrm>
            <a:off x="590550" y="1279525"/>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2" name="Google Shape;32;p63"/>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FFFFFF"/>
              </a:buClr>
              <a:buSzPts val="1400"/>
              <a:buFont typeface="Twentieth Century"/>
              <a:buNone/>
              <a:defRPr sz="1400" b="1" i="0" u="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6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70" name="Google Shape;70;p69"/>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1" name="Google Shape;71;p6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2" name="Google Shape;72;p69"/>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3" name="Google Shape;73;p69"/>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chemeClr val="dk2"/>
              </a:buClr>
              <a:buSzPts val="1400"/>
              <a:buFont typeface="Twentieth Century"/>
              <a:buNone/>
              <a:defRPr sz="1400" b="1" i="0" u="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2"/>
              </a:buClr>
              <a:buSzPts val="4400"/>
              <a:buFont typeface="Twentieth Century"/>
              <a:buNone/>
            </a:pPr>
            <a:r>
              <a:rPr lang="en-US" sz="4400" b="0" i="0" u="none">
                <a:solidFill>
                  <a:schemeClr val="lt2"/>
                </a:solidFill>
                <a:latin typeface="Twentieth Century"/>
                <a:ea typeface="Twentieth Century"/>
                <a:cs typeface="Twentieth Century"/>
                <a:sym typeface="Twentieth Century"/>
              </a:rPr>
              <a:t>THE PERSUASIVE SPEECH</a:t>
            </a:r>
            <a:endParaRPr/>
          </a:p>
        </p:txBody>
      </p:sp>
      <p:pic>
        <p:nvPicPr>
          <p:cNvPr id="87" name="Google Shape;87;p1" descr="C:\Users\Schaef\AppData\Local\Microsoft\Windows\Temporary Internet Files\Content.IE5\DBXZCKQN\MP900435893[1].jpg"/>
          <p:cNvPicPr preferRelativeResize="0"/>
          <p:nvPr/>
        </p:nvPicPr>
        <p:blipFill rotWithShape="1">
          <a:blip r:embed="rId3">
            <a:alphaModFix/>
          </a:blip>
          <a:srcRect/>
          <a:stretch/>
        </p:blipFill>
        <p:spPr>
          <a:xfrm>
            <a:off x="533400" y="206829"/>
            <a:ext cx="8077200" cy="5024587"/>
          </a:xfrm>
          <a:prstGeom prst="rect">
            <a:avLst/>
          </a:prstGeom>
          <a:noFill/>
          <a:ln>
            <a:noFill/>
          </a:ln>
        </p:spPr>
      </p:pic>
      <p:sp>
        <p:nvSpPr>
          <p:cNvPr id="88" name="Google Shape;88;p1"/>
          <p:cNvSpPr txBox="1"/>
          <p:nvPr/>
        </p:nvSpPr>
        <p:spPr>
          <a:xfrm>
            <a:off x="2286000" y="6096000"/>
            <a:ext cx="67056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wentieth Century"/>
              <a:buNone/>
            </a:pPr>
            <a:r>
              <a:rPr lang="en-US" sz="1800" b="0" i="0" u="none">
                <a:solidFill>
                  <a:schemeClr val="dk1"/>
                </a:solidFill>
                <a:latin typeface="Twentieth Century"/>
                <a:ea typeface="Twentieth Century"/>
                <a:cs typeface="Twentieth Century"/>
                <a:sym typeface="Twentieth Century"/>
              </a:rPr>
              <a:t>“Words create ripples, and ripples can come together to make waves.” </a:t>
            </a:r>
            <a:r>
              <a:rPr lang="en-US" sz="1800" b="0" i="0" u="none">
                <a:solidFill>
                  <a:schemeClr val="lt1"/>
                </a:solidFill>
                <a:latin typeface="Twentieth Century"/>
                <a:ea typeface="Twentieth Century"/>
                <a:cs typeface="Twentieth Century"/>
                <a:sym typeface="Twentieth Century"/>
              </a:rPr>
              <a:t>–Michael Osborn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Eight Purposes of Persuasive Speeches:</a:t>
            </a:r>
            <a:endParaRPr/>
          </a:p>
        </p:txBody>
      </p:sp>
      <p:sp>
        <p:nvSpPr>
          <p:cNvPr id="162" name="Google Shape;162;p10"/>
          <p:cNvSpPr txBox="1">
            <a:spLocks noGrp="1"/>
          </p:cNvSpPr>
          <p:nvPr>
            <p:ph type="body" idx="1"/>
          </p:nvPr>
        </p:nvSpPr>
        <p:spPr>
          <a:xfrm>
            <a:off x="152400" y="1600200"/>
            <a:ext cx="8613775" cy="5105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620"/>
              <a:buNone/>
            </a:pPr>
            <a:r>
              <a:rPr lang="en-US" sz="2700" b="0" i="0" u="none">
                <a:solidFill>
                  <a:schemeClr val="dk1"/>
                </a:solidFill>
                <a:latin typeface="Twentieth Century"/>
                <a:ea typeface="Twentieth Century"/>
                <a:cs typeface="Twentieth Century"/>
                <a:sym typeface="Twentieth Century"/>
              </a:rPr>
              <a:t>1. To urge a choice among options.</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2. Persuaders act as advocates for a cause or point of view.</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3. To use supporting materials as evidence that justified advice.</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4. Persuaded listeners become agents of change.</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5. Asks for audience commitment to a cause</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6. Establishes character and commitment of speaker through leadership</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7. Makes appeals to feelings</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8. Makes us confront our obligation to believe and act in socially and morally responsive ways. </a:t>
            </a:r>
            <a:endParaRPr/>
          </a:p>
          <a:p>
            <a:pPr marL="319088" lvl="0" indent="-216218" algn="l" rtl="0">
              <a:spcBef>
                <a:spcPts val="700"/>
              </a:spcBef>
              <a:spcAft>
                <a:spcPts val="0"/>
              </a:spcAft>
              <a:buSzPts val="1620"/>
              <a:buNone/>
            </a:pPr>
            <a:endParaRPr sz="2700" b="0"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500"/>
                                        <p:tgtEl>
                                          <p:spTgt spid="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1" end="1"/>
                                            </p:txEl>
                                          </p:spTgt>
                                        </p:tgtEl>
                                        <p:attrNameLst>
                                          <p:attrName>style.visibility</p:attrName>
                                        </p:attrNameLst>
                                      </p:cBhvr>
                                      <p:to>
                                        <p:strVal val="visible"/>
                                      </p:to>
                                    </p:set>
                                    <p:animEffect transition="in" filter="fade">
                                      <p:cBhvr>
                                        <p:cTn id="12" dur="500"/>
                                        <p:tgtEl>
                                          <p:spTgt spid="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500"/>
                                        <p:tgtEl>
                                          <p:spTgt spid="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3" end="3"/>
                                            </p:txEl>
                                          </p:spTgt>
                                        </p:tgtEl>
                                        <p:attrNameLst>
                                          <p:attrName>style.visibility</p:attrName>
                                        </p:attrNameLst>
                                      </p:cBhvr>
                                      <p:to>
                                        <p:strVal val="visible"/>
                                      </p:to>
                                    </p:set>
                                    <p:animEffect transition="in" filter="fade">
                                      <p:cBhvr>
                                        <p:cTn id="22" dur="500"/>
                                        <p:tgtEl>
                                          <p:spTgt spid="1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2">
                                            <p:txEl>
                                              <p:pRg st="5" end="5"/>
                                            </p:txEl>
                                          </p:spTgt>
                                        </p:tgtEl>
                                        <p:attrNameLst>
                                          <p:attrName>style.visibility</p:attrName>
                                        </p:attrNameLst>
                                      </p:cBhvr>
                                      <p:to>
                                        <p:strVal val="visible"/>
                                      </p:to>
                                    </p:set>
                                    <p:animEffect transition="in" filter="fade">
                                      <p:cBhvr>
                                        <p:cTn id="32" dur="500"/>
                                        <p:tgtEl>
                                          <p:spTgt spid="1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2">
                                            <p:txEl>
                                              <p:pRg st="6" end="6"/>
                                            </p:txEl>
                                          </p:spTgt>
                                        </p:tgtEl>
                                        <p:attrNameLst>
                                          <p:attrName>style.visibility</p:attrName>
                                        </p:attrNameLst>
                                      </p:cBhvr>
                                      <p:to>
                                        <p:strVal val="visible"/>
                                      </p:to>
                                    </p:set>
                                    <p:animEffect transition="in" filter="fade">
                                      <p:cBhvr>
                                        <p:cTn id="37" dur="500"/>
                                        <p:tgtEl>
                                          <p:spTgt spid="1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2">
                                            <p:txEl>
                                              <p:pRg st="7" end="7"/>
                                            </p:txEl>
                                          </p:spTgt>
                                        </p:tgtEl>
                                        <p:attrNameLst>
                                          <p:attrName>style.visibility</p:attrName>
                                        </p:attrNameLst>
                                      </p:cBhvr>
                                      <p:to>
                                        <p:strVal val="visible"/>
                                      </p:to>
                                    </p:set>
                                    <p:animEffect transition="in" filter="fade">
                                      <p:cBhvr>
                                        <p:cTn id="42" dur="500"/>
                                        <p:tgtEl>
                                          <p:spTgt spid="1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2">
                                            <p:txEl>
                                              <p:pRg st="8" end="8"/>
                                            </p:txEl>
                                          </p:spTgt>
                                        </p:tgtEl>
                                        <p:attrNameLst>
                                          <p:attrName>style.visibility</p:attrName>
                                        </p:attrNameLst>
                                      </p:cBhvr>
                                      <p:to>
                                        <p:strVal val="visible"/>
                                      </p:to>
                                    </p:set>
                                    <p:animEffect transition="in" filter="fade">
                                      <p:cBhvr>
                                        <p:cTn id="47" dur="500"/>
                                        <p:tgtEl>
                                          <p:spTgt spid="1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Harmful forms of persuasion:</a:t>
            </a:r>
            <a:endParaRPr/>
          </a:p>
        </p:txBody>
      </p:sp>
      <p:sp>
        <p:nvSpPr>
          <p:cNvPr id="172" name="Google Shape;172;p11"/>
          <p:cNvSpPr txBox="1">
            <a:spLocks noGrp="1"/>
          </p:cNvSpPr>
          <p:nvPr>
            <p:ph type="body" idx="1"/>
          </p:nvPr>
        </p:nvSpPr>
        <p:spPr>
          <a:xfrm>
            <a:off x="612775" y="1600200"/>
            <a:ext cx="8153400" cy="5257800"/>
          </a:xfrm>
          <a:prstGeom prst="rect">
            <a:avLst/>
          </a:prstGeom>
          <a:noFill/>
          <a:ln>
            <a:noFill/>
          </a:ln>
        </p:spPr>
        <p:txBody>
          <a:bodyPr spcFirstLastPara="1" wrap="square" lIns="91425" tIns="45700" rIns="91425" bIns="45700" anchor="t" anchorCtr="0">
            <a:normAutofit lnSpcReduction="10000"/>
          </a:bodyPr>
          <a:lstStyle/>
          <a:p>
            <a:pPr marL="319087" lvl="0" indent="-319087" algn="l" rtl="0">
              <a:lnSpc>
                <a:spcPct val="80000"/>
              </a:lnSpc>
              <a:spcBef>
                <a:spcPts val="0"/>
              </a:spcBef>
              <a:spcAft>
                <a:spcPts val="0"/>
              </a:spcAft>
              <a:buClr>
                <a:schemeClr val="accent2"/>
              </a:buClr>
              <a:buSzPts val="2220"/>
              <a:buFont typeface="Noto Sans Symbols"/>
              <a:buChar char="◻"/>
            </a:pPr>
            <a:r>
              <a:rPr lang="en-US" sz="3700" b="0" i="0" u="sng">
                <a:solidFill>
                  <a:schemeClr val="dk1"/>
                </a:solidFill>
                <a:latin typeface="Twentieth Century"/>
                <a:ea typeface="Twentieth Century"/>
                <a:cs typeface="Twentieth Century"/>
                <a:sym typeface="Twentieth Century"/>
              </a:rPr>
              <a:t>Argumentative persuasion</a:t>
            </a:r>
            <a:endParaRPr/>
          </a:p>
          <a:p>
            <a:pPr marL="639762" lvl="1" indent="-273048" algn="l" rtl="0">
              <a:lnSpc>
                <a:spcPct val="80000"/>
              </a:lnSpc>
              <a:spcBef>
                <a:spcPts val="500"/>
              </a:spcBef>
              <a:spcAft>
                <a:spcPts val="0"/>
              </a:spcAft>
              <a:buClr>
                <a:schemeClr val="accent1"/>
              </a:buClr>
              <a:buSzPts val="2310"/>
              <a:buFont typeface="Noto Sans Symbols"/>
              <a:buChar char="🞑"/>
            </a:pPr>
            <a:r>
              <a:rPr lang="en-US" sz="3300" b="0" i="0" u="none">
                <a:solidFill>
                  <a:schemeClr val="dk1"/>
                </a:solidFill>
                <a:latin typeface="Twentieth Century"/>
                <a:ea typeface="Twentieth Century"/>
                <a:cs typeface="Twentieth Century"/>
                <a:sym typeface="Twentieth Century"/>
              </a:rPr>
              <a:t>Evil speakers can twist evidence and disguise bad reasoning</a:t>
            </a:r>
            <a:endParaRPr sz="3000" b="0" i="0" u="none">
              <a:solidFill>
                <a:schemeClr val="dk1"/>
              </a:solidFill>
              <a:latin typeface="Twentieth Century"/>
              <a:ea typeface="Twentieth Century"/>
              <a:cs typeface="Twentieth Century"/>
              <a:sym typeface="Twentieth Century"/>
            </a:endParaRPr>
          </a:p>
          <a:p>
            <a:pPr marL="639762" lvl="1" indent="-273049" algn="l" rtl="0">
              <a:lnSpc>
                <a:spcPct val="80000"/>
              </a:lnSpc>
              <a:spcBef>
                <a:spcPts val="500"/>
              </a:spcBef>
              <a:spcAft>
                <a:spcPts val="0"/>
              </a:spcAft>
              <a:buSzPts val="2450"/>
              <a:buNone/>
            </a:pPr>
            <a:r>
              <a:rPr lang="en-US" sz="3500" b="0" i="0" u="none">
                <a:solidFill>
                  <a:srgbClr val="C00000"/>
                </a:solidFill>
                <a:latin typeface="Twentieth Century"/>
                <a:ea typeface="Twentieth Century"/>
                <a:cs typeface="Twentieth Century"/>
                <a:sym typeface="Twentieth Century"/>
              </a:rPr>
              <a:t>“The relation of the Jews to evil, even more, to the white-slave traffic, could be studied in Vienna…When thus for the first time I recognized the Jew as the cold-hearted, shameless, and calculating director of this revolting vice traffic in the scum of the big city, a cold shudder ran down my back.” –Adolph Hitler</a:t>
            </a:r>
            <a:endParaRPr sz="3500" b="0" i="0" u="none">
              <a:solidFill>
                <a:srgbClr val="C00000"/>
              </a:solidFill>
              <a:latin typeface="Twentieth Century"/>
              <a:ea typeface="Twentieth Century"/>
              <a:cs typeface="Twentieth Century"/>
              <a:sym typeface="Twentieth Century"/>
            </a:endParaRPr>
          </a:p>
          <a:p>
            <a:pPr marL="319088" lvl="0" indent="-185738" algn="l" rtl="0">
              <a:spcBef>
                <a:spcPts val="700"/>
              </a:spcBef>
              <a:spcAft>
                <a:spcPts val="0"/>
              </a:spcAft>
              <a:buSzPts val="2100"/>
              <a:buNone/>
            </a:pPr>
            <a:endParaRPr sz="3500" b="0" i="0" u="none">
              <a:solidFill>
                <a:srgbClr val="C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Harmful forms of persuasion:</a:t>
            </a:r>
            <a:endParaRPr/>
          </a:p>
        </p:txBody>
      </p:sp>
      <p:sp>
        <p:nvSpPr>
          <p:cNvPr id="182" name="Google Shape;182;p12"/>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3240"/>
              <a:buFont typeface="Noto Sans Symbols"/>
              <a:buChar char="◻"/>
            </a:pPr>
            <a:r>
              <a:rPr lang="en-US" sz="5400" b="0" i="0" u="sng">
                <a:solidFill>
                  <a:schemeClr val="dk1"/>
                </a:solidFill>
                <a:latin typeface="Twentieth Century"/>
                <a:ea typeface="Twentieth Century"/>
                <a:cs typeface="Twentieth Century"/>
                <a:sym typeface="Twentieth Century"/>
              </a:rPr>
              <a:t>Manipulative persuasion</a:t>
            </a:r>
            <a:endParaRPr/>
          </a:p>
          <a:p>
            <a:pPr marL="639762" lvl="1" indent="-273048" algn="l" rtl="0">
              <a:lnSpc>
                <a:spcPct val="100000"/>
              </a:lnSpc>
              <a:spcBef>
                <a:spcPts val="500"/>
              </a:spcBef>
              <a:spcAft>
                <a:spcPts val="0"/>
              </a:spcAft>
              <a:buClr>
                <a:schemeClr val="accent1"/>
              </a:buClr>
              <a:buSzPts val="3360"/>
              <a:buFont typeface="Noto Sans Symbols"/>
              <a:buChar char="🞑"/>
            </a:pPr>
            <a:r>
              <a:rPr lang="en-US" sz="4800" b="0" i="0" u="none">
                <a:solidFill>
                  <a:schemeClr val="dk1"/>
                </a:solidFill>
                <a:latin typeface="Twentieth Century"/>
                <a:ea typeface="Twentieth Century"/>
                <a:cs typeface="Twentieth Century"/>
                <a:sym typeface="Twentieth Century"/>
              </a:rPr>
              <a:t>Works by suggestion, colorful images, appealing music, and attractive spokespersons</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188" name="Google Shape;188;p13"/>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p>
            <a:pPr marL="319088" lvl="0" indent="-208598" algn="l" rtl="0">
              <a:spcBef>
                <a:spcPts val="0"/>
              </a:spcBef>
              <a:spcAft>
                <a:spcPts val="0"/>
              </a:spcAft>
              <a:buSzPts val="1740"/>
              <a:buNone/>
            </a:pPr>
            <a:endParaRPr sz="2900">
              <a:solidFill>
                <a:schemeClr val="dk1"/>
              </a:solidFill>
              <a:latin typeface="Twentieth Century"/>
              <a:ea typeface="Twentieth Century"/>
              <a:cs typeface="Twentieth Century"/>
              <a:sym typeface="Twentieth Century"/>
            </a:endParaRPr>
          </a:p>
        </p:txBody>
      </p:sp>
      <p:pic>
        <p:nvPicPr>
          <p:cNvPr id="189" name="Google Shape;189;p13" descr="Image result for manipulative images in advertisements  and their meanings"/>
          <p:cNvPicPr preferRelativeResize="0"/>
          <p:nvPr/>
        </p:nvPicPr>
        <p:blipFill rotWithShape="1">
          <a:blip r:embed="rId3">
            <a:alphaModFix/>
          </a:blip>
          <a:srcRect/>
          <a:stretch/>
        </p:blipFill>
        <p:spPr>
          <a:xfrm>
            <a:off x="-122237" y="0"/>
            <a:ext cx="4938712" cy="6167437"/>
          </a:xfrm>
          <a:prstGeom prst="rect">
            <a:avLst/>
          </a:prstGeom>
          <a:noFill/>
          <a:ln>
            <a:noFill/>
          </a:ln>
        </p:spPr>
      </p:pic>
      <p:pic>
        <p:nvPicPr>
          <p:cNvPr id="190" name="Google Shape;190;p13" descr="Image result for manipulative images in advertisements  and their meanings"/>
          <p:cNvPicPr preferRelativeResize="0"/>
          <p:nvPr/>
        </p:nvPicPr>
        <p:blipFill rotWithShape="1">
          <a:blip r:embed="rId4">
            <a:alphaModFix/>
          </a:blip>
          <a:srcRect/>
          <a:stretch/>
        </p:blipFill>
        <p:spPr>
          <a:xfrm>
            <a:off x="4702175" y="685800"/>
            <a:ext cx="4441825" cy="6172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p:tgtEl>
                                          <p:spTgt spid="1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Types of Evidence to use in </a:t>
            </a:r>
            <a:br>
              <a:rPr lang="en-US" sz="4000" b="0" i="0" u="none">
                <a:solidFill>
                  <a:schemeClr val="dk2"/>
                </a:solidFill>
                <a:latin typeface="Twentieth Century"/>
                <a:ea typeface="Twentieth Century"/>
                <a:cs typeface="Twentieth Century"/>
                <a:sym typeface="Twentieth Century"/>
              </a:rPr>
            </a:br>
            <a:r>
              <a:rPr lang="en-US" sz="4000" b="0" i="0" u="none">
                <a:solidFill>
                  <a:schemeClr val="dk2"/>
                </a:solidFill>
                <a:latin typeface="Twentieth Century"/>
                <a:ea typeface="Twentieth Century"/>
                <a:cs typeface="Twentieth Century"/>
                <a:sym typeface="Twentieth Century"/>
              </a:rPr>
              <a:t>Persuasive Speeches: </a:t>
            </a:r>
            <a:endParaRPr/>
          </a:p>
        </p:txBody>
      </p:sp>
      <p:sp>
        <p:nvSpPr>
          <p:cNvPr id="200" name="Google Shape;200;p15"/>
          <p:cNvSpPr txBox="1">
            <a:spLocks noGrp="1"/>
          </p:cNvSpPr>
          <p:nvPr>
            <p:ph type="body" idx="1"/>
          </p:nvPr>
        </p:nvSpPr>
        <p:spPr>
          <a:xfrm>
            <a:off x="612775" y="1600200"/>
            <a:ext cx="8226425" cy="5257800"/>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Facts, figures, statistics</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Use examples from “real life”</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Narratives</a:t>
            </a:r>
            <a:r>
              <a:rPr lang="en-US" sz="2900" b="0" i="0" u="none">
                <a:solidFill>
                  <a:schemeClr val="dk1"/>
                </a:solidFill>
                <a:latin typeface="Twentieth Century"/>
                <a:ea typeface="Twentieth Century"/>
                <a:cs typeface="Twentieth Century"/>
                <a:sym typeface="Twentieth Century"/>
              </a:rPr>
              <a:t>—make your audience witness to a living drama</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Use Expert Testimony/Witnesses</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0" i="0" u="none">
                <a:solidFill>
                  <a:schemeClr val="dk1"/>
                </a:solidFill>
                <a:latin typeface="Twentieth Century"/>
                <a:ea typeface="Twentieth Century"/>
                <a:cs typeface="Twentieth Century"/>
                <a:sym typeface="Twentieth Century"/>
              </a:rPr>
              <a:t>When you quote others, you are associating yourself with them, so be careful whom you choose!</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0" i="0" u="none">
                <a:solidFill>
                  <a:schemeClr val="dk1"/>
                </a:solidFill>
                <a:latin typeface="Twentieth Century"/>
                <a:ea typeface="Twentieth Century"/>
                <a:cs typeface="Twentieth Century"/>
                <a:sym typeface="Twentieth Century"/>
              </a:rPr>
              <a:t>Reluctant witnesses are those who testify against their apparent self-interest and so are often more powerful (such as Democratic critics of a Democratic president).</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609600" y="228600"/>
            <a:ext cx="81534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Evidence Example:</a:t>
            </a:r>
            <a:endParaRPr/>
          </a:p>
        </p:txBody>
      </p:sp>
      <p:sp>
        <p:nvSpPr>
          <p:cNvPr id="210" name="Google Shape;210;p16"/>
          <p:cNvSpPr txBox="1">
            <a:spLocks noGrp="1"/>
          </p:cNvSpPr>
          <p:nvPr>
            <p:ph type="body" idx="1"/>
          </p:nvPr>
        </p:nvSpPr>
        <p:spPr>
          <a:xfrm>
            <a:off x="0" y="1143000"/>
            <a:ext cx="9144000" cy="601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440"/>
              <a:buNone/>
            </a:pPr>
            <a:r>
              <a:rPr lang="en-US" sz="2400" b="1" i="0" u="none">
                <a:solidFill>
                  <a:schemeClr val="dk1"/>
                </a:solidFill>
                <a:latin typeface="Twentieth Century"/>
                <a:ea typeface="Twentieth Century"/>
                <a:cs typeface="Twentieth Century"/>
                <a:sym typeface="Twentieth Century"/>
              </a:rPr>
              <a:t>	“I know a child—well, she must be 13 now—I’d better call her a young woman…She has memories. She has hopes. And she has juvenile diabetes. </a:t>
            </a:r>
            <a:endParaRPr/>
          </a:p>
          <a:p>
            <a:pPr marL="0" lvl="0" indent="0" algn="l" rtl="0">
              <a:lnSpc>
                <a:spcPct val="80000"/>
              </a:lnSpc>
              <a:spcBef>
                <a:spcPts val="700"/>
              </a:spcBef>
              <a:spcAft>
                <a:spcPts val="0"/>
              </a:spcAft>
              <a:buSzPts val="1440"/>
              <a:buNone/>
            </a:pPr>
            <a:r>
              <a:rPr lang="en-US" sz="2400" b="1" i="0" u="none">
                <a:solidFill>
                  <a:schemeClr val="dk1"/>
                </a:solidFill>
                <a:latin typeface="Twentieth Century"/>
                <a:ea typeface="Twentieth Century"/>
                <a:cs typeface="Twentieth Century"/>
                <a:sym typeface="Twentieth Century"/>
              </a:rPr>
              <a:t>	Like so many kids with this disease, she has adjusted amazingly well. The insulin pump she wears—she’s decorated hers with rhinestones. She can insert her own catheter needle. She has learned to sleep through the blood drawings in the wee hours of the morning. She’s very brave. She is also quite bright and understands full well the progress of her disease and what it might ultimately mean: blindness, amputation, diabetic coma. Every day, she fights to have a future. </a:t>
            </a:r>
            <a:endParaRPr/>
          </a:p>
          <a:p>
            <a:pPr marL="0" lvl="0" indent="0" algn="l" rtl="0">
              <a:lnSpc>
                <a:spcPct val="80000"/>
              </a:lnSpc>
              <a:spcBef>
                <a:spcPts val="700"/>
              </a:spcBef>
              <a:spcAft>
                <a:spcPts val="0"/>
              </a:spcAft>
              <a:buSzPts val="1440"/>
              <a:buNone/>
            </a:pPr>
            <a:r>
              <a:rPr lang="en-US" sz="2400" b="1" i="0" u="none">
                <a:solidFill>
                  <a:schemeClr val="dk1"/>
                </a:solidFill>
                <a:latin typeface="Twentieth Century"/>
                <a:ea typeface="Twentieth Century"/>
                <a:cs typeface="Twentieth Century"/>
                <a:sym typeface="Twentieth Century"/>
              </a:rPr>
              <a:t>	What excuse will we offer this young woman should we fail her now? What might we tell…the millions of others who suffer? That when given an opportunity to help, we turned away? That facing political opposition, we lost our nerve? That even though we knew better, we did nothing?”</a:t>
            </a:r>
            <a:endParaRPr sz="2000" b="1" i="0" u="none">
              <a:solidFill>
                <a:schemeClr val="dk1"/>
              </a:solidFill>
              <a:latin typeface="Twentieth Century"/>
              <a:ea typeface="Twentieth Century"/>
              <a:cs typeface="Twentieth Century"/>
              <a:sym typeface="Twentieth Century"/>
            </a:endParaRPr>
          </a:p>
          <a:p>
            <a:pPr marL="0" lvl="0" indent="0" algn="r" rtl="0">
              <a:lnSpc>
                <a:spcPct val="80000"/>
              </a:lnSpc>
              <a:spcBef>
                <a:spcPts val="700"/>
              </a:spcBef>
              <a:spcAft>
                <a:spcPts val="0"/>
              </a:spcAft>
              <a:buSzPts val="1200"/>
              <a:buNone/>
            </a:pPr>
            <a:r>
              <a:rPr lang="en-US" sz="2000" b="0" i="0" u="none">
                <a:solidFill>
                  <a:schemeClr val="dk1"/>
                </a:solidFill>
                <a:latin typeface="Twentieth Century"/>
                <a:ea typeface="Twentieth Century"/>
                <a:cs typeface="Twentieth Century"/>
                <a:sym typeface="Twentieth Century"/>
              </a:rPr>
              <a:t>-Ron Reagan at the 2004 Democratic Convention urging delegates to support embryonic stem cell research</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Evidence Example:</a:t>
            </a:r>
            <a:endParaRPr/>
          </a:p>
        </p:txBody>
      </p:sp>
      <p:sp>
        <p:nvSpPr>
          <p:cNvPr id="220" name="Google Shape;220;p17"/>
          <p:cNvSpPr txBox="1">
            <a:spLocks noGrp="1"/>
          </p:cNvSpPr>
          <p:nvPr>
            <p:ph type="body" idx="1"/>
          </p:nvPr>
        </p:nvSpPr>
        <p:spPr>
          <a:xfrm>
            <a:off x="152400" y="1600200"/>
            <a:ext cx="8613775" cy="5105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500"/>
              <a:buNone/>
            </a:pPr>
            <a:r>
              <a:rPr lang="en-US" sz="2500" b="1" i="0" u="none">
                <a:solidFill>
                  <a:schemeClr val="dk1"/>
                </a:solidFill>
                <a:latin typeface="Twentieth Century"/>
                <a:ea typeface="Twentieth Century"/>
                <a:cs typeface="Twentieth Century"/>
                <a:sym typeface="Twentieth Century"/>
              </a:rPr>
              <a:t>	“It’s a cold, icy December afternoon. You hear a distant crash, then screams, and finally the unending moan of a car horn fills the silence. You rush the short distance to the scene of the crash, where you find an SUV overturned with a young woman and two small boys inside. The woman and one of the boys climb from the wreckage unhurt; the other boy, however, is pinned between the dashboard and the roof of the car, unconscious and not breathing.</a:t>
            </a:r>
            <a:endParaRPr/>
          </a:p>
          <a:p>
            <a:pPr marL="0" lvl="0" indent="0" algn="l" rtl="0">
              <a:lnSpc>
                <a:spcPct val="90000"/>
              </a:lnSpc>
              <a:spcBef>
                <a:spcPts val="700"/>
              </a:spcBef>
              <a:spcAft>
                <a:spcPts val="0"/>
              </a:spcAft>
              <a:buSzPts val="1500"/>
              <a:buNone/>
            </a:pPr>
            <a:r>
              <a:rPr lang="en-US" sz="2500" b="1" i="0" u="none">
                <a:solidFill>
                  <a:schemeClr val="dk1"/>
                </a:solidFill>
                <a:latin typeface="Twentieth Century"/>
                <a:ea typeface="Twentieth Century"/>
                <a:cs typeface="Twentieth Century"/>
                <a:sym typeface="Twentieth Century"/>
              </a:rPr>
              <a:t>	Would you know what to do? Or would you stand there wishing you did? These events are real. Bob Flath saved this child with the skills he acquired at his company’s first aid workshop.”</a:t>
            </a:r>
            <a:endParaRPr/>
          </a:p>
          <a:p>
            <a:pPr marL="0" lvl="0" indent="0" algn="r" rtl="0">
              <a:lnSpc>
                <a:spcPct val="90000"/>
              </a:lnSpc>
              <a:spcBef>
                <a:spcPts val="700"/>
              </a:spcBef>
              <a:spcAft>
                <a:spcPts val="0"/>
              </a:spcAft>
              <a:buSzPts val="1500"/>
              <a:buNone/>
            </a:pPr>
            <a:r>
              <a:rPr lang="en-US" sz="2500" b="0" i="0" u="none">
                <a:solidFill>
                  <a:schemeClr val="dk1"/>
                </a:solidFill>
                <a:latin typeface="Twentieth Century"/>
                <a:ea typeface="Twentieth Century"/>
                <a:cs typeface="Twentieth Century"/>
                <a:sym typeface="Twentieth Century"/>
              </a:rPr>
              <a:t>-</a:t>
            </a:r>
            <a:r>
              <a:rPr lang="en-US" sz="2400" b="0" i="0" u="none">
                <a:solidFill>
                  <a:schemeClr val="dk1"/>
                </a:solidFill>
                <a:latin typeface="Twentieth Century"/>
                <a:ea typeface="Twentieth Century"/>
                <a:cs typeface="Twentieth Century"/>
                <a:sym typeface="Twentieth Century"/>
              </a:rPr>
              <a:t>Kirsten Lientz, urging students to take a first aid course offered at her university</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Develop a Proof (an argument):</a:t>
            </a:r>
            <a:endParaRPr/>
          </a:p>
        </p:txBody>
      </p:sp>
      <p:sp>
        <p:nvSpPr>
          <p:cNvPr id="230" name="Google Shape;230;p18"/>
          <p:cNvSpPr txBox="1">
            <a:spLocks noGrp="1"/>
          </p:cNvSpPr>
          <p:nvPr>
            <p:ph type="body" idx="1"/>
          </p:nvPr>
        </p:nvSpPr>
        <p:spPr>
          <a:xfrm>
            <a:off x="228600" y="1600200"/>
            <a:ext cx="8915400" cy="5105400"/>
          </a:xfrm>
          <a:prstGeom prst="rect">
            <a:avLst/>
          </a:prstGeom>
          <a:noFill/>
          <a:ln>
            <a:noFill/>
          </a:ln>
        </p:spPr>
        <p:txBody>
          <a:bodyPr spcFirstLastPara="1" wrap="square" lIns="91425" tIns="45700" rIns="91425" bIns="45700" anchor="t" anchorCtr="0">
            <a:normAutofit lnSpcReduction="10000"/>
          </a:bodyPr>
          <a:lstStyle/>
          <a:p>
            <a:pPr marL="319087" lvl="0" indent="-319087" algn="l" rtl="0">
              <a:lnSpc>
                <a:spcPct val="100000"/>
              </a:lnSpc>
              <a:spcBef>
                <a:spcPts val="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Aristotle believed there were three forms of proof: </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1" i="0" u="sng">
                <a:solidFill>
                  <a:schemeClr val="dk1"/>
                </a:solidFill>
                <a:latin typeface="Twentieth Century"/>
                <a:ea typeface="Twentieth Century"/>
                <a:cs typeface="Twentieth Century"/>
                <a:sym typeface="Twentieth Century"/>
              </a:rPr>
              <a:t>Pathos</a:t>
            </a:r>
            <a:r>
              <a:rPr lang="en-US" sz="2600" b="0" i="0" u="none">
                <a:solidFill>
                  <a:schemeClr val="dk1"/>
                </a:solidFill>
                <a:latin typeface="Twentieth Century"/>
                <a:ea typeface="Twentieth Century"/>
                <a:cs typeface="Twentieth Century"/>
                <a:sym typeface="Twentieth Century"/>
              </a:rPr>
              <a:t>: appeals to </a:t>
            </a:r>
            <a:r>
              <a:rPr lang="en-US" sz="2600" b="0" i="1" u="none">
                <a:solidFill>
                  <a:schemeClr val="dk1"/>
                </a:solidFill>
                <a:latin typeface="Twentieth Century"/>
                <a:ea typeface="Twentieth Century"/>
                <a:cs typeface="Twentieth Century"/>
                <a:sym typeface="Twentieth Century"/>
              </a:rPr>
              <a:t>personal feelings </a:t>
            </a:r>
            <a:r>
              <a:rPr lang="en-US" sz="2600" b="0" i="0" u="none">
                <a:solidFill>
                  <a:schemeClr val="dk1"/>
                </a:solidFill>
                <a:latin typeface="Twentieth Century"/>
                <a:ea typeface="Twentieth Century"/>
                <a:cs typeface="Twentieth Century"/>
                <a:sym typeface="Twentieth Century"/>
              </a:rPr>
              <a:t>such as fear, pity, and anger</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1" i="0" u="sng">
                <a:solidFill>
                  <a:schemeClr val="dk1"/>
                </a:solidFill>
                <a:latin typeface="Twentieth Century"/>
                <a:ea typeface="Twentieth Century"/>
                <a:cs typeface="Twentieth Century"/>
                <a:sym typeface="Twentieth Century"/>
              </a:rPr>
              <a:t>Ethos</a:t>
            </a:r>
            <a:r>
              <a:rPr lang="en-US" sz="2600" b="0" i="0" u="none">
                <a:solidFill>
                  <a:schemeClr val="dk1"/>
                </a:solidFill>
                <a:latin typeface="Twentieth Century"/>
                <a:ea typeface="Twentieth Century"/>
                <a:cs typeface="Twentieth Century"/>
                <a:sym typeface="Twentieth Century"/>
              </a:rPr>
              <a:t>: audiences respond to the speaker’s competence, character, goodwill, and dynamism and the </a:t>
            </a:r>
            <a:r>
              <a:rPr lang="en-US" sz="2600" b="0" i="1" u="none">
                <a:solidFill>
                  <a:schemeClr val="dk1"/>
                </a:solidFill>
                <a:latin typeface="Twentieth Century"/>
                <a:ea typeface="Twentieth Century"/>
                <a:cs typeface="Twentieth Century"/>
                <a:sym typeface="Twentieth Century"/>
              </a:rPr>
              <a:t>credibility</a:t>
            </a:r>
            <a:r>
              <a:rPr lang="en-US" sz="2600" b="0" i="0" u="none">
                <a:solidFill>
                  <a:schemeClr val="dk1"/>
                </a:solidFill>
                <a:latin typeface="Twentieth Century"/>
                <a:ea typeface="Twentieth Century"/>
                <a:cs typeface="Twentieth Century"/>
                <a:sym typeface="Twentieth Century"/>
              </a:rPr>
              <a:t> of the evidence</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1" i="0" u="sng">
                <a:solidFill>
                  <a:schemeClr val="dk1"/>
                </a:solidFill>
                <a:latin typeface="Twentieth Century"/>
                <a:ea typeface="Twentieth Century"/>
                <a:cs typeface="Twentieth Century"/>
                <a:sym typeface="Twentieth Century"/>
              </a:rPr>
              <a:t>Logos</a:t>
            </a:r>
            <a:r>
              <a:rPr lang="en-US" sz="2600" b="0" i="0" u="none">
                <a:solidFill>
                  <a:schemeClr val="dk1"/>
                </a:solidFill>
                <a:latin typeface="Twentieth Century"/>
                <a:ea typeface="Twentieth Century"/>
                <a:cs typeface="Twentieth Century"/>
                <a:sym typeface="Twentieth Century"/>
              </a:rPr>
              <a:t>: appeals to </a:t>
            </a:r>
            <a:r>
              <a:rPr lang="en-US" sz="2600" b="0" i="1" u="none">
                <a:solidFill>
                  <a:schemeClr val="dk1"/>
                </a:solidFill>
                <a:latin typeface="Twentieth Century"/>
                <a:ea typeface="Twentieth Century"/>
                <a:cs typeface="Twentieth Century"/>
                <a:sym typeface="Twentieth Century"/>
              </a:rPr>
              <a:t>reason</a:t>
            </a:r>
            <a:r>
              <a:rPr lang="en-US" sz="2600" b="0" i="0" u="none">
                <a:solidFill>
                  <a:schemeClr val="dk1"/>
                </a:solidFill>
                <a:latin typeface="Twentieth Century"/>
                <a:ea typeface="Twentieth Century"/>
                <a:cs typeface="Twentieth Century"/>
                <a:sym typeface="Twentieth Century"/>
              </a:rPr>
              <a:t> (logical arguments)</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none">
                <a:solidFill>
                  <a:schemeClr val="dk1"/>
                </a:solidFill>
                <a:latin typeface="Twentieth Century"/>
                <a:ea typeface="Twentieth Century"/>
                <a:cs typeface="Twentieth Century"/>
                <a:sym typeface="Twentieth Century"/>
              </a:rPr>
              <a:t>Scholars today believe that there is one final element to the proof: </a:t>
            </a:r>
            <a:endParaRPr/>
          </a:p>
          <a:p>
            <a:pPr marL="639762" lvl="1" indent="-273049" algn="l" rtl="0">
              <a:lnSpc>
                <a:spcPct val="100000"/>
              </a:lnSpc>
              <a:spcBef>
                <a:spcPts val="500"/>
              </a:spcBef>
              <a:spcAft>
                <a:spcPts val="0"/>
              </a:spcAft>
              <a:buClr>
                <a:schemeClr val="accent1"/>
              </a:buClr>
              <a:buSzPts val="1820"/>
              <a:buFont typeface="Noto Sans Symbols"/>
              <a:buChar char="🞑"/>
            </a:pPr>
            <a:r>
              <a:rPr lang="en-US" sz="2600" b="1" i="0" u="sng">
                <a:solidFill>
                  <a:schemeClr val="dk1"/>
                </a:solidFill>
                <a:latin typeface="Twentieth Century"/>
                <a:ea typeface="Twentieth Century"/>
                <a:cs typeface="Twentieth Century"/>
                <a:sym typeface="Twentieth Century"/>
              </a:rPr>
              <a:t>Mythos:</a:t>
            </a:r>
            <a:r>
              <a:rPr lang="en-US" sz="2600" b="0" i="0" u="none">
                <a:solidFill>
                  <a:schemeClr val="dk1"/>
                </a:solidFill>
                <a:latin typeface="Twentieth Century"/>
                <a:ea typeface="Twentieth Century"/>
                <a:cs typeface="Twentieth Century"/>
                <a:sym typeface="Twentieth Century"/>
              </a:rPr>
              <a:t> appeals to the </a:t>
            </a:r>
            <a:r>
              <a:rPr lang="en-US" sz="2600" b="0" i="1" u="none">
                <a:solidFill>
                  <a:schemeClr val="dk1"/>
                </a:solidFill>
                <a:latin typeface="Twentieth Century"/>
                <a:ea typeface="Twentieth Century"/>
                <a:cs typeface="Twentieth Century"/>
                <a:sym typeface="Twentieth Century"/>
              </a:rPr>
              <a:t>traditions and values </a:t>
            </a:r>
            <a:r>
              <a:rPr lang="en-US" sz="2600" b="0" i="0" u="none">
                <a:solidFill>
                  <a:schemeClr val="dk1"/>
                </a:solidFill>
                <a:latin typeface="Twentieth Century"/>
                <a:ea typeface="Twentieth Century"/>
                <a:cs typeface="Twentieth Century"/>
                <a:sym typeface="Twentieth Century"/>
              </a:rPr>
              <a:t>of your culture, legends, and folktales</a:t>
            </a:r>
            <a:endParaRPr/>
          </a:p>
          <a:p>
            <a:pPr marL="319088" lvl="0" indent="-220028" algn="l" rtl="0">
              <a:spcBef>
                <a:spcPts val="700"/>
              </a:spcBef>
              <a:spcAft>
                <a:spcPts val="0"/>
              </a:spcAft>
              <a:buSzPts val="1560"/>
              <a:buNone/>
            </a:pPr>
            <a:endParaRPr sz="2600" b="0"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Logos: The heart of an argument</a:t>
            </a:r>
            <a:endParaRPr/>
          </a:p>
        </p:txBody>
      </p:sp>
      <p:sp>
        <p:nvSpPr>
          <p:cNvPr id="240" name="Google Shape;240;p19"/>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1740"/>
              <a:buFont typeface="Noto Sans Symbols"/>
              <a:buChar char="◻"/>
            </a:pPr>
            <a:r>
              <a:rPr lang="en-US" sz="2900" b="1" i="0" u="sng">
                <a:solidFill>
                  <a:schemeClr val="dk1"/>
                </a:solidFill>
                <a:latin typeface="Twentieth Century"/>
                <a:ea typeface="Twentieth Century"/>
                <a:cs typeface="Twentieth Century"/>
                <a:sym typeface="Twentieth Century"/>
              </a:rPr>
              <a:t>Reason from a principle </a:t>
            </a:r>
            <a:r>
              <a:rPr lang="en-US" sz="2900" b="0" i="0" u="none">
                <a:solidFill>
                  <a:schemeClr val="dk1"/>
                </a:solidFill>
                <a:latin typeface="Twentieth Century"/>
                <a:ea typeface="Twentieth Century"/>
                <a:cs typeface="Twentieth Century"/>
                <a:sym typeface="Twentieth Century"/>
              </a:rPr>
              <a:t>that you believe everyone in your audience accepts (such as “Freedom of Speech”)</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sng">
                <a:solidFill>
                  <a:schemeClr val="dk1"/>
                </a:solidFill>
                <a:latin typeface="Twentieth Century"/>
                <a:ea typeface="Twentieth Century"/>
                <a:cs typeface="Twentieth Century"/>
                <a:sym typeface="Twentieth Century"/>
              </a:rPr>
              <a:t>Reason from reality </a:t>
            </a:r>
            <a:r>
              <a:rPr lang="en-US" sz="2900" b="0" i="0" u="none">
                <a:solidFill>
                  <a:schemeClr val="dk1"/>
                </a:solidFill>
                <a:latin typeface="Twentieth Century"/>
                <a:ea typeface="Twentieth Century"/>
                <a:cs typeface="Twentieth Century"/>
                <a:sym typeface="Twentieth Century"/>
              </a:rPr>
              <a:t>using statistics, comparisons, and even scientific data (Science is a good-term---a key word to give your data credibility)</a:t>
            </a:r>
            <a:endParaRPr/>
          </a:p>
          <a:p>
            <a:pPr marL="319087" lvl="0" indent="-319087" algn="l" rtl="0">
              <a:lnSpc>
                <a:spcPct val="100000"/>
              </a:lnSpc>
              <a:spcBef>
                <a:spcPts val="700"/>
              </a:spcBef>
              <a:spcAft>
                <a:spcPts val="0"/>
              </a:spcAft>
              <a:buClr>
                <a:schemeClr val="accent2"/>
              </a:buClr>
              <a:buSzPts val="1740"/>
              <a:buFont typeface="Noto Sans Symbols"/>
              <a:buChar char="◻"/>
            </a:pPr>
            <a:r>
              <a:rPr lang="en-US" sz="2900" b="1" i="0" u="sng">
                <a:solidFill>
                  <a:schemeClr val="dk1"/>
                </a:solidFill>
                <a:latin typeface="Twentieth Century"/>
                <a:ea typeface="Twentieth Century"/>
                <a:cs typeface="Twentieth Century"/>
                <a:sym typeface="Twentieth Century"/>
              </a:rPr>
              <a:t>Reason with parallel cases </a:t>
            </a:r>
            <a:r>
              <a:rPr lang="en-US" sz="2900" b="0" i="0" u="none">
                <a:solidFill>
                  <a:schemeClr val="dk1"/>
                </a:solidFill>
                <a:latin typeface="Twentieth Century"/>
                <a:ea typeface="Twentieth Century"/>
                <a:cs typeface="Twentieth Century"/>
                <a:sym typeface="Twentieth Century"/>
              </a:rPr>
              <a:t>which are used to frame an unfamiliar concept in something more familiar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500"/>
                                        <p:tgtEl>
                                          <p:spTgt spid="2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xEl>
                                              <p:pRg st="1" end="1"/>
                                            </p:txEl>
                                          </p:spTgt>
                                        </p:tgtEl>
                                        <p:attrNameLst>
                                          <p:attrName>style.visibility</p:attrName>
                                        </p:attrNameLst>
                                      </p:cBhvr>
                                      <p:to>
                                        <p:strVal val="visible"/>
                                      </p:to>
                                    </p:set>
                                    <p:animEffect transition="in" filter="fade">
                                      <p:cBhvr>
                                        <p:cTn id="12" dur="500"/>
                                        <p:tgtEl>
                                          <p:spTgt spid="2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xEl>
                                              <p:pRg st="2" end="2"/>
                                            </p:txEl>
                                          </p:spTgt>
                                        </p:tgtEl>
                                        <p:attrNameLst>
                                          <p:attrName>style.visibility</p:attrName>
                                        </p:attrNameLst>
                                      </p:cBhvr>
                                      <p:to>
                                        <p:strVal val="visible"/>
                                      </p:to>
                                    </p:set>
                                    <p:animEffect transition="in" filter="fade">
                                      <p:cBhvr>
                                        <p:cTn id="17" dur="500"/>
                                        <p:tgtEl>
                                          <p:spTgt spid="2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Which element is used in this painting?</a:t>
            </a:r>
            <a:endParaRPr/>
          </a:p>
        </p:txBody>
      </p:sp>
      <p:pic>
        <p:nvPicPr>
          <p:cNvPr id="250" name="Google Shape;250;p20" descr="http://wabiskaoskenzhio.files.wordpress.com/2010/08/american_progress_gac_18701.jpg"/>
          <p:cNvPicPr preferRelativeResize="0"/>
          <p:nvPr/>
        </p:nvPicPr>
        <p:blipFill rotWithShape="1">
          <a:blip r:embed="rId3">
            <a:alphaModFix/>
          </a:blip>
          <a:srcRect/>
          <a:stretch/>
        </p:blipFill>
        <p:spPr>
          <a:xfrm>
            <a:off x="155575" y="1447800"/>
            <a:ext cx="8836025" cy="4800600"/>
          </a:xfrm>
          <a:prstGeom prst="rect">
            <a:avLst/>
          </a:prstGeom>
          <a:noFill/>
          <a:ln>
            <a:noFill/>
          </a:ln>
        </p:spPr>
      </p:pic>
      <p:sp>
        <p:nvSpPr>
          <p:cNvPr id="251" name="Google Shape;251;p20"/>
          <p:cNvSpPr txBox="1"/>
          <p:nvPr/>
        </p:nvSpPr>
        <p:spPr>
          <a:xfrm>
            <a:off x="155575" y="6248400"/>
            <a:ext cx="88360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a:solidFill>
                  <a:schemeClr val="dk1"/>
                </a:solidFill>
                <a:latin typeface="Twentieth Century"/>
                <a:ea typeface="Twentieth Century"/>
                <a:cs typeface="Twentieth Century"/>
                <a:sym typeface="Twentieth Century"/>
              </a:rPr>
              <a:t>American Progress by John Gast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Twentieth Century"/>
              <a:buNone/>
            </a:pPr>
            <a:r>
              <a:rPr lang="en-US" sz="4400" b="0" i="0" u="none">
                <a:solidFill>
                  <a:schemeClr val="lt1"/>
                </a:solidFill>
                <a:latin typeface="Twentieth Century"/>
                <a:ea typeface="Twentieth Century"/>
                <a:cs typeface="Twentieth Century"/>
                <a:sym typeface="Twentieth Century"/>
              </a:rPr>
              <a:t>Aristotle</a:t>
            </a:r>
            <a:endParaRPr/>
          </a:p>
        </p:txBody>
      </p:sp>
      <p:pic>
        <p:nvPicPr>
          <p:cNvPr id="94" name="Google Shape;94;p4" descr="aristotle.gif"/>
          <p:cNvPicPr preferRelativeResize="0">
            <a:picLocks noGrp="1"/>
          </p:cNvPicPr>
          <p:nvPr>
            <p:ph type="body" idx="1"/>
          </p:nvPr>
        </p:nvPicPr>
        <p:blipFill rotWithShape="1">
          <a:blip r:embed="rId3">
            <a:alphaModFix/>
          </a:blip>
          <a:srcRect/>
          <a:stretch/>
        </p:blipFill>
        <p:spPr>
          <a:xfrm>
            <a:off x="457200" y="1524000"/>
            <a:ext cx="1762125" cy="2305050"/>
          </a:xfrm>
          <a:prstGeom prst="rect">
            <a:avLst/>
          </a:prstGeom>
          <a:noFill/>
          <a:ln>
            <a:noFill/>
          </a:ln>
        </p:spPr>
      </p:pic>
      <p:sp>
        <p:nvSpPr>
          <p:cNvPr id="95" name="Google Shape;95;p4"/>
          <p:cNvSpPr txBox="1">
            <a:spLocks noGrp="1"/>
          </p:cNvSpPr>
          <p:nvPr>
            <p:ph type="body" idx="2"/>
          </p:nvPr>
        </p:nvSpPr>
        <p:spPr>
          <a:xfrm>
            <a:off x="2438400" y="1600200"/>
            <a:ext cx="64008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2"/>
              </a:buClr>
              <a:buSzPts val="1920"/>
              <a:buFont typeface="Noto Sans Symbols"/>
              <a:buChar char="⦿"/>
            </a:pPr>
            <a:r>
              <a:rPr lang="en-US" sz="3200" b="0" i="0" u="sng" strike="noStrike" cap="none">
                <a:solidFill>
                  <a:schemeClr val="dk1"/>
                </a:solidFill>
                <a:latin typeface="Twentieth Century"/>
                <a:ea typeface="Twentieth Century"/>
                <a:cs typeface="Twentieth Century"/>
                <a:sym typeface="Twentieth Century"/>
              </a:rPr>
              <a:t>The goal of argumentative writing and  speaking is to persuade your audience that your ideas are valid, or more valid than someone else's</a:t>
            </a:r>
            <a:r>
              <a:rPr lang="en-US" sz="3200" b="0" i="0" u="none" strike="noStrike" cap="none">
                <a:solidFill>
                  <a:schemeClr val="dk1"/>
                </a:solidFill>
                <a:latin typeface="Twentieth Century"/>
                <a:ea typeface="Twentieth Century"/>
                <a:cs typeface="Twentieth Century"/>
                <a:sym typeface="Twentieth Century"/>
              </a:rPr>
              <a:t>. </a:t>
            </a:r>
            <a:endParaRPr/>
          </a:p>
          <a:p>
            <a:pPr marL="419100" marR="0" lvl="0" indent="-382587" algn="l" rtl="0">
              <a:lnSpc>
                <a:spcPct val="100000"/>
              </a:lnSpc>
              <a:spcBef>
                <a:spcPts val="700"/>
              </a:spcBef>
              <a:spcAft>
                <a:spcPts val="0"/>
              </a:spcAft>
              <a:buClr>
                <a:schemeClr val="accent2"/>
              </a:buClr>
              <a:buSzPts val="1920"/>
              <a:buFont typeface="Noto Sans Symbols"/>
              <a:buChar char="⦿"/>
            </a:pPr>
            <a:r>
              <a:rPr lang="en-US" sz="3200" b="0" i="0" u="none" strike="noStrike" cap="none">
                <a:solidFill>
                  <a:schemeClr val="dk1"/>
                </a:solidFill>
                <a:latin typeface="Twentieth Century"/>
                <a:ea typeface="Twentieth Century"/>
                <a:cs typeface="Twentieth Century"/>
                <a:sym typeface="Twentieth Century"/>
              </a:rPr>
              <a:t>The Greek philosopher Aristotle divided the means of persuasion, appeals, into three categories--Ethos, Pathos, Logos.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title" idx="4294967295"/>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100000"/>
              </a:lnSpc>
              <a:spcBef>
                <a:spcPts val="0"/>
              </a:spcBef>
              <a:spcAft>
                <a:spcPts val="0"/>
              </a:spcAft>
              <a:buClr>
                <a:schemeClr val="dk1"/>
              </a:buClr>
              <a:buSzPts val="3600"/>
              <a:buFont typeface="Twentieth Century"/>
              <a:buNone/>
            </a:pPr>
            <a:r>
              <a:rPr lang="en-US" sz="3600" b="0" i="0" u="none" strike="noStrike" cap="none">
                <a:solidFill>
                  <a:schemeClr val="dk1"/>
                </a:solidFill>
                <a:latin typeface="Twentieth Century"/>
                <a:ea typeface="Twentieth Century"/>
                <a:cs typeface="Twentieth Century"/>
                <a:sym typeface="Twentieth Century"/>
              </a:rPr>
              <a:t>American Progress by John Gast </a:t>
            </a:r>
            <a:br>
              <a:rPr lang="en-US" sz="3600" b="0" i="0" u="none" strike="noStrike" cap="none">
                <a:solidFill>
                  <a:schemeClr val="dk1"/>
                </a:solidFill>
                <a:latin typeface="Twentieth Century"/>
                <a:ea typeface="Twentieth Century"/>
                <a:cs typeface="Twentieth Century"/>
                <a:sym typeface="Twentieth Century"/>
              </a:rPr>
            </a:br>
            <a:endParaRPr/>
          </a:p>
        </p:txBody>
      </p:sp>
      <p:sp>
        <p:nvSpPr>
          <p:cNvPr id="261" name="Google Shape;261;p21"/>
          <p:cNvSpPr txBox="1">
            <a:spLocks noGrp="1"/>
          </p:cNvSpPr>
          <p:nvPr>
            <p:ph type="body" idx="4294967295"/>
          </p:nvPr>
        </p:nvSpPr>
        <p:spPr>
          <a:xfrm>
            <a:off x="0" y="1600200"/>
            <a:ext cx="9144000" cy="51054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70000"/>
              </a:lnSpc>
              <a:spcBef>
                <a:spcPts val="0"/>
              </a:spcBef>
              <a:spcAft>
                <a:spcPts val="0"/>
              </a:spcAft>
              <a:buClr>
                <a:schemeClr val="accent2"/>
              </a:buClr>
              <a:buSzPts val="1020"/>
              <a:buFont typeface="Noto Sans Symbols"/>
              <a:buNone/>
            </a:pPr>
            <a:r>
              <a:rPr lang="en-US" sz="1700" b="1" i="0" u="none">
                <a:solidFill>
                  <a:schemeClr val="dk1"/>
                </a:solidFill>
                <a:latin typeface="Twentieth Century"/>
                <a:ea typeface="Twentieth Century"/>
                <a:cs typeface="Twentieth Century"/>
                <a:sym typeface="Twentieth Century"/>
              </a:rPr>
              <a:t>Excerpts from explanatory text that George A. Croffut provided to market John Gast's 1872 lithograph American Progress. </a:t>
            </a:r>
            <a:r>
              <a:rPr lang="en-US" sz="1700" b="0" i="0" u="none">
                <a:solidFill>
                  <a:schemeClr val="dk1"/>
                </a:solidFill>
                <a:latin typeface="Twentieth Century"/>
                <a:ea typeface="Twentieth Century"/>
                <a:cs typeface="Twentieth Century"/>
                <a:sym typeface="Twentieth Century"/>
              </a:rPr>
              <a:t/>
            </a:r>
            <a:br>
              <a:rPr lang="en-US" sz="1700" b="0" i="0" u="none">
                <a:solidFill>
                  <a:schemeClr val="dk1"/>
                </a:solidFill>
                <a:latin typeface="Twentieth Century"/>
                <a:ea typeface="Twentieth Century"/>
                <a:cs typeface="Twentieth Century"/>
                <a:sym typeface="Twentieth Century"/>
              </a:rPr>
            </a:br>
            <a:endParaRPr sz="1700" b="1" i="0" u="none">
              <a:solidFill>
                <a:schemeClr val="dk1"/>
              </a:solidFill>
              <a:latin typeface="Twentieth Century"/>
              <a:ea typeface="Twentieth Century"/>
              <a:cs typeface="Twentieth Century"/>
              <a:sym typeface="Twentieth Century"/>
            </a:endParaRPr>
          </a:p>
          <a:p>
            <a:pPr marL="0" marR="0" lvl="0" indent="0" algn="l" rtl="0">
              <a:lnSpc>
                <a:spcPct val="70000"/>
              </a:lnSpc>
              <a:spcBef>
                <a:spcPts val="700"/>
              </a:spcBef>
              <a:spcAft>
                <a:spcPts val="0"/>
              </a:spcAft>
              <a:buClr>
                <a:schemeClr val="accent2"/>
              </a:buClr>
              <a:buSzPts val="1080"/>
              <a:buFont typeface="Noto Sans Symbols"/>
              <a:buNone/>
            </a:pPr>
            <a:r>
              <a:rPr lang="en-US" sz="1800" b="1" i="0" u="none">
                <a:solidFill>
                  <a:schemeClr val="dk1"/>
                </a:solidFill>
                <a:latin typeface="Twentieth Century"/>
                <a:ea typeface="Twentieth Century"/>
                <a:cs typeface="Twentieth Century"/>
                <a:sym typeface="Twentieth Century"/>
              </a:rPr>
              <a:t>This rich and wonderful country--the progress of which at the present time, is the wonder of the old world--was until recently, inhabited exclusively by the lurking savage and wild beasts of prey. If the rapid progress of the "Great West" has surprised our people, what will those of other countries think of the "Far West," which was destined at an early day, to be the vast granary [grain producing region], as it is now the treasure chamber of our country?...</a:t>
            </a:r>
            <a:endParaRPr/>
          </a:p>
          <a:p>
            <a:pPr marL="0" marR="0" lvl="0" indent="0" algn="l" rtl="0">
              <a:lnSpc>
                <a:spcPct val="70000"/>
              </a:lnSpc>
              <a:spcBef>
                <a:spcPts val="700"/>
              </a:spcBef>
              <a:spcAft>
                <a:spcPts val="0"/>
              </a:spcAft>
              <a:buClr>
                <a:schemeClr val="accent2"/>
              </a:buClr>
              <a:buSzPts val="1080"/>
              <a:buFont typeface="Noto Sans Symbols"/>
              <a:buNone/>
            </a:pPr>
            <a:r>
              <a:rPr lang="en-US" sz="1800" b="1" i="0" u="none">
                <a:solidFill>
                  <a:schemeClr val="dk1"/>
                </a:solidFill>
                <a:latin typeface="Twentieth Century"/>
                <a:ea typeface="Twentieth Century"/>
                <a:cs typeface="Twentieth Century"/>
                <a:sym typeface="Twentieth Century"/>
              </a:rPr>
              <a:t>In the foreground, the central and principal figure, a beautiful and charming Female, is floating westward through the air bearing on her forehead the "Star of Empire...." On the right of the picture is a city, steamships, manufactories, schools and churches over which beams of light are streaming and filling the air--indicative of civilization. The general tone of the picture on the left declares darkness, waste and confusion. From the city proceed the three great continental lines of railway.... Next to these are the transportation wagons, overland stage, hunters, gold seekers, pony express, pioneer emigrant and the warrior dance of the "noble red man." Fleeing from "Progress"...are Indians, buffaloes, wild horses, bears, and other game, moving Westward, ever Westward, the Indians with their squaws, papooses, and "pony lodges," turn their despairing faces towards, as they flee the wondrous vision. The "Star" is too much for them.</a:t>
            </a:r>
            <a:endParaRPr/>
          </a:p>
          <a:p>
            <a:pPr marL="0" marR="0" lvl="0" indent="0" algn="l" rtl="0">
              <a:lnSpc>
                <a:spcPct val="70000"/>
              </a:lnSpc>
              <a:spcBef>
                <a:spcPts val="700"/>
              </a:spcBef>
              <a:spcAft>
                <a:spcPts val="0"/>
              </a:spcAft>
              <a:buClr>
                <a:schemeClr val="accent2"/>
              </a:buClr>
              <a:buSzPts val="1080"/>
              <a:buFont typeface="Noto Sans Symbols"/>
              <a:buNone/>
            </a:pPr>
            <a:r>
              <a:rPr lang="en-US" sz="1800" b="1" i="0" u="none">
                <a:solidFill>
                  <a:schemeClr val="dk1"/>
                </a:solidFill>
                <a:latin typeface="Twentieth Century"/>
                <a:ea typeface="Twentieth Century"/>
                <a:cs typeface="Twentieth Century"/>
                <a:sym typeface="Twentieth Century"/>
              </a:rPr>
              <a:t>...What home, from the miner's humble cabin to the stately marble mansion of the capitalist, should be without this Great National Picture, which illustrates in the most artistic manner all the gigantic results of American Brains and Hands! Who would not have such a beautiful token to remind them of the country's </a:t>
            </a:r>
            <a:r>
              <a:rPr lang="en-US" sz="1700" b="1" i="0" u="none">
                <a:solidFill>
                  <a:schemeClr val="dk1"/>
                </a:solidFill>
                <a:latin typeface="Twentieth Century"/>
                <a:ea typeface="Twentieth Century"/>
                <a:cs typeface="Twentieth Century"/>
                <a:sym typeface="Twentieth Century"/>
              </a:rPr>
              <a:t>grandeur and enterprise which have caused the mighty wilderness to blossom like the rose!!!</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Which element is used in this example?</a:t>
            </a:r>
            <a:endParaRPr/>
          </a:p>
        </p:txBody>
      </p:sp>
      <p:sp>
        <p:nvSpPr>
          <p:cNvPr id="271" name="Google Shape;271;p22"/>
          <p:cNvSpPr txBox="1">
            <a:spLocks noGrp="1"/>
          </p:cNvSpPr>
          <p:nvPr>
            <p:ph type="body" idx="1"/>
          </p:nvPr>
        </p:nvSpPr>
        <p:spPr>
          <a:xfrm>
            <a:off x="0" y="1600200"/>
            <a:ext cx="9144000" cy="5105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SzPts val="1440"/>
              <a:buNone/>
            </a:pPr>
            <a:r>
              <a:rPr lang="en-US" sz="2400" b="1" i="0" u="none">
                <a:solidFill>
                  <a:schemeClr val="dk1"/>
                </a:solidFill>
                <a:latin typeface="Twentieth Century"/>
                <a:ea typeface="Twentieth Century"/>
                <a:cs typeface="Twentieth Century"/>
                <a:sym typeface="Twentieth Century"/>
              </a:rPr>
              <a:t>	“There was a day when I walked into the halls of this Senate and worked closely with many of you and your staffs. There was a wonderful day when I was fortunate enough to serve the President of the United States in a capacity I had dreamed of all my life. And for a time, I felt that people looked up to me. Today, I can tell you how hard it is to have people speaking down to me. But nothing has been harder than losing the independence and control we all so value in life. I need help getting out of bed, help taking a shower, and help getting dressed. </a:t>
            </a:r>
            <a:endParaRPr/>
          </a:p>
          <a:p>
            <a:pPr marL="0" lvl="0" indent="0" algn="l" rtl="0">
              <a:lnSpc>
                <a:spcPct val="80000"/>
              </a:lnSpc>
              <a:spcBef>
                <a:spcPts val="700"/>
              </a:spcBef>
              <a:spcAft>
                <a:spcPts val="0"/>
              </a:spcAft>
              <a:buSzPts val="1440"/>
              <a:buNone/>
            </a:pPr>
            <a:r>
              <a:rPr lang="en-US" sz="2400" b="1" i="0" u="none">
                <a:solidFill>
                  <a:schemeClr val="dk1"/>
                </a:solidFill>
                <a:latin typeface="Twentieth Century"/>
                <a:ea typeface="Twentieth Century"/>
                <a:cs typeface="Twentieth Century"/>
                <a:sym typeface="Twentieth Century"/>
              </a:rPr>
              <a:t>	There are some who oppose a simple seven-day waiting period for hand-gun purchases because it would inconvenience gun buyers. Well, I guess I am paying for their convenience. And I am one of the lucky ones. I survived being shot through the head. Other shooting victims are not as fortunate.”</a:t>
            </a:r>
            <a:endParaRPr/>
          </a:p>
          <a:p>
            <a:pPr marL="0" lvl="0" indent="0" algn="l" rtl="0">
              <a:lnSpc>
                <a:spcPct val="80000"/>
              </a:lnSpc>
              <a:spcBef>
                <a:spcPts val="700"/>
              </a:spcBef>
              <a:spcAft>
                <a:spcPts val="0"/>
              </a:spcAft>
              <a:buSzPts val="1320"/>
              <a:buNone/>
            </a:pPr>
            <a:r>
              <a:rPr lang="en-US" sz="2200" b="0" i="0" u="none">
                <a:solidFill>
                  <a:schemeClr val="dk1"/>
                </a:solidFill>
                <a:latin typeface="Twentieth Century"/>
                <a:ea typeface="Twentieth Century"/>
                <a:cs typeface="Twentieth Century"/>
                <a:sym typeface="Twentieth Century"/>
              </a:rPr>
              <a:t>-James Brady, Presidential Press Secretary who was shot during the assassination attempt on President Reagan</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Which element is used in this example?</a:t>
            </a:r>
            <a:endParaRPr/>
          </a:p>
        </p:txBody>
      </p:sp>
      <p:sp>
        <p:nvSpPr>
          <p:cNvPr id="277" name="Google Shape;277;p23"/>
          <p:cNvSpPr txBox="1">
            <a:spLocks noGrp="1"/>
          </p:cNvSpPr>
          <p:nvPr>
            <p:ph type="body" idx="1"/>
          </p:nvPr>
        </p:nvSpPr>
        <p:spPr>
          <a:xfrm>
            <a:off x="0" y="1600200"/>
            <a:ext cx="9144000" cy="5105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60"/>
              <a:buNone/>
            </a:pPr>
            <a:r>
              <a:rPr lang="en-US" sz="3100" b="1" i="0" u="none">
                <a:solidFill>
                  <a:schemeClr val="dk1"/>
                </a:solidFill>
                <a:latin typeface="Twentieth Century"/>
                <a:ea typeface="Twentieth Century"/>
                <a:cs typeface="Twentieth Century"/>
                <a:sym typeface="Twentieth Century"/>
              </a:rPr>
              <a:t>	“The American flag stands for more than our power and our interests. Our founders dedicated this country to the cause of human dignity, the rights of every person and the possibilities of every life. This conviction leads us into the world to help the afflicted, and defend the peace, and confound the designs of evil men.”</a:t>
            </a:r>
            <a:endParaRPr/>
          </a:p>
          <a:p>
            <a:pPr marL="0" lvl="0" indent="0" algn="l" rtl="0">
              <a:lnSpc>
                <a:spcPct val="100000"/>
              </a:lnSpc>
              <a:spcBef>
                <a:spcPts val="700"/>
              </a:spcBef>
              <a:spcAft>
                <a:spcPts val="0"/>
              </a:spcAft>
              <a:buSzPts val="1860"/>
              <a:buNone/>
            </a:pPr>
            <a:r>
              <a:rPr lang="en-US" sz="3100" b="0" i="0" u="none">
                <a:solidFill>
                  <a:schemeClr val="dk1"/>
                </a:solidFill>
                <a:latin typeface="Twentieth Century"/>
                <a:ea typeface="Twentieth Century"/>
                <a:cs typeface="Twentieth Century"/>
                <a:sym typeface="Twentieth Century"/>
              </a:rPr>
              <a:t>President George W. Bush, State of the Union address 2003</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Which element is used in this example?</a:t>
            </a:r>
            <a:endParaRPr/>
          </a:p>
        </p:txBody>
      </p:sp>
      <p:sp>
        <p:nvSpPr>
          <p:cNvPr id="283" name="Google Shape;283;p24"/>
          <p:cNvSpPr txBox="1">
            <a:spLocks noGrp="1"/>
          </p:cNvSpPr>
          <p:nvPr>
            <p:ph type="body" idx="1"/>
          </p:nvPr>
        </p:nvSpPr>
        <p:spPr>
          <a:xfrm>
            <a:off x="0" y="1600200"/>
            <a:ext cx="9144000" cy="5105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320"/>
              <a:buNone/>
            </a:pPr>
            <a:r>
              <a:rPr lang="en-US" sz="2200" b="1" i="0" u="none">
                <a:solidFill>
                  <a:schemeClr val="dk1"/>
                </a:solidFill>
                <a:latin typeface="Twentieth Century"/>
                <a:ea typeface="Twentieth Century"/>
                <a:cs typeface="Twentieth Century"/>
                <a:sym typeface="Twentieth Century"/>
              </a:rPr>
              <a:t>	“I want you to imagine with me a computer game called “Puppy Shoot.” In this game puppies run across the screen. Using a joystick, the game player aims a gun that shoots the puppies. The player is awarded one point for a flesh wound, three points for a body shot, and ten points for a head shot. Blood spurts out each time a puppy is hit—and brain tissue splatters all over whenever there’s a head shot. The dead puppies pile up at the bottom of the screen. When the shooter gets to 1,000 points, he gets to exchange his pistol for an Uzi, and the point values go up. </a:t>
            </a:r>
            <a:endParaRPr/>
          </a:p>
          <a:p>
            <a:pPr marL="0" lvl="0" indent="0" algn="l" rtl="0">
              <a:lnSpc>
                <a:spcPct val="80000"/>
              </a:lnSpc>
              <a:spcBef>
                <a:spcPts val="700"/>
              </a:spcBef>
              <a:spcAft>
                <a:spcPts val="0"/>
              </a:spcAft>
              <a:buSzPts val="1320"/>
              <a:buNone/>
            </a:pPr>
            <a:r>
              <a:rPr lang="en-US" sz="2200" b="1" i="0" u="none">
                <a:solidFill>
                  <a:schemeClr val="dk1"/>
                </a:solidFill>
                <a:latin typeface="Twentieth Century"/>
                <a:ea typeface="Twentieth Century"/>
                <a:cs typeface="Twentieth Century"/>
                <a:sym typeface="Twentieth Century"/>
              </a:rPr>
              <a:t>	If a game as disgusting as that were to be developed, every animal rights group in the country, along with a lot of other organizations, would protest, and there would be all sorts of attempts made to get the game taken off the market. Yet, if you just change puppies to people in the game I described, there are dozens of them already on the market—sold under such names as “Blood Bath,” “Psycho Toxic,” “Redneck Rampage,” and “Soldier of Fortune.”</a:t>
            </a:r>
            <a:endParaRPr/>
          </a:p>
          <a:p>
            <a:pPr marL="0" lvl="0" indent="0" algn="l" rtl="0">
              <a:lnSpc>
                <a:spcPct val="80000"/>
              </a:lnSpc>
              <a:spcBef>
                <a:spcPts val="700"/>
              </a:spcBef>
              <a:spcAft>
                <a:spcPts val="0"/>
              </a:spcAft>
              <a:buSzPts val="1200"/>
              <a:buNone/>
            </a:pPr>
            <a:r>
              <a:rPr lang="en-US" sz="2000" b="0" i="0" u="none">
                <a:solidFill>
                  <a:schemeClr val="dk1"/>
                </a:solidFill>
                <a:latin typeface="Twentieth Century"/>
                <a:ea typeface="Twentieth Century"/>
                <a:cs typeface="Twentieth Century"/>
                <a:sym typeface="Twentieth Century"/>
              </a:rPr>
              <a:t>-Dr. Richard Corlin, President of the American Medical Association, 2001. “The Secrets of Gun Violence in America.”</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Constructing an Argument</a:t>
            </a:r>
            <a:endParaRPr/>
          </a:p>
        </p:txBody>
      </p:sp>
      <p:sp>
        <p:nvSpPr>
          <p:cNvPr id="289" name="Google Shape;289;p25"/>
          <p:cNvSpPr txBox="1">
            <a:spLocks noGrp="1"/>
          </p:cNvSpPr>
          <p:nvPr>
            <p:ph type="body" idx="1"/>
          </p:nvPr>
        </p:nvSpPr>
        <p:spPr>
          <a:xfrm>
            <a:off x="152400" y="1600200"/>
            <a:ext cx="8839200" cy="5105400"/>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2400"/>
              <a:buFont typeface="Noto Sans Symbols"/>
              <a:buChar char="◻"/>
            </a:pPr>
            <a:r>
              <a:rPr lang="en-US" sz="4000" b="1" i="0" u="sng">
                <a:solidFill>
                  <a:schemeClr val="dk1"/>
                </a:solidFill>
                <a:latin typeface="Twentieth Century"/>
                <a:ea typeface="Twentieth Century"/>
                <a:cs typeface="Twentieth Century"/>
                <a:sym typeface="Twentieth Century"/>
              </a:rPr>
              <a:t>Create an Awareness of the problem/issue</a:t>
            </a:r>
            <a:endParaRPr/>
          </a:p>
          <a:p>
            <a:pPr marL="639762" lvl="1" indent="-273049" algn="l" rtl="0">
              <a:lnSpc>
                <a:spcPct val="100000"/>
              </a:lnSpc>
              <a:spcBef>
                <a:spcPts val="500"/>
              </a:spcBef>
              <a:spcAft>
                <a:spcPts val="0"/>
              </a:spcAft>
              <a:buClr>
                <a:schemeClr val="accent1"/>
              </a:buClr>
              <a:buSzPts val="2520"/>
              <a:buFont typeface="Noto Sans Symbols"/>
              <a:buChar char="🞑"/>
            </a:pPr>
            <a:r>
              <a:rPr lang="en-US" sz="3600" b="0" i="0" u="none">
                <a:solidFill>
                  <a:schemeClr val="dk1"/>
                </a:solidFill>
                <a:latin typeface="Twentieth Century"/>
                <a:ea typeface="Twentieth Century"/>
                <a:cs typeface="Twentieth Century"/>
                <a:sym typeface="Twentieth Century"/>
              </a:rPr>
              <a:t>First, make sure that the audience knows that the issue exists</a:t>
            </a:r>
            <a:endParaRPr/>
          </a:p>
          <a:p>
            <a:pPr marL="639762" lvl="1" indent="-273049" algn="l" rtl="0">
              <a:lnSpc>
                <a:spcPct val="100000"/>
              </a:lnSpc>
              <a:spcBef>
                <a:spcPts val="500"/>
              </a:spcBef>
              <a:spcAft>
                <a:spcPts val="0"/>
              </a:spcAft>
              <a:buClr>
                <a:schemeClr val="accent1"/>
              </a:buClr>
              <a:buSzPts val="2520"/>
              <a:buFont typeface="Noto Sans Symbols"/>
              <a:buChar char="🞑"/>
            </a:pPr>
            <a:r>
              <a:rPr lang="en-US" sz="3600" b="0" i="0" u="none">
                <a:solidFill>
                  <a:schemeClr val="dk1"/>
                </a:solidFill>
                <a:latin typeface="Twentieth Century"/>
                <a:ea typeface="Twentieth Century"/>
                <a:cs typeface="Twentieth Century"/>
                <a:sym typeface="Twentieth Century"/>
              </a:rPr>
              <a:t>Make a case for the problem/issue is an important one that needs to be fixed/addressed</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Constructing an Argument</a:t>
            </a:r>
            <a:endParaRPr/>
          </a:p>
        </p:txBody>
      </p:sp>
      <p:sp>
        <p:nvSpPr>
          <p:cNvPr id="295" name="Google Shape;295;p26"/>
          <p:cNvSpPr txBox="1">
            <a:spLocks noGrp="1"/>
          </p:cNvSpPr>
          <p:nvPr>
            <p:ph type="body" idx="1"/>
          </p:nvPr>
        </p:nvSpPr>
        <p:spPr>
          <a:xfrm>
            <a:off x="152400" y="1600200"/>
            <a:ext cx="8839200" cy="5105400"/>
          </a:xfrm>
          <a:prstGeom prst="rect">
            <a:avLst/>
          </a:prstGeom>
          <a:noFill/>
          <a:ln>
            <a:noFill/>
          </a:ln>
        </p:spPr>
        <p:txBody>
          <a:bodyPr spcFirstLastPara="1" wrap="square" lIns="91425" tIns="45700" rIns="91425" bIns="45700" anchor="t" anchorCtr="0">
            <a:normAutofit/>
          </a:bodyPr>
          <a:lstStyle/>
          <a:p>
            <a:pPr marL="319087" lvl="0" indent="-319087" algn="l" rtl="0">
              <a:lnSpc>
                <a:spcPct val="90000"/>
              </a:lnSpc>
              <a:spcBef>
                <a:spcPts val="0"/>
              </a:spcBef>
              <a:spcAft>
                <a:spcPts val="0"/>
              </a:spcAft>
              <a:buClr>
                <a:schemeClr val="accent2"/>
              </a:buClr>
              <a:buSzPts val="2400"/>
              <a:buFont typeface="Noto Sans Symbols"/>
              <a:buChar char="◻"/>
            </a:pPr>
            <a:r>
              <a:rPr lang="en-US" sz="4000" b="1" i="0" u="sng">
                <a:solidFill>
                  <a:schemeClr val="dk1"/>
                </a:solidFill>
                <a:latin typeface="Twentieth Century"/>
                <a:ea typeface="Twentieth Century"/>
                <a:cs typeface="Twentieth Century"/>
                <a:sym typeface="Twentieth Century"/>
              </a:rPr>
              <a:t>Create an understanding of the issue/problem</a:t>
            </a:r>
            <a:endParaRPr/>
          </a:p>
          <a:p>
            <a:pPr marL="639762" lvl="1" indent="-273049" algn="l" rtl="0">
              <a:lnSpc>
                <a:spcPct val="9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Use data and statistics to illustrate the problem/issue</a:t>
            </a:r>
            <a:endParaRPr/>
          </a:p>
          <a:p>
            <a:pPr marL="639762" lvl="1" indent="-273049" algn="l" rtl="0">
              <a:lnSpc>
                <a:spcPct val="9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Use testimony, stories, examples to connect with your audience (Logos, Pathos, Ethos, Mythos)</a:t>
            </a:r>
            <a:endParaRPr/>
          </a:p>
          <a:p>
            <a:pPr marL="639762" lvl="1" indent="-273049" algn="l" rtl="0">
              <a:lnSpc>
                <a:spcPct val="9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You can also respectfully address the “other side” of the issue/problem</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Constructing an Argument</a:t>
            </a:r>
            <a:endParaRPr/>
          </a:p>
        </p:txBody>
      </p:sp>
      <p:sp>
        <p:nvSpPr>
          <p:cNvPr id="305" name="Google Shape;305;p27"/>
          <p:cNvSpPr txBox="1">
            <a:spLocks noGrp="1"/>
          </p:cNvSpPr>
          <p:nvPr>
            <p:ph type="body" idx="1"/>
          </p:nvPr>
        </p:nvSpPr>
        <p:spPr>
          <a:xfrm>
            <a:off x="152400" y="1600200"/>
            <a:ext cx="8839200" cy="5105400"/>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2400"/>
              <a:buFont typeface="Noto Sans Symbols"/>
              <a:buChar char="◻"/>
            </a:pPr>
            <a:r>
              <a:rPr lang="en-US" sz="4000" b="1" i="0" u="sng">
                <a:solidFill>
                  <a:schemeClr val="dk1"/>
                </a:solidFill>
                <a:latin typeface="Twentieth Century"/>
                <a:ea typeface="Twentieth Century"/>
                <a:cs typeface="Twentieth Century"/>
                <a:sym typeface="Twentieth Century"/>
              </a:rPr>
              <a:t>Offer a solution/plan/action that would address the issue or solve the problem:</a:t>
            </a:r>
            <a:endParaRPr/>
          </a:p>
          <a:p>
            <a:pPr marL="639762" lvl="1" indent="-273049" algn="l" rtl="0">
              <a:lnSpc>
                <a:spcPct val="10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If you have offered a valid argument, the audience may accept your position and be ready to act.</a:t>
            </a:r>
            <a:endParaRPr/>
          </a:p>
          <a:p>
            <a:pPr marL="639762" lvl="1" indent="-273049" algn="l" rtl="0">
              <a:lnSpc>
                <a:spcPct val="10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Have a valid plan that is logical</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Constructing an Argument</a:t>
            </a:r>
            <a:endParaRPr/>
          </a:p>
        </p:txBody>
      </p:sp>
      <p:sp>
        <p:nvSpPr>
          <p:cNvPr id="311" name="Google Shape;311;p28"/>
          <p:cNvSpPr txBox="1">
            <a:spLocks noGrp="1"/>
          </p:cNvSpPr>
          <p:nvPr>
            <p:ph type="body" idx="1"/>
          </p:nvPr>
        </p:nvSpPr>
        <p:spPr>
          <a:xfrm>
            <a:off x="152400" y="1600200"/>
            <a:ext cx="8839200" cy="5105400"/>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2400"/>
              <a:buFont typeface="Noto Sans Symbols"/>
              <a:buChar char="◻"/>
            </a:pPr>
            <a:r>
              <a:rPr lang="en-US" sz="4000" b="1" i="0" u="sng" dirty="0">
                <a:solidFill>
                  <a:schemeClr val="dk1"/>
                </a:solidFill>
                <a:latin typeface="Twentieth Century"/>
                <a:ea typeface="Twentieth Century"/>
                <a:cs typeface="Twentieth Century"/>
                <a:sym typeface="Twentieth Century"/>
              </a:rPr>
              <a:t>Enactment:</a:t>
            </a:r>
            <a:endParaRPr dirty="0"/>
          </a:p>
          <a:p>
            <a:pPr marL="639762" lvl="1" indent="-273049" algn="l" rtl="0">
              <a:lnSpc>
                <a:spcPct val="100000"/>
              </a:lnSpc>
              <a:spcBef>
                <a:spcPts val="500"/>
              </a:spcBef>
              <a:spcAft>
                <a:spcPts val="0"/>
              </a:spcAft>
              <a:buClr>
                <a:schemeClr val="accent1"/>
              </a:buClr>
              <a:buSzPts val="2590"/>
              <a:buFont typeface="Noto Sans Symbols"/>
              <a:buChar char="🞑"/>
            </a:pPr>
            <a:r>
              <a:rPr lang="en-US" sz="3700" b="0" i="0" u="none">
                <a:solidFill>
                  <a:schemeClr val="dk1"/>
                </a:solidFill>
                <a:latin typeface="Twentieth Century"/>
                <a:ea typeface="Twentieth Century"/>
                <a:cs typeface="Twentieth Century"/>
                <a:sym typeface="Twentieth Century"/>
              </a:rPr>
              <a:t>Get them to act on what you say or the argument you presented</a:t>
            </a:r>
            <a:endParaRPr/>
          </a:p>
          <a:p>
            <a:pPr marL="639762" lvl="1" indent="-273049" algn="l" rtl="0">
              <a:lnSpc>
                <a:spcPct val="100000"/>
              </a:lnSpc>
              <a:spcBef>
                <a:spcPts val="500"/>
              </a:spcBef>
              <a:spcAft>
                <a:spcPts val="0"/>
              </a:spcAft>
              <a:buClr>
                <a:schemeClr val="accent1"/>
              </a:buClr>
              <a:buSzPts val="2590"/>
              <a:buFont typeface="Noto Sans Symbols"/>
              <a:buChar char="🞑"/>
            </a:pPr>
            <a:r>
              <a:rPr lang="en-US" sz="3700" b="0" i="0" u="none" dirty="0">
                <a:solidFill>
                  <a:schemeClr val="dk1"/>
                </a:solidFill>
                <a:latin typeface="Twentieth Century"/>
                <a:ea typeface="Twentieth Century"/>
                <a:cs typeface="Twentieth Century"/>
                <a:sym typeface="Twentieth Century"/>
              </a:rPr>
              <a:t>Have them sign a petition, raise their hands, voice agreement, write letters to politicians, etc.</a:t>
            </a:r>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Very Controversial Topics/</a:t>
            </a:r>
            <a:br>
              <a:rPr lang="en-US" sz="4000" b="0" i="0" u="none">
                <a:solidFill>
                  <a:schemeClr val="dk2"/>
                </a:solidFill>
                <a:latin typeface="Twentieth Century"/>
                <a:ea typeface="Twentieth Century"/>
                <a:cs typeface="Twentieth Century"/>
                <a:sym typeface="Twentieth Century"/>
              </a:rPr>
            </a:br>
            <a:r>
              <a:rPr lang="en-US" sz="4000" b="0" i="0" u="none">
                <a:solidFill>
                  <a:schemeClr val="dk2"/>
                </a:solidFill>
                <a:latin typeface="Twentieth Century"/>
                <a:ea typeface="Twentieth Century"/>
                <a:cs typeface="Twentieth Century"/>
                <a:sym typeface="Twentieth Century"/>
              </a:rPr>
              <a:t>Difficult audiences:</a:t>
            </a:r>
            <a:endParaRPr/>
          </a:p>
        </p:txBody>
      </p:sp>
      <p:sp>
        <p:nvSpPr>
          <p:cNvPr id="321" name="Google Shape;321;p29"/>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2160"/>
              <a:buFont typeface="Noto Sans Symbols"/>
              <a:buChar char="◻"/>
            </a:pPr>
            <a:r>
              <a:rPr lang="en-US" sz="3600" b="1" i="0" u="sng">
                <a:solidFill>
                  <a:schemeClr val="dk1"/>
                </a:solidFill>
                <a:latin typeface="Twentieth Century"/>
                <a:ea typeface="Twentieth Century"/>
                <a:cs typeface="Twentieth Century"/>
                <a:sym typeface="Twentieth Century"/>
              </a:rPr>
              <a:t>Set modest goals </a:t>
            </a:r>
            <a:r>
              <a:rPr lang="en-US" sz="3600" b="0" i="0" u="none">
                <a:solidFill>
                  <a:schemeClr val="dk1"/>
                </a:solidFill>
                <a:latin typeface="Twentieth Century"/>
                <a:ea typeface="Twentieth Century"/>
                <a:cs typeface="Twentieth Century"/>
                <a:sym typeface="Twentieth Century"/>
              </a:rPr>
              <a:t>(you may not change anyone’s mind), such as asking only for a fair hearing from the audience.</a:t>
            </a:r>
            <a:endParaRPr/>
          </a:p>
          <a:p>
            <a:pPr marL="319087" lvl="0" indent="-319087" algn="l" rtl="0">
              <a:lnSpc>
                <a:spcPct val="100000"/>
              </a:lnSpc>
              <a:spcBef>
                <a:spcPts val="700"/>
              </a:spcBef>
              <a:spcAft>
                <a:spcPts val="0"/>
              </a:spcAft>
              <a:buClr>
                <a:schemeClr val="accent2"/>
              </a:buClr>
              <a:buSzPts val="2160"/>
              <a:buFont typeface="Noto Sans Symbols"/>
              <a:buChar char="◻"/>
            </a:pPr>
            <a:r>
              <a:rPr lang="en-US" sz="3600" b="1" i="0" u="sng">
                <a:solidFill>
                  <a:schemeClr val="dk1"/>
                </a:solidFill>
                <a:latin typeface="Twentieth Century"/>
                <a:ea typeface="Twentieth Century"/>
                <a:cs typeface="Twentieth Century"/>
                <a:sym typeface="Twentieth Century"/>
              </a:rPr>
              <a:t>Give a multi-sided presentation</a:t>
            </a:r>
            <a:endParaRPr/>
          </a:p>
          <a:p>
            <a:pPr marL="639762" lvl="1" indent="-273049" algn="l" rtl="0">
              <a:lnSpc>
                <a:spcPct val="100000"/>
              </a:lnSpc>
              <a:spcBef>
                <a:spcPts val="500"/>
              </a:spcBef>
              <a:spcAft>
                <a:spcPts val="0"/>
              </a:spcAft>
              <a:buClr>
                <a:schemeClr val="accent1"/>
              </a:buClr>
              <a:buSzPts val="2240"/>
              <a:buFont typeface="Noto Sans Symbols"/>
              <a:buChar char="🞑"/>
            </a:pPr>
            <a:r>
              <a:rPr lang="en-US" sz="3200" b="0" i="0" u="none">
                <a:solidFill>
                  <a:schemeClr val="dk1"/>
                </a:solidFill>
                <a:latin typeface="Twentieth Century"/>
                <a:ea typeface="Twentieth Century"/>
                <a:cs typeface="Twentieth Century"/>
                <a:sym typeface="Twentieth Century"/>
              </a:rPr>
              <a:t>Acknowledge the arguments on the other side</a:t>
            </a:r>
            <a:endParaRPr/>
          </a:p>
          <a:p>
            <a:pPr marL="639762" lvl="1" indent="-273049" algn="l" rtl="0">
              <a:lnSpc>
                <a:spcPct val="100000"/>
              </a:lnSpc>
              <a:spcBef>
                <a:spcPts val="500"/>
              </a:spcBef>
              <a:spcAft>
                <a:spcPts val="0"/>
              </a:spcAft>
              <a:buClr>
                <a:schemeClr val="accent1"/>
              </a:buClr>
              <a:buSzPts val="2240"/>
              <a:buFont typeface="Noto Sans Symbols"/>
              <a:buChar char="🞑"/>
            </a:pPr>
            <a:r>
              <a:rPr lang="en-US" sz="3200" b="0" i="0" u="none">
                <a:solidFill>
                  <a:schemeClr val="dk1"/>
                </a:solidFill>
                <a:latin typeface="Twentieth Century"/>
                <a:ea typeface="Twentieth Century"/>
                <a:cs typeface="Twentieth Century"/>
                <a:sym typeface="Twentieth Century"/>
              </a:rPr>
              <a:t>Show respect at all times for the opposition</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Example of Multi-Sided:</a:t>
            </a:r>
            <a:endParaRPr/>
          </a:p>
        </p:txBody>
      </p:sp>
      <p:sp>
        <p:nvSpPr>
          <p:cNvPr id="331" name="Google Shape;331;p30"/>
          <p:cNvSpPr txBox="1">
            <a:spLocks noGrp="1"/>
          </p:cNvSpPr>
          <p:nvPr>
            <p:ph type="body" idx="1"/>
          </p:nvPr>
        </p:nvSpPr>
        <p:spPr>
          <a:xfrm>
            <a:off x="228600" y="1600200"/>
            <a:ext cx="8537575" cy="5029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620"/>
              <a:buNone/>
            </a:pPr>
            <a:r>
              <a:rPr lang="en-US" sz="2700" b="0" i="0" u="none">
                <a:solidFill>
                  <a:schemeClr val="dk1"/>
                </a:solidFill>
                <a:latin typeface="Twentieth Century"/>
                <a:ea typeface="Twentieth Century"/>
                <a:cs typeface="Twentieth Century"/>
                <a:sym typeface="Twentieth Century"/>
              </a:rPr>
              <a:t>	“I know that many of you  may not like to hear what I’m saying, but think about it. If capital punishment does not deter violent crime, if indeed it may encourage more violent crime, isn’t it time we put capital punishment itself on trial?</a:t>
            </a:r>
            <a:endParaRPr/>
          </a:p>
          <a:p>
            <a:pPr marL="0" lvl="0" indent="0" algn="l" rtl="0">
              <a:lnSpc>
                <a:spcPct val="90000"/>
              </a:lnSpc>
              <a:spcBef>
                <a:spcPts val="700"/>
              </a:spcBef>
              <a:spcAft>
                <a:spcPts val="0"/>
              </a:spcAft>
              <a:buSzPts val="1620"/>
              <a:buNone/>
            </a:pPr>
            <a:r>
              <a:rPr lang="en-US" sz="2700" b="0" i="0" u="none">
                <a:solidFill>
                  <a:schemeClr val="dk1"/>
                </a:solidFill>
                <a:latin typeface="Twentieth Century"/>
                <a:ea typeface="Twentieth Century"/>
                <a:cs typeface="Twentieth Century"/>
                <a:sym typeface="Twentieth Century"/>
              </a:rPr>
              <a:t>	I know that the desire for revenge can be strong. If someone I love had been murdered, I would want the killer’s life in return. I wouldn’t care if capital punishment wasn’t fair. I wouldn’t care that it condones brutality. I would just want an eye for an eye. But that doesn’t mean you should give it to me. It doesn’t mean that society should base its policy on my anger and hatred.”</a:t>
            </a:r>
            <a:br>
              <a:rPr lang="en-US" sz="2700" b="0" i="0" u="none">
                <a:solidFill>
                  <a:schemeClr val="dk1"/>
                </a:solidFill>
                <a:latin typeface="Twentieth Century"/>
                <a:ea typeface="Twentieth Century"/>
                <a:cs typeface="Twentieth Century"/>
                <a:sym typeface="Twentieth Century"/>
              </a:rPr>
            </a:b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101" name="Google Shape;101;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strike="noStrike" cap="none">
                <a:solidFill>
                  <a:schemeClr val="dk1"/>
                </a:solidFill>
                <a:latin typeface="Twentieth Century"/>
                <a:ea typeface="Twentieth Century"/>
                <a:cs typeface="Twentieth Century"/>
                <a:sym typeface="Twentieth Century"/>
              </a:rPr>
              <a:t>A </a:t>
            </a:r>
            <a:r>
              <a:rPr lang="en-US" sz="2900" b="1" i="0" u="none" strike="noStrike" cap="none">
                <a:solidFill>
                  <a:schemeClr val="dk1"/>
                </a:solidFill>
                <a:latin typeface="Twentieth Century"/>
                <a:ea typeface="Twentieth Century"/>
                <a:cs typeface="Twentieth Century"/>
                <a:sym typeface="Twentieth Century"/>
              </a:rPr>
              <a:t>persuasive speech</a:t>
            </a:r>
            <a:r>
              <a:rPr lang="en-US" sz="2900" b="0" i="0" u="none" strike="noStrike" cap="none">
                <a:solidFill>
                  <a:schemeClr val="dk1"/>
                </a:solidFill>
                <a:latin typeface="Twentieth Century"/>
                <a:ea typeface="Twentieth Century"/>
                <a:cs typeface="Twentieth Century"/>
                <a:sym typeface="Twentieth Century"/>
              </a:rPr>
              <a:t> is a specific type of </a:t>
            </a:r>
            <a:r>
              <a:rPr lang="en-US" sz="2900" b="1" i="0" u="none" strike="noStrike" cap="none">
                <a:solidFill>
                  <a:schemeClr val="dk1"/>
                </a:solidFill>
                <a:latin typeface="Twentieth Century"/>
                <a:ea typeface="Twentieth Century"/>
                <a:cs typeface="Twentieth Century"/>
                <a:sym typeface="Twentieth Century"/>
              </a:rPr>
              <a:t>speech</a:t>
            </a:r>
            <a:r>
              <a:rPr lang="en-US" sz="2900" b="0" i="0" u="none" strike="noStrike" cap="none">
                <a:solidFill>
                  <a:schemeClr val="dk1"/>
                </a:solidFill>
                <a:latin typeface="Twentieth Century"/>
                <a:ea typeface="Twentieth Century"/>
                <a:cs typeface="Twentieth Century"/>
                <a:sym typeface="Twentieth Century"/>
              </a:rPr>
              <a:t> in which the speaker has a goal of convincing the audience to accept his or her point of view. The </a:t>
            </a:r>
            <a:r>
              <a:rPr lang="en-US" sz="2900" b="1" i="0" u="none" strike="noStrike" cap="none">
                <a:solidFill>
                  <a:schemeClr val="dk1"/>
                </a:solidFill>
                <a:latin typeface="Twentieth Century"/>
                <a:ea typeface="Twentieth Century"/>
                <a:cs typeface="Twentieth Century"/>
                <a:sym typeface="Twentieth Century"/>
              </a:rPr>
              <a:t>speech</a:t>
            </a:r>
            <a:r>
              <a:rPr lang="en-US" sz="2900" b="0" i="0" u="none" strike="noStrike" cap="none">
                <a:solidFill>
                  <a:schemeClr val="dk1"/>
                </a:solidFill>
                <a:latin typeface="Twentieth Century"/>
                <a:ea typeface="Twentieth Century"/>
                <a:cs typeface="Twentieth Century"/>
                <a:sym typeface="Twentieth Century"/>
              </a:rPr>
              <a:t> is arranged in such a way as to hopefully cause the audience to accept all or part of the expressed view.</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p:nvPr/>
        </p:nvSpPr>
        <p:spPr>
          <a:xfrm>
            <a:off x="114300" y="600075"/>
            <a:ext cx="8915400" cy="6134100"/>
          </a:xfrm>
          <a:prstGeom prst="rect">
            <a:avLst/>
          </a:prstGeom>
          <a:solidFill>
            <a:srgbClr val="FFFF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37" name="Google Shape;337;p31"/>
          <p:cNvSpPr txBox="1"/>
          <p:nvPr/>
        </p:nvSpPr>
        <p:spPr>
          <a:xfrm>
            <a:off x="0" y="0"/>
            <a:ext cx="9144000" cy="609600"/>
          </a:xfrm>
          <a:prstGeom prst="rect">
            <a:avLst/>
          </a:prstGeom>
          <a:solidFill>
            <a:srgbClr val="000082"/>
          </a:solid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Clr>
                <a:schemeClr val="lt1"/>
              </a:buClr>
              <a:buSzPts val="3000"/>
              <a:buFont typeface="Twentieth Century"/>
              <a:buNone/>
            </a:pPr>
            <a:r>
              <a:rPr lang="en-US" sz="3000" b="1" i="0" u="none">
                <a:solidFill>
                  <a:schemeClr val="lt1"/>
                </a:solidFill>
                <a:latin typeface="Twentieth Century"/>
                <a:ea typeface="Twentieth Century"/>
                <a:cs typeface="Twentieth Century"/>
                <a:sym typeface="Twentieth Century"/>
              </a:rPr>
              <a:t>B a s i c s   i n   a   B o x</a:t>
            </a:r>
            <a:endParaRPr/>
          </a:p>
        </p:txBody>
      </p:sp>
      <p:sp>
        <p:nvSpPr>
          <p:cNvPr id="338" name="Google Shape;338;p31"/>
          <p:cNvSpPr txBox="1"/>
          <p:nvPr/>
        </p:nvSpPr>
        <p:spPr>
          <a:xfrm>
            <a:off x="287337" y="939800"/>
            <a:ext cx="8488362" cy="5668962"/>
          </a:xfrm>
          <a:prstGeom prst="rect">
            <a:avLst/>
          </a:prstGeom>
          <a:solidFill>
            <a:schemeClr val="lt1"/>
          </a:solidFill>
          <a:ln w="9525" cap="flat" cmpd="sng">
            <a:solidFill>
              <a:srgbClr val="BA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39" name="Google Shape;339;p31"/>
          <p:cNvSpPr txBox="1"/>
          <p:nvPr/>
        </p:nvSpPr>
        <p:spPr>
          <a:xfrm>
            <a:off x="295275" y="935037"/>
            <a:ext cx="3671887" cy="396875"/>
          </a:xfrm>
          <a:prstGeom prst="rect">
            <a:avLst/>
          </a:prstGeom>
          <a:solidFill>
            <a:srgbClr val="BA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GUIDELINES &amp; STANDARDS</a:t>
            </a:r>
            <a:endParaRPr/>
          </a:p>
        </p:txBody>
      </p:sp>
      <p:sp>
        <p:nvSpPr>
          <p:cNvPr id="340" name="Google Shape;340;p31"/>
          <p:cNvSpPr txBox="1"/>
          <p:nvPr/>
        </p:nvSpPr>
        <p:spPr>
          <a:xfrm>
            <a:off x="4043362" y="957262"/>
            <a:ext cx="3689350" cy="3937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BA0000"/>
              </a:buClr>
              <a:buSzPts val="1800"/>
              <a:buFont typeface="Twentieth Century"/>
              <a:buNone/>
            </a:pPr>
            <a:r>
              <a:rPr lang="en-US" sz="1800" b="1" i="0" u="none">
                <a:solidFill>
                  <a:srgbClr val="BA0000"/>
                </a:solidFill>
                <a:latin typeface="Twentieth Century"/>
                <a:ea typeface="Twentieth Century"/>
                <a:cs typeface="Twentieth Century"/>
                <a:sym typeface="Twentieth Century"/>
              </a:rPr>
              <a:t>Persuasive Speech</a:t>
            </a:r>
            <a:endParaRPr/>
          </a:p>
        </p:txBody>
      </p:sp>
      <p:sp>
        <p:nvSpPr>
          <p:cNvPr id="341" name="Google Shape;341;p31"/>
          <p:cNvSpPr txBox="1"/>
          <p:nvPr/>
        </p:nvSpPr>
        <p:spPr>
          <a:xfrm>
            <a:off x="358775" y="1755775"/>
            <a:ext cx="4960937" cy="3508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A0000"/>
              </a:buClr>
              <a:buSzPts val="1700"/>
              <a:buFont typeface="Twentieth Century"/>
              <a:buNone/>
            </a:pPr>
            <a:r>
              <a:rPr lang="en-US" sz="1700" b="1" i="0" u="none">
                <a:solidFill>
                  <a:srgbClr val="BA0000"/>
                </a:solidFill>
                <a:latin typeface="Twentieth Century"/>
                <a:ea typeface="Twentieth Century"/>
                <a:cs typeface="Twentieth Century"/>
                <a:sym typeface="Twentieth Century"/>
              </a:rPr>
              <a:t>A successful persuasive speech should</a:t>
            </a:r>
            <a:endParaRPr/>
          </a:p>
        </p:txBody>
      </p:sp>
      <p:sp>
        <p:nvSpPr>
          <p:cNvPr id="342" name="Google Shape;342;p31"/>
          <p:cNvSpPr txBox="1"/>
          <p:nvPr/>
        </p:nvSpPr>
        <p:spPr>
          <a:xfrm>
            <a:off x="333375" y="2171700"/>
            <a:ext cx="4117975" cy="2162175"/>
          </a:xfrm>
          <a:prstGeom prst="rect">
            <a:avLst/>
          </a:prstGeom>
          <a:noFill/>
          <a:ln>
            <a:noFill/>
          </a:ln>
        </p:spPr>
        <p:txBody>
          <a:bodyPr spcFirstLastPara="1" wrap="square" lIns="91425" tIns="45700" rIns="91425" bIns="45700" anchor="t" anchorCtr="0">
            <a:spAutoFit/>
          </a:bodyPr>
          <a:lstStyle/>
          <a:p>
            <a:pPr marL="171450" marR="0" lvl="0" indent="-171450" algn="l" rtl="0">
              <a:lnSpc>
                <a:spcPct val="95000"/>
              </a:lnSpc>
              <a:spcBef>
                <a:spcPts val="0"/>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open with a clear statement of the issue and your opinion</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be geared to the audience you’re trying to persuade</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provide facts, examples, statistics, and reasons to support your opinion</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answer opposing views</a:t>
            </a:r>
            <a:endParaRPr/>
          </a:p>
        </p:txBody>
      </p:sp>
      <p:sp>
        <p:nvSpPr>
          <p:cNvPr id="343" name="Google Shape;343;p31"/>
          <p:cNvSpPr txBox="1"/>
          <p:nvPr/>
        </p:nvSpPr>
        <p:spPr>
          <a:xfrm>
            <a:off x="4676775" y="2171700"/>
            <a:ext cx="4092575" cy="1800225"/>
          </a:xfrm>
          <a:prstGeom prst="rect">
            <a:avLst/>
          </a:prstGeom>
          <a:noFill/>
          <a:ln>
            <a:noFill/>
          </a:ln>
        </p:spPr>
        <p:txBody>
          <a:bodyPr spcFirstLastPara="1" wrap="square" lIns="91425" tIns="45700" rIns="91425" bIns="45700" anchor="t" anchorCtr="0">
            <a:spAutoFit/>
          </a:bodyPr>
          <a:lstStyle/>
          <a:p>
            <a:pPr marL="171450" marR="0" lvl="0" indent="-171450" algn="l" rtl="0">
              <a:lnSpc>
                <a:spcPct val="95000"/>
              </a:lnSpc>
              <a:spcBef>
                <a:spcPts val="0"/>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show clear reasoning</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include strategies such as frequent summaries to help listeners remember your message</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end with a strong restatement of your opinion or a call to action </a:t>
            </a:r>
            <a:endParaRPr/>
          </a:p>
        </p:txBody>
      </p:sp>
      <p:sp>
        <p:nvSpPr>
          <p:cNvPr id="344" name="Google Shape;344;p31"/>
          <p:cNvSpPr txBox="1"/>
          <p:nvPr/>
        </p:nvSpPr>
        <p:spPr>
          <a:xfrm>
            <a:off x="331787" y="1335087"/>
            <a:ext cx="496093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A0000"/>
              </a:buClr>
              <a:buSzPts val="2000"/>
              <a:buFont typeface="Twentieth Century"/>
              <a:buNone/>
            </a:pPr>
            <a:r>
              <a:rPr lang="en-US" sz="2000" b="1" i="0" u="none">
                <a:solidFill>
                  <a:srgbClr val="BA0000"/>
                </a:solidFill>
                <a:latin typeface="Twentieth Century"/>
                <a:ea typeface="Twentieth Century"/>
                <a:cs typeface="Twentieth Century"/>
                <a:sym typeface="Twentieth Century"/>
              </a:rPr>
              <a:t>Content</a:t>
            </a:r>
            <a:endParaRPr/>
          </a:p>
        </p:txBody>
      </p:sp>
      <p:sp>
        <p:nvSpPr>
          <p:cNvPr id="345" name="Google Shape;345;p31"/>
          <p:cNvSpPr txBox="1"/>
          <p:nvPr/>
        </p:nvSpPr>
        <p:spPr>
          <a:xfrm>
            <a:off x="388937" y="4799012"/>
            <a:ext cx="4960937" cy="3508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A0000"/>
              </a:buClr>
              <a:buSzPts val="1700"/>
              <a:buFont typeface="Twentieth Century"/>
              <a:buNone/>
            </a:pPr>
            <a:r>
              <a:rPr lang="en-US" sz="1700" b="1" i="0" u="none">
                <a:solidFill>
                  <a:srgbClr val="BA0000"/>
                </a:solidFill>
                <a:latin typeface="Twentieth Century"/>
                <a:ea typeface="Twentieth Century"/>
                <a:cs typeface="Twentieth Century"/>
                <a:sym typeface="Twentieth Century"/>
              </a:rPr>
              <a:t>A successful presenter should</a:t>
            </a:r>
            <a:endParaRPr/>
          </a:p>
        </p:txBody>
      </p:sp>
      <p:sp>
        <p:nvSpPr>
          <p:cNvPr id="346" name="Google Shape;346;p31"/>
          <p:cNvSpPr txBox="1"/>
          <p:nvPr/>
        </p:nvSpPr>
        <p:spPr>
          <a:xfrm>
            <a:off x="333375" y="5246687"/>
            <a:ext cx="4117975" cy="1192212"/>
          </a:xfrm>
          <a:prstGeom prst="rect">
            <a:avLst/>
          </a:prstGeom>
          <a:noFill/>
          <a:ln>
            <a:noFill/>
          </a:ln>
        </p:spPr>
        <p:txBody>
          <a:bodyPr spcFirstLastPara="1" wrap="square" lIns="91425" tIns="45700" rIns="91425" bIns="45700" anchor="t" anchorCtr="0">
            <a:spAutoFit/>
          </a:bodyPr>
          <a:lstStyle/>
          <a:p>
            <a:pPr marL="171450" marR="0" lvl="0" indent="-171450" algn="l" rtl="0">
              <a:lnSpc>
                <a:spcPct val="95000"/>
              </a:lnSpc>
              <a:spcBef>
                <a:spcPts val="0"/>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convey enthusiasm and confidence</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stand with good, but relaxed, posture and make eye contact with the audience</a:t>
            </a:r>
            <a:endParaRPr/>
          </a:p>
        </p:txBody>
      </p:sp>
      <p:sp>
        <p:nvSpPr>
          <p:cNvPr id="347" name="Google Shape;347;p31"/>
          <p:cNvSpPr txBox="1"/>
          <p:nvPr/>
        </p:nvSpPr>
        <p:spPr>
          <a:xfrm>
            <a:off x="4676775" y="5246687"/>
            <a:ext cx="4006850" cy="946150"/>
          </a:xfrm>
          <a:prstGeom prst="rect">
            <a:avLst/>
          </a:prstGeom>
          <a:noFill/>
          <a:ln>
            <a:noFill/>
          </a:ln>
        </p:spPr>
        <p:txBody>
          <a:bodyPr spcFirstLastPara="1" wrap="square" lIns="91425" tIns="45700" rIns="91425" bIns="45700" anchor="t" anchorCtr="0">
            <a:spAutoFit/>
          </a:bodyPr>
          <a:lstStyle/>
          <a:p>
            <a:pPr marL="171450" marR="0" lvl="0" indent="-171450" algn="l" rtl="0">
              <a:lnSpc>
                <a:spcPct val="95000"/>
              </a:lnSpc>
              <a:spcBef>
                <a:spcPts val="0"/>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include gestures and body language to enhance the presentation</a:t>
            </a:r>
            <a:endParaRPr/>
          </a:p>
          <a:p>
            <a:pPr marL="171450" marR="0" lvl="0" indent="-171450" algn="l" rtl="0">
              <a:lnSpc>
                <a:spcPct val="95000"/>
              </a:lnSpc>
              <a:spcBef>
                <a:spcPts val="765"/>
              </a:spcBef>
              <a:spcAft>
                <a:spcPts val="0"/>
              </a:spcAft>
              <a:buClr>
                <a:schemeClr val="dk1"/>
              </a:buClr>
              <a:buSzPts val="1700"/>
              <a:buFont typeface="Twentieth Century"/>
              <a:buChar char="•"/>
            </a:pPr>
            <a:r>
              <a:rPr lang="en-US" sz="1700" b="0" i="0" u="none">
                <a:solidFill>
                  <a:schemeClr val="dk1"/>
                </a:solidFill>
                <a:latin typeface="Twentieth Century"/>
                <a:ea typeface="Twentieth Century"/>
                <a:cs typeface="Twentieth Century"/>
                <a:sym typeface="Twentieth Century"/>
              </a:rPr>
              <a:t>incorporate visual aids effectively</a:t>
            </a:r>
            <a:endParaRPr/>
          </a:p>
        </p:txBody>
      </p:sp>
      <p:sp>
        <p:nvSpPr>
          <p:cNvPr id="348" name="Google Shape;348;p31"/>
          <p:cNvSpPr txBox="1"/>
          <p:nvPr/>
        </p:nvSpPr>
        <p:spPr>
          <a:xfrm>
            <a:off x="374650" y="4359275"/>
            <a:ext cx="496093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A0000"/>
              </a:buClr>
              <a:buSzPts val="2000"/>
              <a:buFont typeface="Twentieth Century"/>
              <a:buNone/>
            </a:pPr>
            <a:r>
              <a:rPr lang="en-US" sz="2000" b="1" i="0" u="none">
                <a:solidFill>
                  <a:srgbClr val="BA0000"/>
                </a:solidFill>
                <a:latin typeface="Twentieth Century"/>
                <a:ea typeface="Twentieth Century"/>
                <a:cs typeface="Twentieth Century"/>
                <a:sym typeface="Twentieth Century"/>
              </a:rPr>
              <a:t>Delivery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animEffect transition="in" filter="fade">
                                      <p:cBhvr>
                                        <p:cTn id="12" dur="500"/>
                                        <p:tgtEl>
                                          <p:spTgt spid="33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0"/>
                                        </p:tgtEl>
                                        <p:attrNameLst>
                                          <p:attrName>style.visibility</p:attrName>
                                        </p:attrNameLst>
                                      </p:cBhvr>
                                      <p:to>
                                        <p:strVal val="visible"/>
                                      </p:to>
                                    </p:set>
                                    <p:animEffect transition="in" filter="fade">
                                      <p:cBhvr>
                                        <p:cTn id="16" dur="500"/>
                                        <p:tgtEl>
                                          <p:spTgt spid="3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4"/>
                                        </p:tgtEl>
                                        <p:attrNameLst>
                                          <p:attrName>style.visibility</p:attrName>
                                        </p:attrNameLst>
                                      </p:cBhvr>
                                      <p:to>
                                        <p:strVal val="visible"/>
                                      </p:to>
                                    </p:set>
                                    <p:animEffect transition="in" filter="fade">
                                      <p:cBhvr>
                                        <p:cTn id="21" dur="500"/>
                                        <p:tgtEl>
                                          <p:spTgt spid="3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1"/>
                                        </p:tgtEl>
                                        <p:attrNameLst>
                                          <p:attrName>style.visibility</p:attrName>
                                        </p:attrNameLst>
                                      </p:cBhvr>
                                      <p:to>
                                        <p:strVal val="visible"/>
                                      </p:to>
                                    </p:set>
                                    <p:animEffect transition="in" filter="fade">
                                      <p:cBhvr>
                                        <p:cTn id="26" dur="500"/>
                                        <p:tgtEl>
                                          <p:spTgt spid="3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2">
                                            <p:txEl>
                                              <p:pRg st="0" end="0"/>
                                            </p:txEl>
                                          </p:spTgt>
                                        </p:tgtEl>
                                        <p:attrNameLst>
                                          <p:attrName>style.visibility</p:attrName>
                                        </p:attrNameLst>
                                      </p:cBhvr>
                                      <p:to>
                                        <p:strVal val="visible"/>
                                      </p:to>
                                    </p:set>
                                    <p:animEffect transition="in" filter="fade">
                                      <p:cBhvr>
                                        <p:cTn id="31" dur="500"/>
                                        <p:tgtEl>
                                          <p:spTgt spid="34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2">
                                            <p:txEl>
                                              <p:pRg st="1" end="1"/>
                                            </p:txEl>
                                          </p:spTgt>
                                        </p:tgtEl>
                                        <p:attrNameLst>
                                          <p:attrName>style.visibility</p:attrName>
                                        </p:attrNameLst>
                                      </p:cBhvr>
                                      <p:to>
                                        <p:strVal val="visible"/>
                                      </p:to>
                                    </p:set>
                                    <p:animEffect transition="in" filter="fade">
                                      <p:cBhvr>
                                        <p:cTn id="36" dur="500"/>
                                        <p:tgtEl>
                                          <p:spTgt spid="34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2">
                                            <p:txEl>
                                              <p:pRg st="2" end="2"/>
                                            </p:txEl>
                                          </p:spTgt>
                                        </p:tgtEl>
                                        <p:attrNameLst>
                                          <p:attrName>style.visibility</p:attrName>
                                        </p:attrNameLst>
                                      </p:cBhvr>
                                      <p:to>
                                        <p:strVal val="visible"/>
                                      </p:to>
                                    </p:set>
                                    <p:animEffect transition="in" filter="fade">
                                      <p:cBhvr>
                                        <p:cTn id="41" dur="500"/>
                                        <p:tgtEl>
                                          <p:spTgt spid="34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2">
                                            <p:txEl>
                                              <p:pRg st="3" end="3"/>
                                            </p:txEl>
                                          </p:spTgt>
                                        </p:tgtEl>
                                        <p:attrNameLst>
                                          <p:attrName>style.visibility</p:attrName>
                                        </p:attrNameLst>
                                      </p:cBhvr>
                                      <p:to>
                                        <p:strVal val="visible"/>
                                      </p:to>
                                    </p:set>
                                    <p:animEffect transition="in" filter="fade">
                                      <p:cBhvr>
                                        <p:cTn id="46" dur="500"/>
                                        <p:tgtEl>
                                          <p:spTgt spid="342">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43">
                                            <p:txEl>
                                              <p:pRg st="0" end="0"/>
                                            </p:txEl>
                                          </p:spTgt>
                                        </p:tgtEl>
                                        <p:attrNameLst>
                                          <p:attrName>style.visibility</p:attrName>
                                        </p:attrNameLst>
                                      </p:cBhvr>
                                      <p:to>
                                        <p:strVal val="visible"/>
                                      </p:to>
                                    </p:set>
                                    <p:animEffect transition="in" filter="fade">
                                      <p:cBhvr>
                                        <p:cTn id="51" dur="500"/>
                                        <p:tgtEl>
                                          <p:spTgt spid="34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3">
                                            <p:txEl>
                                              <p:pRg st="1" end="1"/>
                                            </p:txEl>
                                          </p:spTgt>
                                        </p:tgtEl>
                                        <p:attrNameLst>
                                          <p:attrName>style.visibility</p:attrName>
                                        </p:attrNameLst>
                                      </p:cBhvr>
                                      <p:to>
                                        <p:strVal val="visible"/>
                                      </p:to>
                                    </p:set>
                                    <p:animEffect transition="in" filter="fade">
                                      <p:cBhvr>
                                        <p:cTn id="56" dur="500"/>
                                        <p:tgtEl>
                                          <p:spTgt spid="34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3">
                                            <p:txEl>
                                              <p:pRg st="2" end="2"/>
                                            </p:txEl>
                                          </p:spTgt>
                                        </p:tgtEl>
                                        <p:attrNameLst>
                                          <p:attrName>style.visibility</p:attrName>
                                        </p:attrNameLst>
                                      </p:cBhvr>
                                      <p:to>
                                        <p:strVal val="visible"/>
                                      </p:to>
                                    </p:set>
                                    <p:animEffect transition="in" filter="fade">
                                      <p:cBhvr>
                                        <p:cTn id="61" dur="500"/>
                                        <p:tgtEl>
                                          <p:spTgt spid="343">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48"/>
                                        </p:tgtEl>
                                        <p:attrNameLst>
                                          <p:attrName>style.visibility</p:attrName>
                                        </p:attrNameLst>
                                      </p:cBhvr>
                                      <p:to>
                                        <p:strVal val="visible"/>
                                      </p:to>
                                    </p:set>
                                    <p:animEffect transition="in" filter="fade">
                                      <p:cBhvr>
                                        <p:cTn id="66" dur="500"/>
                                        <p:tgtEl>
                                          <p:spTgt spid="34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45"/>
                                        </p:tgtEl>
                                        <p:attrNameLst>
                                          <p:attrName>style.visibility</p:attrName>
                                        </p:attrNameLst>
                                      </p:cBhvr>
                                      <p:to>
                                        <p:strVal val="visible"/>
                                      </p:to>
                                    </p:set>
                                    <p:animEffect transition="in" filter="fade">
                                      <p:cBhvr>
                                        <p:cTn id="71" dur="500"/>
                                        <p:tgtEl>
                                          <p:spTgt spid="3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46">
                                            <p:txEl>
                                              <p:pRg st="0" end="0"/>
                                            </p:txEl>
                                          </p:spTgt>
                                        </p:tgtEl>
                                        <p:attrNameLst>
                                          <p:attrName>style.visibility</p:attrName>
                                        </p:attrNameLst>
                                      </p:cBhvr>
                                      <p:to>
                                        <p:strVal val="visible"/>
                                      </p:to>
                                    </p:set>
                                    <p:animEffect transition="in" filter="fade">
                                      <p:cBhvr>
                                        <p:cTn id="76" dur="500"/>
                                        <p:tgtEl>
                                          <p:spTgt spid="34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46">
                                            <p:txEl>
                                              <p:pRg st="1" end="1"/>
                                            </p:txEl>
                                          </p:spTgt>
                                        </p:tgtEl>
                                        <p:attrNameLst>
                                          <p:attrName>style.visibility</p:attrName>
                                        </p:attrNameLst>
                                      </p:cBhvr>
                                      <p:to>
                                        <p:strVal val="visible"/>
                                      </p:to>
                                    </p:set>
                                    <p:animEffect transition="in" filter="fade">
                                      <p:cBhvr>
                                        <p:cTn id="81" dur="500"/>
                                        <p:tgtEl>
                                          <p:spTgt spid="346">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47">
                                            <p:txEl>
                                              <p:pRg st="0" end="0"/>
                                            </p:txEl>
                                          </p:spTgt>
                                        </p:tgtEl>
                                        <p:attrNameLst>
                                          <p:attrName>style.visibility</p:attrName>
                                        </p:attrNameLst>
                                      </p:cBhvr>
                                      <p:to>
                                        <p:strVal val="visible"/>
                                      </p:to>
                                    </p:set>
                                    <p:animEffect transition="in" filter="fade">
                                      <p:cBhvr>
                                        <p:cTn id="86" dur="500"/>
                                        <p:tgtEl>
                                          <p:spTgt spid="347">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47">
                                            <p:txEl>
                                              <p:pRg st="1" end="1"/>
                                            </p:txEl>
                                          </p:spTgt>
                                        </p:tgtEl>
                                        <p:attrNameLst>
                                          <p:attrName>style.visibility</p:attrName>
                                        </p:attrNameLst>
                                      </p:cBhvr>
                                      <p:to>
                                        <p:strVal val="visible"/>
                                      </p:to>
                                    </p:set>
                                    <p:animEffect transition="in" filter="fade">
                                      <p:cBhvr>
                                        <p:cTn id="91" dur="500"/>
                                        <p:tgtEl>
                                          <p:spTgt spid="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p:nvPr/>
        </p:nvSpPr>
        <p:spPr>
          <a:xfrm>
            <a:off x="593725" y="190500"/>
            <a:ext cx="81883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354" name="Google Shape;354;p32"/>
          <p:cNvGrpSpPr/>
          <p:nvPr/>
        </p:nvGrpSpPr>
        <p:grpSpPr>
          <a:xfrm>
            <a:off x="739775" y="1387475"/>
            <a:ext cx="5233987" cy="671512"/>
            <a:chOff x="466" y="522"/>
            <a:chExt cx="3297" cy="423"/>
          </a:xfrm>
        </p:grpSpPr>
        <p:grpSp>
          <p:nvGrpSpPr>
            <p:cNvPr id="355" name="Google Shape;355;p32"/>
            <p:cNvGrpSpPr/>
            <p:nvPr/>
          </p:nvGrpSpPr>
          <p:grpSpPr>
            <a:xfrm>
              <a:off x="466" y="653"/>
              <a:ext cx="211" cy="250"/>
              <a:chOff x="478" y="665"/>
              <a:chExt cx="211" cy="250"/>
            </a:xfrm>
          </p:grpSpPr>
          <p:sp>
            <p:nvSpPr>
              <p:cNvPr id="356" name="Google Shape;356;p32"/>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57" name="Google Shape;357;p32"/>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1</a:t>
                </a:r>
                <a:endParaRPr/>
              </a:p>
            </p:txBody>
          </p:sp>
        </p:grpSp>
        <p:sp>
          <p:nvSpPr>
            <p:cNvPr id="358" name="Google Shape;358;p32"/>
            <p:cNvSpPr txBox="1"/>
            <p:nvPr/>
          </p:nvSpPr>
          <p:spPr>
            <a:xfrm>
              <a:off x="726" y="522"/>
              <a:ext cx="3037"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Planning and Drafting</a:t>
              </a:r>
              <a:endParaRPr/>
            </a:p>
          </p:txBody>
        </p:sp>
      </p:grpSp>
      <p:sp>
        <p:nvSpPr>
          <p:cNvPr id="359" name="Google Shape;359;p32"/>
          <p:cNvSpPr txBox="1"/>
          <p:nvPr/>
        </p:nvSpPr>
        <p:spPr>
          <a:xfrm>
            <a:off x="1163637" y="2051050"/>
            <a:ext cx="7219950" cy="2813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0"/>
              <a:buFont typeface="Twentieth Century"/>
              <a:buNone/>
            </a:pPr>
            <a:r>
              <a:rPr lang="en-US" sz="3000" b="0" i="0" u="none">
                <a:solidFill>
                  <a:schemeClr val="dk1"/>
                </a:solidFill>
                <a:latin typeface="Twentieth Century"/>
                <a:ea typeface="Twentieth Century"/>
                <a:cs typeface="Twentieth Century"/>
                <a:sym typeface="Twentieth Century"/>
              </a:rPr>
              <a:t>To find topic ideas for your speech:</a:t>
            </a:r>
            <a:endParaRPr/>
          </a:p>
          <a:p>
            <a:pPr marL="685800" marR="0" lvl="2" indent="-457200" algn="l" rtl="0">
              <a:lnSpc>
                <a:spcPct val="100000"/>
              </a:lnSpc>
              <a:spcBef>
                <a:spcPts val="1800"/>
              </a:spcBef>
              <a:spcAft>
                <a:spcPts val="0"/>
              </a:spcAft>
              <a:buClr>
                <a:srgbClr val="000066"/>
              </a:buClr>
              <a:buSzPts val="2700"/>
              <a:buFont typeface="Noto Sans Symbols"/>
              <a:buChar char="■"/>
            </a:pPr>
            <a:r>
              <a:rPr lang="en-US" sz="3000" b="1" i="0" u="none" strike="noStrike" cap="none">
                <a:solidFill>
                  <a:srgbClr val="CC3300"/>
                </a:solidFill>
                <a:latin typeface="Twentieth Century"/>
                <a:ea typeface="Twentieth Century"/>
                <a:cs typeface="Twentieth Century"/>
                <a:sym typeface="Twentieth Century"/>
              </a:rPr>
              <a:t>Make a list</a:t>
            </a:r>
            <a:r>
              <a:rPr lang="en-US" sz="3000" b="1" i="0" u="none" strike="noStrike" cap="none">
                <a:solidFill>
                  <a:schemeClr val="dk1"/>
                </a:solidFill>
                <a:latin typeface="Twentieth Century"/>
                <a:ea typeface="Twentieth Century"/>
                <a:cs typeface="Twentieth Century"/>
                <a:sym typeface="Twentieth Century"/>
              </a:rPr>
              <a:t> </a:t>
            </a:r>
            <a:r>
              <a:rPr lang="en-US" sz="3000" b="0" i="0" u="none" strike="noStrike" cap="none">
                <a:solidFill>
                  <a:schemeClr val="dk1"/>
                </a:solidFill>
                <a:latin typeface="Twentieth Century"/>
                <a:ea typeface="Twentieth Century"/>
                <a:cs typeface="Twentieth Century"/>
                <a:sym typeface="Twentieth Century"/>
              </a:rPr>
              <a:t>of things you feel strongly about.</a:t>
            </a:r>
            <a:endParaRPr/>
          </a:p>
          <a:p>
            <a:pPr marL="685800" marR="0" lvl="2" indent="-457200" algn="l" rtl="0">
              <a:lnSpc>
                <a:spcPct val="100000"/>
              </a:lnSpc>
              <a:spcBef>
                <a:spcPts val="1050"/>
              </a:spcBef>
              <a:spcAft>
                <a:spcPts val="0"/>
              </a:spcAft>
              <a:buClr>
                <a:srgbClr val="000066"/>
              </a:buClr>
              <a:buSzPts val="2700"/>
              <a:buFont typeface="Noto Sans Symbols"/>
              <a:buChar char="■"/>
            </a:pPr>
            <a:r>
              <a:rPr lang="en-US" sz="3000" b="1" i="0" u="none" strike="noStrike" cap="none">
                <a:solidFill>
                  <a:srgbClr val="CC3300"/>
                </a:solidFill>
                <a:latin typeface="Twentieth Century"/>
                <a:ea typeface="Twentieth Century"/>
                <a:cs typeface="Twentieth Century"/>
                <a:sym typeface="Twentieth Century"/>
              </a:rPr>
              <a:t>Brainstorm</a:t>
            </a:r>
            <a:r>
              <a:rPr lang="en-US" sz="3000" b="0" i="0" u="none" strike="noStrike" cap="none">
                <a:solidFill>
                  <a:schemeClr val="dk1"/>
                </a:solidFill>
                <a:latin typeface="Twentieth Century"/>
                <a:ea typeface="Twentieth Century"/>
                <a:cs typeface="Twentieth Century"/>
                <a:sym typeface="Twentieth Century"/>
              </a:rPr>
              <a:t> with friends about issues that you often debate.</a:t>
            </a:r>
            <a:endParaRPr/>
          </a:p>
        </p:txBody>
      </p:sp>
      <p:sp>
        <p:nvSpPr>
          <p:cNvPr id="360" name="Google Shape;360;p32"/>
          <p:cNvSpPr txBox="1"/>
          <p:nvPr/>
        </p:nvSpPr>
        <p:spPr>
          <a:xfrm>
            <a:off x="1160462" y="5076825"/>
            <a:ext cx="7459662" cy="1006475"/>
          </a:xfrm>
          <a:prstGeom prst="rect">
            <a:avLst/>
          </a:prstGeom>
          <a:noFill/>
          <a:ln>
            <a:noFill/>
          </a:ln>
        </p:spPr>
        <p:txBody>
          <a:bodyPr spcFirstLastPara="1" wrap="square" lIns="91425" tIns="45700" rIns="91425" bIns="45700" anchor="t" anchorCtr="0">
            <a:spAutoFit/>
          </a:bodyPr>
          <a:lstStyle/>
          <a:p>
            <a:pPr marL="228600" marR="0" lvl="2" indent="0" algn="l" rtl="0">
              <a:lnSpc>
                <a:spcPct val="100000"/>
              </a:lnSpc>
              <a:spcBef>
                <a:spcPts val="0"/>
              </a:spcBef>
              <a:spcAft>
                <a:spcPts val="0"/>
              </a:spcAft>
              <a:buClr>
                <a:schemeClr val="dk1"/>
              </a:buClr>
              <a:buSzPts val="3000"/>
              <a:buFont typeface="Twentieth Century"/>
              <a:buNone/>
            </a:pPr>
            <a:r>
              <a:rPr lang="en-US" sz="3000" b="0" i="0" u="none" strike="noStrike" cap="none">
                <a:solidFill>
                  <a:schemeClr val="dk1"/>
                </a:solidFill>
                <a:latin typeface="Twentieth Century"/>
                <a:ea typeface="Twentieth Century"/>
                <a:cs typeface="Twentieth Century"/>
                <a:sym typeface="Twentieth Century"/>
              </a:rPr>
              <a:t>After you find a topic that you’d like to develop into a speech, follow these steps.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animEffect transition="in" filter="fade">
                                      <p:cBhvr>
                                        <p:cTn id="7" dur="500"/>
                                        <p:tgtEl>
                                          <p:spTgt spid="3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9">
                                            <p:txEl>
                                              <p:pRg st="1" end="1"/>
                                            </p:txEl>
                                          </p:spTgt>
                                        </p:tgtEl>
                                        <p:attrNameLst>
                                          <p:attrName>style.visibility</p:attrName>
                                        </p:attrNameLst>
                                      </p:cBhvr>
                                      <p:to>
                                        <p:strVal val="visible"/>
                                      </p:to>
                                    </p:set>
                                    <p:animEffect transition="in" filter="fade">
                                      <p:cBhvr>
                                        <p:cTn id="12" dur="500"/>
                                        <p:tgtEl>
                                          <p:spTgt spid="3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9">
                                            <p:txEl>
                                              <p:pRg st="2" end="2"/>
                                            </p:txEl>
                                          </p:spTgt>
                                        </p:tgtEl>
                                        <p:attrNameLst>
                                          <p:attrName>style.visibility</p:attrName>
                                        </p:attrNameLst>
                                      </p:cBhvr>
                                      <p:to>
                                        <p:strVal val="visible"/>
                                      </p:to>
                                    </p:set>
                                    <p:animEffect transition="in" filter="fade">
                                      <p:cBhvr>
                                        <p:cTn id="17" dur="500"/>
                                        <p:tgtEl>
                                          <p:spTgt spid="3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0">
                                            <p:txEl>
                                              <p:pRg st="0" end="0"/>
                                            </p:txEl>
                                          </p:spTgt>
                                        </p:tgtEl>
                                        <p:attrNameLst>
                                          <p:attrName>style.visibility</p:attrName>
                                        </p:attrNameLst>
                                      </p:cBhvr>
                                      <p:to>
                                        <p:strVal val="visible"/>
                                      </p:to>
                                    </p:set>
                                    <p:animEffect transition="in" filter="fade">
                                      <p:cBhvr>
                                        <p:cTn id="22" dur="500"/>
                                        <p:tgtEl>
                                          <p:spTgt spid="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3"/>
          <p:cNvSpPr txBox="1"/>
          <p:nvPr/>
        </p:nvSpPr>
        <p:spPr>
          <a:xfrm>
            <a:off x="392112" y="523875"/>
            <a:ext cx="8467725" cy="619125"/>
          </a:xfrm>
          <a:prstGeom prst="rect">
            <a:avLst/>
          </a:prstGeom>
          <a:solidFill>
            <a:srgbClr val="00BE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66" name="Google Shape;366;p33"/>
          <p:cNvSpPr txBox="1"/>
          <p:nvPr/>
        </p:nvSpPr>
        <p:spPr>
          <a:xfrm>
            <a:off x="542925" y="552450"/>
            <a:ext cx="7253287" cy="488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600"/>
              <a:buFont typeface="Twentieth Century"/>
              <a:buNone/>
            </a:pPr>
            <a:r>
              <a:rPr lang="en-US" sz="2600" b="1" i="0" u="none">
                <a:solidFill>
                  <a:schemeClr val="lt1"/>
                </a:solidFill>
                <a:latin typeface="Twentieth Century"/>
                <a:ea typeface="Twentieth Century"/>
                <a:cs typeface="Twentieth Century"/>
                <a:sym typeface="Twentieth Century"/>
              </a:rPr>
              <a:t>Steps for Planning and Drafting Your Speech</a:t>
            </a:r>
            <a:endParaRPr/>
          </a:p>
        </p:txBody>
      </p:sp>
      <p:sp>
        <p:nvSpPr>
          <p:cNvPr id="367" name="Google Shape;367;p33"/>
          <p:cNvSpPr txBox="1"/>
          <p:nvPr/>
        </p:nvSpPr>
        <p:spPr>
          <a:xfrm>
            <a:off x="392112" y="1143000"/>
            <a:ext cx="8466137" cy="5472112"/>
          </a:xfrm>
          <a:prstGeom prst="rect">
            <a:avLst/>
          </a:prstGeom>
          <a:gradFill>
            <a:gsLst>
              <a:gs pos="0">
                <a:srgbClr val="FFCC66"/>
              </a:gs>
              <a:gs pos="100000">
                <a:srgbClr val="CCFF99"/>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68" name="Google Shape;368;p33"/>
          <p:cNvSpPr txBox="1"/>
          <p:nvPr/>
        </p:nvSpPr>
        <p:spPr>
          <a:xfrm>
            <a:off x="493712" y="1152525"/>
            <a:ext cx="8331200" cy="5165725"/>
          </a:xfrm>
          <a:prstGeom prst="rect">
            <a:avLst/>
          </a:prstGeom>
          <a:noFill/>
          <a:ln>
            <a:noFill/>
          </a:ln>
        </p:spPr>
        <p:txBody>
          <a:bodyPr spcFirstLastPara="1" wrap="square" lIns="91425" tIns="45700" rIns="91425" bIns="45700" anchor="t" anchorCtr="0">
            <a:spAutoFit/>
          </a:bodyPr>
          <a:lstStyle/>
          <a:p>
            <a:pPr marL="349250" marR="0" lvl="0" indent="-349250" algn="l" rtl="0">
              <a:lnSpc>
                <a:spcPct val="100000"/>
              </a:lnSpc>
              <a:spcBef>
                <a:spcPts val="0"/>
              </a:spcBef>
              <a:spcAft>
                <a:spcPts val="0"/>
              </a:spcAft>
              <a:buClr>
                <a:srgbClr val="990000"/>
              </a:buClr>
              <a:buSzPts val="3000"/>
              <a:buFont typeface="Twentieth Century"/>
              <a:buNone/>
            </a:pPr>
            <a:r>
              <a:rPr lang="en-US" sz="3000" b="1" i="0" u="none">
                <a:solidFill>
                  <a:srgbClr val="990000"/>
                </a:solidFill>
                <a:latin typeface="Twentieth Century"/>
                <a:ea typeface="Twentieth Century"/>
                <a:cs typeface="Twentieth Century"/>
                <a:sym typeface="Twentieth Century"/>
              </a:rPr>
              <a:t>1. Clarify your position.</a:t>
            </a:r>
            <a:r>
              <a:rPr lang="en-US" sz="3000" b="0" i="0" u="none">
                <a:solidFill>
                  <a:schemeClr val="dk1"/>
                </a:solidFill>
                <a:latin typeface="Twentieth Century"/>
                <a:ea typeface="Twentieth Century"/>
                <a:cs typeface="Twentieth Century"/>
                <a:sym typeface="Twentieth Century"/>
              </a:rPr>
              <a:t>  How do you feel about the issue and why?</a:t>
            </a:r>
            <a:endParaRPr/>
          </a:p>
          <a:p>
            <a:pPr marL="349250" marR="0" lvl="0" indent="-349250" algn="l" rtl="0">
              <a:lnSpc>
                <a:spcPct val="100000"/>
              </a:lnSpc>
              <a:spcBef>
                <a:spcPts val="1650"/>
              </a:spcBef>
              <a:spcAft>
                <a:spcPts val="0"/>
              </a:spcAft>
              <a:buClr>
                <a:srgbClr val="990000"/>
              </a:buClr>
              <a:buSzPts val="3000"/>
              <a:buFont typeface="Twentieth Century"/>
              <a:buNone/>
            </a:pPr>
            <a:r>
              <a:rPr lang="en-US" sz="3000" b="1" i="0" u="none">
                <a:solidFill>
                  <a:srgbClr val="990000"/>
                </a:solidFill>
                <a:latin typeface="Twentieth Century"/>
                <a:ea typeface="Twentieth Century"/>
                <a:cs typeface="Twentieth Century"/>
                <a:sym typeface="Twentieth Century"/>
              </a:rPr>
              <a:t>2. Find support for your position.</a:t>
            </a:r>
            <a:r>
              <a:rPr lang="en-US" sz="3000" b="0" i="0" u="none">
                <a:solidFill>
                  <a:schemeClr val="dk1"/>
                </a:solidFill>
                <a:latin typeface="Twentieth Century"/>
                <a:ea typeface="Twentieth Century"/>
                <a:cs typeface="Twentieth Century"/>
                <a:sym typeface="Twentieth Century"/>
              </a:rPr>
              <a:t> What research will you have to do to back up your case? Where can you find that information? Which evidence will help you make your point most effectively? </a:t>
            </a:r>
            <a:endParaRPr/>
          </a:p>
          <a:p>
            <a:pPr marL="349250" marR="0" lvl="0" indent="-349250" algn="l" rtl="0">
              <a:lnSpc>
                <a:spcPct val="100000"/>
              </a:lnSpc>
              <a:spcBef>
                <a:spcPts val="1650"/>
              </a:spcBef>
              <a:spcAft>
                <a:spcPts val="0"/>
              </a:spcAft>
              <a:buClr>
                <a:srgbClr val="990000"/>
              </a:buClr>
              <a:buSzPts val="3000"/>
              <a:buFont typeface="Twentieth Century"/>
              <a:buNone/>
            </a:pPr>
            <a:r>
              <a:rPr lang="en-US" sz="3000" b="1" i="0" u="none">
                <a:solidFill>
                  <a:srgbClr val="990000"/>
                </a:solidFill>
                <a:latin typeface="Twentieth Century"/>
                <a:ea typeface="Twentieth Century"/>
                <a:cs typeface="Twentieth Century"/>
                <a:sym typeface="Twentieth Century"/>
              </a:rPr>
              <a:t>3. Identify your audience.</a:t>
            </a:r>
            <a:r>
              <a:rPr lang="en-US" sz="3000" b="1" i="0" u="none">
                <a:solidFill>
                  <a:srgbClr val="BA0000"/>
                </a:solidFill>
                <a:latin typeface="Twentieth Century"/>
                <a:ea typeface="Twentieth Century"/>
                <a:cs typeface="Twentieth Century"/>
                <a:sym typeface="Twentieth Century"/>
              </a:rPr>
              <a:t>  </a:t>
            </a:r>
            <a:r>
              <a:rPr lang="en-US" sz="3000" b="0" i="0" u="none">
                <a:solidFill>
                  <a:schemeClr val="dk1"/>
                </a:solidFill>
                <a:latin typeface="Twentieth Century"/>
                <a:ea typeface="Twentieth Century"/>
                <a:cs typeface="Twentieth Century"/>
                <a:sym typeface="Twentieth Century"/>
              </a:rPr>
              <a:t>What do your listeners already know about the issue? What is their stand on it? </a:t>
            </a:r>
            <a:endParaRPr/>
          </a:p>
        </p:txBody>
      </p:sp>
      <p:grpSp>
        <p:nvGrpSpPr>
          <p:cNvPr id="369" name="Google Shape;369;p33"/>
          <p:cNvGrpSpPr/>
          <p:nvPr/>
        </p:nvGrpSpPr>
        <p:grpSpPr>
          <a:xfrm>
            <a:off x="257175" y="1262062"/>
            <a:ext cx="309562" cy="4051300"/>
            <a:chOff x="162" y="819"/>
            <a:chExt cx="195" cy="2528"/>
          </a:xfrm>
        </p:grpSpPr>
        <p:sp>
          <p:nvSpPr>
            <p:cNvPr id="370" name="Google Shape;370;p33"/>
            <p:cNvSpPr/>
            <p:nvPr/>
          </p:nvSpPr>
          <p:spPr>
            <a:xfrm rot="5400000">
              <a:off x="153" y="836"/>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71" name="Google Shape;371;p33"/>
            <p:cNvSpPr/>
            <p:nvPr/>
          </p:nvSpPr>
          <p:spPr>
            <a:xfrm rot="5400000">
              <a:off x="145" y="1542"/>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72" name="Google Shape;372;p33"/>
            <p:cNvSpPr/>
            <p:nvPr/>
          </p:nvSpPr>
          <p:spPr>
            <a:xfrm rot="5400000">
              <a:off x="153" y="3143"/>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childTnLst>
                                </p:cTn>
                              </p:par>
                            </p:childTnLst>
                          </p:cTn>
                        </p:par>
                        <p:par>
                          <p:cTn id="11" fill="hold">
                            <p:stCondLst>
                              <p:cond delay="501"/>
                            </p:stCondLst>
                            <p:childTnLst>
                              <p:par>
                                <p:cTn id="12" presetID="10" presetClass="entr" presetSubtype="0" fill="hold" nodeType="afterEffect">
                                  <p:stCondLst>
                                    <p:cond delay="0"/>
                                  </p:stCondLst>
                                  <p:childTnLst>
                                    <p:set>
                                      <p:cBhvr>
                                        <p:cTn id="13" dur="1" fill="hold">
                                          <p:stCondLst>
                                            <p:cond delay="0"/>
                                          </p:stCondLst>
                                        </p:cTn>
                                        <p:tgtEl>
                                          <p:spTgt spid="367"/>
                                        </p:tgtEl>
                                        <p:attrNameLst>
                                          <p:attrName>style.visibility</p:attrName>
                                        </p:attrNameLst>
                                      </p:cBhvr>
                                      <p:to>
                                        <p:strVal val="visible"/>
                                      </p:to>
                                    </p:set>
                                    <p:animEffect transition="in" filter="fade">
                                      <p:cBhvr>
                                        <p:cTn id="14" dur="500"/>
                                        <p:tgtEl>
                                          <p:spTgt spid="36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68">
                                            <p:txEl>
                                              <p:pRg st="0" end="0"/>
                                            </p:txEl>
                                          </p:spTgt>
                                        </p:tgtEl>
                                        <p:attrNameLst>
                                          <p:attrName>style.visibility</p:attrName>
                                        </p:attrNameLst>
                                      </p:cBhvr>
                                      <p:to>
                                        <p:strVal val="visible"/>
                                      </p:to>
                                    </p:set>
                                    <p:animEffect transition="in" filter="fade">
                                      <p:cBhvr>
                                        <p:cTn id="19" dur="500"/>
                                        <p:tgtEl>
                                          <p:spTgt spid="36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8">
                                            <p:txEl>
                                              <p:pRg st="1" end="1"/>
                                            </p:txEl>
                                          </p:spTgt>
                                        </p:tgtEl>
                                        <p:attrNameLst>
                                          <p:attrName>style.visibility</p:attrName>
                                        </p:attrNameLst>
                                      </p:cBhvr>
                                      <p:to>
                                        <p:strVal val="visible"/>
                                      </p:to>
                                    </p:set>
                                    <p:animEffect transition="in" filter="fade">
                                      <p:cBhvr>
                                        <p:cTn id="24" dur="500"/>
                                        <p:tgtEl>
                                          <p:spTgt spid="36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8">
                                            <p:txEl>
                                              <p:pRg st="2" end="2"/>
                                            </p:txEl>
                                          </p:spTgt>
                                        </p:tgtEl>
                                        <p:attrNameLst>
                                          <p:attrName>style.visibility</p:attrName>
                                        </p:attrNameLst>
                                      </p:cBhvr>
                                      <p:to>
                                        <p:strVal val="visible"/>
                                      </p:to>
                                    </p:set>
                                    <p:animEffect transition="in" filter="fade">
                                      <p:cBhvr>
                                        <p:cTn id="29" dur="500"/>
                                        <p:tgtEl>
                                          <p:spTgt spid="3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txBox="1"/>
          <p:nvPr/>
        </p:nvSpPr>
        <p:spPr>
          <a:xfrm>
            <a:off x="392112" y="523875"/>
            <a:ext cx="8467725" cy="619125"/>
          </a:xfrm>
          <a:prstGeom prst="rect">
            <a:avLst/>
          </a:prstGeom>
          <a:solidFill>
            <a:srgbClr val="00BE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78" name="Google Shape;378;p34"/>
          <p:cNvSpPr txBox="1"/>
          <p:nvPr/>
        </p:nvSpPr>
        <p:spPr>
          <a:xfrm>
            <a:off x="542925" y="552450"/>
            <a:ext cx="7253287" cy="488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600"/>
              <a:buFont typeface="Twentieth Century"/>
              <a:buNone/>
            </a:pPr>
            <a:r>
              <a:rPr lang="en-US" sz="2600" b="1" i="0" u="none">
                <a:solidFill>
                  <a:schemeClr val="lt1"/>
                </a:solidFill>
                <a:latin typeface="Twentieth Century"/>
                <a:ea typeface="Twentieth Century"/>
                <a:cs typeface="Twentieth Century"/>
                <a:sym typeface="Twentieth Century"/>
              </a:rPr>
              <a:t>Steps for Planning and Drafting Your Speech</a:t>
            </a:r>
            <a:endParaRPr/>
          </a:p>
        </p:txBody>
      </p:sp>
      <p:sp>
        <p:nvSpPr>
          <p:cNvPr id="379" name="Google Shape;379;p34"/>
          <p:cNvSpPr txBox="1"/>
          <p:nvPr/>
        </p:nvSpPr>
        <p:spPr>
          <a:xfrm>
            <a:off x="392112" y="1143000"/>
            <a:ext cx="8466137" cy="5472112"/>
          </a:xfrm>
          <a:prstGeom prst="rect">
            <a:avLst/>
          </a:prstGeom>
          <a:gradFill>
            <a:gsLst>
              <a:gs pos="0">
                <a:srgbClr val="FFCC66"/>
              </a:gs>
              <a:gs pos="100000">
                <a:srgbClr val="CCFF99"/>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80" name="Google Shape;380;p34"/>
          <p:cNvSpPr txBox="1"/>
          <p:nvPr/>
        </p:nvSpPr>
        <p:spPr>
          <a:xfrm>
            <a:off x="493712" y="1177925"/>
            <a:ext cx="8294687" cy="5024437"/>
          </a:xfrm>
          <a:prstGeom prst="rect">
            <a:avLst/>
          </a:prstGeom>
          <a:noFill/>
          <a:ln>
            <a:noFill/>
          </a:ln>
        </p:spPr>
        <p:txBody>
          <a:bodyPr spcFirstLastPara="1" wrap="square" lIns="91425" tIns="45700" rIns="91425" bIns="45700" anchor="t" anchorCtr="0">
            <a:spAutoFit/>
          </a:bodyPr>
          <a:lstStyle/>
          <a:p>
            <a:pPr marL="349250" marR="0" lvl="0" indent="-349250" algn="l" rtl="0">
              <a:lnSpc>
                <a:spcPct val="100000"/>
              </a:lnSpc>
              <a:spcBef>
                <a:spcPts val="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4. Consider how to grab your listeners’ attention.</a:t>
            </a:r>
            <a:r>
              <a:rPr lang="en-US" sz="2800" b="0" i="0" u="none">
                <a:solidFill>
                  <a:schemeClr val="dk1"/>
                </a:solidFill>
                <a:latin typeface="Twentieth Century"/>
                <a:ea typeface="Twentieth Century"/>
                <a:cs typeface="Twentieth Century"/>
                <a:sym typeface="Twentieth Century"/>
              </a:rPr>
              <a:t>  What startling statistics, amusing anecdotes, or intriguing questions can you use to hook your audience at the beginning?</a:t>
            </a:r>
            <a:endParaRPr/>
          </a:p>
          <a:p>
            <a:pPr marL="349250" marR="0" lvl="0" indent="-349250" algn="l" rtl="0">
              <a:lnSpc>
                <a:spcPct val="100000"/>
              </a:lnSpc>
              <a:spcBef>
                <a:spcPts val="154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5. Decide how to present your arguments?</a:t>
            </a:r>
            <a:r>
              <a:rPr lang="en-US" sz="2800" b="0" i="0" u="none">
                <a:solidFill>
                  <a:schemeClr val="dk1"/>
                </a:solidFill>
                <a:latin typeface="Twentieth Century"/>
                <a:ea typeface="Twentieth Century"/>
                <a:cs typeface="Twentieth Century"/>
                <a:sym typeface="Twentieth Century"/>
              </a:rPr>
              <a:t> How can you organize your arguments so they have the greatest impact? Do you want to begin with the argument your audience will probably agree with and move to more controversial points? Would starting with the strongest argument—or ending with it—work better?</a:t>
            </a:r>
            <a:endParaRPr/>
          </a:p>
        </p:txBody>
      </p:sp>
      <p:grpSp>
        <p:nvGrpSpPr>
          <p:cNvPr id="381" name="Google Shape;381;p34"/>
          <p:cNvGrpSpPr/>
          <p:nvPr/>
        </p:nvGrpSpPr>
        <p:grpSpPr>
          <a:xfrm>
            <a:off x="269875" y="1300162"/>
            <a:ext cx="296862" cy="2284412"/>
            <a:chOff x="170" y="819"/>
            <a:chExt cx="187" cy="1439"/>
          </a:xfrm>
        </p:grpSpPr>
        <p:sp>
          <p:nvSpPr>
            <p:cNvPr id="382" name="Google Shape;382;p34"/>
            <p:cNvSpPr/>
            <p:nvPr/>
          </p:nvSpPr>
          <p:spPr>
            <a:xfrm rot="5400000">
              <a:off x="153" y="836"/>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83" name="Google Shape;383;p34"/>
            <p:cNvSpPr/>
            <p:nvPr/>
          </p:nvSpPr>
          <p:spPr>
            <a:xfrm rot="5400000">
              <a:off x="153" y="2054"/>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500"/>
                                        <p:tgtEl>
                                          <p:spTgt spid="37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78"/>
                                        </p:tgtEl>
                                        <p:attrNameLst>
                                          <p:attrName>style.visibility</p:attrName>
                                        </p:attrNameLst>
                                      </p:cBhvr>
                                      <p:to>
                                        <p:strVal val="visible"/>
                                      </p:to>
                                    </p:set>
                                  </p:childTnLst>
                                </p:cTn>
                              </p:par>
                            </p:childTnLst>
                          </p:cTn>
                        </p:par>
                        <p:par>
                          <p:cTn id="11" fill="hold">
                            <p:stCondLst>
                              <p:cond delay="501"/>
                            </p:stCondLst>
                            <p:childTnLst>
                              <p:par>
                                <p:cTn id="12" presetID="10" presetClass="entr" presetSubtype="0" fill="hold" nodeType="afterEffect">
                                  <p:stCondLst>
                                    <p:cond delay="0"/>
                                  </p:stCondLst>
                                  <p:childTnLst>
                                    <p:set>
                                      <p:cBhvr>
                                        <p:cTn id="13" dur="1" fill="hold">
                                          <p:stCondLst>
                                            <p:cond delay="0"/>
                                          </p:stCondLst>
                                        </p:cTn>
                                        <p:tgtEl>
                                          <p:spTgt spid="379"/>
                                        </p:tgtEl>
                                        <p:attrNameLst>
                                          <p:attrName>style.visibility</p:attrName>
                                        </p:attrNameLst>
                                      </p:cBhvr>
                                      <p:to>
                                        <p:strVal val="visible"/>
                                      </p:to>
                                    </p:set>
                                    <p:animEffect transition="in" filter="fade">
                                      <p:cBhvr>
                                        <p:cTn id="14" dur="500"/>
                                        <p:tgtEl>
                                          <p:spTgt spid="37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80">
                                            <p:txEl>
                                              <p:pRg st="0" end="0"/>
                                            </p:txEl>
                                          </p:spTgt>
                                        </p:tgtEl>
                                        <p:attrNameLst>
                                          <p:attrName>style.visibility</p:attrName>
                                        </p:attrNameLst>
                                      </p:cBhvr>
                                      <p:to>
                                        <p:strVal val="visible"/>
                                      </p:to>
                                    </p:set>
                                    <p:animEffect transition="in" filter="fade">
                                      <p:cBhvr>
                                        <p:cTn id="19" dur="500"/>
                                        <p:tgtEl>
                                          <p:spTgt spid="38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0">
                                            <p:txEl>
                                              <p:pRg st="1" end="1"/>
                                            </p:txEl>
                                          </p:spTgt>
                                        </p:tgtEl>
                                        <p:attrNameLst>
                                          <p:attrName>style.visibility</p:attrName>
                                        </p:attrNameLst>
                                      </p:cBhvr>
                                      <p:to>
                                        <p:strVal val="visible"/>
                                      </p:to>
                                    </p:set>
                                    <p:animEffect transition="in" filter="fade">
                                      <p:cBhvr>
                                        <p:cTn id="24" dur="500"/>
                                        <p:tgtEl>
                                          <p:spTgt spid="3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5"/>
          <p:cNvSpPr txBox="1"/>
          <p:nvPr/>
        </p:nvSpPr>
        <p:spPr>
          <a:xfrm>
            <a:off x="593725" y="190500"/>
            <a:ext cx="80867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389" name="Google Shape;389;p35"/>
          <p:cNvGrpSpPr/>
          <p:nvPr/>
        </p:nvGrpSpPr>
        <p:grpSpPr>
          <a:xfrm>
            <a:off x="739775" y="1450975"/>
            <a:ext cx="5233987" cy="671512"/>
            <a:chOff x="466" y="522"/>
            <a:chExt cx="3297" cy="423"/>
          </a:xfrm>
        </p:grpSpPr>
        <p:grpSp>
          <p:nvGrpSpPr>
            <p:cNvPr id="390" name="Google Shape;390;p35"/>
            <p:cNvGrpSpPr/>
            <p:nvPr/>
          </p:nvGrpSpPr>
          <p:grpSpPr>
            <a:xfrm>
              <a:off x="466" y="653"/>
              <a:ext cx="211" cy="250"/>
              <a:chOff x="478" y="665"/>
              <a:chExt cx="211" cy="250"/>
            </a:xfrm>
          </p:grpSpPr>
          <p:sp>
            <p:nvSpPr>
              <p:cNvPr id="391" name="Google Shape;391;p35"/>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392" name="Google Shape;392;p35"/>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1</a:t>
                </a:r>
                <a:endParaRPr/>
              </a:p>
            </p:txBody>
          </p:sp>
        </p:grpSp>
        <p:sp>
          <p:nvSpPr>
            <p:cNvPr id="393" name="Google Shape;393;p35"/>
            <p:cNvSpPr txBox="1"/>
            <p:nvPr/>
          </p:nvSpPr>
          <p:spPr>
            <a:xfrm>
              <a:off x="726" y="522"/>
              <a:ext cx="3037"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Planning and Drafting</a:t>
              </a:r>
              <a:endParaRPr/>
            </a:p>
          </p:txBody>
        </p:sp>
      </p:grpSp>
      <p:sp>
        <p:nvSpPr>
          <p:cNvPr id="394" name="Google Shape;394;p35"/>
          <p:cNvSpPr txBox="1"/>
          <p:nvPr/>
        </p:nvSpPr>
        <p:spPr>
          <a:xfrm>
            <a:off x="1163637" y="2114550"/>
            <a:ext cx="7219950" cy="3060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chemeClr val="dk1"/>
              </a:buClr>
              <a:buSzPts val="3000"/>
              <a:buFont typeface="Twentieth Century"/>
              <a:buNone/>
            </a:pPr>
            <a:r>
              <a:rPr lang="en-US" sz="3000" b="0" i="0" u="none">
                <a:solidFill>
                  <a:schemeClr val="dk1"/>
                </a:solidFill>
                <a:latin typeface="Twentieth Century"/>
                <a:ea typeface="Twentieth Century"/>
                <a:cs typeface="Twentieth Century"/>
                <a:sym typeface="Twentieth Century"/>
              </a:rPr>
              <a:t>Think about how you will present your speech. What verbal and nonverbal techniques will work best to capture and maintain your audience’s interest and attention?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animEffect transition="in" filter="fade">
                                      <p:cBhvr>
                                        <p:cTn id="7" dur="500"/>
                                        <p:tgtEl>
                                          <p:spTgt spid="3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p:nvPr/>
        </p:nvSpPr>
        <p:spPr>
          <a:xfrm>
            <a:off x="593725" y="190500"/>
            <a:ext cx="82391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00" name="Google Shape;400;p36"/>
          <p:cNvGrpSpPr/>
          <p:nvPr/>
        </p:nvGrpSpPr>
        <p:grpSpPr>
          <a:xfrm>
            <a:off x="739775" y="1400175"/>
            <a:ext cx="5875337" cy="671512"/>
            <a:chOff x="466" y="522"/>
            <a:chExt cx="3701" cy="423"/>
          </a:xfrm>
        </p:grpSpPr>
        <p:grpSp>
          <p:nvGrpSpPr>
            <p:cNvPr id="401" name="Google Shape;401;p36"/>
            <p:cNvGrpSpPr/>
            <p:nvPr/>
          </p:nvGrpSpPr>
          <p:grpSpPr>
            <a:xfrm>
              <a:off x="466" y="653"/>
              <a:ext cx="211" cy="250"/>
              <a:chOff x="478" y="665"/>
              <a:chExt cx="211" cy="250"/>
            </a:xfrm>
          </p:grpSpPr>
          <p:sp>
            <p:nvSpPr>
              <p:cNvPr id="402" name="Google Shape;402;p36"/>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03" name="Google Shape;403;p36"/>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2</a:t>
                </a:r>
                <a:endParaRPr/>
              </a:p>
            </p:txBody>
          </p:sp>
        </p:grpSp>
        <p:sp>
          <p:nvSpPr>
            <p:cNvPr id="404" name="Google Shape;404;p36"/>
            <p:cNvSpPr txBox="1"/>
            <p:nvPr/>
          </p:nvSpPr>
          <p:spPr>
            <a:xfrm>
              <a:off x="726" y="522"/>
              <a:ext cx="3441"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Practicing and Delivering</a:t>
              </a:r>
              <a:endParaRPr/>
            </a:p>
          </p:txBody>
        </p:sp>
      </p:grpSp>
      <p:sp>
        <p:nvSpPr>
          <p:cNvPr id="405" name="Google Shape;405;p36"/>
          <p:cNvSpPr txBox="1"/>
          <p:nvPr/>
        </p:nvSpPr>
        <p:spPr>
          <a:xfrm>
            <a:off x="1125537" y="2089150"/>
            <a:ext cx="7219950" cy="4405312"/>
          </a:xfrm>
          <a:prstGeom prst="rect">
            <a:avLst/>
          </a:prstGeom>
          <a:noFill/>
          <a:ln>
            <a:noFill/>
          </a:ln>
        </p:spPr>
        <p:txBody>
          <a:bodyPr spcFirstLastPara="1" wrap="square" lIns="91425" tIns="45700" rIns="91425" bIns="45700" anchor="t" anchorCtr="0">
            <a:spAutoFit/>
          </a:bodyPr>
          <a:lstStyle/>
          <a:p>
            <a:pPr marL="685800" marR="0" lvl="2" indent="-457200" algn="l" rtl="0">
              <a:lnSpc>
                <a:spcPct val="100000"/>
              </a:lnSpc>
              <a:spcBef>
                <a:spcPts val="0"/>
              </a:spcBef>
              <a:spcAft>
                <a:spcPts val="0"/>
              </a:spcAft>
              <a:buClr>
                <a:srgbClr val="000066"/>
              </a:buClr>
              <a:buSzPts val="252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The best way to practice your speech is to present it aloud—again and again.</a:t>
            </a:r>
            <a:endParaRPr/>
          </a:p>
          <a:p>
            <a:pPr marL="685800" marR="0" lvl="2" indent="-457200" algn="l" rtl="0">
              <a:lnSpc>
                <a:spcPct val="100000"/>
              </a:lnSpc>
              <a:spcBef>
                <a:spcPts val="1540"/>
              </a:spcBef>
              <a:spcAft>
                <a:spcPts val="0"/>
              </a:spcAft>
              <a:buClr>
                <a:srgbClr val="000066"/>
              </a:buClr>
              <a:buSzPts val="252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Try speaking in front of a mirror so you can evaluate and improve your posture, gestures, eye contact, and use of visual aids.</a:t>
            </a:r>
            <a:endParaRPr/>
          </a:p>
          <a:p>
            <a:pPr marL="685800" marR="0" lvl="2" indent="-457200" algn="l" rtl="0">
              <a:lnSpc>
                <a:spcPct val="100000"/>
              </a:lnSpc>
              <a:spcBef>
                <a:spcPts val="1540"/>
              </a:spcBef>
              <a:spcAft>
                <a:spcPts val="0"/>
              </a:spcAft>
              <a:buClr>
                <a:srgbClr val="000066"/>
              </a:buClr>
              <a:buSzPts val="252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You might tape-record a practice session so you can critique your voice quality and effectiveness.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Effect transition="in" filter="fade">
                                      <p:cBhvr>
                                        <p:cTn id="7" dur="500"/>
                                        <p:tgtEl>
                                          <p:spTgt spid="4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Effect transition="in" filter="fade">
                                      <p:cBhvr>
                                        <p:cTn id="12" dur="500"/>
                                        <p:tgtEl>
                                          <p:spTgt spid="4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Effect transition="in" filter="fade">
                                      <p:cBhvr>
                                        <p:cTn id="17" dur="500"/>
                                        <p:tgtEl>
                                          <p:spTgt spid="4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p:nvPr/>
        </p:nvSpPr>
        <p:spPr>
          <a:xfrm>
            <a:off x="392112" y="523875"/>
            <a:ext cx="8467725" cy="619125"/>
          </a:xfrm>
          <a:prstGeom prst="rect">
            <a:avLst/>
          </a:prstGeom>
          <a:solidFill>
            <a:srgbClr val="00BE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11" name="Google Shape;411;p37"/>
          <p:cNvSpPr txBox="1"/>
          <p:nvPr/>
        </p:nvSpPr>
        <p:spPr>
          <a:xfrm>
            <a:off x="542925" y="552450"/>
            <a:ext cx="5419725" cy="488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600"/>
              <a:buFont typeface="Twentieth Century"/>
              <a:buNone/>
            </a:pPr>
            <a:r>
              <a:rPr lang="en-US" sz="2600" b="1" i="0" u="none">
                <a:solidFill>
                  <a:schemeClr val="lt1"/>
                </a:solidFill>
                <a:latin typeface="Twentieth Century"/>
                <a:ea typeface="Twentieth Century"/>
                <a:cs typeface="Twentieth Century"/>
                <a:sym typeface="Twentieth Century"/>
              </a:rPr>
              <a:t>Steps for Delivering Your Speech</a:t>
            </a:r>
            <a:endParaRPr/>
          </a:p>
        </p:txBody>
      </p:sp>
      <p:sp>
        <p:nvSpPr>
          <p:cNvPr id="412" name="Google Shape;412;p37"/>
          <p:cNvSpPr txBox="1"/>
          <p:nvPr/>
        </p:nvSpPr>
        <p:spPr>
          <a:xfrm>
            <a:off x="392112" y="1143000"/>
            <a:ext cx="8466137" cy="5472112"/>
          </a:xfrm>
          <a:prstGeom prst="rect">
            <a:avLst/>
          </a:prstGeom>
          <a:gradFill>
            <a:gsLst>
              <a:gs pos="0">
                <a:srgbClr val="FFCC66"/>
              </a:gs>
              <a:gs pos="100000">
                <a:srgbClr val="CCFF99"/>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13" name="Google Shape;413;p37"/>
          <p:cNvSpPr txBox="1"/>
          <p:nvPr/>
        </p:nvSpPr>
        <p:spPr>
          <a:xfrm>
            <a:off x="493712" y="1152525"/>
            <a:ext cx="8166100" cy="3403600"/>
          </a:xfrm>
          <a:prstGeom prst="rect">
            <a:avLst/>
          </a:prstGeom>
          <a:noFill/>
          <a:ln>
            <a:noFill/>
          </a:ln>
        </p:spPr>
        <p:txBody>
          <a:bodyPr spcFirstLastPara="1" wrap="square" lIns="91425" tIns="45700" rIns="91425" bIns="45700" anchor="t" anchorCtr="0">
            <a:spAutoFit/>
          </a:bodyPr>
          <a:lstStyle/>
          <a:p>
            <a:pPr marL="349250" marR="0" lvl="0" indent="-349250" algn="l" rtl="0">
              <a:lnSpc>
                <a:spcPct val="120000"/>
              </a:lnSpc>
              <a:spcBef>
                <a:spcPts val="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1. Use your voice effectively.</a:t>
            </a:r>
            <a:r>
              <a:rPr lang="en-US" sz="2800" b="0" i="0" u="none">
                <a:solidFill>
                  <a:schemeClr val="dk1"/>
                </a:solidFill>
                <a:latin typeface="Twentieth Century"/>
                <a:ea typeface="Twentieth Century"/>
                <a:cs typeface="Twentieth Century"/>
                <a:sym typeface="Twentieth Century"/>
              </a:rPr>
              <a:t> Speak loudly enough to be heard, but vary your pitch and tone.  </a:t>
            </a:r>
            <a:endParaRPr/>
          </a:p>
          <a:p>
            <a:pPr marL="349250" marR="0" lvl="0" indent="-349250" algn="l" rtl="0">
              <a:lnSpc>
                <a:spcPct val="120000"/>
              </a:lnSpc>
              <a:spcBef>
                <a:spcPts val="154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2. Maintain eye contact.</a:t>
            </a:r>
            <a:r>
              <a:rPr lang="en-US" sz="2800" b="0" i="0" u="none">
                <a:solidFill>
                  <a:schemeClr val="dk1"/>
                </a:solidFill>
                <a:latin typeface="Twentieth Century"/>
                <a:ea typeface="Twentieth Century"/>
                <a:cs typeface="Twentieth Century"/>
                <a:sym typeface="Twentieth Century"/>
              </a:rPr>
              <a:t> Look directly at a member of the audience while you speak, moving your eyes from person to person.</a:t>
            </a:r>
            <a:endParaRPr/>
          </a:p>
        </p:txBody>
      </p:sp>
      <p:grpSp>
        <p:nvGrpSpPr>
          <p:cNvPr id="414" name="Google Shape;414;p37"/>
          <p:cNvGrpSpPr/>
          <p:nvPr/>
        </p:nvGrpSpPr>
        <p:grpSpPr>
          <a:xfrm>
            <a:off x="269875" y="1300162"/>
            <a:ext cx="296862" cy="2168525"/>
            <a:chOff x="170" y="819"/>
            <a:chExt cx="187" cy="1366"/>
          </a:xfrm>
        </p:grpSpPr>
        <p:sp>
          <p:nvSpPr>
            <p:cNvPr id="415" name="Google Shape;415;p37"/>
            <p:cNvSpPr/>
            <p:nvPr/>
          </p:nvSpPr>
          <p:spPr>
            <a:xfrm rot="5400000">
              <a:off x="153" y="836"/>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16" name="Google Shape;416;p37"/>
            <p:cNvSpPr/>
            <p:nvPr/>
          </p:nvSpPr>
          <p:spPr>
            <a:xfrm rot="5400000">
              <a:off x="153" y="1981"/>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500"/>
                                        <p:tgtEl>
                                          <p:spTgt spid="4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11"/>
                                        </p:tgtEl>
                                        <p:attrNameLst>
                                          <p:attrName>style.visibility</p:attrName>
                                        </p:attrNameLst>
                                      </p:cBhvr>
                                      <p:to>
                                        <p:strVal val="visible"/>
                                      </p:to>
                                    </p:set>
                                  </p:childTnLst>
                                </p:cTn>
                              </p:par>
                            </p:childTnLst>
                          </p:cTn>
                        </p:par>
                        <p:par>
                          <p:cTn id="11" fill="hold">
                            <p:stCondLst>
                              <p:cond delay="501"/>
                            </p:stCondLst>
                            <p:childTnLst>
                              <p:par>
                                <p:cTn id="12" presetID="10" presetClass="entr" presetSubtype="0" fill="hold" nodeType="after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13">
                                            <p:txEl>
                                              <p:pRg st="0" end="0"/>
                                            </p:txEl>
                                          </p:spTgt>
                                        </p:tgtEl>
                                        <p:attrNameLst>
                                          <p:attrName>style.visibility</p:attrName>
                                        </p:attrNameLst>
                                      </p:cBhvr>
                                      <p:to>
                                        <p:strVal val="visible"/>
                                      </p:to>
                                    </p:set>
                                    <p:animEffect transition="in" filter="fade">
                                      <p:cBhvr>
                                        <p:cTn id="19" dur="500"/>
                                        <p:tgtEl>
                                          <p:spTgt spid="4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3">
                                            <p:txEl>
                                              <p:pRg st="1" end="1"/>
                                            </p:txEl>
                                          </p:spTgt>
                                        </p:tgtEl>
                                        <p:attrNameLst>
                                          <p:attrName>style.visibility</p:attrName>
                                        </p:attrNameLst>
                                      </p:cBhvr>
                                      <p:to>
                                        <p:strVal val="visible"/>
                                      </p:to>
                                    </p:set>
                                    <p:animEffect transition="in" filter="fade">
                                      <p:cBhvr>
                                        <p:cTn id="24" dur="500"/>
                                        <p:tgtEl>
                                          <p:spTgt spid="4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8"/>
          <p:cNvSpPr txBox="1"/>
          <p:nvPr/>
        </p:nvSpPr>
        <p:spPr>
          <a:xfrm>
            <a:off x="392112" y="523875"/>
            <a:ext cx="8467725" cy="619125"/>
          </a:xfrm>
          <a:prstGeom prst="rect">
            <a:avLst/>
          </a:prstGeom>
          <a:solidFill>
            <a:srgbClr val="00BE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22" name="Google Shape;422;p38"/>
          <p:cNvSpPr txBox="1"/>
          <p:nvPr/>
        </p:nvSpPr>
        <p:spPr>
          <a:xfrm>
            <a:off x="542925" y="552450"/>
            <a:ext cx="5419725" cy="488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600"/>
              <a:buFont typeface="Twentieth Century"/>
              <a:buNone/>
            </a:pPr>
            <a:r>
              <a:rPr lang="en-US" sz="2600" b="1" i="0" u="none">
                <a:solidFill>
                  <a:schemeClr val="lt1"/>
                </a:solidFill>
                <a:latin typeface="Twentieth Century"/>
                <a:ea typeface="Twentieth Century"/>
                <a:cs typeface="Twentieth Century"/>
                <a:sym typeface="Twentieth Century"/>
              </a:rPr>
              <a:t>Steps for Delivering Your Speech</a:t>
            </a:r>
            <a:endParaRPr/>
          </a:p>
        </p:txBody>
      </p:sp>
      <p:sp>
        <p:nvSpPr>
          <p:cNvPr id="423" name="Google Shape;423;p38"/>
          <p:cNvSpPr txBox="1"/>
          <p:nvPr/>
        </p:nvSpPr>
        <p:spPr>
          <a:xfrm>
            <a:off x="392112" y="1143000"/>
            <a:ext cx="8466137" cy="5472112"/>
          </a:xfrm>
          <a:prstGeom prst="rect">
            <a:avLst/>
          </a:prstGeom>
          <a:gradFill>
            <a:gsLst>
              <a:gs pos="0">
                <a:srgbClr val="FFCC66"/>
              </a:gs>
              <a:gs pos="100000">
                <a:srgbClr val="CCFF99"/>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24" name="Google Shape;424;p38"/>
          <p:cNvSpPr txBox="1"/>
          <p:nvPr/>
        </p:nvSpPr>
        <p:spPr>
          <a:xfrm>
            <a:off x="493712" y="1152525"/>
            <a:ext cx="8331200" cy="3743325"/>
          </a:xfrm>
          <a:prstGeom prst="rect">
            <a:avLst/>
          </a:prstGeom>
          <a:noFill/>
          <a:ln>
            <a:noFill/>
          </a:ln>
        </p:spPr>
        <p:txBody>
          <a:bodyPr spcFirstLastPara="1" wrap="square" lIns="91425" tIns="45700" rIns="91425" bIns="45700" anchor="t" anchorCtr="0">
            <a:spAutoFit/>
          </a:bodyPr>
          <a:lstStyle/>
          <a:p>
            <a:pPr marL="349250" marR="0" lvl="0" indent="-349250" algn="l" rtl="0">
              <a:lnSpc>
                <a:spcPct val="100000"/>
              </a:lnSpc>
              <a:spcBef>
                <a:spcPts val="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3. Incorporate gestures and facial expressions.</a:t>
            </a:r>
            <a:r>
              <a:rPr lang="en-US" sz="2800" b="0" i="0" u="none">
                <a:solidFill>
                  <a:schemeClr val="dk1"/>
                </a:solidFill>
                <a:latin typeface="Twentieth Century"/>
                <a:ea typeface="Twentieth Century"/>
                <a:cs typeface="Twentieth Century"/>
                <a:sym typeface="Twentieth Century"/>
              </a:rPr>
              <a:t> Let your emotions show in your face—particularly in your eyes and mouth.</a:t>
            </a:r>
            <a:endParaRPr/>
          </a:p>
          <a:p>
            <a:pPr marL="349250" marR="0" lvl="0" indent="-349250" algn="l" rtl="0">
              <a:lnSpc>
                <a:spcPct val="100000"/>
              </a:lnSpc>
              <a:spcBef>
                <a:spcPts val="1540"/>
              </a:spcBef>
              <a:spcAft>
                <a:spcPts val="0"/>
              </a:spcAft>
              <a:buClr>
                <a:srgbClr val="990000"/>
              </a:buClr>
              <a:buSzPts val="2800"/>
              <a:buFont typeface="Twentieth Century"/>
              <a:buNone/>
            </a:pPr>
            <a:r>
              <a:rPr lang="en-US" sz="2800" b="1" i="0" u="none">
                <a:solidFill>
                  <a:srgbClr val="990000"/>
                </a:solidFill>
                <a:latin typeface="Twentieth Century"/>
                <a:ea typeface="Twentieth Century"/>
                <a:cs typeface="Twentieth Century"/>
                <a:sym typeface="Twentieth Century"/>
              </a:rPr>
              <a:t>4. Use visual aids. </a:t>
            </a:r>
            <a:r>
              <a:rPr lang="en-US" sz="2800" b="0" i="0" u="none">
                <a:solidFill>
                  <a:schemeClr val="dk1"/>
                </a:solidFill>
                <a:latin typeface="Twentieth Century"/>
                <a:ea typeface="Twentieth Century"/>
                <a:cs typeface="Twentieth Century"/>
                <a:sym typeface="Twentieth Century"/>
              </a:rPr>
              <a:t>Organize your information into charts, graphs, or drawings that will reinforce your message. Make sure your materials are large enough and clear enough that everyone in the audience can read them.</a:t>
            </a:r>
            <a:endParaRPr/>
          </a:p>
        </p:txBody>
      </p:sp>
      <p:grpSp>
        <p:nvGrpSpPr>
          <p:cNvPr id="425" name="Google Shape;425;p38"/>
          <p:cNvGrpSpPr/>
          <p:nvPr/>
        </p:nvGrpSpPr>
        <p:grpSpPr>
          <a:xfrm>
            <a:off x="269875" y="1300162"/>
            <a:ext cx="296862" cy="1838325"/>
            <a:chOff x="170" y="819"/>
            <a:chExt cx="187" cy="1158"/>
          </a:xfrm>
        </p:grpSpPr>
        <p:sp>
          <p:nvSpPr>
            <p:cNvPr id="426" name="Google Shape;426;p38"/>
            <p:cNvSpPr/>
            <p:nvPr/>
          </p:nvSpPr>
          <p:spPr>
            <a:xfrm rot="5400000">
              <a:off x="153" y="836"/>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27" name="Google Shape;427;p38"/>
            <p:cNvSpPr/>
            <p:nvPr/>
          </p:nvSpPr>
          <p:spPr>
            <a:xfrm rot="5400000">
              <a:off x="153" y="1773"/>
              <a:ext cx="221" cy="187"/>
            </a:xfrm>
            <a:prstGeom prst="triangle">
              <a:avLst>
                <a:gd name="adj" fmla="val 9628"/>
              </a:avLst>
            </a:prstGeom>
            <a:solidFill>
              <a:srgbClr val="FF99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500"/>
                                        <p:tgtEl>
                                          <p:spTgt spid="4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22"/>
                                        </p:tgtEl>
                                        <p:attrNameLst>
                                          <p:attrName>style.visibility</p:attrName>
                                        </p:attrNameLst>
                                      </p:cBhvr>
                                      <p:to>
                                        <p:strVal val="visible"/>
                                      </p:to>
                                    </p:set>
                                  </p:childTnLst>
                                </p:cTn>
                              </p:par>
                            </p:childTnLst>
                          </p:cTn>
                        </p:par>
                        <p:par>
                          <p:cTn id="11" fill="hold">
                            <p:stCondLst>
                              <p:cond delay="501"/>
                            </p:stCondLst>
                            <p:childTnLst>
                              <p:par>
                                <p:cTn id="12" presetID="10" presetClass="entr" presetSubtype="0" fill="hold" nodeType="afterEffect">
                                  <p:stCondLst>
                                    <p:cond delay="0"/>
                                  </p:stCondLst>
                                  <p:childTnLst>
                                    <p:set>
                                      <p:cBhvr>
                                        <p:cTn id="13" dur="1" fill="hold">
                                          <p:stCondLst>
                                            <p:cond delay="0"/>
                                          </p:stCondLst>
                                        </p:cTn>
                                        <p:tgtEl>
                                          <p:spTgt spid="423"/>
                                        </p:tgtEl>
                                        <p:attrNameLst>
                                          <p:attrName>style.visibility</p:attrName>
                                        </p:attrNameLst>
                                      </p:cBhvr>
                                      <p:to>
                                        <p:strVal val="visible"/>
                                      </p:to>
                                    </p:set>
                                    <p:animEffect transition="in" filter="fade">
                                      <p:cBhvr>
                                        <p:cTn id="14" dur="500"/>
                                        <p:tgtEl>
                                          <p:spTgt spid="4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24">
                                            <p:txEl>
                                              <p:pRg st="0" end="0"/>
                                            </p:txEl>
                                          </p:spTgt>
                                        </p:tgtEl>
                                        <p:attrNameLst>
                                          <p:attrName>style.visibility</p:attrName>
                                        </p:attrNameLst>
                                      </p:cBhvr>
                                      <p:to>
                                        <p:strVal val="visible"/>
                                      </p:to>
                                    </p:set>
                                    <p:animEffect transition="in" filter="fade">
                                      <p:cBhvr>
                                        <p:cTn id="19" dur="500"/>
                                        <p:tgtEl>
                                          <p:spTgt spid="42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4">
                                            <p:txEl>
                                              <p:pRg st="1" end="1"/>
                                            </p:txEl>
                                          </p:spTgt>
                                        </p:tgtEl>
                                        <p:attrNameLst>
                                          <p:attrName>style.visibility</p:attrName>
                                        </p:attrNameLst>
                                      </p:cBhvr>
                                      <p:to>
                                        <p:strVal val="visible"/>
                                      </p:to>
                                    </p:set>
                                    <p:animEffect transition="in" filter="fade">
                                      <p:cBhvr>
                                        <p:cTn id="24" dur="500"/>
                                        <p:tgtEl>
                                          <p:spTgt spid="4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9"/>
          <p:cNvSpPr txBox="1"/>
          <p:nvPr/>
        </p:nvSpPr>
        <p:spPr>
          <a:xfrm>
            <a:off x="568325" y="190500"/>
            <a:ext cx="82645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33" name="Google Shape;433;p39"/>
          <p:cNvGrpSpPr/>
          <p:nvPr/>
        </p:nvGrpSpPr>
        <p:grpSpPr>
          <a:xfrm>
            <a:off x="739775" y="1260475"/>
            <a:ext cx="2365375" cy="671512"/>
            <a:chOff x="466" y="522"/>
            <a:chExt cx="1490" cy="423"/>
          </a:xfrm>
        </p:grpSpPr>
        <p:grpSp>
          <p:nvGrpSpPr>
            <p:cNvPr id="434" name="Google Shape;434;p39"/>
            <p:cNvGrpSpPr/>
            <p:nvPr/>
          </p:nvGrpSpPr>
          <p:grpSpPr>
            <a:xfrm>
              <a:off x="466" y="653"/>
              <a:ext cx="211" cy="250"/>
              <a:chOff x="478" y="665"/>
              <a:chExt cx="211" cy="250"/>
            </a:xfrm>
          </p:grpSpPr>
          <p:sp>
            <p:nvSpPr>
              <p:cNvPr id="435" name="Google Shape;435;p39"/>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36" name="Google Shape;436;p39"/>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3</a:t>
                </a:r>
                <a:endParaRPr/>
              </a:p>
            </p:txBody>
          </p:sp>
        </p:grpSp>
        <p:sp>
          <p:nvSpPr>
            <p:cNvPr id="437" name="Google Shape;437;p39"/>
            <p:cNvSpPr txBox="1"/>
            <p:nvPr/>
          </p:nvSpPr>
          <p:spPr>
            <a:xfrm>
              <a:off x="726" y="522"/>
              <a:ext cx="1230"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Revising</a:t>
              </a:r>
              <a:endParaRPr/>
            </a:p>
          </p:txBody>
        </p:sp>
      </p:grpSp>
      <p:sp>
        <p:nvSpPr>
          <p:cNvPr id="438" name="Google Shape;438;p39"/>
          <p:cNvSpPr txBox="1"/>
          <p:nvPr/>
        </p:nvSpPr>
        <p:spPr>
          <a:xfrm>
            <a:off x="658812" y="1771650"/>
            <a:ext cx="7935912" cy="338137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82"/>
              </a:buClr>
              <a:buSzPts val="2800"/>
              <a:buFont typeface="Arial Narrow"/>
              <a:buNone/>
            </a:pPr>
            <a:r>
              <a:rPr lang="en-US" sz="2800" b="1" i="0" u="none">
                <a:solidFill>
                  <a:srgbClr val="000082"/>
                </a:solidFill>
                <a:latin typeface="Arial Narrow"/>
                <a:ea typeface="Arial Narrow"/>
                <a:cs typeface="Arial Narrow"/>
                <a:sym typeface="Arial Narrow"/>
              </a:rPr>
              <a:t>TARGET SKILL</a:t>
            </a:r>
            <a:r>
              <a:rPr lang="en-US" sz="1800" b="1" i="0" u="none">
                <a:solidFill>
                  <a:schemeClr val="dk1"/>
                </a:solidFill>
                <a:latin typeface="Twentieth Century"/>
                <a:ea typeface="Twentieth Century"/>
                <a:cs typeface="Twentieth Century"/>
                <a:sym typeface="Twentieth Century"/>
              </a:rPr>
              <a:t> </a:t>
            </a:r>
            <a:endParaRPr/>
          </a:p>
          <a:p>
            <a:pPr marL="0" marR="0" lvl="0" indent="0" algn="l" rtl="0">
              <a:lnSpc>
                <a:spcPct val="120000"/>
              </a:lnSpc>
              <a:spcBef>
                <a:spcPts val="0"/>
              </a:spcBef>
              <a:spcAft>
                <a:spcPts val="0"/>
              </a:spcAft>
              <a:buClr>
                <a:srgbClr val="BA0000"/>
              </a:buClr>
              <a:buSzPts val="2700"/>
              <a:buFont typeface="Arial Black"/>
              <a:buNone/>
            </a:pPr>
            <a:r>
              <a:rPr lang="en-US" sz="2700" b="0" i="0" u="none">
                <a:solidFill>
                  <a:srgbClr val="BA0000"/>
                </a:solidFill>
                <a:latin typeface="Arial Black"/>
                <a:ea typeface="Arial Black"/>
                <a:cs typeface="Arial Black"/>
                <a:sym typeface="Arial Black"/>
              </a:rPr>
              <a:t>RESPONDING TO AUDIENCE FEEDBACK</a:t>
            </a:r>
            <a:endParaRPr sz="2600" b="0" i="0" u="none">
              <a:solidFill>
                <a:schemeClr val="dk1"/>
              </a:solidFill>
              <a:latin typeface="Twentieth Century"/>
              <a:ea typeface="Twentieth Century"/>
              <a:cs typeface="Twentieth Century"/>
              <a:sym typeface="Twentieth Century"/>
            </a:endParaRPr>
          </a:p>
          <a:p>
            <a:pPr marL="0" marR="0" lvl="0" indent="0" algn="l" rtl="0">
              <a:lnSpc>
                <a:spcPct val="120000"/>
              </a:lnSpc>
              <a:spcBef>
                <a:spcPts val="0"/>
              </a:spcBef>
              <a:spcAft>
                <a:spcPts val="0"/>
              </a:spcAft>
              <a:buClr>
                <a:schemeClr val="dk1"/>
              </a:buClr>
              <a:buSzPts val="3000"/>
              <a:buFont typeface="Twentieth Century"/>
              <a:buNone/>
            </a:pPr>
            <a:r>
              <a:rPr lang="en-US" sz="3000" b="0" i="0" u="none">
                <a:solidFill>
                  <a:schemeClr val="dk1"/>
                </a:solidFill>
                <a:latin typeface="Twentieth Century"/>
                <a:ea typeface="Twentieth Century"/>
                <a:cs typeface="Twentieth Century"/>
                <a:sym typeface="Twentieth Century"/>
              </a:rPr>
              <a:t>A persuasive speech is successful only if it convinces your audience. Here are some comments peer reviewers might make and ways you can respond.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0"/>
          <p:cNvSpPr txBox="1"/>
          <p:nvPr/>
        </p:nvSpPr>
        <p:spPr>
          <a:xfrm>
            <a:off x="658812" y="1771650"/>
            <a:ext cx="7935912" cy="230505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82"/>
              </a:buClr>
              <a:buSzPts val="2800"/>
              <a:buFont typeface="Arial Narrow"/>
              <a:buNone/>
            </a:pPr>
            <a:r>
              <a:rPr lang="en-US" sz="2800" b="1" i="0" u="none">
                <a:solidFill>
                  <a:srgbClr val="000082"/>
                </a:solidFill>
                <a:latin typeface="Arial Narrow"/>
                <a:ea typeface="Arial Narrow"/>
                <a:cs typeface="Arial Narrow"/>
                <a:sym typeface="Arial Narrow"/>
              </a:rPr>
              <a:t>TARGET SKILL</a:t>
            </a:r>
            <a:r>
              <a:rPr lang="en-US" sz="1800" b="1" i="0" u="none">
                <a:solidFill>
                  <a:schemeClr val="dk1"/>
                </a:solidFill>
                <a:latin typeface="Twentieth Century"/>
                <a:ea typeface="Twentieth Century"/>
                <a:cs typeface="Twentieth Century"/>
                <a:sym typeface="Twentieth Century"/>
              </a:rPr>
              <a:t> </a:t>
            </a:r>
            <a:endParaRPr/>
          </a:p>
          <a:p>
            <a:pPr marL="0" marR="0" lvl="0" indent="0" algn="l" rtl="0">
              <a:lnSpc>
                <a:spcPct val="120000"/>
              </a:lnSpc>
              <a:spcBef>
                <a:spcPts val="0"/>
              </a:spcBef>
              <a:spcAft>
                <a:spcPts val="0"/>
              </a:spcAft>
              <a:buClr>
                <a:srgbClr val="BA0000"/>
              </a:buClr>
              <a:buSzPts val="2700"/>
              <a:buFont typeface="Arial Black"/>
              <a:buNone/>
            </a:pPr>
            <a:r>
              <a:rPr lang="en-US" sz="2700" b="0" i="0" u="none">
                <a:solidFill>
                  <a:srgbClr val="BA0000"/>
                </a:solidFill>
                <a:latin typeface="Arial Black"/>
                <a:ea typeface="Arial Black"/>
                <a:cs typeface="Arial Black"/>
                <a:sym typeface="Arial Black"/>
              </a:rPr>
              <a:t>RESPONDING TO AUDIENCE FEEDBACK</a:t>
            </a:r>
            <a:endParaRPr sz="1800" b="0" i="0" u="none">
              <a:solidFill>
                <a:schemeClr val="dk1"/>
              </a:solidFill>
              <a:latin typeface="Twentieth Century"/>
              <a:ea typeface="Twentieth Century"/>
              <a:cs typeface="Twentieth Century"/>
              <a:sym typeface="Twentieth Century"/>
            </a:endParaRPr>
          </a:p>
          <a:p>
            <a:pPr marL="800100" marR="0" lvl="1" indent="-508000" algn="l" rtl="0">
              <a:lnSpc>
                <a:spcPct val="100000"/>
              </a:lnSpc>
              <a:spcBef>
                <a:spcPts val="1350"/>
              </a:spcBef>
              <a:spcAft>
                <a:spcPts val="0"/>
              </a:spcAft>
              <a:buClr>
                <a:srgbClr val="000066"/>
              </a:buClr>
              <a:buSzPts val="2700"/>
              <a:buFont typeface="Noto Sans Symbols"/>
              <a:buChar char="■"/>
            </a:pPr>
            <a:r>
              <a:rPr lang="en-US" sz="3000" b="1" i="0" u="none" strike="noStrike" cap="none">
                <a:solidFill>
                  <a:schemeClr val="dk1"/>
                </a:solidFill>
                <a:latin typeface="Twentieth Century"/>
                <a:ea typeface="Twentieth Century"/>
                <a:cs typeface="Twentieth Century"/>
                <a:sym typeface="Twentieth Century"/>
              </a:rPr>
              <a:t>I couldn’t remember the points you made.</a:t>
            </a:r>
            <a:r>
              <a:rPr lang="en-US" sz="3000" b="0" i="0" u="none" strike="noStrike" cap="none">
                <a:solidFill>
                  <a:schemeClr val="dk1"/>
                </a:solidFill>
                <a:latin typeface="Twentieth Century"/>
                <a:ea typeface="Twentieth Century"/>
                <a:cs typeface="Twentieth Century"/>
                <a:sym typeface="Twentieth Century"/>
              </a:rPr>
              <a:t> </a:t>
            </a:r>
            <a:endParaRPr/>
          </a:p>
        </p:txBody>
      </p:sp>
      <p:sp>
        <p:nvSpPr>
          <p:cNvPr id="444" name="Google Shape;444;p40"/>
          <p:cNvSpPr txBox="1"/>
          <p:nvPr/>
        </p:nvSpPr>
        <p:spPr>
          <a:xfrm>
            <a:off x="568325" y="190500"/>
            <a:ext cx="82645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45" name="Google Shape;445;p40"/>
          <p:cNvGrpSpPr/>
          <p:nvPr/>
        </p:nvGrpSpPr>
        <p:grpSpPr>
          <a:xfrm>
            <a:off x="739775" y="1260475"/>
            <a:ext cx="2365375" cy="671512"/>
            <a:chOff x="466" y="522"/>
            <a:chExt cx="1490" cy="423"/>
          </a:xfrm>
        </p:grpSpPr>
        <p:grpSp>
          <p:nvGrpSpPr>
            <p:cNvPr id="446" name="Google Shape;446;p40"/>
            <p:cNvGrpSpPr/>
            <p:nvPr/>
          </p:nvGrpSpPr>
          <p:grpSpPr>
            <a:xfrm>
              <a:off x="466" y="653"/>
              <a:ext cx="211" cy="250"/>
              <a:chOff x="478" y="665"/>
              <a:chExt cx="211" cy="250"/>
            </a:xfrm>
          </p:grpSpPr>
          <p:sp>
            <p:nvSpPr>
              <p:cNvPr id="447" name="Google Shape;447;p40"/>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48" name="Google Shape;448;p40"/>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3</a:t>
                </a:r>
                <a:endParaRPr/>
              </a:p>
            </p:txBody>
          </p:sp>
        </p:grpSp>
        <p:sp>
          <p:nvSpPr>
            <p:cNvPr id="449" name="Google Shape;449;p40"/>
            <p:cNvSpPr txBox="1"/>
            <p:nvPr/>
          </p:nvSpPr>
          <p:spPr>
            <a:xfrm>
              <a:off x="726" y="522"/>
              <a:ext cx="1230"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Revising</a:t>
              </a:r>
              <a:endParaRPr/>
            </a:p>
          </p:txBody>
        </p:sp>
      </p:grpSp>
      <p:sp>
        <p:nvSpPr>
          <p:cNvPr id="450" name="Google Shape;450;p40"/>
          <p:cNvSpPr txBox="1"/>
          <p:nvPr/>
        </p:nvSpPr>
        <p:spPr>
          <a:xfrm>
            <a:off x="657225" y="4240212"/>
            <a:ext cx="8118475" cy="1920875"/>
          </a:xfrm>
          <a:prstGeom prst="rect">
            <a:avLst/>
          </a:prstGeom>
          <a:noFill/>
          <a:ln>
            <a:noFill/>
          </a:ln>
        </p:spPr>
        <p:txBody>
          <a:bodyPr spcFirstLastPara="1" wrap="square" lIns="91425" tIns="45700" rIns="91425" bIns="45700" anchor="t" anchorCtr="0">
            <a:spAutoFit/>
          </a:bodyPr>
          <a:lstStyle/>
          <a:p>
            <a:pPr marL="800100" marR="0" lvl="1" indent="0" algn="l" rtl="0">
              <a:lnSpc>
                <a:spcPct val="100000"/>
              </a:lnSpc>
              <a:spcBef>
                <a:spcPts val="0"/>
              </a:spcBef>
              <a:spcAft>
                <a:spcPts val="0"/>
              </a:spcAft>
              <a:buClr>
                <a:schemeClr val="dk1"/>
              </a:buClr>
              <a:buSzPts val="3000"/>
              <a:buFont typeface="Twentieth Century"/>
              <a:buNone/>
            </a:pPr>
            <a:r>
              <a:rPr lang="en-US" sz="3000" b="0" i="1" u="none" strike="noStrike" cap="none">
                <a:solidFill>
                  <a:schemeClr val="dk1"/>
                </a:solidFill>
                <a:latin typeface="Twentieth Century"/>
                <a:ea typeface="Twentieth Century"/>
                <a:cs typeface="Twentieth Century"/>
                <a:sym typeface="Twentieth Century"/>
              </a:rPr>
              <a:t>Include frequent summaries and reminders such as “I’ve just shown that you should believe X for reason A. My second reason for believing X is . . .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500"/>
                                        <p:tgtEl>
                                          <p:spTgt spid="443"/>
                                        </p:tgtEl>
                                      </p:cBhvr>
                                    </p:animEffect>
                                  </p:childTnLst>
                                </p:cTn>
                              </p:par>
                            </p:childTnLst>
                          </p:cTn>
                        </p:par>
                        <p:par>
                          <p:cTn id="8" fill="hold">
                            <p:stCondLst>
                              <p:cond delay="500"/>
                            </p:stCondLst>
                            <p:childTnLst>
                              <p:par>
                                <p:cTn id="9" presetID="10" presetClass="entr" presetSubtype="0" fill="hold" nodeType="afterEffect">
                                  <p:stCondLst>
                                    <p:cond delay="200"/>
                                  </p:stCondLst>
                                  <p:childTnLst>
                                    <p:set>
                                      <p:cBhvr>
                                        <p:cTn id="10" dur="1" fill="hold">
                                          <p:stCondLst>
                                            <p:cond delay="0"/>
                                          </p:stCondLst>
                                        </p:cTn>
                                        <p:tgtEl>
                                          <p:spTgt spid="450">
                                            <p:txEl>
                                              <p:pRg st="0" end="0"/>
                                            </p:txEl>
                                          </p:spTgt>
                                        </p:tgtEl>
                                        <p:attrNameLst>
                                          <p:attrName>style.visibility</p:attrName>
                                        </p:attrNameLst>
                                      </p:cBhvr>
                                      <p:to>
                                        <p:strVal val="visible"/>
                                      </p:to>
                                    </p:set>
                                    <p:animEffect transition="in" filter="fade">
                                      <p:cBhvr>
                                        <p:cTn id="11" dur="500"/>
                                        <p:tgtEl>
                                          <p:spTgt spid="4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The Definition of the Persuasive Speech</a:t>
            </a:r>
            <a:endParaRPr/>
          </a:p>
        </p:txBody>
      </p:sp>
      <p:sp>
        <p:nvSpPr>
          <p:cNvPr id="111" name="Google Shape;111;p3"/>
          <p:cNvSpPr txBox="1">
            <a:spLocks noGrp="1"/>
          </p:cNvSpPr>
          <p:nvPr>
            <p:ph type="body" idx="1"/>
          </p:nvPr>
        </p:nvSpPr>
        <p:spPr>
          <a:xfrm>
            <a:off x="612775" y="1600200"/>
            <a:ext cx="8153400" cy="2819400"/>
          </a:xfrm>
          <a:prstGeom prst="rect">
            <a:avLst/>
          </a:prstGeom>
          <a:noFill/>
          <a:ln>
            <a:noFill/>
          </a:ln>
        </p:spPr>
        <p:txBody>
          <a:bodyPr spcFirstLastPara="1" wrap="square" lIns="91425" tIns="45700" rIns="91425" bIns="45700" anchor="t" anchorCtr="0">
            <a:noAutofit/>
          </a:bodyPr>
          <a:lstStyle/>
          <a:p>
            <a:pPr marL="319087" lvl="0" indent="-319087" algn="l" rtl="0">
              <a:lnSpc>
                <a:spcPct val="100000"/>
              </a:lnSpc>
              <a:spcBef>
                <a:spcPts val="0"/>
              </a:spcBef>
              <a:spcAft>
                <a:spcPts val="0"/>
              </a:spcAft>
              <a:buClr>
                <a:schemeClr val="accent2"/>
              </a:buClr>
              <a:buSzPts val="3240"/>
              <a:buFont typeface="Noto Sans Symbols"/>
              <a:buChar char="◻"/>
            </a:pPr>
            <a:r>
              <a:rPr lang="en-US" sz="5400" b="0" i="0" u="none">
                <a:solidFill>
                  <a:schemeClr val="dk1"/>
                </a:solidFill>
                <a:latin typeface="Twentieth Century"/>
                <a:ea typeface="Twentieth Century"/>
                <a:cs typeface="Twentieth Century"/>
                <a:sym typeface="Twentieth Century"/>
              </a:rPr>
              <a:t>The art of gaining fair and favorable consideration for your point of view.</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p:nvPr/>
        </p:nvSpPr>
        <p:spPr>
          <a:xfrm>
            <a:off x="658812" y="1771650"/>
            <a:ext cx="7935912" cy="184785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82"/>
              </a:buClr>
              <a:buSzPts val="2800"/>
              <a:buFont typeface="Arial Narrow"/>
              <a:buNone/>
            </a:pPr>
            <a:r>
              <a:rPr lang="en-US" sz="2800" b="1" i="0" u="none">
                <a:solidFill>
                  <a:srgbClr val="000082"/>
                </a:solidFill>
                <a:latin typeface="Arial Narrow"/>
                <a:ea typeface="Arial Narrow"/>
                <a:cs typeface="Arial Narrow"/>
                <a:sym typeface="Arial Narrow"/>
              </a:rPr>
              <a:t>TARGET SKILL</a:t>
            </a:r>
            <a:r>
              <a:rPr lang="en-US" sz="1800" b="1" i="0" u="none">
                <a:solidFill>
                  <a:schemeClr val="dk1"/>
                </a:solidFill>
                <a:latin typeface="Twentieth Century"/>
                <a:ea typeface="Twentieth Century"/>
                <a:cs typeface="Twentieth Century"/>
                <a:sym typeface="Twentieth Century"/>
              </a:rPr>
              <a:t> </a:t>
            </a:r>
            <a:endParaRPr/>
          </a:p>
          <a:p>
            <a:pPr marL="0" marR="0" lvl="0" indent="0" algn="l" rtl="0">
              <a:lnSpc>
                <a:spcPct val="120000"/>
              </a:lnSpc>
              <a:spcBef>
                <a:spcPts val="0"/>
              </a:spcBef>
              <a:spcAft>
                <a:spcPts val="0"/>
              </a:spcAft>
              <a:buClr>
                <a:srgbClr val="BA0000"/>
              </a:buClr>
              <a:buSzPts val="2700"/>
              <a:buFont typeface="Arial Black"/>
              <a:buNone/>
            </a:pPr>
            <a:r>
              <a:rPr lang="en-US" sz="2700" b="0" i="0" u="none">
                <a:solidFill>
                  <a:srgbClr val="BA0000"/>
                </a:solidFill>
                <a:latin typeface="Arial Black"/>
                <a:ea typeface="Arial Black"/>
                <a:cs typeface="Arial Black"/>
                <a:sym typeface="Arial Black"/>
              </a:rPr>
              <a:t>RESPONDING TO AUDIENCE FEEDBACK</a:t>
            </a:r>
            <a:endParaRPr sz="1800" b="0" i="0" u="none">
              <a:solidFill>
                <a:schemeClr val="dk1"/>
              </a:solidFill>
              <a:latin typeface="Twentieth Century"/>
              <a:ea typeface="Twentieth Century"/>
              <a:cs typeface="Twentieth Century"/>
              <a:sym typeface="Twentieth Century"/>
            </a:endParaRPr>
          </a:p>
          <a:p>
            <a:pPr marL="800100" marR="0" lvl="1" indent="-508000" algn="l" rtl="0">
              <a:lnSpc>
                <a:spcPct val="100000"/>
              </a:lnSpc>
              <a:spcBef>
                <a:spcPts val="1350"/>
              </a:spcBef>
              <a:spcAft>
                <a:spcPts val="0"/>
              </a:spcAft>
              <a:buClr>
                <a:srgbClr val="000066"/>
              </a:buClr>
              <a:buSzPts val="2700"/>
              <a:buFont typeface="Noto Sans Symbols"/>
              <a:buChar char="■"/>
            </a:pPr>
            <a:r>
              <a:rPr lang="en-US" sz="3000" b="1" i="0" u="none" strike="noStrike" cap="none">
                <a:solidFill>
                  <a:schemeClr val="dk1"/>
                </a:solidFill>
                <a:latin typeface="Twentieth Century"/>
                <a:ea typeface="Twentieth Century"/>
                <a:cs typeface="Twentieth Century"/>
                <a:sym typeface="Twentieth Century"/>
              </a:rPr>
              <a:t>I couldn’t hear you.</a:t>
            </a:r>
            <a:r>
              <a:rPr lang="en-US" sz="3000" b="0" i="0" u="none" strike="noStrike" cap="none">
                <a:solidFill>
                  <a:schemeClr val="dk1"/>
                </a:solidFill>
                <a:latin typeface="Twentieth Century"/>
                <a:ea typeface="Twentieth Century"/>
                <a:cs typeface="Twentieth Century"/>
                <a:sym typeface="Twentieth Century"/>
              </a:rPr>
              <a:t> </a:t>
            </a:r>
            <a:endParaRPr/>
          </a:p>
        </p:txBody>
      </p:sp>
      <p:sp>
        <p:nvSpPr>
          <p:cNvPr id="456" name="Google Shape;456;p41"/>
          <p:cNvSpPr txBox="1"/>
          <p:nvPr/>
        </p:nvSpPr>
        <p:spPr>
          <a:xfrm>
            <a:off x="568325" y="190500"/>
            <a:ext cx="82645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57" name="Google Shape;457;p41"/>
          <p:cNvGrpSpPr/>
          <p:nvPr/>
        </p:nvGrpSpPr>
        <p:grpSpPr>
          <a:xfrm>
            <a:off x="739775" y="1260475"/>
            <a:ext cx="2365375" cy="671512"/>
            <a:chOff x="466" y="522"/>
            <a:chExt cx="1490" cy="423"/>
          </a:xfrm>
        </p:grpSpPr>
        <p:grpSp>
          <p:nvGrpSpPr>
            <p:cNvPr id="458" name="Google Shape;458;p41"/>
            <p:cNvGrpSpPr/>
            <p:nvPr/>
          </p:nvGrpSpPr>
          <p:grpSpPr>
            <a:xfrm>
              <a:off x="466" y="653"/>
              <a:ext cx="211" cy="250"/>
              <a:chOff x="478" y="665"/>
              <a:chExt cx="211" cy="250"/>
            </a:xfrm>
          </p:grpSpPr>
          <p:sp>
            <p:nvSpPr>
              <p:cNvPr id="459" name="Google Shape;459;p41"/>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60" name="Google Shape;460;p41"/>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3</a:t>
                </a:r>
                <a:endParaRPr/>
              </a:p>
            </p:txBody>
          </p:sp>
        </p:grpSp>
        <p:sp>
          <p:nvSpPr>
            <p:cNvPr id="461" name="Google Shape;461;p41"/>
            <p:cNvSpPr txBox="1"/>
            <p:nvPr/>
          </p:nvSpPr>
          <p:spPr>
            <a:xfrm>
              <a:off x="726" y="522"/>
              <a:ext cx="1230"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Revising</a:t>
              </a:r>
              <a:endParaRPr/>
            </a:p>
          </p:txBody>
        </p:sp>
      </p:grpSp>
      <p:sp>
        <p:nvSpPr>
          <p:cNvPr id="462" name="Google Shape;462;p41"/>
          <p:cNvSpPr txBox="1"/>
          <p:nvPr/>
        </p:nvSpPr>
        <p:spPr>
          <a:xfrm>
            <a:off x="657225" y="3783012"/>
            <a:ext cx="7920037" cy="1463675"/>
          </a:xfrm>
          <a:prstGeom prst="rect">
            <a:avLst/>
          </a:prstGeom>
          <a:noFill/>
          <a:ln>
            <a:noFill/>
          </a:ln>
        </p:spPr>
        <p:txBody>
          <a:bodyPr spcFirstLastPara="1" wrap="square" lIns="91425" tIns="45700" rIns="91425" bIns="45700" anchor="t" anchorCtr="0">
            <a:spAutoFit/>
          </a:bodyPr>
          <a:lstStyle/>
          <a:p>
            <a:pPr marL="800100" marR="0" lvl="1" indent="0" algn="l" rtl="0">
              <a:lnSpc>
                <a:spcPct val="100000"/>
              </a:lnSpc>
              <a:spcBef>
                <a:spcPts val="0"/>
              </a:spcBef>
              <a:spcAft>
                <a:spcPts val="0"/>
              </a:spcAft>
              <a:buClr>
                <a:schemeClr val="dk1"/>
              </a:buClr>
              <a:buSzPts val="3000"/>
              <a:buFont typeface="Twentieth Century"/>
              <a:buNone/>
            </a:pPr>
            <a:r>
              <a:rPr lang="en-US" sz="3000" b="0" i="1" u="none" strike="noStrike" cap="none">
                <a:solidFill>
                  <a:schemeClr val="dk1"/>
                </a:solidFill>
                <a:latin typeface="Twentieth Century"/>
                <a:ea typeface="Twentieth Century"/>
                <a:cs typeface="Twentieth Century"/>
                <a:sym typeface="Twentieth Century"/>
              </a:rPr>
              <a:t>Speak loudly, but don’t shout. Be sure to vary your volume and tone. Try to speak clearly and not too quickly.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fade">
                                      <p:cBhvr>
                                        <p:cTn id="7" dur="500"/>
                                        <p:tgtEl>
                                          <p:spTgt spid="455"/>
                                        </p:tgtEl>
                                      </p:cBhvr>
                                    </p:animEffect>
                                  </p:childTnLst>
                                </p:cTn>
                              </p:par>
                            </p:childTnLst>
                          </p:cTn>
                        </p:par>
                        <p:par>
                          <p:cTn id="8" fill="hold">
                            <p:stCondLst>
                              <p:cond delay="500"/>
                            </p:stCondLst>
                            <p:childTnLst>
                              <p:par>
                                <p:cTn id="9" presetID="10" presetClass="entr" presetSubtype="0" fill="hold" nodeType="afterEffect">
                                  <p:stCondLst>
                                    <p:cond delay="200"/>
                                  </p:stCondLst>
                                  <p:childTnLst>
                                    <p:set>
                                      <p:cBhvr>
                                        <p:cTn id="10" dur="1" fill="hold">
                                          <p:stCondLst>
                                            <p:cond delay="0"/>
                                          </p:stCondLst>
                                        </p:cTn>
                                        <p:tgtEl>
                                          <p:spTgt spid="462">
                                            <p:txEl>
                                              <p:pRg st="0" end="0"/>
                                            </p:txEl>
                                          </p:spTgt>
                                        </p:tgtEl>
                                        <p:attrNameLst>
                                          <p:attrName>style.visibility</p:attrName>
                                        </p:attrNameLst>
                                      </p:cBhvr>
                                      <p:to>
                                        <p:strVal val="visible"/>
                                      </p:to>
                                    </p:set>
                                    <p:animEffect transition="in" filter="fade">
                                      <p:cBhvr>
                                        <p:cTn id="11" dur="500"/>
                                        <p:tgtEl>
                                          <p:spTgt spid="4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2"/>
          <p:cNvSpPr txBox="1"/>
          <p:nvPr/>
        </p:nvSpPr>
        <p:spPr>
          <a:xfrm>
            <a:off x="658812" y="1771650"/>
            <a:ext cx="7935912" cy="184785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82"/>
              </a:buClr>
              <a:buSzPts val="2800"/>
              <a:buFont typeface="Arial Narrow"/>
              <a:buNone/>
            </a:pPr>
            <a:r>
              <a:rPr lang="en-US" sz="2800" b="1" i="0" u="none">
                <a:solidFill>
                  <a:srgbClr val="000082"/>
                </a:solidFill>
                <a:latin typeface="Arial Narrow"/>
                <a:ea typeface="Arial Narrow"/>
                <a:cs typeface="Arial Narrow"/>
                <a:sym typeface="Arial Narrow"/>
              </a:rPr>
              <a:t>TARGET SKILL</a:t>
            </a:r>
            <a:r>
              <a:rPr lang="en-US" sz="1800" b="1" i="0" u="none">
                <a:solidFill>
                  <a:schemeClr val="dk1"/>
                </a:solidFill>
                <a:latin typeface="Twentieth Century"/>
                <a:ea typeface="Twentieth Century"/>
                <a:cs typeface="Twentieth Century"/>
                <a:sym typeface="Twentieth Century"/>
              </a:rPr>
              <a:t> </a:t>
            </a:r>
            <a:endParaRPr/>
          </a:p>
          <a:p>
            <a:pPr marL="0" marR="0" lvl="0" indent="0" algn="l" rtl="0">
              <a:lnSpc>
                <a:spcPct val="120000"/>
              </a:lnSpc>
              <a:spcBef>
                <a:spcPts val="0"/>
              </a:spcBef>
              <a:spcAft>
                <a:spcPts val="0"/>
              </a:spcAft>
              <a:buClr>
                <a:srgbClr val="BA0000"/>
              </a:buClr>
              <a:buSzPts val="2700"/>
              <a:buFont typeface="Arial Black"/>
              <a:buNone/>
            </a:pPr>
            <a:r>
              <a:rPr lang="en-US" sz="2700" b="0" i="0" u="none">
                <a:solidFill>
                  <a:srgbClr val="BA0000"/>
                </a:solidFill>
                <a:latin typeface="Arial Black"/>
                <a:ea typeface="Arial Black"/>
                <a:cs typeface="Arial Black"/>
                <a:sym typeface="Arial Black"/>
              </a:rPr>
              <a:t>RESPONDING TO AUDIENCE FEEDBACK</a:t>
            </a:r>
            <a:endParaRPr sz="1800" b="0" i="0" u="none">
              <a:solidFill>
                <a:schemeClr val="dk1"/>
              </a:solidFill>
              <a:latin typeface="Twentieth Century"/>
              <a:ea typeface="Twentieth Century"/>
              <a:cs typeface="Twentieth Century"/>
              <a:sym typeface="Twentieth Century"/>
            </a:endParaRPr>
          </a:p>
          <a:p>
            <a:pPr marL="800100" marR="0" lvl="1" indent="-508000" algn="l" rtl="0">
              <a:lnSpc>
                <a:spcPct val="100000"/>
              </a:lnSpc>
              <a:spcBef>
                <a:spcPts val="1350"/>
              </a:spcBef>
              <a:spcAft>
                <a:spcPts val="0"/>
              </a:spcAft>
              <a:buClr>
                <a:srgbClr val="000066"/>
              </a:buClr>
              <a:buSzPts val="2700"/>
              <a:buFont typeface="Noto Sans Symbols"/>
              <a:buChar char="■"/>
            </a:pPr>
            <a:r>
              <a:rPr lang="en-US" sz="3000" b="1" i="0" u="none" strike="noStrike" cap="none">
                <a:solidFill>
                  <a:schemeClr val="dk1"/>
                </a:solidFill>
                <a:latin typeface="Twentieth Century"/>
                <a:ea typeface="Twentieth Century"/>
                <a:cs typeface="Twentieth Century"/>
                <a:sym typeface="Twentieth Century"/>
              </a:rPr>
              <a:t>Your evidence didn’t convince me.</a:t>
            </a:r>
            <a:r>
              <a:rPr lang="en-US" sz="3000" b="0" i="0" u="none" strike="noStrike" cap="none">
                <a:solidFill>
                  <a:schemeClr val="dk1"/>
                </a:solidFill>
                <a:latin typeface="Twentieth Century"/>
                <a:ea typeface="Twentieth Century"/>
                <a:cs typeface="Twentieth Century"/>
                <a:sym typeface="Twentieth Century"/>
              </a:rPr>
              <a:t> </a:t>
            </a:r>
            <a:endParaRPr/>
          </a:p>
        </p:txBody>
      </p:sp>
      <p:sp>
        <p:nvSpPr>
          <p:cNvPr id="468" name="Google Shape;468;p42"/>
          <p:cNvSpPr txBox="1"/>
          <p:nvPr/>
        </p:nvSpPr>
        <p:spPr>
          <a:xfrm>
            <a:off x="568325" y="190500"/>
            <a:ext cx="82645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69" name="Google Shape;469;p42"/>
          <p:cNvGrpSpPr/>
          <p:nvPr/>
        </p:nvGrpSpPr>
        <p:grpSpPr>
          <a:xfrm>
            <a:off x="739775" y="1260475"/>
            <a:ext cx="2365375" cy="671512"/>
            <a:chOff x="466" y="522"/>
            <a:chExt cx="1490" cy="423"/>
          </a:xfrm>
        </p:grpSpPr>
        <p:grpSp>
          <p:nvGrpSpPr>
            <p:cNvPr id="470" name="Google Shape;470;p42"/>
            <p:cNvGrpSpPr/>
            <p:nvPr/>
          </p:nvGrpSpPr>
          <p:grpSpPr>
            <a:xfrm>
              <a:off x="466" y="653"/>
              <a:ext cx="211" cy="250"/>
              <a:chOff x="478" y="665"/>
              <a:chExt cx="211" cy="250"/>
            </a:xfrm>
          </p:grpSpPr>
          <p:sp>
            <p:nvSpPr>
              <p:cNvPr id="471" name="Google Shape;471;p42"/>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72" name="Google Shape;472;p42"/>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3</a:t>
                </a:r>
                <a:endParaRPr/>
              </a:p>
            </p:txBody>
          </p:sp>
        </p:grpSp>
        <p:sp>
          <p:nvSpPr>
            <p:cNvPr id="473" name="Google Shape;473;p42"/>
            <p:cNvSpPr txBox="1"/>
            <p:nvPr/>
          </p:nvSpPr>
          <p:spPr>
            <a:xfrm>
              <a:off x="726" y="522"/>
              <a:ext cx="1230"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Revising</a:t>
              </a:r>
              <a:endParaRPr/>
            </a:p>
          </p:txBody>
        </p:sp>
      </p:grpSp>
      <p:sp>
        <p:nvSpPr>
          <p:cNvPr id="474" name="Google Shape;474;p42"/>
          <p:cNvSpPr txBox="1"/>
          <p:nvPr/>
        </p:nvSpPr>
        <p:spPr>
          <a:xfrm>
            <a:off x="657225" y="3783012"/>
            <a:ext cx="7920037" cy="1463675"/>
          </a:xfrm>
          <a:prstGeom prst="rect">
            <a:avLst/>
          </a:prstGeom>
          <a:noFill/>
          <a:ln>
            <a:noFill/>
          </a:ln>
        </p:spPr>
        <p:txBody>
          <a:bodyPr spcFirstLastPara="1" wrap="square" lIns="91425" tIns="45700" rIns="91425" bIns="45700" anchor="t" anchorCtr="0">
            <a:spAutoFit/>
          </a:bodyPr>
          <a:lstStyle/>
          <a:p>
            <a:pPr marL="800100" marR="0" lvl="1" indent="0" algn="l" rtl="0">
              <a:lnSpc>
                <a:spcPct val="100000"/>
              </a:lnSpc>
              <a:spcBef>
                <a:spcPts val="0"/>
              </a:spcBef>
              <a:spcAft>
                <a:spcPts val="0"/>
              </a:spcAft>
              <a:buClr>
                <a:schemeClr val="dk1"/>
              </a:buClr>
              <a:buSzPts val="3000"/>
              <a:buFont typeface="Twentieth Century"/>
              <a:buNone/>
            </a:pPr>
            <a:r>
              <a:rPr lang="en-US" sz="3000" b="0" i="1" u="none" strike="noStrike" cap="none">
                <a:solidFill>
                  <a:schemeClr val="dk1"/>
                </a:solidFill>
                <a:latin typeface="Twentieth Century"/>
                <a:ea typeface="Twentieth Century"/>
                <a:cs typeface="Twentieth Century"/>
                <a:sym typeface="Twentieth Century"/>
              </a:rPr>
              <a:t>Gather additional expert opinions, facts, statistics, and examples; reorganize your arguments; check your reasoning.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par>
                          <p:cTn id="8" fill="hold">
                            <p:stCondLst>
                              <p:cond delay="500"/>
                            </p:stCondLst>
                            <p:childTnLst>
                              <p:par>
                                <p:cTn id="9" presetID="10" presetClass="entr" presetSubtype="0" fill="hold" nodeType="afterEffect">
                                  <p:stCondLst>
                                    <p:cond delay="200"/>
                                  </p:stCondLst>
                                  <p:childTnLst>
                                    <p:set>
                                      <p:cBhvr>
                                        <p:cTn id="10" dur="1" fill="hold">
                                          <p:stCondLst>
                                            <p:cond delay="0"/>
                                          </p:stCondLst>
                                        </p:cTn>
                                        <p:tgtEl>
                                          <p:spTgt spid="474">
                                            <p:txEl>
                                              <p:pRg st="0" end="0"/>
                                            </p:txEl>
                                          </p:spTgt>
                                        </p:tgtEl>
                                        <p:attrNameLst>
                                          <p:attrName>style.visibility</p:attrName>
                                        </p:attrNameLst>
                                      </p:cBhvr>
                                      <p:to>
                                        <p:strVal val="visible"/>
                                      </p:to>
                                    </p:set>
                                    <p:animEffect transition="in" filter="fade">
                                      <p:cBhvr>
                                        <p:cTn id="11" dur="500"/>
                                        <p:tgtEl>
                                          <p:spTgt spid="4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txBox="1"/>
          <p:nvPr/>
        </p:nvSpPr>
        <p:spPr>
          <a:xfrm>
            <a:off x="658812" y="1771650"/>
            <a:ext cx="7935912" cy="184785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82"/>
              </a:buClr>
              <a:buSzPts val="2800"/>
              <a:buFont typeface="Arial Narrow"/>
              <a:buNone/>
            </a:pPr>
            <a:r>
              <a:rPr lang="en-US" sz="2800" b="1" i="0" u="none">
                <a:solidFill>
                  <a:srgbClr val="000082"/>
                </a:solidFill>
                <a:latin typeface="Arial Narrow"/>
                <a:ea typeface="Arial Narrow"/>
                <a:cs typeface="Arial Narrow"/>
                <a:sym typeface="Arial Narrow"/>
              </a:rPr>
              <a:t>TARGET SKILL</a:t>
            </a:r>
            <a:r>
              <a:rPr lang="en-US" sz="1800" b="1" i="0" u="none">
                <a:solidFill>
                  <a:schemeClr val="dk1"/>
                </a:solidFill>
                <a:latin typeface="Twentieth Century"/>
                <a:ea typeface="Twentieth Century"/>
                <a:cs typeface="Twentieth Century"/>
                <a:sym typeface="Twentieth Century"/>
              </a:rPr>
              <a:t> </a:t>
            </a:r>
            <a:endParaRPr/>
          </a:p>
          <a:p>
            <a:pPr marL="0" marR="0" lvl="0" indent="0" algn="l" rtl="0">
              <a:lnSpc>
                <a:spcPct val="120000"/>
              </a:lnSpc>
              <a:spcBef>
                <a:spcPts val="0"/>
              </a:spcBef>
              <a:spcAft>
                <a:spcPts val="0"/>
              </a:spcAft>
              <a:buClr>
                <a:srgbClr val="BA0000"/>
              </a:buClr>
              <a:buSzPts val="2700"/>
              <a:buFont typeface="Arial Black"/>
              <a:buNone/>
            </a:pPr>
            <a:r>
              <a:rPr lang="en-US" sz="2700" b="0" i="0" u="none">
                <a:solidFill>
                  <a:srgbClr val="BA0000"/>
                </a:solidFill>
                <a:latin typeface="Arial Black"/>
                <a:ea typeface="Arial Black"/>
                <a:cs typeface="Arial Black"/>
                <a:sym typeface="Arial Black"/>
              </a:rPr>
              <a:t>RESPONDING TO AUDIENCE FEEDBACK</a:t>
            </a:r>
            <a:endParaRPr sz="1800" b="0" i="0" u="none">
              <a:solidFill>
                <a:schemeClr val="dk1"/>
              </a:solidFill>
              <a:latin typeface="Twentieth Century"/>
              <a:ea typeface="Twentieth Century"/>
              <a:cs typeface="Twentieth Century"/>
              <a:sym typeface="Twentieth Century"/>
            </a:endParaRPr>
          </a:p>
          <a:p>
            <a:pPr marL="800100" marR="0" lvl="1" indent="-508000" algn="l" rtl="0">
              <a:lnSpc>
                <a:spcPct val="100000"/>
              </a:lnSpc>
              <a:spcBef>
                <a:spcPts val="1350"/>
              </a:spcBef>
              <a:spcAft>
                <a:spcPts val="0"/>
              </a:spcAft>
              <a:buClr>
                <a:srgbClr val="000066"/>
              </a:buClr>
              <a:buSzPts val="2700"/>
              <a:buFont typeface="Noto Sans Symbols"/>
              <a:buChar char="■"/>
            </a:pPr>
            <a:r>
              <a:rPr lang="en-US" sz="3000" b="1" i="0" u="none" strike="noStrike" cap="none">
                <a:solidFill>
                  <a:schemeClr val="dk1"/>
                </a:solidFill>
                <a:latin typeface="Twentieth Century"/>
                <a:ea typeface="Twentieth Century"/>
                <a:cs typeface="Twentieth Century"/>
                <a:sym typeface="Twentieth Century"/>
              </a:rPr>
              <a:t>I was bored.</a:t>
            </a:r>
            <a:r>
              <a:rPr lang="en-US" sz="3000" b="0" i="0" u="none" strike="noStrike" cap="none">
                <a:solidFill>
                  <a:schemeClr val="dk1"/>
                </a:solidFill>
                <a:latin typeface="Twentieth Century"/>
                <a:ea typeface="Twentieth Century"/>
                <a:cs typeface="Twentieth Century"/>
                <a:sym typeface="Twentieth Century"/>
              </a:rPr>
              <a:t> </a:t>
            </a:r>
            <a:endParaRPr/>
          </a:p>
        </p:txBody>
      </p:sp>
      <p:sp>
        <p:nvSpPr>
          <p:cNvPr id="480" name="Google Shape;480;p43"/>
          <p:cNvSpPr txBox="1"/>
          <p:nvPr/>
        </p:nvSpPr>
        <p:spPr>
          <a:xfrm>
            <a:off x="568325" y="190500"/>
            <a:ext cx="8264525" cy="121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60000"/>
              </a:buClr>
              <a:buSzPts val="3700"/>
              <a:buFont typeface="Times New Roman"/>
              <a:buNone/>
            </a:pPr>
            <a:r>
              <a:rPr lang="en-US" sz="3700" b="1" i="0" u="none">
                <a:solidFill>
                  <a:srgbClr val="B60000"/>
                </a:solidFill>
                <a:latin typeface="Times New Roman"/>
                <a:ea typeface="Times New Roman"/>
                <a:cs typeface="Times New Roman"/>
                <a:sym typeface="Times New Roman"/>
              </a:rPr>
              <a:t>Writing and Delivering Your Persuasive Speech</a:t>
            </a:r>
            <a:endParaRPr/>
          </a:p>
        </p:txBody>
      </p:sp>
      <p:grpSp>
        <p:nvGrpSpPr>
          <p:cNvPr id="481" name="Google Shape;481;p43"/>
          <p:cNvGrpSpPr/>
          <p:nvPr/>
        </p:nvGrpSpPr>
        <p:grpSpPr>
          <a:xfrm>
            <a:off x="739775" y="1260475"/>
            <a:ext cx="2365375" cy="671512"/>
            <a:chOff x="466" y="522"/>
            <a:chExt cx="1490" cy="423"/>
          </a:xfrm>
        </p:grpSpPr>
        <p:grpSp>
          <p:nvGrpSpPr>
            <p:cNvPr id="482" name="Google Shape;482;p43"/>
            <p:cNvGrpSpPr/>
            <p:nvPr/>
          </p:nvGrpSpPr>
          <p:grpSpPr>
            <a:xfrm>
              <a:off x="466" y="653"/>
              <a:ext cx="211" cy="250"/>
              <a:chOff x="478" y="665"/>
              <a:chExt cx="211" cy="250"/>
            </a:xfrm>
          </p:grpSpPr>
          <p:sp>
            <p:nvSpPr>
              <p:cNvPr id="483" name="Google Shape;483;p43"/>
              <p:cNvSpPr/>
              <p:nvPr/>
            </p:nvSpPr>
            <p:spPr>
              <a:xfrm>
                <a:off x="484" y="696"/>
                <a:ext cx="200" cy="188"/>
              </a:xfrm>
              <a:prstGeom prst="ellipse">
                <a:avLst/>
              </a:prstGeom>
              <a:solidFill>
                <a:srgbClr val="BA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484" name="Google Shape;484;p43"/>
              <p:cNvSpPr txBox="1"/>
              <p:nvPr/>
            </p:nvSpPr>
            <p:spPr>
              <a:xfrm>
                <a:off x="478" y="665"/>
                <a:ext cx="211"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b="1" i="0" u="none">
                    <a:solidFill>
                      <a:schemeClr val="lt1"/>
                    </a:solidFill>
                    <a:latin typeface="Twentieth Century"/>
                    <a:ea typeface="Twentieth Century"/>
                    <a:cs typeface="Twentieth Century"/>
                    <a:sym typeface="Twentieth Century"/>
                  </a:rPr>
                  <a:t>3</a:t>
                </a:r>
                <a:endParaRPr/>
              </a:p>
            </p:txBody>
          </p:sp>
        </p:grpSp>
        <p:sp>
          <p:nvSpPr>
            <p:cNvPr id="485" name="Google Shape;485;p43"/>
            <p:cNvSpPr txBox="1"/>
            <p:nvPr/>
          </p:nvSpPr>
          <p:spPr>
            <a:xfrm>
              <a:off x="726" y="522"/>
              <a:ext cx="1230" cy="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82"/>
                </a:buClr>
                <a:buSzPts val="3800"/>
                <a:buFont typeface="Times New Roman"/>
                <a:buNone/>
              </a:pPr>
              <a:r>
                <a:rPr lang="en-US" sz="3800" b="1" i="0" u="none">
                  <a:solidFill>
                    <a:srgbClr val="000082"/>
                  </a:solidFill>
                  <a:latin typeface="Times New Roman"/>
                  <a:ea typeface="Times New Roman"/>
                  <a:cs typeface="Times New Roman"/>
                  <a:sym typeface="Times New Roman"/>
                </a:rPr>
                <a:t>Revising</a:t>
              </a:r>
              <a:endParaRPr/>
            </a:p>
          </p:txBody>
        </p:sp>
      </p:grpSp>
      <p:sp>
        <p:nvSpPr>
          <p:cNvPr id="486" name="Google Shape;486;p43"/>
          <p:cNvSpPr txBox="1"/>
          <p:nvPr/>
        </p:nvSpPr>
        <p:spPr>
          <a:xfrm>
            <a:off x="657225" y="3783012"/>
            <a:ext cx="7993062" cy="1920875"/>
          </a:xfrm>
          <a:prstGeom prst="rect">
            <a:avLst/>
          </a:prstGeom>
          <a:noFill/>
          <a:ln>
            <a:noFill/>
          </a:ln>
        </p:spPr>
        <p:txBody>
          <a:bodyPr spcFirstLastPara="1" wrap="square" lIns="91425" tIns="45700" rIns="91425" bIns="45700" anchor="t" anchorCtr="0">
            <a:spAutoFit/>
          </a:bodyPr>
          <a:lstStyle/>
          <a:p>
            <a:pPr marL="800100" marR="0" lvl="1" indent="0" algn="l" rtl="0">
              <a:lnSpc>
                <a:spcPct val="100000"/>
              </a:lnSpc>
              <a:spcBef>
                <a:spcPts val="0"/>
              </a:spcBef>
              <a:spcAft>
                <a:spcPts val="0"/>
              </a:spcAft>
              <a:buClr>
                <a:schemeClr val="dk1"/>
              </a:buClr>
              <a:buSzPts val="3000"/>
              <a:buFont typeface="Twentieth Century"/>
              <a:buNone/>
            </a:pPr>
            <a:r>
              <a:rPr lang="en-US" sz="3000" b="0" i="1" u="none" strike="noStrike" cap="none">
                <a:solidFill>
                  <a:schemeClr val="dk1"/>
                </a:solidFill>
                <a:latin typeface="Twentieth Century"/>
                <a:ea typeface="Twentieth Century"/>
                <a:cs typeface="Twentieth Century"/>
                <a:sym typeface="Twentieth Century"/>
              </a:rPr>
              <a:t>Include an interesting quotation or personal anecdote; change the pace and volume of your voice; move around the room.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par>
                          <p:cTn id="8" fill="hold">
                            <p:stCondLst>
                              <p:cond delay="500"/>
                            </p:stCondLst>
                            <p:childTnLst>
                              <p:par>
                                <p:cTn id="9" presetID="10" presetClass="entr" presetSubtype="0" fill="hold" nodeType="afterEffect">
                                  <p:stCondLst>
                                    <p:cond delay="200"/>
                                  </p:stCondLst>
                                  <p:childTnLst>
                                    <p:set>
                                      <p:cBhvr>
                                        <p:cTn id="10" dur="1" fill="hold">
                                          <p:stCondLst>
                                            <p:cond delay="0"/>
                                          </p:stCondLst>
                                        </p:cTn>
                                        <p:tgtEl>
                                          <p:spTgt spid="486">
                                            <p:txEl>
                                              <p:pRg st="0" end="0"/>
                                            </p:txEl>
                                          </p:spTgt>
                                        </p:tgtEl>
                                        <p:attrNameLst>
                                          <p:attrName>style.visibility</p:attrName>
                                        </p:attrNameLst>
                                      </p:cBhvr>
                                      <p:to>
                                        <p:strVal val="visible"/>
                                      </p:to>
                                    </p:set>
                                    <p:animEffect transition="in" filter="fade">
                                      <p:cBhvr>
                                        <p:cTn id="11" dur="500"/>
                                        <p:tgtEl>
                                          <p:spTgt spid="4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4"/>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1" i="0" u="none">
                <a:solidFill>
                  <a:schemeClr val="dk2"/>
                </a:solidFill>
                <a:latin typeface="Twentieth Century"/>
                <a:ea typeface="Twentieth Century"/>
                <a:cs typeface="Twentieth Century"/>
                <a:sym typeface="Twentieth Century"/>
              </a:rPr>
              <a:t>Hasty Generalization</a:t>
            </a:r>
            <a:endParaRPr/>
          </a:p>
        </p:txBody>
      </p:sp>
      <p:sp>
        <p:nvSpPr>
          <p:cNvPr id="492" name="Google Shape;492;p44"/>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"A </a:t>
            </a:r>
            <a:r>
              <a:rPr lang="en-US" sz="2900" b="1" i="0" u="none">
                <a:solidFill>
                  <a:schemeClr val="dk1"/>
                </a:solidFill>
                <a:latin typeface="Twentieth Century"/>
                <a:ea typeface="Twentieth Century"/>
                <a:cs typeface="Twentieth Century"/>
                <a:sym typeface="Twentieth Century"/>
              </a:rPr>
              <a:t>hasty generalization</a:t>
            </a:r>
            <a:r>
              <a:rPr lang="en-US" sz="2900" b="0" i="0" u="none">
                <a:solidFill>
                  <a:schemeClr val="dk1"/>
                </a:solidFill>
                <a:latin typeface="Twentieth Century"/>
                <a:ea typeface="Twentieth Century"/>
                <a:cs typeface="Twentieth Century"/>
                <a:sym typeface="Twentieth Century"/>
              </a:rPr>
              <a:t> is a broad claim based on too-limited evidence. It is unethical to assert a broad claim when you have only anecdotal or isolated evidence or instances.</a:t>
            </a:r>
            <a:endParaRPr/>
          </a:p>
          <a:p>
            <a:pPr marL="319087" marR="0" lvl="0" indent="-319087" algn="l" rtl="0">
              <a:lnSpc>
                <a:spcPct val="100000"/>
              </a:lnSpc>
              <a:spcBef>
                <a:spcPts val="700"/>
              </a:spcBef>
              <a:spcAft>
                <a:spcPts val="0"/>
              </a:spcAft>
              <a:buClr>
                <a:schemeClr val="accent2"/>
              </a:buClr>
              <a:buSzPts val="1920"/>
              <a:buFont typeface="Noto Sans Symbols"/>
              <a:buChar char="◻"/>
            </a:pPr>
            <a:r>
              <a:rPr lang="en-US" sz="3200" b="0" i="0" u="none">
                <a:solidFill>
                  <a:schemeClr val="dk1"/>
                </a:solidFill>
                <a:latin typeface="Twentieth Century"/>
                <a:ea typeface="Twentieth Century"/>
                <a:cs typeface="Twentieth Century"/>
                <a:sym typeface="Twentieth Century"/>
              </a:rPr>
              <a:t>Hasty generalizations arise when we illegitimately generalize from a nonrepresentative sample. They are the source of many stereotypes.</a:t>
            </a:r>
            <a:endParaRPr/>
          </a:p>
          <a:p>
            <a:pPr marL="319087" marR="0" lvl="0" indent="-208597" algn="l" rtl="0">
              <a:lnSpc>
                <a:spcPct val="100000"/>
              </a:lnSpc>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 Consider two examples of hasty generalizations based on inadequate data:-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5"/>
          <p:cNvSpPr txBox="1">
            <a:spLocks noGrp="1"/>
          </p:cNvSpPr>
          <p:nvPr>
            <p:ph type="body" idx="1"/>
          </p:nvPr>
        </p:nvSpPr>
        <p:spPr>
          <a:xfrm>
            <a:off x="381000" y="609600"/>
            <a:ext cx="8385175" cy="57912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1) You can't speak French. I can't speak French. Muharrir can't speak French. I must therefore conclude that nobody at the NSUcan speak French."</a:t>
            </a:r>
            <a:br>
              <a:rPr lang="en-US" sz="2900" b="0" i="0" u="none">
                <a:solidFill>
                  <a:schemeClr val="dk1"/>
                </a:solidFill>
                <a:latin typeface="Twentieth Century"/>
                <a:ea typeface="Twentieth Century"/>
                <a:cs typeface="Twentieth Century"/>
                <a:sym typeface="Twentieth Century"/>
              </a:rPr>
            </a:br>
            <a:r>
              <a:rPr lang="en-US" sz="2900" b="0" i="0" u="none">
                <a:solidFill>
                  <a:schemeClr val="dk1"/>
                </a:solidFill>
                <a:latin typeface="Twentieth Century"/>
                <a:ea typeface="Twentieth Century"/>
                <a:cs typeface="Twentieth Century"/>
                <a:sym typeface="Twentieth Century"/>
              </a:rPr>
              <a:t/>
            </a:r>
            <a:br>
              <a:rPr lang="en-US" sz="2900" b="0" i="0" u="none">
                <a:solidFill>
                  <a:schemeClr val="dk1"/>
                </a:solidFill>
                <a:latin typeface="Twentieth Century"/>
                <a:ea typeface="Twentieth Century"/>
                <a:cs typeface="Twentieth Century"/>
                <a:sym typeface="Twentieth Century"/>
              </a:rPr>
            </a:br>
            <a:r>
              <a:rPr lang="en-US" sz="2900" b="0" i="0" u="none">
                <a:solidFill>
                  <a:schemeClr val="dk1"/>
                </a:solidFill>
                <a:latin typeface="Twentieth Century"/>
                <a:ea typeface="Twentieth Century"/>
                <a:cs typeface="Twentieth Century"/>
                <a:sym typeface="Twentieth Century"/>
              </a:rPr>
              <a:t>"Really," said Polly, amazed. "</a:t>
            </a:r>
            <a:r>
              <a:rPr lang="en-US" sz="2900" b="0" i="1" u="none">
                <a:solidFill>
                  <a:schemeClr val="dk1"/>
                </a:solidFill>
                <a:latin typeface="Twentieth Century"/>
                <a:ea typeface="Twentieth Century"/>
                <a:cs typeface="Twentieth Century"/>
                <a:sym typeface="Twentieth Century"/>
              </a:rPr>
              <a:t>Nobody?</a:t>
            </a:r>
            <a:r>
              <a:rPr lang="en-US" sz="2900" b="0" i="0" u="none">
                <a:solidFill>
                  <a:schemeClr val="dk1"/>
                </a:solidFill>
                <a:latin typeface="Twentieth Century"/>
                <a:ea typeface="Twentieth Century"/>
                <a:cs typeface="Twentieth Century"/>
                <a:sym typeface="Twentieth Century"/>
              </a:rPr>
              <a:t>“</a:t>
            </a:r>
            <a:endParaRPr/>
          </a:p>
          <a:p>
            <a:pPr marL="319087" marR="0" lvl="0" indent="-208597" algn="l" rtl="0">
              <a:lnSpc>
                <a:spcPct val="100000"/>
              </a:lnSpc>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 An environmental group illegally blocked loggers and workers at a nuclear plant. Therefore, environmentalists are radicals who take the law into their own hands.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03" name="Google Shape;503;p46"/>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1) I've met three children from this school and they were all naughty, so all children from this schooll  are naughty.</a:t>
            </a:r>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2) Everyone who responded to the survey said the exercise program helped them lose weight. Therefore, everyone who used the program lost weight.</a:t>
            </a:r>
            <a:endParaRPr/>
          </a:p>
          <a:p>
            <a:pPr marL="319088" marR="0" lvl="0" indent="-208598" algn="l" rtl="0">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7"/>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Twentieth Century"/>
              <a:buNone/>
            </a:pPr>
            <a:r>
              <a:rPr lang="en-US" sz="4000" b="0" i="0" u="none">
                <a:solidFill>
                  <a:schemeClr val="dk2"/>
                </a:solidFill>
                <a:latin typeface="Twentieth Century"/>
                <a:ea typeface="Twentieth Century"/>
                <a:cs typeface="Twentieth Century"/>
                <a:sym typeface="Twentieth Century"/>
              </a:rPr>
              <a:t>What is a false cause fallacy?</a:t>
            </a:r>
            <a:br>
              <a:rPr lang="en-US" sz="4000" b="0" i="0" u="none">
                <a:solidFill>
                  <a:schemeClr val="dk2"/>
                </a:solidFill>
                <a:latin typeface="Twentieth Century"/>
                <a:ea typeface="Twentieth Century"/>
                <a:cs typeface="Twentieth Century"/>
                <a:sym typeface="Twentieth Century"/>
              </a:rPr>
            </a:br>
            <a:endParaRPr/>
          </a:p>
        </p:txBody>
      </p:sp>
      <p:sp>
        <p:nvSpPr>
          <p:cNvPr id="509" name="Google Shape;509;p47"/>
          <p:cNvSpPr txBox="1">
            <a:spLocks noGrp="1"/>
          </p:cNvSpPr>
          <p:nvPr>
            <p:ph type="body" idx="1"/>
          </p:nvPr>
        </p:nvSpPr>
        <p:spPr>
          <a:xfrm>
            <a:off x="0" y="1066800"/>
            <a:ext cx="8766175" cy="57912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The questionable </a:t>
            </a:r>
            <a:r>
              <a:rPr lang="en-US" sz="2900" b="1" i="0" u="none">
                <a:solidFill>
                  <a:schemeClr val="dk1"/>
                </a:solidFill>
                <a:latin typeface="Twentieth Century"/>
                <a:ea typeface="Twentieth Century"/>
                <a:cs typeface="Twentieth Century"/>
                <a:sym typeface="Twentieth Century"/>
              </a:rPr>
              <a:t>cause</a:t>
            </a:r>
            <a:r>
              <a:rPr lang="en-US" sz="2900" b="0" i="0" u="none">
                <a:solidFill>
                  <a:schemeClr val="dk1"/>
                </a:solidFill>
                <a:latin typeface="Twentieth Century"/>
                <a:ea typeface="Twentieth Century"/>
                <a:cs typeface="Twentieth Century"/>
                <a:sym typeface="Twentieth Century"/>
              </a:rPr>
              <a:t>—also known as causal </a:t>
            </a:r>
            <a:r>
              <a:rPr lang="en-US" sz="2900" b="1" i="0" u="none">
                <a:solidFill>
                  <a:schemeClr val="dk1"/>
                </a:solidFill>
                <a:latin typeface="Twentieth Century"/>
                <a:ea typeface="Twentieth Century"/>
                <a:cs typeface="Twentieth Century"/>
                <a:sym typeface="Twentieth Century"/>
              </a:rPr>
              <a:t>fallacy</a:t>
            </a:r>
            <a:r>
              <a:rPr lang="en-US" sz="2900" b="0" i="0" u="none">
                <a:solidFill>
                  <a:schemeClr val="dk1"/>
                </a:solidFill>
                <a:latin typeface="Twentieth Century"/>
                <a:ea typeface="Twentieth Century"/>
                <a:cs typeface="Twentieth Century"/>
                <a:sym typeface="Twentieth Century"/>
              </a:rPr>
              <a:t>, </a:t>
            </a:r>
            <a:r>
              <a:rPr lang="en-US" sz="2900" b="1" i="0" u="none">
                <a:solidFill>
                  <a:schemeClr val="dk1"/>
                </a:solidFill>
                <a:latin typeface="Twentieth Century"/>
                <a:ea typeface="Twentieth Century"/>
                <a:cs typeface="Twentieth Century"/>
                <a:sym typeface="Twentieth Century"/>
              </a:rPr>
              <a:t>false cause</a:t>
            </a:r>
            <a:r>
              <a:rPr lang="en-US" sz="2900" b="0" i="0" u="none">
                <a:solidFill>
                  <a:schemeClr val="dk1"/>
                </a:solidFill>
                <a:latin typeface="Twentieth Century"/>
                <a:ea typeface="Twentieth Century"/>
                <a:cs typeface="Twentieth Century"/>
                <a:sym typeface="Twentieth Century"/>
              </a:rPr>
              <a:t>, or non causa pro causa ("non-</a:t>
            </a:r>
            <a:r>
              <a:rPr lang="en-US" sz="2900" b="1" i="0" u="none">
                <a:solidFill>
                  <a:schemeClr val="dk1"/>
                </a:solidFill>
                <a:latin typeface="Twentieth Century"/>
                <a:ea typeface="Twentieth Century"/>
                <a:cs typeface="Twentieth Century"/>
                <a:sym typeface="Twentieth Century"/>
              </a:rPr>
              <a:t>cause</a:t>
            </a:r>
            <a:r>
              <a:rPr lang="en-US" sz="2900" b="0" i="0" u="none">
                <a:solidFill>
                  <a:schemeClr val="dk1"/>
                </a:solidFill>
                <a:latin typeface="Twentieth Century"/>
                <a:ea typeface="Twentieth Century"/>
                <a:cs typeface="Twentieth Century"/>
                <a:sym typeface="Twentieth Century"/>
              </a:rPr>
              <a:t> for </a:t>
            </a:r>
            <a:r>
              <a:rPr lang="en-US" sz="2900" b="1" i="0" u="none">
                <a:solidFill>
                  <a:schemeClr val="dk1"/>
                </a:solidFill>
                <a:latin typeface="Twentieth Century"/>
                <a:ea typeface="Twentieth Century"/>
                <a:cs typeface="Twentieth Century"/>
                <a:sym typeface="Twentieth Century"/>
              </a:rPr>
              <a:t>cause</a:t>
            </a:r>
            <a:r>
              <a:rPr lang="en-US" sz="2900" b="0" i="0" u="none">
                <a:solidFill>
                  <a:schemeClr val="dk1"/>
                </a:solidFill>
                <a:latin typeface="Twentieth Century"/>
                <a:ea typeface="Twentieth Century"/>
                <a:cs typeface="Twentieth Century"/>
                <a:sym typeface="Twentieth Century"/>
              </a:rPr>
              <a:t>" in Latin)—is a category of informal </a:t>
            </a:r>
            <a:r>
              <a:rPr lang="en-US" sz="2900" b="1" i="0" u="none">
                <a:solidFill>
                  <a:schemeClr val="dk1"/>
                </a:solidFill>
                <a:latin typeface="Twentieth Century"/>
                <a:ea typeface="Twentieth Century"/>
                <a:cs typeface="Twentieth Century"/>
                <a:sym typeface="Twentieth Century"/>
              </a:rPr>
              <a:t>fallacies</a:t>
            </a:r>
            <a:r>
              <a:rPr lang="en-US" sz="2900" b="0" i="0" u="none">
                <a:solidFill>
                  <a:schemeClr val="dk1"/>
                </a:solidFill>
                <a:latin typeface="Twentieth Century"/>
                <a:ea typeface="Twentieth Century"/>
                <a:cs typeface="Twentieth Century"/>
                <a:sym typeface="Twentieth Century"/>
              </a:rPr>
              <a:t> in which a </a:t>
            </a:r>
            <a:r>
              <a:rPr lang="en-US" sz="2900" b="1" i="0" u="none">
                <a:solidFill>
                  <a:schemeClr val="dk1"/>
                </a:solidFill>
                <a:latin typeface="Twentieth Century"/>
                <a:ea typeface="Twentieth Century"/>
                <a:cs typeface="Twentieth Century"/>
                <a:sym typeface="Twentieth Century"/>
              </a:rPr>
              <a:t>cause</a:t>
            </a:r>
            <a:r>
              <a:rPr lang="en-US" sz="2900" b="0" i="0" u="none">
                <a:solidFill>
                  <a:schemeClr val="dk1"/>
                </a:solidFill>
                <a:latin typeface="Twentieth Century"/>
                <a:ea typeface="Twentieth Century"/>
                <a:cs typeface="Twentieth Century"/>
                <a:sym typeface="Twentieth Century"/>
              </a:rPr>
              <a:t> is incorrectly identified. </a:t>
            </a:r>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A </a:t>
            </a:r>
            <a:r>
              <a:rPr lang="en-US" sz="2900" b="1" i="0" u="none">
                <a:solidFill>
                  <a:schemeClr val="dk1"/>
                </a:solidFill>
                <a:latin typeface="Twentieth Century"/>
                <a:ea typeface="Twentieth Century"/>
                <a:cs typeface="Twentieth Century"/>
                <a:sym typeface="Twentieth Century"/>
              </a:rPr>
              <a:t>false cause</a:t>
            </a:r>
            <a:r>
              <a:rPr lang="en-US" sz="2900" b="0" i="0" u="none">
                <a:solidFill>
                  <a:schemeClr val="dk1"/>
                </a:solidFill>
                <a:latin typeface="Twentieth Century"/>
                <a:ea typeface="Twentieth Century"/>
                <a:cs typeface="Twentieth Century"/>
                <a:sym typeface="Twentieth Century"/>
              </a:rPr>
              <a:t> fallacy occurs when one cites to sequential events as evidence that the first caused the second. </a:t>
            </a:r>
            <a:endParaRPr/>
          </a:p>
          <a:p>
            <a:pPr marL="319087" marR="0" lvl="0" indent="-265747" algn="l" rtl="0">
              <a:lnSpc>
                <a:spcPct val="100000"/>
              </a:lnSpc>
              <a:spcBef>
                <a:spcPts val="700"/>
              </a:spcBef>
              <a:spcAft>
                <a:spcPts val="0"/>
              </a:spcAft>
              <a:buClr>
                <a:schemeClr val="accent2"/>
              </a:buClr>
              <a:buSzPts val="840"/>
              <a:buFont typeface="Noto Sans Symbols"/>
              <a:buNone/>
            </a:pPr>
            <a:endParaRPr sz="1400" b="0" i="0" u="none">
              <a:solidFill>
                <a:schemeClr val="dk1"/>
              </a:solidFill>
              <a:latin typeface="Twentieth Century"/>
              <a:ea typeface="Twentieth Century"/>
              <a:cs typeface="Twentieth Century"/>
              <a:sym typeface="Twentieth Century"/>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Example: Every day, I eat “ ruti and alu bhaji for breakfast. One time, I had a khichuri instead, and there was a major earthquake in my city. I've eaten ruti and alu bhaji ever since.</a:t>
            </a:r>
            <a:endParaRPr/>
          </a:p>
          <a:p>
            <a:pPr marL="319088" marR="0" lvl="0" indent="-208598" algn="l" rtl="0">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animEffect transition="in" filter="fade">
                                      <p:cBhvr>
                                        <p:cTn id="7" dur="500"/>
                                        <p:tgtEl>
                                          <p:spTgt spid="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9">
                                            <p:txEl>
                                              <p:pRg st="1" end="1"/>
                                            </p:txEl>
                                          </p:spTgt>
                                        </p:tgtEl>
                                        <p:attrNameLst>
                                          <p:attrName>style.visibility</p:attrName>
                                        </p:attrNameLst>
                                      </p:cBhvr>
                                      <p:to>
                                        <p:strVal val="visible"/>
                                      </p:to>
                                    </p:set>
                                    <p:animEffect transition="in" filter="fade">
                                      <p:cBhvr>
                                        <p:cTn id="12" dur="500"/>
                                        <p:tgtEl>
                                          <p:spTgt spid="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9">
                                            <p:txEl>
                                              <p:pRg st="2" end="2"/>
                                            </p:txEl>
                                          </p:spTgt>
                                        </p:tgtEl>
                                        <p:attrNameLst>
                                          <p:attrName>style.visibility</p:attrName>
                                        </p:attrNameLst>
                                      </p:cBhvr>
                                      <p:to>
                                        <p:strVal val="visible"/>
                                      </p:to>
                                    </p:set>
                                    <p:animEffect transition="in" filter="fade">
                                      <p:cBhvr>
                                        <p:cTn id="17" dur="500"/>
                                        <p:tgtEl>
                                          <p:spTgt spid="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9">
                                            <p:txEl>
                                              <p:pRg st="3" end="3"/>
                                            </p:txEl>
                                          </p:spTgt>
                                        </p:tgtEl>
                                        <p:attrNameLst>
                                          <p:attrName>style.visibility</p:attrName>
                                        </p:attrNameLst>
                                      </p:cBhvr>
                                      <p:to>
                                        <p:strVal val="visible"/>
                                      </p:to>
                                    </p:set>
                                    <p:animEffect transition="in" filter="fade">
                                      <p:cBhvr>
                                        <p:cTn id="22" dur="500"/>
                                        <p:tgtEl>
                                          <p:spTgt spid="5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9">
                                            <p:txEl>
                                              <p:pRg st="4" end="4"/>
                                            </p:txEl>
                                          </p:spTgt>
                                        </p:tgtEl>
                                        <p:attrNameLst>
                                          <p:attrName>style.visibility</p:attrName>
                                        </p:attrNameLst>
                                      </p:cBhvr>
                                      <p:to>
                                        <p:strVal val="visible"/>
                                      </p:to>
                                    </p:set>
                                    <p:animEffect transition="in" filter="fade">
                                      <p:cBhvr>
                                        <p:cTn id="27" dur="500"/>
                                        <p:tgtEl>
                                          <p:spTgt spid="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8"/>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Either /or fallacy</a:t>
            </a:r>
            <a:endParaRPr/>
          </a:p>
        </p:txBody>
      </p:sp>
      <p:sp>
        <p:nvSpPr>
          <p:cNvPr id="515" name="Google Shape;515;p48"/>
          <p:cNvSpPr txBox="1">
            <a:spLocks noGrp="1"/>
          </p:cNvSpPr>
          <p:nvPr>
            <p:ph type="body" idx="1"/>
          </p:nvPr>
        </p:nvSpPr>
        <p:spPr>
          <a:xfrm>
            <a:off x="0" y="14478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The either-or fallacy is </a:t>
            </a:r>
            <a:endParaRPr/>
          </a:p>
          <a:p>
            <a:pPr marL="319087" marR="0" lvl="0" indent="-319087" algn="l" rtl="0">
              <a:lnSpc>
                <a:spcPct val="100000"/>
              </a:lnSpc>
              <a:spcBef>
                <a:spcPts val="700"/>
              </a:spcBef>
              <a:spcAft>
                <a:spcPts val="0"/>
              </a:spcAft>
              <a:buClr>
                <a:schemeClr val="accent2"/>
              </a:buClr>
              <a:buSzPts val="1740"/>
              <a:buFont typeface="Noto Sans Symbols"/>
              <a:buNone/>
            </a:pPr>
            <a:r>
              <a:rPr lang="en-US" sz="2900" b="0" i="0" u="none">
                <a:solidFill>
                  <a:schemeClr val="dk1"/>
                </a:solidFill>
                <a:latin typeface="Twentieth Century"/>
                <a:ea typeface="Twentieth Century"/>
                <a:cs typeface="Twentieth Century"/>
                <a:sym typeface="Twentieth Century"/>
              </a:rPr>
              <a:t>when someone provides </a:t>
            </a:r>
            <a:endParaRPr/>
          </a:p>
          <a:p>
            <a:pPr marL="319087" marR="0" lvl="0" indent="-319087" algn="l" rtl="0">
              <a:lnSpc>
                <a:spcPct val="100000"/>
              </a:lnSpc>
              <a:spcBef>
                <a:spcPts val="700"/>
              </a:spcBef>
              <a:spcAft>
                <a:spcPts val="0"/>
              </a:spcAft>
              <a:buClr>
                <a:schemeClr val="accent2"/>
              </a:buClr>
              <a:buSzPts val="1740"/>
              <a:buFont typeface="Noto Sans Symbols"/>
              <a:buNone/>
            </a:pPr>
            <a:r>
              <a:rPr lang="en-US" sz="2900" b="0" i="0" u="none">
                <a:solidFill>
                  <a:schemeClr val="dk1"/>
                </a:solidFill>
                <a:latin typeface="Twentieth Century"/>
                <a:ea typeface="Twentieth Century"/>
                <a:cs typeface="Twentieth Century"/>
                <a:sym typeface="Twentieth Century"/>
              </a:rPr>
              <a:t>a number of choices when</a:t>
            </a:r>
            <a:endParaRPr/>
          </a:p>
          <a:p>
            <a:pPr marL="319087" marR="0" lvl="0" indent="-319087" algn="l" rtl="0">
              <a:lnSpc>
                <a:spcPct val="100000"/>
              </a:lnSpc>
              <a:spcBef>
                <a:spcPts val="700"/>
              </a:spcBef>
              <a:spcAft>
                <a:spcPts val="0"/>
              </a:spcAft>
              <a:buClr>
                <a:schemeClr val="accent2"/>
              </a:buClr>
              <a:buSzPts val="1740"/>
              <a:buFont typeface="Noto Sans Symbols"/>
              <a:buNone/>
            </a:pPr>
            <a:r>
              <a:rPr lang="en-US" sz="2900" b="0" i="0" u="none">
                <a:solidFill>
                  <a:schemeClr val="dk1"/>
                </a:solidFill>
                <a:latin typeface="Twentieth Century"/>
                <a:ea typeface="Twentieth Century"/>
                <a:cs typeface="Twentieth Century"/>
                <a:sym typeface="Twentieth Century"/>
              </a:rPr>
              <a:t> there is actually more </a:t>
            </a:r>
            <a:endParaRPr/>
          </a:p>
          <a:p>
            <a:pPr marL="319087" marR="0" lvl="0" indent="-319087" algn="l" rtl="0">
              <a:lnSpc>
                <a:spcPct val="100000"/>
              </a:lnSpc>
              <a:spcBef>
                <a:spcPts val="700"/>
              </a:spcBef>
              <a:spcAft>
                <a:spcPts val="0"/>
              </a:spcAft>
              <a:buClr>
                <a:schemeClr val="accent2"/>
              </a:buClr>
              <a:buSzPts val="1740"/>
              <a:buFont typeface="Noto Sans Symbols"/>
              <a:buNone/>
            </a:pPr>
            <a:r>
              <a:rPr lang="en-US" sz="2900" b="0" i="0" u="none">
                <a:solidFill>
                  <a:schemeClr val="dk1"/>
                </a:solidFill>
                <a:latin typeface="Twentieth Century"/>
                <a:ea typeface="Twentieth Century"/>
                <a:cs typeface="Twentieth Century"/>
                <a:sym typeface="Twentieth Century"/>
              </a:rPr>
              <a:t>than that number.</a:t>
            </a:r>
            <a:endParaRPr/>
          </a:p>
        </p:txBody>
      </p:sp>
      <p:pic>
        <p:nvPicPr>
          <p:cNvPr id="516" name="Google Shape;516;p48" descr="Image result for either or fallacy examples"/>
          <p:cNvPicPr preferRelativeResize="0"/>
          <p:nvPr/>
        </p:nvPicPr>
        <p:blipFill rotWithShape="1">
          <a:blip r:embed="rId3">
            <a:alphaModFix/>
          </a:blip>
          <a:srcRect/>
          <a:stretch/>
        </p:blipFill>
        <p:spPr>
          <a:xfrm>
            <a:off x="4572000" y="1319212"/>
            <a:ext cx="4800600" cy="553878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9"/>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22" name="Google Shape;522;p49"/>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To explain it in simple terms, the either-or fallacy refers to presenting two opposing options in a situation, in such a way that they seem to be the only available options.</a:t>
            </a:r>
            <a:endParaRPr/>
          </a:p>
          <a:p>
            <a:pPr marL="319087" marR="0" lvl="0" indent="-208597" algn="l" rtl="0">
              <a:lnSpc>
                <a:spcPct val="100000"/>
              </a:lnSpc>
              <a:spcBef>
                <a:spcPts val="700"/>
              </a:spcBef>
              <a:spcAft>
                <a:spcPts val="0"/>
              </a:spcAft>
              <a:buClr>
                <a:schemeClr val="accent2"/>
              </a:buClr>
              <a:buSzPts val="1740"/>
              <a:buFont typeface="Noto Sans Symbols"/>
              <a:buNone/>
            </a:pPr>
            <a:endParaRPr sz="2900" b="0" i="1" u="none">
              <a:solidFill>
                <a:schemeClr val="dk1"/>
              </a:solidFill>
              <a:latin typeface="Twentieth Century"/>
              <a:ea typeface="Twentieth Century"/>
              <a:cs typeface="Twentieth Century"/>
              <a:sym typeface="Twentieth Century"/>
            </a:endParaRPr>
          </a:p>
          <a:p>
            <a:pPr marL="319087" marR="0" lvl="0" indent="-319087" algn="l" rtl="0">
              <a:lnSpc>
                <a:spcPct val="100000"/>
              </a:lnSpc>
              <a:spcBef>
                <a:spcPts val="700"/>
              </a:spcBef>
              <a:spcAft>
                <a:spcPts val="0"/>
              </a:spcAft>
              <a:buClr>
                <a:schemeClr val="accent2"/>
              </a:buClr>
              <a:buSzPts val="1920"/>
              <a:buFont typeface="Noto Sans Symbols"/>
              <a:buChar char="◻"/>
            </a:pPr>
            <a:r>
              <a:rPr lang="en-US" sz="3200" b="0" i="1" u="none">
                <a:solidFill>
                  <a:schemeClr val="dk1"/>
                </a:solidFill>
                <a:latin typeface="Twentieth Century"/>
                <a:ea typeface="Twentieth Century"/>
                <a:cs typeface="Twentieth Century"/>
                <a:sym typeface="Twentieth Century"/>
              </a:rPr>
              <a:t>"There are some things money can't buy. For everything else, there's MasterCard."</a:t>
            </a:r>
            <a:r>
              <a:rPr lang="en-US" sz="3200" b="0" i="0" u="none">
                <a:solidFill>
                  <a:schemeClr val="dk1"/>
                </a:solidFill>
                <a:latin typeface="Twentieth Century"/>
                <a:ea typeface="Twentieth Century"/>
                <a:cs typeface="Twentieth Century"/>
                <a:sym typeface="Twentieth Century"/>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0"/>
          <p:cNvSpPr txBox="1">
            <a:spLocks noGrp="1"/>
          </p:cNvSpPr>
          <p:nvPr>
            <p:ph type="title"/>
          </p:nvPr>
        </p:nvSpPr>
        <p:spPr>
          <a:xfrm>
            <a:off x="381000" y="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Straw Man A fallacy</a:t>
            </a:r>
            <a:endParaRPr/>
          </a:p>
        </p:txBody>
      </p:sp>
      <p:sp>
        <p:nvSpPr>
          <p:cNvPr id="528" name="Google Shape;528;p50"/>
          <p:cNvSpPr txBox="1">
            <a:spLocks noGrp="1"/>
          </p:cNvSpPr>
          <p:nvPr>
            <p:ph type="body" idx="1"/>
          </p:nvPr>
        </p:nvSpPr>
        <p:spPr>
          <a:xfrm>
            <a:off x="0" y="1219200"/>
            <a:ext cx="9525000" cy="5638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160"/>
              <a:buFont typeface="Noto Sans Symbols"/>
              <a:buChar char="◻"/>
            </a:pPr>
            <a:r>
              <a:rPr lang="en-US" sz="3600" b="0" i="0" u="none">
                <a:solidFill>
                  <a:schemeClr val="dk1"/>
                </a:solidFill>
                <a:latin typeface="Twentieth Century"/>
                <a:ea typeface="Twentieth Century"/>
                <a:cs typeface="Twentieth Century"/>
                <a:sym typeface="Twentieth Century"/>
              </a:rPr>
              <a:t>Straw Man A fallacy is an argument or belief based on erroneous reasoning. </a:t>
            </a:r>
            <a:endParaRPr/>
          </a:p>
          <a:p>
            <a:pPr marL="319087" marR="0" lvl="0" indent="-319087" algn="l" rtl="0">
              <a:lnSpc>
                <a:spcPct val="100000"/>
              </a:lnSpc>
              <a:spcBef>
                <a:spcPts val="700"/>
              </a:spcBef>
              <a:spcAft>
                <a:spcPts val="0"/>
              </a:spcAft>
              <a:buClr>
                <a:schemeClr val="accent2"/>
              </a:buClr>
              <a:buSzPts val="2160"/>
              <a:buFont typeface="Noto Sans Symbols"/>
              <a:buChar char="◻"/>
            </a:pPr>
            <a:r>
              <a:rPr lang="en-US" sz="3600" b="0" i="0" u="none">
                <a:solidFill>
                  <a:schemeClr val="dk1"/>
                </a:solidFill>
                <a:latin typeface="Twentieth Century"/>
                <a:ea typeface="Twentieth Century"/>
                <a:cs typeface="Twentieth Century"/>
                <a:sym typeface="Twentieth Century"/>
              </a:rPr>
              <a:t>Straw man is one type of logical fallacy. </a:t>
            </a:r>
            <a:endParaRPr/>
          </a:p>
          <a:p>
            <a:pPr marL="319087" marR="0" lvl="0" indent="-319087" algn="l" rtl="0">
              <a:lnSpc>
                <a:spcPct val="100000"/>
              </a:lnSpc>
              <a:spcBef>
                <a:spcPts val="700"/>
              </a:spcBef>
              <a:spcAft>
                <a:spcPts val="0"/>
              </a:spcAft>
              <a:buClr>
                <a:schemeClr val="accent2"/>
              </a:buClr>
              <a:buSzPts val="2160"/>
              <a:buFont typeface="Noto Sans Symbols"/>
              <a:buChar char="◻"/>
            </a:pPr>
            <a:r>
              <a:rPr lang="en-US" sz="3600" b="0" i="0" u="none">
                <a:solidFill>
                  <a:schemeClr val="dk1"/>
                </a:solidFill>
                <a:latin typeface="Twentieth Century"/>
                <a:ea typeface="Twentieth Century"/>
                <a:cs typeface="Twentieth Century"/>
                <a:sym typeface="Twentieth Century"/>
              </a:rPr>
              <a:t>Straw man occurs when someone argues that a person holds a view that is actually not what the other person believes. Instead, it is a distorted version of what the person believes. So, instead of attacking the person's actual statement or belief, it is the distorted version that is attacked.</a:t>
            </a:r>
            <a:endParaRPr/>
          </a:p>
          <a:p>
            <a:pPr marL="319088" marR="0" lvl="0" indent="-181928" algn="l" rtl="0">
              <a:spcBef>
                <a:spcPts val="700"/>
              </a:spcBef>
              <a:spcAft>
                <a:spcPts val="0"/>
              </a:spcAft>
              <a:buClr>
                <a:schemeClr val="accent2"/>
              </a:buClr>
              <a:buSzPts val="2160"/>
              <a:buFont typeface="Noto Sans Symbols"/>
              <a:buNone/>
            </a:pPr>
            <a:endParaRPr sz="3600" b="0"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animEffect transition="in" filter="fade">
                                      <p:cBhvr>
                                        <p:cTn id="7" dur="500"/>
                                        <p:tgtEl>
                                          <p:spTgt spid="5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xEl>
                                              <p:pRg st="1" end="1"/>
                                            </p:txEl>
                                          </p:spTgt>
                                        </p:tgtEl>
                                        <p:attrNameLst>
                                          <p:attrName>style.visibility</p:attrName>
                                        </p:attrNameLst>
                                      </p:cBhvr>
                                      <p:to>
                                        <p:strVal val="visible"/>
                                      </p:to>
                                    </p:set>
                                    <p:animEffect transition="in" filter="fade">
                                      <p:cBhvr>
                                        <p:cTn id="12" dur="500"/>
                                        <p:tgtEl>
                                          <p:spTgt spid="5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8">
                                            <p:txEl>
                                              <p:pRg st="2" end="2"/>
                                            </p:txEl>
                                          </p:spTgt>
                                        </p:tgtEl>
                                        <p:attrNameLst>
                                          <p:attrName>style.visibility</p:attrName>
                                        </p:attrNameLst>
                                      </p:cBhvr>
                                      <p:to>
                                        <p:strVal val="visible"/>
                                      </p:to>
                                    </p:set>
                                    <p:animEffect transition="in" filter="fade">
                                      <p:cBhvr>
                                        <p:cTn id="17" dur="500"/>
                                        <p:tgtEl>
                                          <p:spTgt spid="5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8">
                                            <p:txEl>
                                              <p:pRg st="3" end="3"/>
                                            </p:txEl>
                                          </p:spTgt>
                                        </p:tgtEl>
                                        <p:attrNameLst>
                                          <p:attrName>style.visibility</p:attrName>
                                        </p:attrNameLst>
                                      </p:cBhvr>
                                      <p:to>
                                        <p:strVal val="visible"/>
                                      </p:to>
                                    </p:set>
                                    <p:animEffect transition="in" filter="fade">
                                      <p:cBhvr>
                                        <p:cTn id="22" dur="500"/>
                                        <p:tgtEl>
                                          <p:spTgt spid="5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Ethos, Pathos, Logos</a:t>
            </a:r>
            <a:endParaRPr/>
          </a:p>
        </p:txBody>
      </p:sp>
      <p:sp>
        <p:nvSpPr>
          <p:cNvPr id="117" name="Google Shape;117;p5"/>
          <p:cNvSpPr txBox="1">
            <a:spLocks noGrp="1"/>
          </p:cNvSpPr>
          <p:nvPr>
            <p:ph type="body" idx="1"/>
          </p:nvPr>
        </p:nvSpPr>
        <p:spPr>
          <a:xfrm>
            <a:off x="448408" y="1318846"/>
            <a:ext cx="8229600" cy="4876800"/>
          </a:xfrm>
          <a:prstGeom prst="rect">
            <a:avLst/>
          </a:prstGeom>
          <a:noFill/>
          <a:ln>
            <a:noFill/>
          </a:ln>
        </p:spPr>
        <p:txBody>
          <a:bodyPr spcFirstLastPara="1" wrap="square" lIns="91425" tIns="45700" rIns="91425" bIns="45700" anchor="t" anchorCtr="0">
            <a:normAutofit fontScale="92500" lnSpcReduction="20000"/>
          </a:bodyPr>
          <a:lstStyle/>
          <a:p>
            <a:pPr marL="273050" marR="0" lvl="0" indent="-273050" algn="l" rtl="0">
              <a:lnSpc>
                <a:spcPct val="90000"/>
              </a:lnSpc>
              <a:spcBef>
                <a:spcPts val="0"/>
              </a:spcBef>
              <a:spcAft>
                <a:spcPts val="0"/>
              </a:spcAft>
              <a:buClr>
                <a:schemeClr val="accent2"/>
              </a:buClr>
              <a:buSzPts val="1980"/>
              <a:buFont typeface="Noto Sans Symbols"/>
              <a:buChar char="⚫"/>
            </a:pPr>
            <a:r>
              <a:rPr lang="en-US" sz="3300" b="1" i="0" u="none" strike="noStrike" cap="none" dirty="0">
                <a:solidFill>
                  <a:schemeClr val="dk1"/>
                </a:solidFill>
                <a:latin typeface="Twentieth Century"/>
                <a:ea typeface="Twentieth Century"/>
                <a:cs typeface="Twentieth Century"/>
                <a:sym typeface="Twentieth Century"/>
              </a:rPr>
              <a:t>Ethos (Credibility)</a:t>
            </a:r>
            <a:r>
              <a:rPr lang="en-US" sz="3300" b="0" i="0" u="none" strike="noStrike" cap="none" dirty="0">
                <a:solidFill>
                  <a:schemeClr val="dk1"/>
                </a:solidFill>
                <a:latin typeface="Twentieth Century"/>
                <a:ea typeface="Twentieth Century"/>
                <a:cs typeface="Twentieth Century"/>
                <a:sym typeface="Twentieth Century"/>
              </a:rPr>
              <a:t>, or ethical appeal, means convincing by the character of the author. </a:t>
            </a:r>
            <a:endParaRPr dirty="0"/>
          </a:p>
          <a:p>
            <a:pPr marL="273050" marR="0" lvl="0" indent="-273050" algn="l" rtl="0">
              <a:lnSpc>
                <a:spcPct val="90000"/>
              </a:lnSpc>
              <a:spcBef>
                <a:spcPts val="500"/>
              </a:spcBef>
              <a:spcAft>
                <a:spcPts val="0"/>
              </a:spcAft>
              <a:buClr>
                <a:schemeClr val="accent2"/>
              </a:buClr>
              <a:buSzPts val="1980"/>
              <a:buFont typeface="Noto Sans Symbols"/>
              <a:buChar char="⚫"/>
            </a:pPr>
            <a:r>
              <a:rPr lang="en-US" sz="3300" b="0" i="0" u="none" strike="noStrike" cap="none" dirty="0">
                <a:solidFill>
                  <a:schemeClr val="dk1"/>
                </a:solidFill>
                <a:latin typeface="Twentieth Century"/>
                <a:ea typeface="Twentieth Century"/>
                <a:cs typeface="Twentieth Century"/>
                <a:sym typeface="Twentieth Century"/>
              </a:rPr>
              <a:t>We tend to believe people whom we respect. </a:t>
            </a:r>
            <a:endParaRPr dirty="0"/>
          </a:p>
          <a:p>
            <a:pPr marL="273050" marR="0" lvl="0" indent="-273050" algn="l" rtl="0">
              <a:lnSpc>
                <a:spcPct val="90000"/>
              </a:lnSpc>
              <a:spcBef>
                <a:spcPts val="500"/>
              </a:spcBef>
              <a:spcAft>
                <a:spcPts val="0"/>
              </a:spcAft>
              <a:buClr>
                <a:schemeClr val="accent2"/>
              </a:buClr>
              <a:buSzPts val="1980"/>
              <a:buFont typeface="Noto Sans Symbols"/>
              <a:buChar char="⚫"/>
            </a:pPr>
            <a:r>
              <a:rPr lang="en-US" sz="3300" b="0" i="0" u="none" strike="noStrike" cap="none" dirty="0">
                <a:solidFill>
                  <a:schemeClr val="dk1"/>
                </a:solidFill>
                <a:latin typeface="Twentieth Century"/>
                <a:ea typeface="Twentieth Century"/>
                <a:cs typeface="Twentieth Century"/>
                <a:sym typeface="Twentieth Century"/>
              </a:rPr>
              <a:t>One of the central problems of argumentation is to project an impression to the reader that you are someone worth listening to, in other words making yourself an authority on the subject of the paper, as well as someone who is likable and worthy of respect.  </a:t>
            </a:r>
            <a:endParaRPr dirty="0"/>
          </a:p>
          <a:p>
            <a:pPr marL="273050" marR="0" lvl="0" indent="-273050" algn="l" rtl="0">
              <a:lnSpc>
                <a:spcPct val="90000"/>
              </a:lnSpc>
              <a:spcBef>
                <a:spcPts val="500"/>
              </a:spcBef>
              <a:spcAft>
                <a:spcPts val="0"/>
              </a:spcAft>
              <a:buClr>
                <a:schemeClr val="accent2"/>
              </a:buClr>
              <a:buSzPts val="1980"/>
              <a:buFont typeface="Noto Sans Symbols"/>
              <a:buChar char="⚫"/>
            </a:pPr>
            <a:r>
              <a:rPr lang="en-US" sz="3300" b="0" i="0" u="none" strike="noStrike" cap="none" dirty="0">
                <a:solidFill>
                  <a:schemeClr val="dk1"/>
                </a:solidFill>
                <a:latin typeface="Twentieth Century"/>
                <a:ea typeface="Twentieth Century"/>
                <a:cs typeface="Twentieth Century"/>
                <a:sym typeface="Twentieth Century"/>
              </a:rPr>
              <a:t>Use experts when you quote.</a:t>
            </a:r>
            <a:endParaRPr dirty="0"/>
          </a:p>
          <a:p>
            <a:pPr marL="319088" marR="0" lvl="0" indent="-193358" algn="l" rtl="0">
              <a:spcBef>
                <a:spcPts val="700"/>
              </a:spcBef>
              <a:spcAft>
                <a:spcPts val="0"/>
              </a:spcAft>
              <a:buClr>
                <a:schemeClr val="accent2"/>
              </a:buClr>
              <a:buSzPts val="1980"/>
              <a:buFont typeface="Noto Sans Symbols"/>
              <a:buNone/>
            </a:pPr>
            <a:endParaRPr sz="3300" b="0" i="0" u="none" dirty="0">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5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5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5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500"/>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1"/>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34" name="Google Shape;534;p51"/>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400"/>
              <a:buFont typeface="Noto Sans Symbols"/>
              <a:buChar char="◻"/>
            </a:pPr>
            <a:r>
              <a:rPr lang="en-US" sz="4000" b="0" i="0" u="none">
                <a:solidFill>
                  <a:schemeClr val="dk1"/>
                </a:solidFill>
                <a:latin typeface="Twentieth Century"/>
                <a:ea typeface="Twentieth Century"/>
                <a:cs typeface="Twentieth Century"/>
                <a:sym typeface="Twentieth Century"/>
              </a:rPr>
              <a:t>Student tells his professor that he thinks some of Hillary Clinton's positions have merit. Professor says </a:t>
            </a:r>
            <a:r>
              <a:rPr lang="en-US" sz="4000" b="0" i="0" u="sng">
                <a:solidFill>
                  <a:schemeClr val="dk1"/>
                </a:solidFill>
                <a:latin typeface="Twentieth Century"/>
                <a:ea typeface="Twentieth Century"/>
                <a:cs typeface="Twentieth Century"/>
                <a:sym typeface="Twentieth Century"/>
              </a:rPr>
              <a:t>he can't believe that the student supports giving access to classified documents to foreign countries</a:t>
            </a:r>
            <a:r>
              <a:rPr lang="en-US" sz="4000" b="0" i="0" u="none">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2"/>
          <p:cNvSpPr txBox="1">
            <a:spLocks noGrp="1"/>
          </p:cNvSpPr>
          <p:nvPr>
            <p:ph type="title"/>
          </p:nvPr>
        </p:nvSpPr>
        <p:spPr>
          <a:xfrm>
            <a:off x="457200" y="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Ad Hominem</a:t>
            </a:r>
            <a:endParaRPr/>
          </a:p>
        </p:txBody>
      </p:sp>
      <p:sp>
        <p:nvSpPr>
          <p:cNvPr id="540" name="Google Shape;540;p52"/>
          <p:cNvSpPr txBox="1">
            <a:spLocks noGrp="1"/>
          </p:cNvSpPr>
          <p:nvPr>
            <p:ph type="body" idx="1"/>
          </p:nvPr>
        </p:nvSpPr>
        <p:spPr>
          <a:xfrm>
            <a:off x="0" y="1219200"/>
            <a:ext cx="9144000" cy="58674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640"/>
              <a:buFont typeface="Noto Sans Symbols"/>
              <a:buChar char="◻"/>
            </a:pPr>
            <a:r>
              <a:rPr lang="en-US" sz="4400" b="0" i="0" u="none">
                <a:solidFill>
                  <a:schemeClr val="dk1"/>
                </a:solidFill>
                <a:latin typeface="Twentieth Century"/>
                <a:ea typeface="Twentieth Century"/>
                <a:cs typeface="Twentieth Century"/>
                <a:sym typeface="Twentieth Century"/>
              </a:rPr>
              <a:t>An ad hominem argument is one that is used to counter another argument; </a:t>
            </a:r>
            <a:endParaRPr/>
          </a:p>
          <a:p>
            <a:pPr marL="319087" marR="0" lvl="0" indent="-319087" algn="l" rtl="0">
              <a:lnSpc>
                <a:spcPct val="100000"/>
              </a:lnSpc>
              <a:spcBef>
                <a:spcPts val="700"/>
              </a:spcBef>
              <a:spcAft>
                <a:spcPts val="0"/>
              </a:spcAft>
              <a:buClr>
                <a:schemeClr val="accent2"/>
              </a:buClr>
              <a:buSzPts val="2640"/>
              <a:buFont typeface="Noto Sans Symbols"/>
              <a:buChar char="◻"/>
            </a:pPr>
            <a:r>
              <a:rPr lang="en-US" sz="4400" b="0" i="0" u="none">
                <a:solidFill>
                  <a:schemeClr val="dk1"/>
                </a:solidFill>
                <a:latin typeface="Twentieth Century"/>
                <a:ea typeface="Twentieth Century"/>
                <a:cs typeface="Twentieth Century"/>
                <a:sym typeface="Twentieth Century"/>
              </a:rPr>
              <a:t>but</a:t>
            </a:r>
            <a:r>
              <a:rPr lang="en-US" sz="4400" b="0" i="0" u="sng">
                <a:solidFill>
                  <a:schemeClr val="dk1"/>
                </a:solidFill>
                <a:latin typeface="Twentieth Century"/>
                <a:ea typeface="Twentieth Century"/>
                <a:cs typeface="Twentieth Century"/>
                <a:sym typeface="Twentieth Century"/>
              </a:rPr>
              <a:t>, it is based on feelings or prejudice, rather than facts, reason or logic</a:t>
            </a:r>
            <a:r>
              <a:rPr lang="en-US" sz="4400" b="0" i="0" u="none">
                <a:solidFill>
                  <a:schemeClr val="dk1"/>
                </a:solidFill>
                <a:latin typeface="Twentieth Century"/>
                <a:ea typeface="Twentieth Century"/>
                <a:cs typeface="Twentieth Century"/>
                <a:sym typeface="Twentieth Century"/>
              </a:rPr>
              <a:t>.</a:t>
            </a:r>
            <a:endParaRPr/>
          </a:p>
          <a:p>
            <a:pPr marL="319087" marR="0" lvl="0" indent="-319087" algn="l" rtl="0">
              <a:lnSpc>
                <a:spcPct val="100000"/>
              </a:lnSpc>
              <a:spcBef>
                <a:spcPts val="70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
            </a:r>
            <a:br>
              <a:rPr lang="en-US" sz="2900" b="0" i="0" u="none">
                <a:solidFill>
                  <a:schemeClr val="dk1"/>
                </a:solidFill>
                <a:latin typeface="Twentieth Century"/>
                <a:ea typeface="Twentieth Century"/>
                <a:cs typeface="Twentieth Century"/>
                <a:sym typeface="Twentieth Century"/>
              </a:rPr>
            </a:br>
            <a:endParaRPr/>
          </a:p>
          <a:p>
            <a:pPr marL="319088" marR="0" lvl="0" indent="-208598" algn="l" rtl="0">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anim calcmode="lin" valueType="num">
                                      <p:cBhvr additive="base">
                                        <p:cTn id="7" dur="500"/>
                                        <p:tgtEl>
                                          <p:spTgt spid="5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0">
                                            <p:txEl>
                                              <p:pRg st="1" end="1"/>
                                            </p:txEl>
                                          </p:spTgt>
                                        </p:tgtEl>
                                        <p:attrNameLst>
                                          <p:attrName>style.visibility</p:attrName>
                                        </p:attrNameLst>
                                      </p:cBhvr>
                                      <p:to>
                                        <p:strVal val="visible"/>
                                      </p:to>
                                    </p:set>
                                    <p:anim calcmode="lin" valueType="num">
                                      <p:cBhvr additive="base">
                                        <p:cTn id="12" dur="500"/>
                                        <p:tgtEl>
                                          <p:spTgt spid="5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0">
                                            <p:txEl>
                                              <p:pRg st="2" end="2"/>
                                            </p:txEl>
                                          </p:spTgt>
                                        </p:tgtEl>
                                        <p:attrNameLst>
                                          <p:attrName>style.visibility</p:attrName>
                                        </p:attrNameLst>
                                      </p:cBhvr>
                                      <p:to>
                                        <p:strVal val="visible"/>
                                      </p:to>
                                    </p:set>
                                    <p:anim calcmode="lin" valueType="num">
                                      <p:cBhvr additive="base">
                                        <p:cTn id="17" dur="500"/>
                                        <p:tgtEl>
                                          <p:spTgt spid="5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40">
                                            <p:txEl>
                                              <p:pRg st="3" end="3"/>
                                            </p:txEl>
                                          </p:spTgt>
                                        </p:tgtEl>
                                        <p:attrNameLst>
                                          <p:attrName>style.visibility</p:attrName>
                                        </p:attrNameLst>
                                      </p:cBhvr>
                                      <p:to>
                                        <p:strVal val="visible"/>
                                      </p:to>
                                    </p:set>
                                    <p:anim calcmode="lin" valueType="num">
                                      <p:cBhvr additive="base">
                                        <p:cTn id="22" dur="500"/>
                                        <p:tgtEl>
                                          <p:spTgt spid="5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3"/>
          <p:cNvSpPr txBox="1">
            <a:spLocks noGrp="1"/>
          </p:cNvSpPr>
          <p:nvPr>
            <p:ph type="body" idx="1"/>
          </p:nvPr>
        </p:nvSpPr>
        <p:spPr>
          <a:xfrm>
            <a:off x="0" y="0"/>
            <a:ext cx="8766175" cy="68580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160"/>
              <a:buFont typeface="Noto Sans Symbols"/>
              <a:buChar char="◻"/>
            </a:pPr>
            <a:r>
              <a:rPr lang="en-US" sz="3600" b="0" i="0" u="none">
                <a:solidFill>
                  <a:schemeClr val="dk1"/>
                </a:solidFill>
                <a:latin typeface="Twentieth Century"/>
                <a:ea typeface="Twentieth Century"/>
                <a:cs typeface="Twentieth Century"/>
                <a:sym typeface="Twentieth Century"/>
              </a:rPr>
              <a:t> It is often a personal attack on one’s character rather than an attempt to address the issue at hand.</a:t>
            </a:r>
            <a:endParaRPr/>
          </a:p>
          <a:p>
            <a:pPr marL="319087" marR="0" lvl="0" indent="-319087" algn="l" rtl="0">
              <a:lnSpc>
                <a:spcPct val="100000"/>
              </a:lnSpc>
              <a:spcBef>
                <a:spcPts val="700"/>
              </a:spcBef>
              <a:spcAft>
                <a:spcPts val="0"/>
              </a:spcAft>
              <a:buClr>
                <a:schemeClr val="accent2"/>
              </a:buClr>
              <a:buSzPts val="2160"/>
              <a:buFont typeface="Noto Sans Symbols"/>
              <a:buNone/>
            </a:pPr>
            <a:r>
              <a:rPr lang="en-US" sz="3600" b="0" i="0" u="none">
                <a:solidFill>
                  <a:schemeClr val="dk1"/>
                </a:solidFill>
                <a:latin typeface="Twentieth Century"/>
                <a:ea typeface="Twentieth Century"/>
                <a:cs typeface="Twentieth Century"/>
                <a:sym typeface="Twentieth Century"/>
              </a:rPr>
              <a:t> </a:t>
            </a:r>
            <a:endParaRPr/>
          </a:p>
          <a:p>
            <a:pPr marL="319087" marR="0" lvl="0" indent="-319087" algn="l" rtl="0">
              <a:lnSpc>
                <a:spcPct val="100000"/>
              </a:lnSpc>
              <a:spcBef>
                <a:spcPts val="700"/>
              </a:spcBef>
              <a:spcAft>
                <a:spcPts val="0"/>
              </a:spcAft>
              <a:buClr>
                <a:schemeClr val="accent2"/>
              </a:buClr>
              <a:buSzPts val="2160"/>
              <a:buFont typeface="Noto Sans Symbols"/>
              <a:buChar char="◻"/>
            </a:pPr>
            <a:r>
              <a:rPr lang="en-US" sz="3600" b="0" i="0" u="none">
                <a:solidFill>
                  <a:schemeClr val="dk1"/>
                </a:solidFill>
                <a:latin typeface="Twentieth Century"/>
                <a:ea typeface="Twentieth Century"/>
                <a:cs typeface="Twentieth Century"/>
                <a:sym typeface="Twentieth Century"/>
              </a:rPr>
              <a:t>This type of fallacy can often be witnessed in usage in individual debate, in court or in politics. Often, the attack is based on one’s social, political, or religious views, or is based on lifestyle choices of the person being attacked using ad hominem.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base">
                                        <p:cTn id="7" dur="500"/>
                                        <p:tgtEl>
                                          <p:spTgt spid="5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5">
                                            <p:txEl>
                                              <p:pRg st="1" end="1"/>
                                            </p:txEl>
                                          </p:spTgt>
                                        </p:tgtEl>
                                        <p:attrNameLst>
                                          <p:attrName>style.visibility</p:attrName>
                                        </p:attrNameLst>
                                      </p:cBhvr>
                                      <p:to>
                                        <p:strVal val="visible"/>
                                      </p:to>
                                    </p:set>
                                    <p:anim calcmode="lin" valueType="num">
                                      <p:cBhvr additive="base">
                                        <p:cTn id="12" dur="500"/>
                                        <p:tgtEl>
                                          <p:spTgt spid="5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5">
                                            <p:txEl>
                                              <p:pRg st="2" end="2"/>
                                            </p:txEl>
                                          </p:spTgt>
                                        </p:tgtEl>
                                        <p:attrNameLst>
                                          <p:attrName>style.visibility</p:attrName>
                                        </p:attrNameLst>
                                      </p:cBhvr>
                                      <p:to>
                                        <p:strVal val="visible"/>
                                      </p:to>
                                    </p:set>
                                    <p:anim calcmode="lin" valueType="num">
                                      <p:cBhvr additive="base">
                                        <p:cTn id="17" dur="500"/>
                                        <p:tgtEl>
                                          <p:spTgt spid="54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4"/>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51" name="Google Shape;551;p54"/>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400"/>
              <a:buFont typeface="Noto Sans Symbols"/>
              <a:buChar char="◻"/>
            </a:pPr>
            <a:r>
              <a:rPr lang="en-US" sz="4000" b="0" i="0" u="none">
                <a:solidFill>
                  <a:schemeClr val="dk1"/>
                </a:solidFill>
                <a:latin typeface="Twentieth Century"/>
                <a:ea typeface="Twentieth Century"/>
                <a:cs typeface="Twentieth Century"/>
                <a:sym typeface="Twentieth Century"/>
              </a:rPr>
              <a:t>A lawyer attacking a defendant’s character rather than addressing or questioning based on the case, e.g., in a case of theft pointing out the defendant’s level of poverty.</a:t>
            </a:r>
            <a:r>
              <a:rPr lang="en-US" sz="2900" b="0" i="0" u="none">
                <a:solidFill>
                  <a:schemeClr val="dk1"/>
                </a:solidFill>
                <a:latin typeface="Twentieth Century"/>
                <a:ea typeface="Twentieth Century"/>
                <a:cs typeface="Twentieth Century"/>
                <a:sym typeface="Twentieth Century"/>
              </a:rPr>
              <a:t/>
            </a:r>
            <a:br>
              <a:rPr lang="en-US" sz="2900" b="0" i="0" u="none">
                <a:solidFill>
                  <a:schemeClr val="dk1"/>
                </a:solidFill>
                <a:latin typeface="Twentieth Century"/>
                <a:ea typeface="Twentieth Century"/>
                <a:cs typeface="Twentieth Century"/>
                <a:sym typeface="Twentieth Century"/>
              </a:rPr>
            </a:br>
            <a:endParaRPr/>
          </a:p>
          <a:p>
            <a:pPr marL="319088" marR="0" lvl="0" indent="-208598" algn="l" rtl="0">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5"/>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1" i="0" u="none">
                <a:solidFill>
                  <a:schemeClr val="dk2"/>
                </a:solidFill>
                <a:latin typeface="Twentieth Century"/>
                <a:ea typeface="Twentieth Century"/>
                <a:cs typeface="Twentieth Century"/>
                <a:sym typeface="Twentieth Century"/>
              </a:rPr>
              <a:t>Hasty generalization</a:t>
            </a:r>
            <a:endParaRPr/>
          </a:p>
        </p:txBody>
      </p:sp>
      <p:sp>
        <p:nvSpPr>
          <p:cNvPr id="557" name="Google Shape;557;p55"/>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2160"/>
              <a:buFont typeface="Noto Sans Symbols"/>
              <a:buChar char="◻"/>
            </a:pPr>
            <a:r>
              <a:rPr lang="en-US" sz="3600" b="1" i="0" u="none">
                <a:solidFill>
                  <a:schemeClr val="dk1"/>
                </a:solidFill>
                <a:latin typeface="Twentieth Century"/>
                <a:ea typeface="Twentieth Century"/>
                <a:cs typeface="Twentieth Century"/>
                <a:sym typeface="Twentieth Century"/>
              </a:rPr>
              <a:t>Hasty generalization</a:t>
            </a:r>
            <a:r>
              <a:rPr lang="en-US" sz="3600" b="0" i="0" u="none">
                <a:solidFill>
                  <a:schemeClr val="dk1"/>
                </a:solidFill>
                <a:latin typeface="Twentieth Century"/>
                <a:ea typeface="Twentieth Century"/>
                <a:cs typeface="Twentieth Century"/>
                <a:sym typeface="Twentieth Century"/>
              </a:rPr>
              <a:t> is an informal fallacy of faulty </a:t>
            </a:r>
            <a:r>
              <a:rPr lang="en-US" sz="3600" b="1" i="0" u="none">
                <a:solidFill>
                  <a:schemeClr val="dk1"/>
                </a:solidFill>
                <a:latin typeface="Twentieth Century"/>
                <a:ea typeface="Twentieth Century"/>
                <a:cs typeface="Twentieth Century"/>
                <a:sym typeface="Twentieth Century"/>
              </a:rPr>
              <a:t>generalization</a:t>
            </a:r>
            <a:r>
              <a:rPr lang="en-US" sz="3600" b="0" i="0" u="none">
                <a:solidFill>
                  <a:schemeClr val="dk1"/>
                </a:solidFill>
                <a:latin typeface="Twentieth Century"/>
                <a:ea typeface="Twentieth Century"/>
                <a:cs typeface="Twentieth Century"/>
                <a:sym typeface="Twentieth Century"/>
              </a:rPr>
              <a:t> by reaching an inductive </a:t>
            </a:r>
            <a:r>
              <a:rPr lang="en-US" sz="3600" b="1" i="0" u="none">
                <a:solidFill>
                  <a:schemeClr val="dk1"/>
                </a:solidFill>
                <a:latin typeface="Twentieth Century"/>
                <a:ea typeface="Twentieth Century"/>
                <a:cs typeface="Twentieth Century"/>
                <a:sym typeface="Twentieth Century"/>
              </a:rPr>
              <a:t>generalization</a:t>
            </a:r>
            <a:r>
              <a:rPr lang="en-US" sz="3600" b="0" i="0" u="none">
                <a:solidFill>
                  <a:schemeClr val="dk1"/>
                </a:solidFill>
                <a:latin typeface="Twentieth Century"/>
                <a:ea typeface="Twentieth Century"/>
                <a:cs typeface="Twentieth Century"/>
                <a:sym typeface="Twentieth Century"/>
              </a:rPr>
              <a:t> based on insufficient evidence—essentially making a rushed conclusion without considering all of the variables.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6"/>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63" name="Google Shape;563;p56"/>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8" marR="0" lvl="0" indent="-208598" algn="l" rtl="0">
              <a:spcBef>
                <a:spcPts val="0"/>
              </a:spcBef>
              <a:spcAft>
                <a:spcPts val="0"/>
              </a:spcAft>
              <a:buClr>
                <a:schemeClr val="accent2"/>
              </a:buClr>
              <a:buSzPts val="1740"/>
              <a:buFont typeface="Noto Sans Symbols"/>
              <a:buNone/>
            </a:pPr>
            <a:endParaRPr sz="29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7"/>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69" name="Google Shape;569;p57"/>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8" marR="0" lvl="0" indent="-208598" algn="l" rtl="0">
              <a:spcBef>
                <a:spcPts val="0"/>
              </a:spcBef>
              <a:spcAft>
                <a:spcPts val="0"/>
              </a:spcAft>
              <a:buClr>
                <a:schemeClr val="accent2"/>
              </a:buClr>
              <a:buSzPts val="1740"/>
              <a:buFont typeface="Noto Sans Symbols"/>
              <a:buNone/>
            </a:pPr>
            <a:endParaRPr sz="29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8"/>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1" i="0" u="none">
                <a:solidFill>
                  <a:schemeClr val="dk2"/>
                </a:solidFill>
                <a:latin typeface="Twentieth Century"/>
                <a:ea typeface="Twentieth Century"/>
                <a:cs typeface="Twentieth Century"/>
                <a:sym typeface="Twentieth Century"/>
              </a:rPr>
              <a:t>False Cause</a:t>
            </a:r>
            <a:endParaRPr/>
          </a:p>
        </p:txBody>
      </p:sp>
      <p:sp>
        <p:nvSpPr>
          <p:cNvPr id="575" name="Google Shape;575;p58"/>
          <p:cNvSpPr txBox="1">
            <a:spLocks noGrp="1"/>
          </p:cNvSpPr>
          <p:nvPr>
            <p:ph type="body" idx="1"/>
          </p:nvPr>
        </p:nvSpPr>
        <p:spPr>
          <a:xfrm>
            <a:off x="0" y="1143000"/>
            <a:ext cx="9144000" cy="5715000"/>
          </a:xfrm>
          <a:prstGeom prst="rect">
            <a:avLst/>
          </a:prstGeom>
          <a:noFill/>
          <a:ln>
            <a:noFill/>
          </a:ln>
        </p:spPr>
        <p:txBody>
          <a:bodyPr spcFirstLastPara="1" wrap="square" lIns="91425" tIns="45700" rIns="91425" bIns="45700" anchor="t" anchorCtr="0">
            <a:noAutofit/>
          </a:bodyPr>
          <a:lstStyle/>
          <a:p>
            <a:pPr marL="319087" marR="0" lvl="0" indent="-319087" algn="l" rtl="0">
              <a:lnSpc>
                <a:spcPct val="100000"/>
              </a:lnSpc>
              <a:spcBef>
                <a:spcPts val="0"/>
              </a:spcBef>
              <a:spcAft>
                <a:spcPts val="0"/>
              </a:spcAft>
              <a:buClr>
                <a:schemeClr val="accent2"/>
              </a:buClr>
              <a:buSzPts val="1740"/>
              <a:buFont typeface="Noto Sans Symbols"/>
              <a:buChar char="◻"/>
            </a:pPr>
            <a:r>
              <a:rPr lang="en-US" sz="2900" b="0" i="0" u="none">
                <a:solidFill>
                  <a:schemeClr val="dk1"/>
                </a:solidFill>
                <a:latin typeface="Twentieth Century"/>
                <a:ea typeface="Twentieth Century"/>
                <a:cs typeface="Twentieth Century"/>
                <a:sym typeface="Twentieth Century"/>
              </a:rPr>
              <a:t>It is important to understand that there really might be a causal connection between these events, but we cannot infer there is one merely because one event chronologically preceded another.</a:t>
            </a:r>
            <a:endParaRPr/>
          </a:p>
          <a:p>
            <a:pPr marL="319088" marR="0" lvl="0" indent="-208598" algn="l" rtl="0">
              <a:spcBef>
                <a:spcPts val="700"/>
              </a:spcBef>
              <a:spcAft>
                <a:spcPts val="0"/>
              </a:spcAft>
              <a:buClr>
                <a:schemeClr val="accent2"/>
              </a:buClr>
              <a:buSzPts val="1740"/>
              <a:buFont typeface="Noto Sans Symbols"/>
              <a:buNone/>
            </a:pPr>
            <a:endParaRPr sz="2900" b="0" i="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9"/>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4400">
              <a:solidFill>
                <a:schemeClr val="dk2"/>
              </a:solidFill>
              <a:latin typeface="Twentieth Century"/>
              <a:ea typeface="Twentieth Century"/>
              <a:cs typeface="Twentieth Century"/>
              <a:sym typeface="Twentieth Century"/>
            </a:endParaRPr>
          </a:p>
        </p:txBody>
      </p:sp>
      <p:sp>
        <p:nvSpPr>
          <p:cNvPr id="581" name="Google Shape;581;p59"/>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19088" marR="0" lvl="0" indent="-208598" algn="l" rtl="0">
              <a:spcBef>
                <a:spcPts val="0"/>
              </a:spcBef>
              <a:spcAft>
                <a:spcPts val="0"/>
              </a:spcAft>
              <a:buClr>
                <a:schemeClr val="accent2"/>
              </a:buClr>
              <a:buSzPts val="1740"/>
              <a:buFont typeface="Noto Sans Symbols"/>
              <a:buNone/>
            </a:pPr>
            <a:endParaRPr sz="29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Twentieth Century"/>
              <a:buNone/>
            </a:pPr>
            <a:r>
              <a:rPr lang="en-US" sz="4400" b="1" i="0" u="none">
                <a:solidFill>
                  <a:schemeClr val="dk2"/>
                </a:solidFill>
                <a:latin typeface="Twentieth Century"/>
                <a:ea typeface="Twentieth Century"/>
                <a:cs typeface="Twentieth Century"/>
                <a:sym typeface="Twentieth Century"/>
              </a:rPr>
              <a:t>Pathos</a:t>
            </a:r>
            <a:endParaRPr/>
          </a:p>
        </p:txBody>
      </p:sp>
      <p:sp>
        <p:nvSpPr>
          <p:cNvPr id="123" name="Google Shape;123;p6"/>
          <p:cNvSpPr txBox="1">
            <a:spLocks noGrp="1"/>
          </p:cNvSpPr>
          <p:nvPr>
            <p:ph type="body" idx="1"/>
          </p:nvPr>
        </p:nvSpPr>
        <p:spPr>
          <a:xfrm>
            <a:off x="381000" y="990600"/>
            <a:ext cx="8458200" cy="5867400"/>
          </a:xfrm>
          <a:prstGeom prst="rect">
            <a:avLst/>
          </a:prstGeom>
          <a:noFill/>
          <a:ln>
            <a:noFill/>
          </a:ln>
        </p:spPr>
        <p:txBody>
          <a:bodyPr spcFirstLastPara="1" wrap="square" lIns="91425" tIns="45700" rIns="91425" bIns="45700" anchor="t" anchorCtr="0">
            <a:noAutofit/>
          </a:bodyPr>
          <a:lstStyle/>
          <a:p>
            <a:pPr marL="273050" marR="0" lvl="0" indent="-162560" algn="l" rtl="0">
              <a:lnSpc>
                <a:spcPct val="100000"/>
              </a:lnSpc>
              <a:spcBef>
                <a:spcPts val="0"/>
              </a:spcBef>
              <a:spcAft>
                <a:spcPts val="0"/>
              </a:spcAft>
              <a:buClr>
                <a:schemeClr val="accent2"/>
              </a:buClr>
              <a:buSzPts val="1740"/>
              <a:buFont typeface="Noto Sans Symbols"/>
              <a:buNone/>
            </a:pPr>
            <a:endParaRPr sz="2900" b="1" i="0" u="none">
              <a:solidFill>
                <a:schemeClr val="dk1"/>
              </a:solidFill>
              <a:latin typeface="Twentieth Century"/>
              <a:ea typeface="Twentieth Century"/>
              <a:cs typeface="Twentieth Century"/>
              <a:sym typeface="Twentieth Century"/>
            </a:endParaRPr>
          </a:p>
          <a:p>
            <a:pPr marL="273050" marR="0" lvl="0" indent="-273050" algn="l" rtl="0">
              <a:lnSpc>
                <a:spcPct val="100000"/>
              </a:lnSpc>
              <a:spcBef>
                <a:spcPts val="500"/>
              </a:spcBef>
              <a:spcAft>
                <a:spcPts val="0"/>
              </a:spcAft>
              <a:buClr>
                <a:schemeClr val="accent2"/>
              </a:buClr>
              <a:buSzPts val="1920"/>
              <a:buFont typeface="Noto Sans Symbols"/>
              <a:buChar char="⚫"/>
            </a:pPr>
            <a:r>
              <a:rPr lang="en-US" sz="3200" b="1" i="0" u="none">
                <a:solidFill>
                  <a:schemeClr val="dk1"/>
                </a:solidFill>
                <a:latin typeface="Twentieth Century"/>
                <a:ea typeface="Twentieth Century"/>
                <a:cs typeface="Twentieth Century"/>
                <a:sym typeface="Twentieth Century"/>
              </a:rPr>
              <a:t>Pathos (Emotional) </a:t>
            </a:r>
            <a:r>
              <a:rPr lang="en-US" sz="3200" b="0" i="0" u="none">
                <a:solidFill>
                  <a:schemeClr val="dk1"/>
                </a:solidFill>
                <a:latin typeface="Twentieth Century"/>
                <a:ea typeface="Twentieth Century"/>
                <a:cs typeface="Twentieth Century"/>
                <a:sym typeface="Twentieth Century"/>
              </a:rPr>
              <a:t>means persuading by appealing to the reader's emotions. We can look at texts ranging from classic essays to contemporary advertisements to see how pathos, emotional appeals, are used to persuade. </a:t>
            </a:r>
            <a:endParaRPr/>
          </a:p>
          <a:p>
            <a:pPr marL="273050" marR="0" lvl="0" indent="-273050" algn="l" rtl="0">
              <a:lnSpc>
                <a:spcPct val="100000"/>
              </a:lnSpc>
              <a:spcBef>
                <a:spcPts val="500"/>
              </a:spcBef>
              <a:spcAft>
                <a:spcPts val="0"/>
              </a:spcAft>
              <a:buClr>
                <a:schemeClr val="accent2"/>
              </a:buClr>
              <a:buSzPts val="1920"/>
              <a:buFont typeface="Noto Sans Symbols"/>
              <a:buChar char="⚫"/>
            </a:pPr>
            <a:r>
              <a:rPr lang="en-US" sz="3200" b="1" i="0" u="none">
                <a:solidFill>
                  <a:schemeClr val="dk1"/>
                </a:solidFill>
                <a:latin typeface="Twentieth Century"/>
                <a:ea typeface="Twentieth Century"/>
                <a:cs typeface="Twentieth Century"/>
                <a:sym typeface="Twentieth Century"/>
              </a:rPr>
              <a:t>Language choice affects the audience's emotional response, and emotional appeal can effectively be used to enhance an argument.  </a:t>
            </a:r>
            <a:endParaRPr/>
          </a:p>
          <a:p>
            <a:pPr marL="273050" marR="0" lvl="0" indent="-162560" algn="l" rtl="0">
              <a:lnSpc>
                <a:spcPct val="100000"/>
              </a:lnSpc>
              <a:spcBef>
                <a:spcPts val="500"/>
              </a:spcBef>
              <a:spcAft>
                <a:spcPts val="0"/>
              </a:spcAft>
              <a:buClr>
                <a:schemeClr val="accent2"/>
              </a:buClr>
              <a:buSzPts val="1740"/>
              <a:buFont typeface="Noto Sans Symbols"/>
              <a:buNone/>
            </a:pPr>
            <a:endParaRPr sz="2900" b="1" i="0" u="none">
              <a:solidFill>
                <a:schemeClr val="dk1"/>
              </a:solidFill>
              <a:latin typeface="Twentieth Century"/>
              <a:ea typeface="Twentieth Century"/>
              <a:cs typeface="Twentieth Century"/>
              <a:sym typeface="Twentieth Century"/>
            </a:endParaRPr>
          </a:p>
          <a:p>
            <a:pPr marL="319088" marR="0" lvl="0" indent="-208598" algn="l" rtl="0">
              <a:spcBef>
                <a:spcPts val="700"/>
              </a:spcBef>
              <a:spcAft>
                <a:spcPts val="0"/>
              </a:spcAft>
              <a:buClr>
                <a:schemeClr val="accent2"/>
              </a:buClr>
              <a:buSzPts val="1740"/>
              <a:buFont typeface="Noto Sans Symbols"/>
              <a:buNone/>
            </a:pPr>
            <a:endParaRPr sz="2900" b="1" i="0" u="none">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Twentieth Century"/>
              <a:buNone/>
            </a:pPr>
            <a:r>
              <a:rPr lang="en-US" sz="1400" b="0" i="0" u="none">
                <a:solidFill>
                  <a:schemeClr val="dk2"/>
                </a:solidFill>
                <a:latin typeface="Twentieth Century"/>
                <a:ea typeface="Twentieth Century"/>
                <a:cs typeface="Twentieth Century"/>
                <a:sym typeface="Twentieth Century"/>
              </a:rPr>
              <a:t>Lect 8M</a:t>
            </a:r>
            <a:endParaRPr/>
          </a:p>
        </p:txBody>
      </p:sp>
      <p:sp>
        <p:nvSpPr>
          <p:cNvPr id="129" name="Google Shape;129;p7"/>
          <p:cNvSpPr txBox="1"/>
          <p:nvPr/>
        </p:nvSpPr>
        <p:spPr>
          <a:xfrm>
            <a:off x="609600" y="6248400"/>
            <a:ext cx="5421312" cy="365125"/>
          </a:xfrm>
          <a:prstGeom prst="rect">
            <a:avLst/>
          </a:prstGeom>
          <a:noFill/>
          <a:ln>
            <a:noFill/>
          </a:ln>
        </p:spPr>
        <p:txBody>
          <a:bodyPr spcFirstLastPara="1" wrap="square" lIns="91425" tIns="45700" rIns="91425" bIns="45700" anchor="ctr" anchorCtr="0">
            <a:normAutofit/>
          </a:bodyPr>
          <a:lstStyle/>
          <a:p>
            <a:pPr marL="0" marR="0" lvl="0" indent="0" algn="r" rtl="0">
              <a:lnSpc>
                <a:spcPct val="100000"/>
              </a:lnSpc>
              <a:spcBef>
                <a:spcPts val="0"/>
              </a:spcBef>
              <a:spcAft>
                <a:spcPts val="0"/>
              </a:spcAft>
              <a:buClr>
                <a:schemeClr val="dk2"/>
              </a:buClr>
              <a:buSzPts val="1400"/>
              <a:buFont typeface="Twentieth Century"/>
              <a:buNone/>
            </a:pPr>
            <a:fld id="{00000000-1234-1234-1234-123412341234}" type="slidenum">
              <a:rPr lang="en-US" sz="1400" b="0" i="0" u="none">
                <a:solidFill>
                  <a:schemeClr val="dk2"/>
                </a:solidFill>
                <a:latin typeface="Twentieth Century"/>
                <a:ea typeface="Twentieth Century"/>
                <a:cs typeface="Twentieth Century"/>
                <a:sym typeface="Twentieth Century"/>
              </a:rPr>
              <a:t>7</a:t>
            </a:fld>
            <a:endParaRPr/>
          </a:p>
        </p:txBody>
      </p:sp>
      <p:sp>
        <p:nvSpPr>
          <p:cNvPr id="130" name="Google Shape;130;p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Persuasion does not work like this:</a:t>
            </a:r>
            <a:endParaRPr/>
          </a:p>
        </p:txBody>
      </p:sp>
      <p:pic>
        <p:nvPicPr>
          <p:cNvPr id="131" name="Google Shape;131;p7" descr="brain_dump.png                                                 0007F056z                              C1E69C32:"/>
          <p:cNvPicPr preferRelativeResize="0"/>
          <p:nvPr/>
        </p:nvPicPr>
        <p:blipFill rotWithShape="1">
          <a:blip r:embed="rId3">
            <a:alphaModFix/>
          </a:blip>
          <a:srcRect/>
          <a:stretch/>
        </p:blipFill>
        <p:spPr>
          <a:xfrm>
            <a:off x="4038600" y="1752600"/>
            <a:ext cx="3806825" cy="4772025"/>
          </a:xfrm>
          <a:prstGeom prst="rect">
            <a:avLst/>
          </a:prstGeom>
          <a:noFill/>
          <a:ln>
            <a:noFill/>
          </a:ln>
        </p:spPr>
      </p:pic>
      <p:sp>
        <p:nvSpPr>
          <p:cNvPr id="132" name="Google Shape;132;p7"/>
          <p:cNvSpPr txBox="1"/>
          <p:nvPr/>
        </p:nvSpPr>
        <p:spPr>
          <a:xfrm>
            <a:off x="762000" y="2590800"/>
            <a:ext cx="2819400"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wentieth Century"/>
              <a:buNone/>
            </a:pPr>
            <a:r>
              <a:rPr lang="en-US" sz="3600" b="0" i="0" u="none">
                <a:solidFill>
                  <a:schemeClr val="dk1"/>
                </a:solidFill>
                <a:latin typeface="Twentieth Century"/>
                <a:ea typeface="Twentieth Century"/>
                <a:cs typeface="Twentieth Century"/>
                <a:sym typeface="Twentieth Century"/>
              </a:rPr>
              <a:t>Listeners cheerfully accept whatever you pour into their heads.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p:nvPr/>
        </p:nvSpPr>
        <p:spPr>
          <a:xfrm>
            <a:off x="609600" y="6248400"/>
            <a:ext cx="5421312" cy="365125"/>
          </a:xfrm>
          <a:prstGeom prst="rect">
            <a:avLst/>
          </a:prstGeom>
          <a:noFill/>
          <a:ln>
            <a:noFill/>
          </a:ln>
        </p:spPr>
        <p:txBody>
          <a:bodyPr spcFirstLastPara="1" wrap="square" lIns="91425" tIns="45700" rIns="91425" bIns="45700" anchor="ctr" anchorCtr="0">
            <a:normAutofit/>
          </a:bodyPr>
          <a:lstStyle/>
          <a:p>
            <a:pPr marL="0" marR="0" lvl="0" indent="0" algn="r" rtl="0">
              <a:lnSpc>
                <a:spcPct val="100000"/>
              </a:lnSpc>
              <a:spcBef>
                <a:spcPts val="0"/>
              </a:spcBef>
              <a:spcAft>
                <a:spcPts val="0"/>
              </a:spcAft>
              <a:buClr>
                <a:schemeClr val="dk2"/>
              </a:buClr>
              <a:buSzPts val="1400"/>
              <a:buFont typeface="Twentieth Century"/>
              <a:buNone/>
            </a:pPr>
            <a:fld id="{00000000-1234-1234-1234-123412341234}" type="slidenum">
              <a:rPr lang="en-US" sz="1400" b="0" i="0" u="none">
                <a:solidFill>
                  <a:schemeClr val="dk2"/>
                </a:solidFill>
                <a:latin typeface="Twentieth Century"/>
                <a:ea typeface="Twentieth Century"/>
                <a:cs typeface="Twentieth Century"/>
                <a:sym typeface="Twentieth Century"/>
              </a:rPr>
              <a:t>8</a:t>
            </a:fld>
            <a:endParaRPr/>
          </a:p>
        </p:txBody>
      </p:sp>
      <p:sp>
        <p:nvSpPr>
          <p:cNvPr id="138" name="Google Shape;138;p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Persuasion does not work like this:</a:t>
            </a:r>
            <a:endParaRPr/>
          </a:p>
        </p:txBody>
      </p:sp>
      <p:pic>
        <p:nvPicPr>
          <p:cNvPr id="139" name="Google Shape;139;p8" descr="muhammed_ali.jpg                                               0007F056z                              C1E69C32:"/>
          <p:cNvPicPr preferRelativeResize="0"/>
          <p:nvPr/>
        </p:nvPicPr>
        <p:blipFill rotWithShape="1">
          <a:blip r:embed="rId3">
            <a:alphaModFix/>
          </a:blip>
          <a:srcRect/>
          <a:stretch/>
        </p:blipFill>
        <p:spPr>
          <a:xfrm>
            <a:off x="838200" y="2438400"/>
            <a:ext cx="5791200" cy="3967162"/>
          </a:xfrm>
          <a:prstGeom prst="rect">
            <a:avLst/>
          </a:prstGeom>
          <a:noFill/>
          <a:ln>
            <a:noFill/>
          </a:ln>
        </p:spPr>
      </p:pic>
      <p:sp>
        <p:nvSpPr>
          <p:cNvPr id="140" name="Google Shape;140;p8"/>
          <p:cNvSpPr txBox="1"/>
          <p:nvPr/>
        </p:nvSpPr>
        <p:spPr>
          <a:xfrm>
            <a:off x="6781800" y="2514600"/>
            <a:ext cx="1905000" cy="3046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wentieth Century"/>
              <a:buNone/>
            </a:pPr>
            <a:r>
              <a:rPr lang="en-US" sz="3200" b="0" i="0" u="none">
                <a:solidFill>
                  <a:schemeClr val="dk1"/>
                </a:solidFill>
                <a:latin typeface="Twentieth Century"/>
                <a:ea typeface="Twentieth Century"/>
                <a:cs typeface="Twentieth Century"/>
                <a:sym typeface="Twentieth Century"/>
              </a:rPr>
              <a:t>Beating your listeners into submission.</a:t>
            </a:r>
            <a:endParaRPr/>
          </a:p>
        </p:txBody>
      </p:sp>
      <p:sp>
        <p:nvSpPr>
          <p:cNvPr id="141" name="Google Shape;141;p8"/>
          <p:cNvSpPr txBox="1"/>
          <p:nvPr/>
        </p:nvSpPr>
        <p:spPr>
          <a:xfrm>
            <a:off x="5521325" y="6454775"/>
            <a:ext cx="1077912"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wentieth Century"/>
              <a:buNone/>
            </a:pPr>
            <a:r>
              <a:rPr lang="en-US" sz="1200" b="0" i="0" u="none">
                <a:solidFill>
                  <a:schemeClr val="dk1"/>
                </a:solidFill>
                <a:latin typeface="Twentieth Century"/>
                <a:ea typeface="Twentieth Century"/>
                <a:cs typeface="Twentieth Century"/>
                <a:sym typeface="Twentieth Century"/>
              </a:rPr>
              <a:t>London Times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9" descr="discussion.jpg                                                 0007F056z                              C1E69C32:"/>
          <p:cNvPicPr preferRelativeResize="0"/>
          <p:nvPr/>
        </p:nvPicPr>
        <p:blipFill rotWithShape="1">
          <a:blip r:embed="rId3">
            <a:alphaModFix/>
          </a:blip>
          <a:srcRect/>
          <a:stretch/>
        </p:blipFill>
        <p:spPr>
          <a:xfrm>
            <a:off x="1890712" y="1846262"/>
            <a:ext cx="5195887" cy="4065587"/>
          </a:xfrm>
          <a:prstGeom prst="rect">
            <a:avLst/>
          </a:prstGeom>
          <a:noFill/>
          <a:ln>
            <a:noFill/>
          </a:ln>
        </p:spPr>
      </p:pic>
      <p:sp>
        <p:nvSpPr>
          <p:cNvPr id="147" name="Google Shape;147;p9"/>
          <p:cNvSpPr txBox="1"/>
          <p:nvPr/>
        </p:nvSpPr>
        <p:spPr>
          <a:xfrm>
            <a:off x="722312" y="5135562"/>
            <a:ext cx="2554287" cy="12334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148" name="Google Shape;148;p9"/>
          <p:cNvSpPr txBox="1"/>
          <p:nvPr/>
        </p:nvSpPr>
        <p:spPr>
          <a:xfrm>
            <a:off x="4876800" y="1252537"/>
            <a:ext cx="3816350" cy="11874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149" name="Google Shape;149;p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ts val="4400"/>
              <a:buFont typeface="Twentieth Century"/>
              <a:buNone/>
            </a:pPr>
            <a:r>
              <a:rPr lang="en-US" sz="4400" b="0" i="0" u="none">
                <a:solidFill>
                  <a:schemeClr val="dk2"/>
                </a:solidFill>
                <a:latin typeface="Twentieth Century"/>
                <a:ea typeface="Twentieth Century"/>
                <a:cs typeface="Twentieth Century"/>
                <a:sym typeface="Twentieth Century"/>
              </a:rPr>
              <a:t>Persuasion works more like this:</a:t>
            </a:r>
            <a:endParaRPr/>
          </a:p>
        </p:txBody>
      </p:sp>
      <p:sp>
        <p:nvSpPr>
          <p:cNvPr id="150" name="Google Shape;150;p9"/>
          <p:cNvSpPr txBox="1"/>
          <p:nvPr/>
        </p:nvSpPr>
        <p:spPr>
          <a:xfrm>
            <a:off x="4305300" y="5911850"/>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Twentieth Century"/>
              <a:ea typeface="Twentieth Century"/>
              <a:cs typeface="Twentieth Century"/>
              <a:sym typeface="Twentieth Century"/>
            </a:endParaRPr>
          </a:p>
        </p:txBody>
      </p:sp>
      <p:sp>
        <p:nvSpPr>
          <p:cNvPr id="151" name="Google Shape;151;p9"/>
          <p:cNvSpPr txBox="1"/>
          <p:nvPr/>
        </p:nvSpPr>
        <p:spPr>
          <a:xfrm>
            <a:off x="4876800" y="1252537"/>
            <a:ext cx="3816350" cy="120015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Your listeners are your peers:  they're going to think for themselves</a:t>
            </a:r>
            <a:r>
              <a:rPr lang="en-US" sz="1800" b="0" i="0" u="none">
                <a:solidFill>
                  <a:schemeClr val="dk1"/>
                </a:solidFill>
                <a:latin typeface="Twentieth Century"/>
                <a:ea typeface="Twentieth Century"/>
                <a:cs typeface="Twentieth Century"/>
                <a:sym typeface="Twentieth Century"/>
              </a:rPr>
              <a:t>.</a:t>
            </a:r>
            <a:endParaRPr/>
          </a:p>
        </p:txBody>
      </p:sp>
      <p:sp>
        <p:nvSpPr>
          <p:cNvPr id="152" name="Google Shape;152;p9"/>
          <p:cNvSpPr txBox="1"/>
          <p:nvPr/>
        </p:nvSpPr>
        <p:spPr>
          <a:xfrm>
            <a:off x="722312" y="5181600"/>
            <a:ext cx="2706687"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You can help them by answering their questions</a:t>
            </a:r>
            <a:r>
              <a:rPr lang="en-US" sz="1800" b="0" i="0" u="none">
                <a:solidFill>
                  <a:schemeClr val="dk1"/>
                </a:solidFill>
                <a:latin typeface="Twentieth Century"/>
                <a:ea typeface="Twentieth Century"/>
                <a:cs typeface="Twentieth Century"/>
                <a:sym typeface="Twentieth Century"/>
              </a:rPr>
              <a: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MarketingPl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ketingPl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arketingPl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2533</Words>
  <Application>Microsoft Office PowerPoint</Application>
  <PresentationFormat>On-screen Show (4:3)</PresentationFormat>
  <Paragraphs>269</Paragraphs>
  <Slides>59</Slides>
  <Notes>59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59</vt:i4>
      </vt:variant>
    </vt:vector>
  </HeadingPairs>
  <TitlesOfParts>
    <vt:vector size="69" baseType="lpstr">
      <vt:lpstr>Arial</vt:lpstr>
      <vt:lpstr>Arial Narrow</vt:lpstr>
      <vt:lpstr>Twentieth Century</vt:lpstr>
      <vt:lpstr>Noto Sans Symbols</vt:lpstr>
      <vt:lpstr>Arial Black</vt:lpstr>
      <vt:lpstr>Times New Roman</vt:lpstr>
      <vt:lpstr>Calibri</vt:lpstr>
      <vt:lpstr>1_MarketingPlan</vt:lpstr>
      <vt:lpstr>MarketingPlan</vt:lpstr>
      <vt:lpstr>2_MarketingPlan</vt:lpstr>
      <vt:lpstr>THE PERSUASIVE SPEECH</vt:lpstr>
      <vt:lpstr>Aristotle</vt:lpstr>
      <vt:lpstr>PowerPoint Presentation</vt:lpstr>
      <vt:lpstr>The Definition of the Persuasive Speech</vt:lpstr>
      <vt:lpstr>Ethos, Pathos, Logos</vt:lpstr>
      <vt:lpstr>Pathos</vt:lpstr>
      <vt:lpstr>Persuasion does not work like this:</vt:lpstr>
      <vt:lpstr>Persuasion does not work like this:</vt:lpstr>
      <vt:lpstr>Persuasion works more like this:</vt:lpstr>
      <vt:lpstr>Eight Purposes of Persuasive Speeches:</vt:lpstr>
      <vt:lpstr>Harmful forms of persuasion:</vt:lpstr>
      <vt:lpstr>Harmful forms of persuasion:</vt:lpstr>
      <vt:lpstr>PowerPoint Presentation</vt:lpstr>
      <vt:lpstr>Types of Evidence to use in  Persuasive Speeches: </vt:lpstr>
      <vt:lpstr>Evidence Example:</vt:lpstr>
      <vt:lpstr>Evidence Example:</vt:lpstr>
      <vt:lpstr>Develop a Proof (an argument):</vt:lpstr>
      <vt:lpstr>Logos: The heart of an argument</vt:lpstr>
      <vt:lpstr>Which element is used in this painting?</vt:lpstr>
      <vt:lpstr>American Progress by John Gast  </vt:lpstr>
      <vt:lpstr>Which element is used in this example?</vt:lpstr>
      <vt:lpstr>Which element is used in this example?</vt:lpstr>
      <vt:lpstr>Which element is used in this example?</vt:lpstr>
      <vt:lpstr>Constructing an Argument</vt:lpstr>
      <vt:lpstr>Constructing an Argument</vt:lpstr>
      <vt:lpstr>Constructing an Argument</vt:lpstr>
      <vt:lpstr>Constructing an Argument</vt:lpstr>
      <vt:lpstr>Very Controversial Topics/ Difficult audiences:</vt:lpstr>
      <vt:lpstr>Example of Multi-Sided: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Hasty Generalization</vt:lpstr>
      <vt:lpstr>PowerPoint Presentation</vt:lpstr>
      <vt:lpstr>PowerPoint Presentation</vt:lpstr>
      <vt:lpstr>What is a false cause fallacy? </vt:lpstr>
      <vt:lpstr>Either /or fallacy</vt:lpstr>
      <vt:lpstr>PowerPoint Presentation</vt:lpstr>
      <vt:lpstr>Straw Man A fallacy</vt:lpstr>
      <vt:lpstr>PowerPoint Presentation</vt:lpstr>
      <vt:lpstr>Ad Hominem</vt:lpstr>
      <vt:lpstr>PowerPoint Presentation</vt:lpstr>
      <vt:lpstr>PowerPoint Presentation</vt:lpstr>
      <vt:lpstr>Hasty generalization</vt:lpstr>
      <vt:lpstr>PowerPoint Presentation</vt:lpstr>
      <vt:lpstr>PowerPoint Presentation</vt:lpstr>
      <vt:lpstr>False Cause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PERSUASIVE SPEECH</dc:title>
  <dc:creator/>
  <cp:lastModifiedBy>Unnayan</cp:lastModifiedBy>
  <cp:revision>7</cp:revision>
  <dcterms:created xsi:type="dcterms:W3CDTF">2011-10-24T00:46:49Z</dcterms:created>
  <dcterms:modified xsi:type="dcterms:W3CDTF">2020-09-15T07:06:11Z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TC101079699990</vt:lpwstr>
  </property>
</Properties>
</file>