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2" r:id="rId16"/>
    <p:sldId id="270" r:id="rId17"/>
    <p:sldId id="271" r:id="rId18"/>
    <p:sldId id="303" r:id="rId19"/>
    <p:sldId id="272" r:id="rId20"/>
    <p:sldId id="273" r:id="rId21"/>
    <p:sldId id="301" r:id="rId22"/>
    <p:sldId id="300"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2" autoAdjust="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8BE844-4599-4457-8430-4E383B3F39CC}"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134976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BE844-4599-4457-8430-4E383B3F39CC}"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59150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BE844-4599-4457-8430-4E383B3F39CC}"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411205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BE844-4599-4457-8430-4E383B3F39CC}"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254723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8BE844-4599-4457-8430-4E383B3F39CC}"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58824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8BE844-4599-4457-8430-4E383B3F39CC}"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21435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8BE844-4599-4457-8430-4E383B3F39CC}"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96143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8BE844-4599-4457-8430-4E383B3F39CC}"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441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BE844-4599-4457-8430-4E383B3F39CC}"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402958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BE844-4599-4457-8430-4E383B3F39CC}"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18279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BE844-4599-4457-8430-4E383B3F39CC}"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0C5B0-D016-4F4F-8FE3-C83C42593BE1}" type="slidenum">
              <a:rPr lang="en-US" smtClean="0"/>
              <a:t>‹#›</a:t>
            </a:fld>
            <a:endParaRPr lang="en-US"/>
          </a:p>
        </p:txBody>
      </p:sp>
    </p:spTree>
    <p:extLst>
      <p:ext uri="{BB962C8B-B14F-4D97-AF65-F5344CB8AC3E}">
        <p14:creationId xmlns:p14="http://schemas.microsoft.com/office/powerpoint/2010/main" val="345604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BE844-4599-4457-8430-4E383B3F39CC}" type="datetimeFigureOut">
              <a:rPr lang="en-US" smtClean="0"/>
              <a:t>8/16/2020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0C5B0-D016-4F4F-8FE3-C83C42593BE1}" type="slidenum">
              <a:rPr lang="en-US" smtClean="0"/>
              <a:t>‹#›</a:t>
            </a:fld>
            <a:endParaRPr lang="en-US"/>
          </a:p>
        </p:txBody>
      </p:sp>
    </p:spTree>
    <p:extLst>
      <p:ext uri="{BB962C8B-B14F-4D97-AF65-F5344CB8AC3E}">
        <p14:creationId xmlns:p14="http://schemas.microsoft.com/office/powerpoint/2010/main" val="1008625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DELIVERY</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863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contact. </a:t>
            </a:r>
            <a:endParaRPr lang="en-US" dirty="0"/>
          </a:p>
        </p:txBody>
      </p:sp>
      <p:sp>
        <p:nvSpPr>
          <p:cNvPr id="3" name="Content Placeholder 2"/>
          <p:cNvSpPr>
            <a:spLocks noGrp="1"/>
          </p:cNvSpPr>
          <p:nvPr>
            <p:ph idx="1"/>
          </p:nvPr>
        </p:nvSpPr>
        <p:spPr>
          <a:xfrm>
            <a:off x="457200" y="1600200"/>
            <a:ext cx="8229600" cy="4894943"/>
          </a:xfrm>
        </p:spPr>
        <p:txBody>
          <a:bodyPr>
            <a:normAutofit fontScale="62500" lnSpcReduction="20000"/>
          </a:bodyPr>
          <a:lstStyle/>
          <a:p>
            <a:r>
              <a:rPr lang="en-US" dirty="0" smtClean="0"/>
              <a:t>Make specific and sustained eye contact with individual members of your audience and be sure that you don’t spend too much time talking to your slides. Many presenters feel uncomfortable with looking at the audience and instead they retreat to spending their whole presentation talking to the projector screen. Again, practice will help you to be more comfortable with making eye contact with your audience. Eye contact also provides you with a valuable feedback mechanism—you can see if you audience looks confused and perhaps you need to spend more time on an explanation. Finally, it is important to note that in a technical presentation you are expected to speak to the audience from your knowledge of your material and not rely on notes. When a presenter relies on notes for their information this can have a negative impact on the presenter’s credibility because it implies to the audience that you don’t have a firm grasp on your content. It is fine to briefly refer to a note card for precise information (statistics, quotes, etc.), but refer to that note card only when necessary and keep it out of sight otherwise. Ideally, you will not utilize notes at all. </a:t>
            </a:r>
          </a:p>
          <a:p>
            <a:endParaRPr lang="en-US" dirty="0"/>
          </a:p>
        </p:txBody>
      </p:sp>
    </p:spTree>
    <p:extLst>
      <p:ext uri="{BB962C8B-B14F-4D97-AF65-F5344CB8AC3E}">
        <p14:creationId xmlns:p14="http://schemas.microsoft.com/office/powerpoint/2010/main" val="105539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aware of nervous movements. </a:t>
            </a:r>
            <a:endParaRPr lang="en-US" dirty="0"/>
          </a:p>
        </p:txBody>
      </p:sp>
      <p:sp>
        <p:nvSpPr>
          <p:cNvPr id="3" name="Content Placeholder 2"/>
          <p:cNvSpPr>
            <a:spLocks noGrp="1"/>
          </p:cNvSpPr>
          <p:nvPr>
            <p:ph idx="1"/>
          </p:nvPr>
        </p:nvSpPr>
        <p:spPr/>
        <p:txBody>
          <a:bodyPr>
            <a:normAutofit/>
          </a:bodyPr>
          <a:lstStyle/>
          <a:p>
            <a:r>
              <a:rPr lang="en-US" dirty="0" smtClean="0"/>
              <a:t>Many presenters’ nerves visibly manifest themselves in small repetitive movements such as swaying side to side or fidgeting with hands. This can quickly become distracting to an audience. A great tip to help mitigate these distracting movements is to scrunch your toes inside your shoes. This provides an invisible outlet for that nervous energy. It might sound unlikely, but it works. Try it!</a:t>
            </a:r>
          </a:p>
          <a:p>
            <a:endParaRPr lang="en-US" dirty="0"/>
          </a:p>
        </p:txBody>
      </p:sp>
    </p:spTree>
    <p:extLst>
      <p:ext uri="{BB962C8B-B14F-4D97-AF65-F5344CB8AC3E}">
        <p14:creationId xmlns:p14="http://schemas.microsoft.com/office/powerpoint/2010/main" val="2308294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Gesturing and movement </a:t>
            </a:r>
            <a:endParaRPr lang="en-US" dirty="0"/>
          </a:p>
        </p:txBody>
      </p:sp>
      <p:sp>
        <p:nvSpPr>
          <p:cNvPr id="3" name="Content Placeholder 2"/>
          <p:cNvSpPr>
            <a:spLocks noGrp="1"/>
          </p:cNvSpPr>
          <p:nvPr>
            <p:ph idx="1"/>
          </p:nvPr>
        </p:nvSpPr>
        <p:spPr>
          <a:xfrm>
            <a:off x="457200" y="1600200"/>
            <a:ext cx="8686800" cy="5257800"/>
          </a:xfrm>
        </p:spPr>
        <p:txBody>
          <a:bodyPr>
            <a:normAutofit fontScale="85000" lnSpcReduction="20000"/>
          </a:bodyPr>
          <a:lstStyle/>
          <a:p>
            <a:r>
              <a:rPr lang="en-US" dirty="0" smtClean="0"/>
              <a:t>These are also a part of your persona. While you may not think that other</a:t>
            </a:r>
          </a:p>
          <a:p>
            <a:r>
              <a:rPr lang="en-US" dirty="0" smtClean="0"/>
              <a:t>speakers consider their movements when preparing to speak, the more natural they appear, the more likely it is that they have invested time in practice and deliberate staging. You want your gesturing and movements to look as natural as possible. If they look unnatural and too planned out, these gestures and movements can distract the audience members and focus them on your body movements rather than on your topic. However, it is not very effective to stand stiffly behind a podium. Some very experienced speakers move from behind the podium when it is appropriate to speak more directly to the audience. To ensure that your gestures and movement are effective, practice your speech.</a:t>
            </a:r>
            <a:endParaRPr lang="en-US" dirty="0"/>
          </a:p>
        </p:txBody>
      </p:sp>
    </p:spTree>
    <p:extLst>
      <p:ext uri="{BB962C8B-B14F-4D97-AF65-F5344CB8AC3E}">
        <p14:creationId xmlns:p14="http://schemas.microsoft.com/office/powerpoint/2010/main" val="1416448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a Delivery Method</a:t>
            </a:r>
            <a:br>
              <a:rPr lang="en-US" dirty="0" smtClean="0"/>
            </a:br>
            <a:endParaRPr lang="en-US" dirty="0"/>
          </a:p>
        </p:txBody>
      </p:sp>
      <p:sp>
        <p:nvSpPr>
          <p:cNvPr id="3" name="Content Placeholder 2"/>
          <p:cNvSpPr>
            <a:spLocks noGrp="1"/>
          </p:cNvSpPr>
          <p:nvPr>
            <p:ph idx="1"/>
          </p:nvPr>
        </p:nvSpPr>
        <p:spPr/>
        <p:txBody>
          <a:bodyPr/>
          <a:lstStyle/>
          <a:p>
            <a:r>
              <a:rPr lang="en-US" dirty="0" smtClean="0"/>
              <a:t>Speakers have several methods for delivering a message—ranging from spontaneous, off the-cuff remarks to speeches carefully planned, written, revised, and rehearsed. </a:t>
            </a:r>
          </a:p>
          <a:p>
            <a:endParaRPr lang="en-US" dirty="0"/>
          </a:p>
          <a:p>
            <a:endParaRPr lang="en-US" dirty="0"/>
          </a:p>
        </p:txBody>
      </p:sp>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319625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13336" b="13336"/>
          <a:stretch>
            <a:fillRect/>
          </a:stretch>
        </p:blipFill>
        <p:spPr>
          <a:xfrm>
            <a:off x="291776" y="283767"/>
            <a:ext cx="10347514" cy="5690734"/>
          </a:xfrm>
        </p:spPr>
      </p:pic>
    </p:spTree>
    <p:extLst>
      <p:ext uri="{BB962C8B-B14F-4D97-AF65-F5344CB8AC3E}">
        <p14:creationId xmlns:p14="http://schemas.microsoft.com/office/powerpoint/2010/main" val="103956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On some occasions, speakers have their entire speeches written, and they read the </a:t>
            </a:r>
            <a:r>
              <a:rPr lang="en-US" dirty="0" smtClean="0"/>
              <a:t>speech to </a:t>
            </a:r>
            <a:r>
              <a:rPr lang="en-US" dirty="0"/>
              <a:t>the audience. </a:t>
            </a:r>
            <a:endParaRPr lang="en-US" dirty="0" smtClean="0"/>
          </a:p>
          <a:p>
            <a:r>
              <a:rPr lang="en-US" dirty="0" smtClean="0"/>
              <a:t>While </a:t>
            </a:r>
            <a:r>
              <a:rPr lang="en-US" dirty="0"/>
              <a:t>it may be tempting to take this manuscript speech approach, it is </a:t>
            </a:r>
            <a:r>
              <a:rPr lang="en-US" dirty="0" smtClean="0"/>
              <a:t>not often </a:t>
            </a:r>
            <a:r>
              <a:rPr lang="en-US" dirty="0"/>
              <a:t>a good idea. </a:t>
            </a:r>
            <a:endParaRPr lang="en-US" dirty="0" smtClean="0"/>
          </a:p>
          <a:p>
            <a:r>
              <a:rPr lang="en-US" dirty="0" smtClean="0"/>
              <a:t>Rarely </a:t>
            </a:r>
            <a:r>
              <a:rPr lang="en-US" dirty="0"/>
              <a:t>can a speaker read a speech and manage to make it sound natural.</a:t>
            </a:r>
          </a:p>
          <a:p>
            <a:r>
              <a:rPr lang="en-US" dirty="0"/>
              <a:t>Too many speakers sound like they are reading, rather than speaking naturally to us. </a:t>
            </a:r>
          </a:p>
        </p:txBody>
      </p:sp>
    </p:spTree>
    <p:extLst>
      <p:ext uri="{BB962C8B-B14F-4D97-AF65-F5344CB8AC3E}">
        <p14:creationId xmlns:p14="http://schemas.microsoft.com/office/powerpoint/2010/main" val="778864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3336" b="13336"/>
          <a:stretch>
            <a:fillRect/>
          </a:stretch>
        </p:blipFill>
        <p:spPr>
          <a:xfrm>
            <a:off x="0" y="398116"/>
            <a:ext cx="10415362" cy="5728048"/>
          </a:xfrm>
        </p:spPr>
      </p:pic>
    </p:spTree>
    <p:extLst>
      <p:ext uri="{BB962C8B-B14F-4D97-AF65-F5344CB8AC3E}">
        <p14:creationId xmlns:p14="http://schemas.microsoft.com/office/powerpoint/2010/main" val="2352844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3336" b="13336"/>
          <a:stretch>
            <a:fillRect/>
          </a:stretch>
        </p:blipFill>
        <p:spPr>
          <a:xfrm>
            <a:off x="-217140" y="568735"/>
            <a:ext cx="9794881" cy="5386807"/>
          </a:xfrm>
        </p:spPr>
      </p:pic>
    </p:spTree>
    <p:extLst>
      <p:ext uri="{BB962C8B-B14F-4D97-AF65-F5344CB8AC3E}">
        <p14:creationId xmlns:p14="http://schemas.microsoft.com/office/powerpoint/2010/main" val="45546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you do if you are asked to speak at the last minute? </a:t>
            </a:r>
          </a:p>
        </p:txBody>
      </p:sp>
      <p:sp>
        <p:nvSpPr>
          <p:cNvPr id="3" name="Content Placeholder 2"/>
          <p:cNvSpPr>
            <a:spLocks noGrp="1"/>
          </p:cNvSpPr>
          <p:nvPr>
            <p:ph idx="1"/>
          </p:nvPr>
        </p:nvSpPr>
        <p:spPr>
          <a:xfrm>
            <a:off x="457200" y="1600200"/>
            <a:ext cx="8458200" cy="5257800"/>
          </a:xfrm>
        </p:spPr>
        <p:txBody>
          <a:bodyPr>
            <a:normAutofit/>
          </a:bodyPr>
          <a:lstStyle/>
          <a:p>
            <a:r>
              <a:rPr lang="en-US" dirty="0" smtClean="0"/>
              <a:t>If possible, take a few moments to jot down the major points you wish to make, an interesting way to</a:t>
            </a:r>
          </a:p>
          <a:p>
            <a:r>
              <a:rPr lang="en-US" dirty="0" smtClean="0"/>
              <a:t> introduce your topic,</a:t>
            </a:r>
          </a:p>
          <a:p>
            <a:r>
              <a:rPr lang="en-US" dirty="0" smtClean="0"/>
              <a:t>and some way of concluding.</a:t>
            </a:r>
          </a:p>
          <a:p>
            <a:r>
              <a:rPr lang="en-US" dirty="0" smtClean="0"/>
              <a:t> Organizing your speech in this way will ensure that you make the important points.</a:t>
            </a:r>
          </a:p>
          <a:p>
            <a:r>
              <a:rPr lang="en-US" dirty="0" smtClean="0"/>
              <a:t> Be sure to stop when you have made your points</a:t>
            </a:r>
          </a:p>
          <a:p>
            <a:endParaRPr lang="en-US" dirty="0"/>
          </a:p>
        </p:txBody>
      </p:sp>
    </p:spTree>
    <p:extLst>
      <p:ext uri="{BB962C8B-B14F-4D97-AF65-F5344CB8AC3E}">
        <p14:creationId xmlns:p14="http://schemas.microsoft.com/office/powerpoint/2010/main" val="280437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rcRect t="1132" b="1132"/>
          <a:stretch>
            <a:fillRect/>
          </a:stretch>
        </p:blipFill>
        <p:spPr>
          <a:xfrm>
            <a:off x="0" y="0"/>
            <a:ext cx="9710435" cy="6126163"/>
          </a:xfrm>
        </p:spPr>
      </p:pic>
    </p:spTree>
    <p:extLst>
      <p:ext uri="{BB962C8B-B14F-4D97-AF65-F5344CB8AC3E}">
        <p14:creationId xmlns:p14="http://schemas.microsoft.com/office/powerpoint/2010/main" val="936774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SPEECH DELIVERY?</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context of public speaking, delivery refers to the presentation of the speech you have researched, organized, outlined, and practiced. Delivery is important, of course, because it is what is most immediate to the audience. Delivery relies on both verbal communication  and nonverbal communication </a:t>
            </a:r>
          </a:p>
          <a:p>
            <a:r>
              <a:rPr lang="en-US" dirty="0" smtClean="0"/>
              <a:t>While some rhetoricians</a:t>
            </a:r>
          </a:p>
          <a:p>
            <a:r>
              <a:rPr lang="en-US" dirty="0" smtClean="0"/>
              <a:t>separate style from delivery, we have found it useful to discuss the two together, as the style</a:t>
            </a:r>
          </a:p>
          <a:p>
            <a:r>
              <a:rPr lang="en-US" dirty="0" smtClean="0"/>
              <a:t>of the speech should be connected to its presentation.</a:t>
            </a:r>
          </a:p>
          <a:p>
            <a:endParaRPr lang="en-US" dirty="0"/>
          </a:p>
        </p:txBody>
      </p:sp>
    </p:spTree>
    <p:extLst>
      <p:ext uri="{BB962C8B-B14F-4D97-AF65-F5344CB8AC3E}">
        <p14:creationId xmlns:p14="http://schemas.microsoft.com/office/powerpoint/2010/main" val="4187187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rcRect t="1132" b="1132"/>
          <a:stretch>
            <a:fillRect/>
          </a:stretch>
        </p:blipFill>
        <p:spPr>
          <a:xfrm>
            <a:off x="457200" y="274638"/>
            <a:ext cx="8229600" cy="5851525"/>
          </a:xfrm>
        </p:spPr>
      </p:pic>
    </p:spTree>
    <p:extLst>
      <p:ext uri="{BB962C8B-B14F-4D97-AF65-F5344CB8AC3E}">
        <p14:creationId xmlns:p14="http://schemas.microsoft.com/office/powerpoint/2010/main" val="3313221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Extemporaneous</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t>Extemporaneous </a:t>
            </a:r>
            <a:r>
              <a:rPr lang="en-US" dirty="0"/>
              <a:t>speaking is a limited-preparation speech event based on research and original analysis</a:t>
            </a:r>
            <a:r>
              <a:rPr lang="en-US" dirty="0" smtClean="0"/>
              <a:t>.</a:t>
            </a:r>
          </a:p>
        </p:txBody>
      </p:sp>
    </p:spTree>
    <p:extLst>
      <p:ext uri="{BB962C8B-B14F-4D97-AF65-F5344CB8AC3E}">
        <p14:creationId xmlns:p14="http://schemas.microsoft.com/office/powerpoint/2010/main" val="3840627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Impromptu speaking</a:t>
            </a:r>
            <a:r>
              <a:rPr lang="en-US" dirty="0"/>
              <a:t> involves delivering a message on the spur of the moment, as when someone is asked to “say a few words.” </a:t>
            </a:r>
            <a:r>
              <a:rPr lang="en-US" b="1" dirty="0"/>
              <a:t>Extemporaneous speaking</a:t>
            </a:r>
            <a:r>
              <a:rPr lang="en-US" dirty="0"/>
              <a:t> consists of delivering a </a:t>
            </a:r>
            <a:r>
              <a:rPr lang="en-US" b="1" dirty="0"/>
              <a:t>speech in a</a:t>
            </a:r>
            <a:r>
              <a:rPr lang="en-US" dirty="0"/>
              <a:t> conversational fashion using notes. </a:t>
            </a:r>
            <a:endParaRPr lang="en-US" dirty="0" smtClean="0"/>
          </a:p>
          <a:p>
            <a:r>
              <a:rPr lang="en-US" dirty="0" smtClean="0"/>
              <a:t>This </a:t>
            </a:r>
            <a:r>
              <a:rPr lang="en-US" dirty="0"/>
              <a:t>is the style most </a:t>
            </a:r>
            <a:r>
              <a:rPr lang="en-US" b="1" dirty="0"/>
              <a:t>speeches</a:t>
            </a:r>
            <a:r>
              <a:rPr lang="en-US" dirty="0"/>
              <a:t> call for.</a:t>
            </a:r>
          </a:p>
        </p:txBody>
      </p:sp>
    </p:spTree>
    <p:extLst>
      <p:ext uri="{BB962C8B-B14F-4D97-AF65-F5344CB8AC3E}">
        <p14:creationId xmlns:p14="http://schemas.microsoft.com/office/powerpoint/2010/main" val="59007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smtClean="0"/>
              <a:t>Extemporaneous</a:t>
            </a:r>
            <a:r>
              <a:rPr lang="en-US" dirty="0"/>
              <a:t/>
            </a:r>
            <a:br>
              <a:rPr lang="en-US" dirty="0"/>
            </a:br>
            <a:r>
              <a:rPr lang="en-US" dirty="0"/>
              <a:t>speech</a:t>
            </a:r>
          </a:p>
        </p:txBody>
      </p:sp>
      <p:sp>
        <p:nvSpPr>
          <p:cNvPr id="3" name="Content Placeholder 2"/>
          <p:cNvSpPr>
            <a:spLocks noGrp="1"/>
          </p:cNvSpPr>
          <p:nvPr>
            <p:ph idx="1"/>
          </p:nvPr>
        </p:nvSpPr>
        <p:spPr>
          <a:xfrm>
            <a:off x="457200" y="1600200"/>
            <a:ext cx="8229600" cy="4921298"/>
          </a:xfrm>
        </p:spPr>
        <p:txBody>
          <a:bodyPr>
            <a:normAutofit/>
          </a:bodyPr>
          <a:lstStyle/>
          <a:p>
            <a:r>
              <a:rPr lang="en-US" dirty="0"/>
              <a:t>Speaking extemporaneously allows you</a:t>
            </a:r>
          </a:p>
          <a:p>
            <a:r>
              <a:rPr lang="en-US" dirty="0"/>
              <a:t>to be </a:t>
            </a:r>
            <a:r>
              <a:rPr lang="en-US" dirty="0" smtClean="0"/>
              <a:t> </a:t>
            </a:r>
            <a:r>
              <a:rPr lang="en-US" dirty="0"/>
              <a:t>directly </a:t>
            </a:r>
            <a:r>
              <a:rPr lang="en-US" dirty="0" smtClean="0"/>
              <a:t>engaged, but </a:t>
            </a:r>
            <a:r>
              <a:rPr lang="en-US" dirty="0"/>
              <a:t>well-prepared speaker</a:t>
            </a:r>
            <a:r>
              <a:rPr lang="en-US" dirty="0" smtClean="0"/>
              <a:t>.</a:t>
            </a:r>
          </a:p>
          <a:p>
            <a:r>
              <a:rPr lang="en-US" dirty="0"/>
              <a:t>An extemporaneous speech is written </a:t>
            </a:r>
            <a:r>
              <a:rPr lang="en-US" dirty="0" smtClean="0"/>
              <a:t>ahead of </a:t>
            </a:r>
            <a:r>
              <a:rPr lang="en-US" dirty="0"/>
              <a:t>time, but only in outline form.; then, the speaker uses the outline as a guide. </a:t>
            </a:r>
            <a:endParaRPr lang="en-US" dirty="0" smtClean="0"/>
          </a:p>
          <a:p>
            <a:endParaRPr lang="en-US" dirty="0"/>
          </a:p>
        </p:txBody>
      </p:sp>
    </p:spTree>
    <p:extLst>
      <p:ext uri="{BB962C8B-B14F-4D97-AF65-F5344CB8AC3E}">
        <p14:creationId xmlns:p14="http://schemas.microsoft.com/office/powerpoint/2010/main" val="3647870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Some extemporaneous speakers  may include a few extra notes in the outline to help them </a:t>
            </a:r>
            <a:r>
              <a:rPr lang="en-US" dirty="0" smtClean="0"/>
              <a:t>remember,</a:t>
            </a:r>
            <a:endParaRPr lang="en-US" dirty="0"/>
          </a:p>
          <a:p>
            <a:r>
              <a:rPr lang="en-US" dirty="0" smtClean="0"/>
              <a:t>particularly </a:t>
            </a:r>
            <a:r>
              <a:rPr lang="en-US" dirty="0"/>
              <a:t>important points, statistics, or quotations</a:t>
            </a:r>
            <a:r>
              <a:rPr lang="en-US" dirty="0" smtClean="0"/>
              <a:t>,</a:t>
            </a:r>
          </a:p>
          <a:p>
            <a:r>
              <a:rPr lang="en-US" dirty="0" smtClean="0"/>
              <a:t> But, </a:t>
            </a:r>
            <a:r>
              <a:rPr lang="en-US" dirty="0"/>
              <a:t>the speech is neither written out </a:t>
            </a:r>
            <a:r>
              <a:rPr lang="en-US" dirty="0" smtClean="0"/>
              <a:t>in its </a:t>
            </a:r>
            <a:r>
              <a:rPr lang="en-US" dirty="0"/>
              <a:t>entirety nor memorized.</a:t>
            </a:r>
          </a:p>
        </p:txBody>
      </p:sp>
    </p:spTree>
    <p:extLst>
      <p:ext uri="{BB962C8B-B14F-4D97-AF65-F5344CB8AC3E}">
        <p14:creationId xmlns:p14="http://schemas.microsoft.com/office/powerpoint/2010/main" val="42825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dirty="0"/>
              <a:t>By speaking extemporaneously, you will be able to </a:t>
            </a:r>
          </a:p>
          <a:p>
            <a:r>
              <a:rPr lang="en-US" dirty="0"/>
              <a:t>better engage your audience and</a:t>
            </a:r>
          </a:p>
          <a:p>
            <a:r>
              <a:rPr lang="en-US" dirty="0"/>
              <a:t>adapt your speech to their responses. </a:t>
            </a:r>
          </a:p>
          <a:p>
            <a:endParaRPr lang="en-US" dirty="0"/>
          </a:p>
        </p:txBody>
      </p:sp>
    </p:spTree>
    <p:extLst>
      <p:ext uri="{BB962C8B-B14F-4D97-AF65-F5344CB8AC3E}">
        <p14:creationId xmlns:p14="http://schemas.microsoft.com/office/powerpoint/2010/main" val="373785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rcRect t="13336" b="13336"/>
          <a:stretch>
            <a:fillRect/>
          </a:stretch>
        </p:blipFill>
        <p:spPr/>
      </p:pic>
    </p:spTree>
    <p:extLst>
      <p:ext uri="{BB962C8B-B14F-4D97-AF65-F5344CB8AC3E}">
        <p14:creationId xmlns:p14="http://schemas.microsoft.com/office/powerpoint/2010/main" val="833396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rcRect t="13336" b="13336"/>
          <a:stretch>
            <a:fillRect/>
          </a:stretch>
        </p:blipFill>
        <p:spPr/>
      </p:pic>
    </p:spTree>
    <p:extLst>
      <p:ext uri="{BB962C8B-B14F-4D97-AF65-F5344CB8AC3E}">
        <p14:creationId xmlns:p14="http://schemas.microsoft.com/office/powerpoint/2010/main" val="2903104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Cards/ Cue cards</a:t>
            </a:r>
            <a:endParaRPr lang="en-US" dirty="0"/>
          </a:p>
        </p:txBody>
      </p:sp>
      <p:sp>
        <p:nvSpPr>
          <p:cNvPr id="3" name="Content Placeholder 2"/>
          <p:cNvSpPr>
            <a:spLocks noGrp="1"/>
          </p:cNvSpPr>
          <p:nvPr>
            <p:ph idx="1"/>
          </p:nvPr>
        </p:nvSpPr>
        <p:spPr/>
        <p:txBody>
          <a:bodyPr/>
          <a:lstStyle/>
          <a:p>
            <a:r>
              <a:rPr lang="en-US" dirty="0" smtClean="0"/>
              <a:t>Create note cards which have the main idea written on them.</a:t>
            </a:r>
          </a:p>
          <a:p>
            <a:endParaRPr lang="en-US" dirty="0"/>
          </a:p>
        </p:txBody>
      </p:sp>
    </p:spTree>
    <p:extLst>
      <p:ext uri="{BB962C8B-B14F-4D97-AF65-F5344CB8AC3E}">
        <p14:creationId xmlns:p14="http://schemas.microsoft.com/office/powerpoint/2010/main" val="1757255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Practicing your speech</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After you have prepared your speaking outline and visual aids, you will need to practice your speech. Prepare your speech several times.</a:t>
            </a:r>
          </a:p>
          <a:p>
            <a:r>
              <a:rPr lang="en-US" dirty="0" smtClean="0"/>
              <a:t>Initially, use your practice outline. </a:t>
            </a:r>
          </a:p>
          <a:p>
            <a:r>
              <a:rPr lang="en-US" dirty="0" smtClean="0"/>
              <a:t>Always practice in the speaking voice you plan to use during your presentation rather than reading through your speech silently. Review your performance after practicing.</a:t>
            </a:r>
            <a:endParaRPr lang="en-US" dirty="0"/>
          </a:p>
        </p:txBody>
      </p:sp>
    </p:spTree>
    <p:extLst>
      <p:ext uri="{BB962C8B-B14F-4D97-AF65-F5344CB8AC3E}">
        <p14:creationId xmlns:p14="http://schemas.microsoft.com/office/powerpoint/2010/main" val="1531683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Your voice and body are tools that can be used to enhance your message. While content is always the most important factor in any technical presentation, the impact of delivery style on the effectiveness of a presentation is not to be underestimated. </a:t>
            </a:r>
          </a:p>
          <a:p>
            <a:endParaRPr lang="en-US" dirty="0"/>
          </a:p>
        </p:txBody>
      </p:sp>
    </p:spTree>
    <p:extLst>
      <p:ext uri="{BB962C8B-B14F-4D97-AF65-F5344CB8AC3E}">
        <p14:creationId xmlns:p14="http://schemas.microsoft.com/office/powerpoint/2010/main" val="1847441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2634"/>
            <a:ext cx="8229600" cy="5843530"/>
          </a:xfrm>
        </p:spPr>
        <p:txBody>
          <a:bodyPr>
            <a:normAutofit/>
          </a:bodyPr>
          <a:lstStyle/>
          <a:p>
            <a:r>
              <a:rPr lang="en-US" dirty="0" smtClean="0"/>
              <a:t>Use a clock or stopwatch to time the presentation. Compare the time to the time you've been allotted</a:t>
            </a:r>
          </a:p>
          <a:p>
            <a:r>
              <a:rPr lang="en-US" dirty="0" smtClean="0"/>
              <a:t>Determine whether you need to shorten or lengthen your speech </a:t>
            </a:r>
          </a:p>
          <a:p>
            <a:r>
              <a:rPr lang="en-US" dirty="0" smtClean="0"/>
              <a:t>Spoken aloud, you may discover that your signposts do not adequately signal your main points or that your supporting evidence requires another visual.</a:t>
            </a:r>
          </a:p>
          <a:p>
            <a:r>
              <a:rPr lang="en-US" dirty="0" smtClean="0"/>
              <a:t>Refine the speech until you are satisfied with the content and length.</a:t>
            </a:r>
          </a:p>
          <a:p>
            <a:endParaRPr lang="en-US" dirty="0"/>
          </a:p>
        </p:txBody>
      </p:sp>
    </p:spTree>
    <p:extLst>
      <p:ext uri="{BB962C8B-B14F-4D97-AF65-F5344CB8AC3E}">
        <p14:creationId xmlns:p14="http://schemas.microsoft.com/office/powerpoint/2010/main" val="1177423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presentation aids</a:t>
            </a:r>
            <a:endParaRPr lang="en-US" dirty="0"/>
          </a:p>
        </p:txBody>
      </p:sp>
      <p:sp>
        <p:nvSpPr>
          <p:cNvPr id="3" name="Content Placeholder 2"/>
          <p:cNvSpPr>
            <a:spLocks noGrp="1"/>
          </p:cNvSpPr>
          <p:nvPr>
            <p:ph idx="1"/>
          </p:nvPr>
        </p:nvSpPr>
        <p:spPr/>
        <p:txBody>
          <a:bodyPr/>
          <a:lstStyle/>
          <a:p>
            <a:pPr>
              <a:buNone/>
            </a:pPr>
            <a:r>
              <a:rPr lang="en-US" dirty="0" smtClean="0"/>
              <a:t>1. Carefully plan when to use presentation aids</a:t>
            </a:r>
          </a:p>
          <a:p>
            <a:r>
              <a:rPr lang="en-US" dirty="0" smtClean="0"/>
              <a:t>In your notes mark down when you are going to use them</a:t>
            </a:r>
          </a:p>
          <a:p>
            <a:r>
              <a:rPr lang="en-US" dirty="0" smtClean="0"/>
              <a:t>Practice introducing yours aids so that you are comfortable with them.</a:t>
            </a:r>
            <a:endParaRPr lang="en-US" dirty="0"/>
          </a:p>
        </p:txBody>
      </p:sp>
    </p:spTree>
    <p:extLst>
      <p:ext uri="{BB962C8B-B14F-4D97-AF65-F5344CB8AC3E}">
        <p14:creationId xmlns:p14="http://schemas.microsoft.com/office/powerpoint/2010/main" val="168885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Consider audience needs carefully</a:t>
            </a:r>
            <a:endParaRPr lang="en-US" dirty="0"/>
          </a:p>
        </p:txBody>
      </p:sp>
      <p:sp>
        <p:nvSpPr>
          <p:cNvPr id="3" name="Content Placeholder 2"/>
          <p:cNvSpPr>
            <a:spLocks noGrp="1"/>
          </p:cNvSpPr>
          <p:nvPr>
            <p:ph idx="1"/>
          </p:nvPr>
        </p:nvSpPr>
        <p:spPr/>
        <p:txBody>
          <a:bodyPr/>
          <a:lstStyle/>
          <a:p>
            <a:endParaRPr lang="en-US" dirty="0" smtClean="0"/>
          </a:p>
          <a:p>
            <a:r>
              <a:rPr lang="en-US" dirty="0" smtClean="0"/>
              <a:t>Practice your speech and figure out which aids do not help in gaining </a:t>
            </a:r>
          </a:p>
          <a:p>
            <a:pPr lvl="1"/>
            <a:r>
              <a:rPr lang="en-US" dirty="0" smtClean="0"/>
              <a:t>audience attention, </a:t>
            </a:r>
          </a:p>
          <a:p>
            <a:pPr lvl="1"/>
            <a:r>
              <a:rPr lang="en-US" dirty="0" smtClean="0"/>
              <a:t>understanding and retention of main ideas</a:t>
            </a:r>
            <a:endParaRPr lang="en-US" dirty="0"/>
          </a:p>
        </p:txBody>
      </p:sp>
    </p:spTree>
    <p:extLst>
      <p:ext uri="{BB962C8B-B14F-4D97-AF65-F5344CB8AC3E}">
        <p14:creationId xmlns:p14="http://schemas.microsoft.com/office/powerpoint/2010/main" val="2698791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Set up aids before speech</a:t>
            </a:r>
            <a:endParaRPr lang="en-US" dirty="0"/>
          </a:p>
        </p:txBody>
      </p:sp>
      <p:sp>
        <p:nvSpPr>
          <p:cNvPr id="3" name="Content Placeholder 2"/>
          <p:cNvSpPr>
            <a:spLocks noGrp="1"/>
          </p:cNvSpPr>
          <p:nvPr>
            <p:ph idx="1"/>
          </p:nvPr>
        </p:nvSpPr>
        <p:spPr/>
        <p:txBody>
          <a:bodyPr/>
          <a:lstStyle/>
          <a:p>
            <a:r>
              <a:rPr lang="en-US" dirty="0" smtClean="0"/>
              <a:t>Make sure everything is where you want them to be</a:t>
            </a:r>
          </a:p>
          <a:p>
            <a:r>
              <a:rPr lang="en-US" dirty="0" smtClean="0"/>
              <a:t>Check if all are  working properly– test cords, electronic devises etc.</a:t>
            </a:r>
          </a:p>
          <a:p>
            <a:endParaRPr lang="en-US" dirty="0"/>
          </a:p>
        </p:txBody>
      </p:sp>
    </p:spTree>
    <p:extLst>
      <p:ext uri="{BB962C8B-B14F-4D97-AF65-F5344CB8AC3E}">
        <p14:creationId xmlns:p14="http://schemas.microsoft.com/office/powerpoint/2010/main" val="410573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Reveal presentational aid only when talking about them</a:t>
            </a:r>
            <a:endParaRPr lang="en-US" dirty="0"/>
          </a:p>
        </p:txBody>
      </p:sp>
      <p:sp>
        <p:nvSpPr>
          <p:cNvPr id="3" name="Content Placeholder 2"/>
          <p:cNvSpPr>
            <a:spLocks noGrp="1"/>
          </p:cNvSpPr>
          <p:nvPr>
            <p:ph idx="1"/>
          </p:nvPr>
        </p:nvSpPr>
        <p:spPr/>
        <p:txBody>
          <a:bodyPr/>
          <a:lstStyle/>
          <a:p>
            <a:r>
              <a:rPr lang="en-US" dirty="0" smtClean="0"/>
              <a:t>Reveal the portion you are discussing– for </a:t>
            </a:r>
            <a:r>
              <a:rPr lang="en-US" dirty="0" err="1" smtClean="0"/>
              <a:t>ppt</a:t>
            </a:r>
            <a:r>
              <a:rPr lang="en-US" dirty="0" smtClean="0"/>
              <a:t> you can custom animate them.</a:t>
            </a:r>
          </a:p>
          <a:p>
            <a:endParaRPr lang="en-US" dirty="0" smtClean="0"/>
          </a:p>
          <a:p>
            <a:r>
              <a:rPr lang="en-US" dirty="0" smtClean="0"/>
              <a:t>Use a blank slide when </a:t>
            </a:r>
            <a:r>
              <a:rPr lang="en-US" dirty="0" smtClean="0"/>
              <a:t>you’re idea you </a:t>
            </a:r>
            <a:r>
              <a:rPr lang="en-US" dirty="0" smtClean="0"/>
              <a:t>are talking about is not mentioned on the slides</a:t>
            </a:r>
            <a:endParaRPr lang="en-US" dirty="0"/>
          </a:p>
        </p:txBody>
      </p:sp>
    </p:spTree>
    <p:extLst>
      <p:ext uri="{BB962C8B-B14F-4D97-AF65-F5344CB8AC3E}">
        <p14:creationId xmlns:p14="http://schemas.microsoft.com/office/powerpoint/2010/main" val="13626424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presentational aid  so that all the audience can see.</a:t>
            </a:r>
            <a:endParaRPr lang="en-US" dirty="0"/>
          </a:p>
        </p:txBody>
      </p:sp>
      <p:sp>
        <p:nvSpPr>
          <p:cNvPr id="3" name="Content Placeholder 2"/>
          <p:cNvSpPr>
            <a:spLocks noGrp="1"/>
          </p:cNvSpPr>
          <p:nvPr>
            <p:ph idx="1"/>
          </p:nvPr>
        </p:nvSpPr>
        <p:spPr/>
        <p:txBody>
          <a:bodyPr/>
          <a:lstStyle/>
          <a:p>
            <a:r>
              <a:rPr lang="en-US" dirty="0" smtClean="0"/>
              <a:t>If the aid cannot be seen or heard it is a problem and it is frustrating for both speaker and audience</a:t>
            </a:r>
          </a:p>
          <a:p>
            <a:r>
              <a:rPr lang="en-US" dirty="0" smtClean="0"/>
              <a:t>If possible practice in the ahead of time</a:t>
            </a:r>
          </a:p>
          <a:p>
            <a:r>
              <a:rPr lang="en-US" dirty="0" smtClean="0"/>
              <a:t>If that is not possible arrive early, set up equipment and do a quick practice</a:t>
            </a:r>
          </a:p>
          <a:p>
            <a:endParaRPr lang="en-US" dirty="0"/>
          </a:p>
        </p:txBody>
      </p:sp>
    </p:spTree>
    <p:extLst>
      <p:ext uri="{BB962C8B-B14F-4D97-AF65-F5344CB8AC3E}">
        <p14:creationId xmlns:p14="http://schemas.microsoft.com/office/powerpoint/2010/main" val="232541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Reference the presentational aid  during the speech</a:t>
            </a:r>
            <a:endParaRPr lang="en-US" dirty="0"/>
          </a:p>
        </p:txBody>
      </p:sp>
      <p:sp>
        <p:nvSpPr>
          <p:cNvPr id="3" name="Content Placeholder 2"/>
          <p:cNvSpPr>
            <a:spLocks noGrp="1"/>
          </p:cNvSpPr>
          <p:nvPr>
            <p:ph idx="1"/>
          </p:nvPr>
        </p:nvSpPr>
        <p:spPr/>
        <p:txBody>
          <a:bodyPr/>
          <a:lstStyle/>
          <a:p>
            <a:endParaRPr lang="en-US" dirty="0" smtClean="0"/>
          </a:p>
          <a:p>
            <a:r>
              <a:rPr lang="en-US" dirty="0" smtClean="0"/>
              <a:t>Explain what audience will see in visuals, tell them what to look for</a:t>
            </a:r>
          </a:p>
          <a:p>
            <a:r>
              <a:rPr lang="en-US" dirty="0" smtClean="0"/>
              <a:t>Use the turn-talk-touch method</a:t>
            </a:r>
          </a:p>
          <a:p>
            <a:r>
              <a:rPr lang="en-US" dirty="0" smtClean="0"/>
              <a:t>When finished return to lectern</a:t>
            </a:r>
          </a:p>
          <a:p>
            <a:endParaRPr lang="en-US" dirty="0" smtClean="0"/>
          </a:p>
          <a:p>
            <a:endParaRPr lang="en-US" dirty="0"/>
          </a:p>
        </p:txBody>
      </p:sp>
    </p:spTree>
    <p:extLst>
      <p:ext uri="{BB962C8B-B14F-4D97-AF65-F5344CB8AC3E}">
        <p14:creationId xmlns:p14="http://schemas.microsoft.com/office/powerpoint/2010/main" val="2757129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Talk to your audience not to the aid</a:t>
            </a:r>
            <a:endParaRPr lang="en-US" dirty="0"/>
          </a:p>
        </p:txBody>
      </p:sp>
      <p:sp>
        <p:nvSpPr>
          <p:cNvPr id="3" name="Content Placeholder 2"/>
          <p:cNvSpPr>
            <a:spLocks noGrp="1"/>
          </p:cNvSpPr>
          <p:nvPr>
            <p:ph idx="1"/>
          </p:nvPr>
        </p:nvSpPr>
        <p:spPr/>
        <p:txBody>
          <a:bodyPr/>
          <a:lstStyle/>
          <a:p>
            <a:r>
              <a:rPr lang="en-US" dirty="0" smtClean="0"/>
              <a:t>Look at the aid occasionally</a:t>
            </a:r>
          </a:p>
          <a:p>
            <a:endParaRPr lang="en-US" dirty="0" smtClean="0"/>
          </a:p>
          <a:p>
            <a:r>
              <a:rPr lang="en-US" dirty="0" smtClean="0"/>
              <a:t>Maintain eye contact with audience.</a:t>
            </a:r>
          </a:p>
          <a:p>
            <a:endParaRPr lang="en-US" dirty="0" smtClean="0"/>
          </a:p>
          <a:p>
            <a:r>
              <a:rPr lang="en-US" dirty="0" smtClean="0"/>
              <a:t>Practice and resist the urge to look at the screen</a:t>
            </a:r>
            <a:endParaRPr lang="en-US" dirty="0"/>
          </a:p>
        </p:txBody>
      </p:sp>
    </p:spTree>
    <p:extLst>
      <p:ext uri="{BB962C8B-B14F-4D97-AF65-F5344CB8AC3E}">
        <p14:creationId xmlns:p14="http://schemas.microsoft.com/office/powerpoint/2010/main" val="1085975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https://</a:t>
            </a:r>
            <a:r>
              <a:rPr lang="en-US" dirty="0" err="1" smtClean="0"/>
              <a:t>catalogue.pearsoned.co.uk</a:t>
            </a:r>
            <a:r>
              <a:rPr lang="en-US" dirty="0" smtClean="0"/>
              <a:t>/assets/hip/</a:t>
            </a:r>
            <a:r>
              <a:rPr lang="en-US" dirty="0" err="1" smtClean="0"/>
              <a:t>gb</a:t>
            </a:r>
            <a:r>
              <a:rPr lang="en-US" dirty="0" smtClean="0"/>
              <a:t>/</a:t>
            </a:r>
            <a:r>
              <a:rPr lang="en-US" dirty="0" err="1" smtClean="0"/>
              <a:t>hip_gb_pearsonhighered</a:t>
            </a:r>
            <a:r>
              <a:rPr lang="en-US" dirty="0" smtClean="0"/>
              <a:t>/</a:t>
            </a:r>
            <a:r>
              <a:rPr lang="en-US" dirty="0" err="1" smtClean="0"/>
              <a:t>samplechapter</a:t>
            </a:r>
            <a:r>
              <a:rPr lang="en-US" dirty="0" smtClean="0"/>
              <a:t>/0205627870.pdf</a:t>
            </a:r>
            <a:endParaRPr lang="en-US" dirty="0"/>
          </a:p>
          <a:p>
            <a:endParaRPr lang="en-US" dirty="0" smtClean="0"/>
          </a:p>
          <a:p>
            <a:r>
              <a:rPr lang="en-US" dirty="0" smtClean="0"/>
              <a:t>http://</a:t>
            </a:r>
            <a:r>
              <a:rPr lang="en-US" dirty="0" err="1" smtClean="0"/>
              <a:t>www.engr.psu.edu</a:t>
            </a:r>
            <a:r>
              <a:rPr lang="en-US" dirty="0" smtClean="0"/>
              <a:t>/speaking/</a:t>
            </a:r>
            <a:r>
              <a:rPr lang="en-US" dirty="0" err="1" smtClean="0"/>
              <a:t>DELIVERY.html</a:t>
            </a:r>
            <a:endParaRPr lang="en-US" dirty="0"/>
          </a:p>
          <a:p>
            <a:endParaRPr lang="en-US" dirty="0" smtClean="0"/>
          </a:p>
          <a:p>
            <a:r>
              <a:rPr lang="en-US" dirty="0"/>
              <a:t>http://</a:t>
            </a:r>
            <a:r>
              <a:rPr lang="en-US" dirty="0" err="1"/>
              <a:t>catalog.flatworldknowledge.com</a:t>
            </a:r>
            <a:r>
              <a:rPr lang="en-US" dirty="0"/>
              <a:t>/</a:t>
            </a:r>
            <a:r>
              <a:rPr lang="en-US" dirty="0" err="1"/>
              <a:t>bookhub</a:t>
            </a:r>
            <a:r>
              <a:rPr lang="en-US"/>
              <a:t>/reader/3795?e=wrench_1.0-ch15_s02</a:t>
            </a:r>
            <a:endParaRPr lang="en-US" dirty="0"/>
          </a:p>
          <a:p>
            <a:endParaRPr lang="en-US" dirty="0" smtClean="0"/>
          </a:p>
          <a:p>
            <a:endParaRPr lang="en-US" dirty="0"/>
          </a:p>
        </p:txBody>
      </p:sp>
    </p:spTree>
    <p:extLst>
      <p:ext uri="{BB962C8B-B14F-4D97-AF65-F5344CB8AC3E}">
        <p14:creationId xmlns:p14="http://schemas.microsoft.com/office/powerpoint/2010/main" val="692622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1202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Dress</a:t>
            </a:r>
            <a:br>
              <a:rPr lang="en-US" dirty="0" smtClean="0"/>
            </a:br>
            <a:endParaRPr lang="en-US" dirty="0"/>
          </a:p>
        </p:txBody>
      </p:sp>
      <p:sp>
        <p:nvSpPr>
          <p:cNvPr id="3" name="Content Placeholder 2"/>
          <p:cNvSpPr>
            <a:spLocks noGrp="1"/>
          </p:cNvSpPr>
          <p:nvPr>
            <p:ph idx="1"/>
          </p:nvPr>
        </p:nvSpPr>
        <p:spPr/>
        <p:txBody>
          <a:bodyPr/>
          <a:lstStyle/>
          <a:p>
            <a:r>
              <a:rPr lang="en-US" dirty="0" smtClean="0"/>
              <a:t>How you dress for a public presentation can influence how others respond to you, as well as how you feel about yourself</a:t>
            </a:r>
          </a:p>
          <a:p>
            <a:endParaRPr lang="en-US" dirty="0"/>
          </a:p>
        </p:txBody>
      </p:sp>
    </p:spTree>
    <p:extLst>
      <p:ext uri="{BB962C8B-B14F-4D97-AF65-F5344CB8AC3E}">
        <p14:creationId xmlns:p14="http://schemas.microsoft.com/office/powerpoint/2010/main" val="9763906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48880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385217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8597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64187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58229"/>
          </a:xfrm>
        </p:spPr>
        <p:txBody>
          <a:bodyPr>
            <a:normAutofit lnSpcReduction="10000"/>
          </a:bodyPr>
          <a:lstStyle/>
          <a:p>
            <a:r>
              <a:rPr lang="en-US" dirty="0" smtClean="0"/>
              <a:t>For example,</a:t>
            </a:r>
          </a:p>
          <a:p>
            <a:r>
              <a:rPr lang="en-US" dirty="0" smtClean="0"/>
              <a:t>at an event like a business convention, a person may be asked to speak spontaneously as the surprise recipient of an award. Or a person may be asked to make a few comments at a community or university meeting.  Making extensive comments in class can also be thought of as an impromptu speech. This type of speech is often difficult for a beginning speaker.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51321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49382" y="274638"/>
            <a:ext cx="8437418" cy="5851525"/>
          </a:xfrm>
        </p:spPr>
        <p:txBody>
          <a:bodyPr>
            <a:normAutofit fontScale="92500" lnSpcReduction="20000"/>
          </a:bodyPr>
          <a:lstStyle/>
          <a:p>
            <a:r>
              <a:rPr lang="en-US" dirty="0" smtClean="0"/>
              <a:t>It is important to note that in a technical presentation you are expected to speak to the audience from your knowledge of your material and not rely on notes.</a:t>
            </a:r>
          </a:p>
          <a:p>
            <a:r>
              <a:rPr lang="en-US" dirty="0" smtClean="0"/>
              <a:t> When a presenter relies on notes for their information this can have a negative impact on the presenter’s credibility because it implies to the audience that you don’t have a firm grasp on your content. </a:t>
            </a:r>
          </a:p>
          <a:p>
            <a:r>
              <a:rPr lang="en-US" dirty="0" smtClean="0"/>
              <a:t>It is fine to briefly refer to a note card for precise information (statistics, quotes, etc.), but refer to that note card only when necessary and keep it out of sight otherwise. Ideally, you will not utilize notes at all. </a:t>
            </a:r>
          </a:p>
        </p:txBody>
      </p:sp>
    </p:spTree>
    <p:extLst>
      <p:ext uri="{BB962C8B-B14F-4D97-AF65-F5344CB8AC3E}">
        <p14:creationId xmlns:p14="http://schemas.microsoft.com/office/powerpoint/2010/main" val="945427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902"/>
            <a:ext cx="8229600" cy="5145261"/>
          </a:xfrm>
        </p:spPr>
        <p:txBody>
          <a:bodyPr/>
          <a:lstStyle/>
          <a:p>
            <a:r>
              <a:rPr lang="en-US" dirty="0" smtClean="0"/>
              <a:t>generally prefer to hear from you directly, as if you are speaking from the heart. Engaging your</a:t>
            </a:r>
          </a:p>
          <a:p>
            <a:r>
              <a:rPr lang="en-US" dirty="0" smtClean="0"/>
              <a:t>audience with direct address, including direct eye contact, is preferable to the more distanced</a:t>
            </a:r>
          </a:p>
          <a:p>
            <a:r>
              <a:rPr lang="en-US" dirty="0" smtClean="0"/>
              <a:t>presentation that results from reading</a:t>
            </a:r>
          </a:p>
          <a:p>
            <a:endParaRPr lang="en-US" dirty="0"/>
          </a:p>
        </p:txBody>
      </p:sp>
    </p:spTree>
    <p:extLst>
      <p:ext uri="{BB962C8B-B14F-4D97-AF65-F5344CB8AC3E}">
        <p14:creationId xmlns:p14="http://schemas.microsoft.com/office/powerpoint/2010/main" val="30685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a:t>
            </a:r>
            <a:endParaRPr lang="en-US" dirty="0"/>
          </a:p>
        </p:txBody>
      </p:sp>
      <p:sp>
        <p:nvSpPr>
          <p:cNvPr id="3" name="Content Placeholder 2"/>
          <p:cNvSpPr>
            <a:spLocks noGrp="1"/>
          </p:cNvSpPr>
          <p:nvPr>
            <p:ph idx="1"/>
          </p:nvPr>
        </p:nvSpPr>
        <p:spPr>
          <a:xfrm>
            <a:off x="253218" y="1417638"/>
            <a:ext cx="8686800" cy="5151974"/>
          </a:xfrm>
        </p:spPr>
        <p:txBody>
          <a:bodyPr>
            <a:normAutofit fontScale="85000" lnSpcReduction="10000"/>
          </a:bodyPr>
          <a:lstStyle/>
          <a:p>
            <a:r>
              <a:rPr lang="en-US" dirty="0" smtClean="0"/>
              <a:t>The speed at which you speak matters in a technical presentation. </a:t>
            </a:r>
          </a:p>
          <a:p>
            <a:r>
              <a:rPr lang="en-US" dirty="0" smtClean="0"/>
              <a:t> Because there is often so much dense information to be communicated, it is important that you provide enough time for your audience to keep up with your material. Many presenters feel that they must speak quickly in order to get through all the material that they have planned, but If you find yourself in such a position, it is usually better to cut out some information so that you can speak at a more reasonable pace. If you choose to try to cover everything at a rapid speed, there is a high risk that your audience will retain very little of anything, which will have made that extra material counterproductive.</a:t>
            </a:r>
          </a:p>
          <a:p>
            <a:endParaRPr lang="en-US" dirty="0"/>
          </a:p>
        </p:txBody>
      </p:sp>
    </p:spTree>
    <p:extLst>
      <p:ext uri="{BB962C8B-B14F-4D97-AF65-F5344CB8AC3E}">
        <p14:creationId xmlns:p14="http://schemas.microsoft.com/office/powerpoint/2010/main" val="3086341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Pauses. </a:t>
            </a:r>
            <a:endParaRPr lang="en-US" dirty="0"/>
          </a:p>
        </p:txBody>
      </p:sp>
      <p:sp>
        <p:nvSpPr>
          <p:cNvPr id="3" name="Content Placeholder 2"/>
          <p:cNvSpPr>
            <a:spLocks noGrp="1"/>
          </p:cNvSpPr>
          <p:nvPr>
            <p:ph idx="1"/>
          </p:nvPr>
        </p:nvSpPr>
        <p:spPr>
          <a:xfrm>
            <a:off x="457200" y="1600200"/>
            <a:ext cx="8503920" cy="4525963"/>
          </a:xfrm>
        </p:spPr>
        <p:txBody>
          <a:bodyPr>
            <a:normAutofit fontScale="92500" lnSpcReduction="10000"/>
          </a:bodyPr>
          <a:lstStyle/>
          <a:p>
            <a:r>
              <a:rPr lang="en-US" dirty="0" smtClean="0"/>
              <a:t>Pauses are an important delivery tool for a presenter. </a:t>
            </a:r>
          </a:p>
          <a:p>
            <a:r>
              <a:rPr lang="en-US" dirty="0" smtClean="0"/>
              <a:t>Pauses serve two very useful functions—they allow your audience a moment to absorb what you have said and they </a:t>
            </a:r>
            <a:r>
              <a:rPr lang="en-US" dirty="0" smtClean="0"/>
              <a:t>communicate </a:t>
            </a:r>
            <a:r>
              <a:rPr lang="en-US" dirty="0" smtClean="0"/>
              <a:t>emphasis,</a:t>
            </a:r>
          </a:p>
          <a:p>
            <a:r>
              <a:rPr lang="en-US" dirty="0" smtClean="0"/>
              <a:t> but also, they can give you a needed moment to organize your thoughts about what you will be discussing next. Just be sure your pauses don’t become those dreaded verbal fillers by filling them with meaningless sounds like “umm” or “uh”. </a:t>
            </a:r>
            <a:endParaRPr lang="en-US" dirty="0"/>
          </a:p>
        </p:txBody>
      </p:sp>
    </p:spTree>
    <p:extLst>
      <p:ext uri="{BB962C8B-B14F-4D97-AF65-F5344CB8AC3E}">
        <p14:creationId xmlns:p14="http://schemas.microsoft.com/office/powerpoint/2010/main" val="3623659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1143000"/>
          </a:xfrm>
        </p:spPr>
        <p:txBody>
          <a:bodyPr/>
          <a:lstStyle/>
          <a:p>
            <a:r>
              <a:rPr lang="en-US" dirty="0" smtClean="0"/>
              <a:t>Use of voice</a:t>
            </a:r>
            <a:endParaRPr lang="en-US" dirty="0"/>
          </a:p>
        </p:txBody>
      </p:sp>
      <p:sp>
        <p:nvSpPr>
          <p:cNvPr id="3" name="Content Placeholder 2"/>
          <p:cNvSpPr>
            <a:spLocks noGrp="1"/>
          </p:cNvSpPr>
          <p:nvPr>
            <p:ph idx="1"/>
          </p:nvPr>
        </p:nvSpPr>
        <p:spPr>
          <a:xfrm>
            <a:off x="0" y="1199924"/>
            <a:ext cx="9271000" cy="5658076"/>
          </a:xfrm>
        </p:spPr>
        <p:txBody>
          <a:bodyPr>
            <a:normAutofit fontScale="47500" lnSpcReduction="20000"/>
          </a:bodyPr>
          <a:lstStyle/>
          <a:p>
            <a:r>
              <a:rPr lang="en-US" sz="7200" dirty="0" smtClean="0"/>
              <a:t>You should also pay attention to your vocal variety. </a:t>
            </a:r>
          </a:p>
          <a:p>
            <a:r>
              <a:rPr lang="en-US" sz="7200" dirty="0" smtClean="0"/>
              <a:t>Vocal variety refers to the variation in tone, rate, and pauses you use in speaking. </a:t>
            </a:r>
          </a:p>
          <a:p>
            <a:r>
              <a:rPr lang="en-US" sz="7200" dirty="0" smtClean="0"/>
              <a:t>It is important to vary the way you speak so that you do not sound the same throughout your speech.</a:t>
            </a:r>
          </a:p>
          <a:p>
            <a:r>
              <a:rPr lang="en-US" sz="7200" dirty="0" smtClean="0"/>
              <a:t>Vocal variety will keep your audience’s interest, and it will help them stay focused on your topic. </a:t>
            </a:r>
          </a:p>
          <a:p>
            <a:pPr marL="0" indent="0">
              <a:buNone/>
            </a:pPr>
            <a:endParaRPr lang="en-US" sz="7200" dirty="0" smtClean="0"/>
          </a:p>
          <a:p>
            <a:endParaRPr lang="en-US" dirty="0"/>
          </a:p>
        </p:txBody>
      </p:sp>
    </p:spTree>
    <p:extLst>
      <p:ext uri="{BB962C8B-B14F-4D97-AF65-F5344CB8AC3E}">
        <p14:creationId xmlns:p14="http://schemas.microsoft.com/office/powerpoint/2010/main" val="26319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83" y="647114"/>
            <a:ext cx="8461717" cy="5479049"/>
          </a:xfrm>
        </p:spPr>
        <p:txBody>
          <a:bodyPr/>
          <a:lstStyle/>
          <a:p>
            <a:r>
              <a:rPr lang="en-US" dirty="0" smtClean="0"/>
              <a:t>You can also use vocal variety to bring attention to particular points. </a:t>
            </a:r>
          </a:p>
          <a:p>
            <a:pPr marL="0" indent="0">
              <a:buNone/>
            </a:pPr>
            <a:r>
              <a:rPr lang="en-US" dirty="0" smtClean="0"/>
              <a:t>If you use strategic pauses, for example, you can guide your audience’s attention to specific points you wish to emphasize. Slowing down your speaking rate can also capture your audience’s attention and focus them on a particular point.</a:t>
            </a:r>
          </a:p>
          <a:p>
            <a:endParaRPr lang="en-US" dirty="0"/>
          </a:p>
        </p:txBody>
      </p:sp>
    </p:spTree>
    <p:extLst>
      <p:ext uri="{BB962C8B-B14F-4D97-AF65-F5344CB8AC3E}">
        <p14:creationId xmlns:p14="http://schemas.microsoft.com/office/powerpoint/2010/main" val="23816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17452"/>
            <a:ext cx="8461717" cy="5655213"/>
          </a:xfrm>
        </p:spPr>
        <p:txBody>
          <a:bodyPr>
            <a:normAutofit fontScale="85000" lnSpcReduction="20000"/>
          </a:bodyPr>
          <a:lstStyle/>
          <a:p>
            <a:pPr marL="0" indent="0">
              <a:buNone/>
            </a:pPr>
            <a:r>
              <a:rPr lang="en-US" dirty="0" smtClean="0"/>
              <a:t>Keep in mind the importance of vocal volume, or vocal projection.</a:t>
            </a:r>
          </a:p>
          <a:p>
            <a:pPr marL="0" indent="0">
              <a:buNone/>
            </a:pPr>
            <a:r>
              <a:rPr lang="en-US" dirty="0" smtClean="0"/>
              <a:t>You need to speak loudly enough so that your audience can hear you.</a:t>
            </a:r>
          </a:p>
          <a:p>
            <a:pPr marL="0" indent="0">
              <a:buNone/>
            </a:pPr>
            <a:r>
              <a:rPr lang="en-US" dirty="0" smtClean="0"/>
              <a:t> In large rooms with people sitting far away, you will need to speak louder than if you are speaking in a small room to a small group of people.</a:t>
            </a:r>
          </a:p>
          <a:p>
            <a:pPr marL="0" indent="0">
              <a:buNone/>
            </a:pPr>
            <a:r>
              <a:rPr lang="en-US" dirty="0" smtClean="0"/>
              <a:t> If there is a microphone available, you will have to decide if you want to or need to use</a:t>
            </a:r>
          </a:p>
          <a:p>
            <a:pPr marL="0" indent="0">
              <a:buNone/>
            </a:pPr>
            <a:r>
              <a:rPr lang="en-US" dirty="0" smtClean="0"/>
              <a:t>it. </a:t>
            </a:r>
          </a:p>
          <a:p>
            <a:pPr marL="0" indent="0">
              <a:buNone/>
            </a:pPr>
            <a:r>
              <a:rPr lang="en-US" dirty="0" smtClean="0"/>
              <a:t>If you have difficulty projecting your voice, you may choose the microphone or stand close to your audience. </a:t>
            </a:r>
          </a:p>
          <a:p>
            <a:pPr marL="0" indent="0">
              <a:buNone/>
            </a:pPr>
            <a:r>
              <a:rPr lang="en-US" dirty="0" smtClean="0"/>
              <a:t>If you have a big booming voice, you may choose to avoid the microphone</a:t>
            </a:r>
            <a:r>
              <a:rPr lang="en-US" sz="1400" dirty="0" smtClean="0"/>
              <a:t>.</a:t>
            </a:r>
          </a:p>
          <a:p>
            <a:endParaRPr lang="en-US" dirty="0"/>
          </a:p>
        </p:txBody>
      </p:sp>
    </p:spTree>
    <p:extLst>
      <p:ext uri="{BB962C8B-B14F-4D97-AF65-F5344CB8AC3E}">
        <p14:creationId xmlns:p14="http://schemas.microsoft.com/office/powerpoint/2010/main" val="53338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1993</Words>
  <Application>Microsoft Office PowerPoint</Application>
  <PresentationFormat>On-screen Show (4:3)</PresentationFormat>
  <Paragraphs>121</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DELIVERY</vt:lpstr>
      <vt:lpstr>WHAT IS SPEECH DELIVERY? </vt:lpstr>
      <vt:lpstr>PowerPoint Presentation</vt:lpstr>
      <vt:lpstr>The Importance of Dress </vt:lpstr>
      <vt:lpstr>Rate. </vt:lpstr>
      <vt:lpstr>Using Pauses. </vt:lpstr>
      <vt:lpstr>Use of voice</vt:lpstr>
      <vt:lpstr>PowerPoint Presentation</vt:lpstr>
      <vt:lpstr>PowerPoint Presentation</vt:lpstr>
      <vt:lpstr>Eye contact. </vt:lpstr>
      <vt:lpstr>Be aware of nervous movements. </vt:lpstr>
      <vt:lpstr>Gesturing and movement </vt:lpstr>
      <vt:lpstr>Choosing a Delivery Method </vt:lpstr>
      <vt:lpstr>PowerPoint Presentation</vt:lpstr>
      <vt:lpstr>PowerPoint Presentation</vt:lpstr>
      <vt:lpstr>PowerPoint Presentation</vt:lpstr>
      <vt:lpstr>PowerPoint Presentation</vt:lpstr>
      <vt:lpstr>What do you do if you are asked to speak at the last minute? </vt:lpstr>
      <vt:lpstr>PowerPoint Presentation</vt:lpstr>
      <vt:lpstr>PowerPoint Presentation</vt:lpstr>
      <vt:lpstr>Extemporaneous</vt:lpstr>
      <vt:lpstr>PowerPoint Presentation</vt:lpstr>
      <vt:lpstr> Extemporaneous speech</vt:lpstr>
      <vt:lpstr>PowerPoint Presentation</vt:lpstr>
      <vt:lpstr>PowerPoint Presentation</vt:lpstr>
      <vt:lpstr>PowerPoint Presentation</vt:lpstr>
      <vt:lpstr>PowerPoint Presentation</vt:lpstr>
      <vt:lpstr>Note Cards/ Cue cards</vt:lpstr>
      <vt:lpstr>Practicing your speech </vt:lpstr>
      <vt:lpstr>PowerPoint Presentation</vt:lpstr>
      <vt:lpstr>Handling presentation aids</vt:lpstr>
      <vt:lpstr>2. Consider audience needs carefully</vt:lpstr>
      <vt:lpstr>3. Set up aids before speech</vt:lpstr>
      <vt:lpstr>4. Reveal presentational aid only when talking about them</vt:lpstr>
      <vt:lpstr>Display presentational aid  so that all the audience can see.</vt:lpstr>
      <vt:lpstr>6. Reference the presentational aid  during the speech</vt:lpstr>
      <vt:lpstr>7. Talk to your audience not to the aid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dc:title>
  <dc:creator>Unnayan</dc:creator>
  <cp:lastModifiedBy>Unnayan</cp:lastModifiedBy>
  <cp:revision>7</cp:revision>
  <dcterms:created xsi:type="dcterms:W3CDTF">2020-08-05T15:40:15Z</dcterms:created>
  <dcterms:modified xsi:type="dcterms:W3CDTF">2020-08-16T04:34:21Z</dcterms:modified>
</cp:coreProperties>
</file>