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45" r:id="rId2"/>
    <p:sldId id="343" r:id="rId3"/>
    <p:sldId id="344" r:id="rId4"/>
    <p:sldId id="256" r:id="rId5"/>
    <p:sldId id="290" r:id="rId6"/>
    <p:sldId id="291" r:id="rId7"/>
    <p:sldId id="317" r:id="rId8"/>
    <p:sldId id="312" r:id="rId9"/>
    <p:sldId id="313" r:id="rId10"/>
    <p:sldId id="314" r:id="rId11"/>
    <p:sldId id="315" r:id="rId12"/>
    <p:sldId id="321" r:id="rId13"/>
    <p:sldId id="319" r:id="rId14"/>
    <p:sldId id="320" r:id="rId15"/>
    <p:sldId id="322" r:id="rId16"/>
    <p:sldId id="323" r:id="rId17"/>
    <p:sldId id="324" r:id="rId18"/>
    <p:sldId id="325" r:id="rId19"/>
    <p:sldId id="326" r:id="rId20"/>
    <p:sldId id="328" r:id="rId21"/>
    <p:sldId id="327" r:id="rId22"/>
    <p:sldId id="292"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02" r:id="rId38"/>
    <p:sldId id="309" r:id="rId39"/>
    <p:sldId id="308" r:id="rId40"/>
    <p:sldId id="310" r:id="rId41"/>
    <p:sldId id="311" r:id="rId42"/>
    <p:sldId id="280" r:id="rId43"/>
    <p:sldId id="281" r:id="rId44"/>
    <p:sldId id="28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09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MPP</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354BD9-2861-43C9-9407-09EA6112188C}" type="datetimeFigureOut">
              <a:rPr lang="en-US" smtClean="0"/>
              <a:pPr/>
              <a:t>9/2/2020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E444CA-A382-4B38-A881-9976864F8ED1}" type="slidenum">
              <a:rPr lang="en-US" smtClean="0"/>
              <a:pPr/>
              <a:t>‹#›</a:t>
            </a:fld>
            <a:endParaRPr lang="en-US"/>
          </a:p>
        </p:txBody>
      </p:sp>
    </p:spTree>
    <p:extLst>
      <p:ext uri="{BB962C8B-B14F-4D97-AF65-F5344CB8AC3E}">
        <p14:creationId xmlns:p14="http://schemas.microsoft.com/office/powerpoint/2010/main" val="5290943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MPP</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10E7B-22AB-4B9F-BE7A-2BF77EF11695}" type="datetimeFigureOut">
              <a:rPr lang="en-US" smtClean="0"/>
              <a:t>9/2/2020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6AB4E-938C-49F6-8172-94E3433315E9}" type="slidenum">
              <a:rPr lang="en-US" smtClean="0"/>
              <a:t>‹#›</a:t>
            </a:fld>
            <a:endParaRPr lang="en-US"/>
          </a:p>
        </p:txBody>
      </p:sp>
    </p:spTree>
    <p:extLst>
      <p:ext uri="{BB962C8B-B14F-4D97-AF65-F5344CB8AC3E}">
        <p14:creationId xmlns:p14="http://schemas.microsoft.com/office/powerpoint/2010/main" val="82284176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16AB4E-938C-49F6-8172-94E3433315E9}" type="slidenum">
              <a:rPr lang="en-US" smtClean="0"/>
              <a:t>2</a:t>
            </a:fld>
            <a:endParaRPr lang="en-US"/>
          </a:p>
        </p:txBody>
      </p:sp>
      <p:sp>
        <p:nvSpPr>
          <p:cNvPr id="5" name="Header Placeholder 4"/>
          <p:cNvSpPr>
            <a:spLocks noGrp="1"/>
          </p:cNvSpPr>
          <p:nvPr>
            <p:ph type="hdr" sz="quarter" idx="11"/>
          </p:nvPr>
        </p:nvSpPr>
        <p:spPr/>
        <p:txBody>
          <a:bodyPr/>
          <a:lstStyle/>
          <a:p>
            <a:r>
              <a:rPr lang="en-US" smtClean="0"/>
              <a:t>MPP</a:t>
            </a:r>
            <a:endParaRPr lang="en-US"/>
          </a:p>
        </p:txBody>
      </p:sp>
    </p:spTree>
    <p:extLst>
      <p:ext uri="{BB962C8B-B14F-4D97-AF65-F5344CB8AC3E}">
        <p14:creationId xmlns:p14="http://schemas.microsoft.com/office/powerpoint/2010/main" val="33465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D33106-9643-4272-A099-63D2A811CEDE}"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33106-9643-4272-A099-63D2A811CEDE}"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33106-9643-4272-A099-63D2A811CEDE}"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33106-9643-4272-A099-63D2A811CEDE}"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D33106-9643-4272-A099-63D2A811CEDE}"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D33106-9643-4272-A099-63D2A811CEDE}"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D33106-9643-4272-A099-63D2A811CEDE}" type="datetimeFigureOut">
              <a:rPr lang="en-US" smtClean="0"/>
              <a:pPr/>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D33106-9643-4272-A099-63D2A811CEDE}" type="datetimeFigureOut">
              <a:rPr lang="en-US" smtClean="0"/>
              <a:pPr/>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33106-9643-4272-A099-63D2A811CEDE}" type="datetimeFigureOut">
              <a:rPr lang="en-US" smtClean="0"/>
              <a:pPr/>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33106-9643-4272-A099-63D2A811CEDE}"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33106-9643-4272-A099-63D2A811CEDE}"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49E24-D822-4D9F-8A27-175983EE41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33106-9643-4272-A099-63D2A811CEDE}" type="datetimeFigureOut">
              <a:rPr lang="en-US" smtClean="0"/>
              <a:pPr/>
              <a:t>9/2/2020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49E24-D822-4D9F-8A27-175983EE41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4783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INTELLECTUALLY STIMULATING</a:t>
            </a:r>
            <a:endParaRPr lang="en-US" dirty="0"/>
          </a:p>
        </p:txBody>
      </p:sp>
      <p:sp>
        <p:nvSpPr>
          <p:cNvPr id="3" name="Content Placeholder 2"/>
          <p:cNvSpPr>
            <a:spLocks noGrp="1"/>
          </p:cNvSpPr>
          <p:nvPr>
            <p:ph idx="1"/>
          </p:nvPr>
        </p:nvSpPr>
        <p:spPr/>
        <p:txBody>
          <a:bodyPr>
            <a:normAutofit/>
          </a:bodyPr>
          <a:lstStyle/>
          <a:p>
            <a:pPr>
              <a:buNone/>
            </a:pPr>
            <a:r>
              <a:rPr lang="en-US" dirty="0" smtClean="0"/>
              <a:t>If your audience members are familiar with your topic, you will need to</a:t>
            </a:r>
          </a:p>
          <a:p>
            <a:r>
              <a:rPr lang="en-US" dirty="0" smtClean="0"/>
              <a:t> identify information that will be new to them. Begin by asking yourself, </a:t>
            </a:r>
          </a:p>
          <a:p>
            <a:r>
              <a:rPr lang="en-US" dirty="0" smtClean="0"/>
              <a:t>------What about my topic do listeners probably not know? </a:t>
            </a:r>
          </a:p>
          <a:p>
            <a:r>
              <a:rPr lang="en-US" dirty="0" smtClean="0"/>
              <a:t>Then consider how deep you will go  and breadth as you answer the 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normAutofit/>
          </a:bodyPr>
          <a:lstStyle/>
          <a:p>
            <a:r>
              <a:rPr lang="en-US" b="1" dirty="0" smtClean="0"/>
              <a:t>Depth</a:t>
            </a:r>
            <a:r>
              <a:rPr lang="en-US" dirty="0" smtClean="0"/>
              <a:t> has to do with going into more detail than people’s general knowledge of the topic</a:t>
            </a:r>
          </a:p>
          <a:p>
            <a:endParaRPr lang="en-US" dirty="0" smtClean="0"/>
          </a:p>
          <a:p>
            <a:r>
              <a:rPr lang="en-US" b="1" dirty="0" smtClean="0"/>
              <a:t>Breadth</a:t>
            </a:r>
            <a:r>
              <a:rPr lang="en-US" dirty="0" smtClean="0"/>
              <a:t> has to do with how your topic relates to associated topics.</a:t>
            </a:r>
          </a:p>
          <a:p>
            <a:endParaRPr lang="en-US" dirty="0"/>
          </a:p>
          <a:p>
            <a:r>
              <a:rPr lang="en-US" dirty="0" smtClean="0"/>
              <a:t>When your topic is one that audience members are familiar with, you will need to explore a </a:t>
            </a:r>
            <a:r>
              <a:rPr lang="en-US" b="1" dirty="0" smtClean="0"/>
              <a:t>new angle </a:t>
            </a:r>
            <a:r>
              <a:rPr lang="en-US" dirty="0" smtClean="0"/>
              <a:t>on it if you are going to stimulate them intellectually.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Relevant- </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r>
              <a:rPr lang="en-US" dirty="0" smtClean="0"/>
              <a:t>Make sure your audience knows how the information you share is relevant to them. </a:t>
            </a:r>
          </a:p>
          <a:p>
            <a:r>
              <a:rPr lang="en-US" dirty="0" smtClean="0"/>
              <a:t> Do this with each main point..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Presenter</a:t>
            </a:r>
            <a:endParaRPr lang="en-US" dirty="0"/>
          </a:p>
        </p:txBody>
      </p:sp>
      <p:sp>
        <p:nvSpPr>
          <p:cNvPr id="3" name="Content Placeholder 2"/>
          <p:cNvSpPr>
            <a:spLocks noGrp="1"/>
          </p:cNvSpPr>
          <p:nvPr>
            <p:ph idx="1"/>
          </p:nvPr>
        </p:nvSpPr>
        <p:spPr/>
        <p:txBody>
          <a:bodyPr>
            <a:normAutofit/>
          </a:bodyPr>
          <a:lstStyle/>
          <a:p>
            <a:r>
              <a:rPr lang="en-US" dirty="0"/>
              <a:t>G</a:t>
            </a:r>
            <a:r>
              <a:rPr lang="en-US" dirty="0" smtClean="0"/>
              <a:t>eneral rule to remember when preparing your informative speeches is this: </a:t>
            </a:r>
          </a:p>
          <a:p>
            <a:endParaRPr lang="en-US" dirty="0" smtClean="0"/>
          </a:p>
          <a:p>
            <a:pPr>
              <a:buNone/>
            </a:pPr>
            <a:r>
              <a:rPr lang="en-US" dirty="0" smtClean="0"/>
              <a:t>		</a:t>
            </a:r>
            <a:r>
              <a:rPr lang="en-US" dirty="0" smtClean="0">
                <a:latin typeface="Aharoni" pitchFamily="2" charset="-79"/>
                <a:cs typeface="Aharoni" pitchFamily="2" charset="-79"/>
              </a:rPr>
              <a:t>Don’t assume your listeners will recognize 	how the information you share is relevant 	to them.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Some useful tips: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Incorporate listener relevance links, statements that clarify how a particular point may be important to a listener, throughout the speech. </a:t>
            </a:r>
          </a:p>
          <a:p>
            <a:r>
              <a:rPr lang="en-US" dirty="0" smtClean="0"/>
              <a:t> As you prepare each main point, ask yourself, How would knowing this information make my listeners happier, healthier, wealthier, and so forth?</a:t>
            </a:r>
          </a:p>
          <a:p>
            <a:r>
              <a:rPr lang="en-US" dirty="0" smtClean="0"/>
              <a:t>  Or you can compare unfamiliar aspects of your topic to something your listeners are likely to be familiar with.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Creative- </a:t>
            </a:r>
            <a:endParaRPr lang="en-US" dirty="0"/>
          </a:p>
        </p:txBody>
      </p:sp>
      <p:sp>
        <p:nvSpPr>
          <p:cNvPr id="3" name="Content Placeholder 2"/>
          <p:cNvSpPr>
            <a:spLocks noGrp="1"/>
          </p:cNvSpPr>
          <p:nvPr>
            <p:ph idx="1"/>
          </p:nvPr>
        </p:nvSpPr>
        <p:spPr/>
        <p:txBody>
          <a:bodyPr/>
          <a:lstStyle/>
          <a:p>
            <a:r>
              <a:rPr lang="en-US" dirty="0" smtClean="0"/>
              <a:t>Your speech should contain different or original ideas. </a:t>
            </a:r>
          </a:p>
          <a:p>
            <a:endParaRPr lang="en-US" dirty="0" smtClean="0"/>
          </a:p>
          <a:p>
            <a:r>
              <a:rPr lang="en-US" dirty="0" smtClean="0"/>
              <a:t> Good research will aid in this.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Creative</a:t>
            </a:r>
            <a:endParaRPr lang="en-US" dirty="0"/>
          </a:p>
        </p:txBody>
      </p:sp>
      <p:sp>
        <p:nvSpPr>
          <p:cNvPr id="3" name="Content Placeholder 2"/>
          <p:cNvSpPr>
            <a:spLocks noGrp="1"/>
          </p:cNvSpPr>
          <p:nvPr>
            <p:ph idx="1"/>
          </p:nvPr>
        </p:nvSpPr>
        <p:spPr>
          <a:xfrm>
            <a:off x="304800" y="1295400"/>
            <a:ext cx="8382000" cy="5410200"/>
          </a:xfrm>
        </p:spPr>
        <p:txBody>
          <a:bodyPr>
            <a:normAutofit/>
          </a:bodyPr>
          <a:lstStyle/>
          <a:p>
            <a:r>
              <a:rPr lang="en-US" dirty="0" smtClean="0"/>
              <a:t>Your audience will perceive your information to be creative when it yields different or original ideas and insights. </a:t>
            </a:r>
          </a:p>
          <a:p>
            <a:r>
              <a:rPr lang="en-US" dirty="0" smtClean="0"/>
              <a:t>You may never have considered yourself to be creative, but that may be because you have never worked to develop innovative ideas. </a:t>
            </a:r>
          </a:p>
          <a:p>
            <a:r>
              <a:rPr lang="en-US" dirty="0" smtClean="0"/>
              <a:t>Contrary to what you may think, creativity is not a gift that some have and some don’t; rather, it is the result of hard 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descr="http://reader11.documents.mx/store03/slide/492014/548082e7b479595e578b46c7/document-8.png"/>
          <p:cNvPicPr>
            <a:picLocks noChangeAspect="1" noChangeArrowheads="1"/>
          </p:cNvPicPr>
          <p:nvPr/>
        </p:nvPicPr>
        <p:blipFill>
          <a:blip r:embed="rId2"/>
          <a:srcRect/>
          <a:stretch>
            <a:fillRect/>
          </a:stretch>
        </p:blipFill>
        <p:spPr bwMode="auto">
          <a:xfrm>
            <a:off x="0" y="0"/>
            <a:ext cx="9126950" cy="6553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Creative </a:t>
            </a:r>
            <a:endParaRPr lang="en-US" dirty="0"/>
          </a:p>
        </p:txBody>
      </p:sp>
      <p:sp>
        <p:nvSpPr>
          <p:cNvPr id="3" name="Content Placeholder 2"/>
          <p:cNvSpPr>
            <a:spLocks noGrp="1"/>
          </p:cNvSpPr>
          <p:nvPr>
            <p:ph idx="1"/>
          </p:nvPr>
        </p:nvSpPr>
        <p:spPr/>
        <p:txBody>
          <a:bodyPr/>
          <a:lstStyle/>
          <a:p>
            <a:r>
              <a:rPr lang="en-US" dirty="0" smtClean="0"/>
              <a:t>Creative formative speeches begin with good research. </a:t>
            </a:r>
          </a:p>
          <a:p>
            <a:r>
              <a:rPr lang="en-US" dirty="0" smtClean="0"/>
              <a:t>The more you learn about the topic, the more you will have to think about and the more you will be able to develop it creatively. </a:t>
            </a:r>
          </a:p>
          <a:p>
            <a:r>
              <a:rPr lang="en-US" dirty="0" smtClean="0"/>
              <a:t>Speakers who present information creatively have given them-selves lots of supporting material to work with.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the creative process to work, you have to give yourself time</a:t>
            </a:r>
            <a:endParaRPr lang="en-US" dirty="0"/>
          </a:p>
        </p:txBody>
      </p:sp>
      <p:sp>
        <p:nvSpPr>
          <p:cNvPr id="3" name="Content Placeholder 2"/>
          <p:cNvSpPr>
            <a:spLocks noGrp="1"/>
          </p:cNvSpPr>
          <p:nvPr>
            <p:ph idx="1"/>
          </p:nvPr>
        </p:nvSpPr>
        <p:spPr>
          <a:xfrm>
            <a:off x="0" y="1524000"/>
            <a:ext cx="9144000" cy="5334000"/>
          </a:xfrm>
        </p:spPr>
        <p:txBody>
          <a:bodyPr>
            <a:normAutofit/>
          </a:bodyPr>
          <a:lstStyle/>
          <a:p>
            <a:r>
              <a:rPr lang="en-US" dirty="0" smtClean="0"/>
              <a:t> Rarely do creative ideas come just before a deadline. </a:t>
            </a:r>
          </a:p>
          <a:p>
            <a:r>
              <a:rPr lang="en-US" dirty="0" smtClean="0"/>
              <a:t>Instead, they are likely to come when we least expect them, when we’re driving our car, preparing for bed, daydreaming, or saying your prayers. </a:t>
            </a:r>
          </a:p>
          <a:p>
            <a:r>
              <a:rPr lang="en-US" dirty="0" smtClean="0"/>
              <a:t>The creative process depends on having time to mull over ideas. </a:t>
            </a:r>
          </a:p>
          <a:p>
            <a:r>
              <a:rPr lang="en-US" dirty="0" smtClean="0"/>
              <a:t>If you complete a draft of your outline several days before you speak, you’ll have time to consider how to present your ideas creatively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Don't use slang or colloquial expressions.</a:t>
            </a:r>
            <a:br>
              <a:rPr lang="en-US" dirty="0" smtClean="0"/>
            </a:br>
            <a:endParaRPr lang="en-US" dirty="0"/>
          </a:p>
        </p:txBody>
      </p:sp>
      <p:sp>
        <p:nvSpPr>
          <p:cNvPr id="3" name="Content Placeholder 2"/>
          <p:cNvSpPr>
            <a:spLocks noGrp="1"/>
          </p:cNvSpPr>
          <p:nvPr>
            <p:ph idx="1"/>
          </p:nvPr>
        </p:nvSpPr>
        <p:spPr>
          <a:xfrm>
            <a:off x="228600" y="1295400"/>
            <a:ext cx="8915400" cy="5257800"/>
          </a:xfrm>
        </p:spPr>
        <p:txBody>
          <a:bodyPr>
            <a:normAutofit fontScale="92500"/>
          </a:bodyPr>
          <a:lstStyle/>
          <a:p>
            <a:r>
              <a:rPr lang="en-US" b="1" dirty="0" smtClean="0"/>
              <a:t>Example:</a:t>
            </a:r>
            <a:r>
              <a:rPr lang="en-US" dirty="0" smtClean="0"/>
              <a:t> The little kids who go to the local day care center are totally cool to be around. It's awesome to see how things that would seem gross or weird to guys in the dorm seem perfectly okay to them. </a:t>
            </a:r>
          </a:p>
          <a:p>
            <a:r>
              <a:rPr lang="en-US" dirty="0" smtClean="0"/>
              <a:t>little kids</a:t>
            </a:r>
          </a:p>
          <a:p>
            <a:r>
              <a:rPr lang="en-US" dirty="0" smtClean="0"/>
              <a:t>totally cool</a:t>
            </a:r>
          </a:p>
          <a:p>
            <a:r>
              <a:rPr lang="en-US" dirty="0" smtClean="0"/>
              <a:t>Awesome </a:t>
            </a:r>
          </a:p>
          <a:p>
            <a:r>
              <a:rPr lang="en-US" dirty="0" smtClean="0"/>
              <a:t>gross or weird</a:t>
            </a:r>
          </a:p>
          <a:p>
            <a:r>
              <a:rPr lang="en-US" dirty="0" smtClean="0"/>
              <a:t>guys</a:t>
            </a:r>
          </a:p>
          <a:p>
            <a:r>
              <a:rPr lang="en-US" dirty="0" smtClean="0"/>
              <a:t>okay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Creative </a:t>
            </a:r>
            <a:endParaRPr lang="en-US" dirty="0"/>
          </a:p>
        </p:txBody>
      </p:sp>
      <p:sp>
        <p:nvSpPr>
          <p:cNvPr id="3" name="Content Placeholder 2"/>
          <p:cNvSpPr>
            <a:spLocks noGrp="1"/>
          </p:cNvSpPr>
          <p:nvPr>
            <p:ph idx="1"/>
          </p:nvPr>
        </p:nvSpPr>
        <p:spPr/>
        <p:txBody>
          <a:bodyPr>
            <a:normAutofit/>
          </a:bodyPr>
          <a:lstStyle/>
          <a:p>
            <a:r>
              <a:rPr lang="en-US" dirty="0" smtClean="0"/>
              <a:t>For the creative process to work, you have to think productively. </a:t>
            </a:r>
          </a:p>
          <a:p>
            <a:endParaRPr lang="en-US" dirty="0" smtClean="0"/>
          </a:p>
          <a:p>
            <a:r>
              <a:rPr lang="en-US" dirty="0" smtClean="0"/>
              <a:t>Productive thinking occurs when we contemplate something from a variety of perspectives. Then, with numerous ideas to choose from, we can select the ones that are best suited to our particular audience.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7650" name="Picture 2" descr="http://reader11.documents.mx/store03/slide/492014/548082e7b479595e578b46c7/document-11.png"/>
          <p:cNvPicPr>
            <a:picLocks noChangeAspect="1" noChangeArrowheads="1"/>
          </p:cNvPicPr>
          <p:nvPr/>
        </p:nvPicPr>
        <p:blipFill>
          <a:blip r:embed="rId2"/>
          <a:srcRect/>
          <a:stretch>
            <a:fillRect/>
          </a:stretch>
        </p:blipFill>
        <p:spPr bwMode="auto">
          <a:xfrm>
            <a:off x="0" y="0"/>
            <a:ext cx="9982200"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dirty="0" smtClean="0"/>
          </a:p>
          <a:p>
            <a:r>
              <a:rPr lang="en-US" sz="4800" dirty="0" smtClean="0"/>
              <a:t>4.  Memorable-</a:t>
            </a:r>
          </a:p>
          <a:p>
            <a:r>
              <a:rPr lang="en-US" dirty="0" smtClean="0"/>
              <a:t>A lot of information will be given in an informative speech.  </a:t>
            </a:r>
          </a:p>
          <a:p>
            <a:r>
              <a:rPr lang="en-US" dirty="0" smtClean="0"/>
              <a:t> Emphasize your specific goal and main points. </a:t>
            </a:r>
          </a:p>
          <a:p>
            <a:r>
              <a:rPr lang="en-US" dirty="0" smtClean="0"/>
              <a:t>Make them remember you and what you have said! </a:t>
            </a:r>
          </a:p>
          <a:p>
            <a:r>
              <a:rPr lang="en-US" dirty="0" smtClean="0"/>
              <a:t>By using Presentational aids, repetition, transitions, humor and other emotional anecdotes, and mnemonics and acronyms.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Memorable </a:t>
            </a:r>
            <a:endParaRPr lang="en-US" dirty="0"/>
          </a:p>
        </p:txBody>
      </p:sp>
      <p:sp>
        <p:nvSpPr>
          <p:cNvPr id="3" name="Content Placeholder 2"/>
          <p:cNvSpPr>
            <a:spLocks noGrp="1"/>
          </p:cNvSpPr>
          <p:nvPr>
            <p:ph idx="1"/>
          </p:nvPr>
        </p:nvSpPr>
        <p:spPr/>
        <p:txBody>
          <a:bodyPr/>
          <a:lstStyle/>
          <a:p>
            <a:r>
              <a:rPr lang="en-US" dirty="0" smtClean="0"/>
              <a:t> If your speech is really informative, your audience will hear a lot of new information but will need your help in remembering the most important. </a:t>
            </a:r>
          </a:p>
          <a:p>
            <a:r>
              <a:rPr lang="en-US" dirty="0" smtClean="0"/>
              <a:t>Emphasizing your specific goal and making sure your main points are stated in parallel language.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3010" name="Picture 2" descr="http://reader11.documents.mx/store03/slide/492014/548082e7b479595e578b46c7/document-13.png"/>
          <p:cNvPicPr>
            <a:picLocks noChangeAspect="1" noChangeArrowheads="1"/>
          </p:cNvPicPr>
          <p:nvPr/>
        </p:nvPicPr>
        <p:blipFill>
          <a:blip r:embed="rId2"/>
          <a:srcRect/>
          <a:stretch>
            <a:fillRect/>
          </a:stretch>
        </p:blipFill>
        <p:spPr bwMode="auto">
          <a:xfrm>
            <a:off x="1" y="0"/>
            <a:ext cx="9143999"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Techniques for making informative speech material memorable </a:t>
            </a:r>
            <a:endParaRPr lang="en-US" dirty="0"/>
          </a:p>
        </p:txBody>
      </p:sp>
      <p:sp>
        <p:nvSpPr>
          <p:cNvPr id="3" name="Content Placeholder 2"/>
          <p:cNvSpPr>
            <a:spLocks noGrp="1"/>
          </p:cNvSpPr>
          <p:nvPr>
            <p:ph idx="1"/>
          </p:nvPr>
        </p:nvSpPr>
        <p:spPr/>
        <p:txBody>
          <a:bodyPr>
            <a:normAutofit/>
          </a:bodyPr>
          <a:lstStyle/>
          <a:p>
            <a:r>
              <a:rPr lang="en-US" dirty="0" smtClean="0"/>
              <a:t>• Presentational aids </a:t>
            </a:r>
          </a:p>
          <a:p>
            <a:r>
              <a:rPr lang="en-US" dirty="0" smtClean="0"/>
              <a:t>• Repetition </a:t>
            </a:r>
          </a:p>
          <a:p>
            <a:r>
              <a:rPr lang="en-US" dirty="0" smtClean="0"/>
              <a:t>• Transitions </a:t>
            </a:r>
          </a:p>
          <a:p>
            <a:r>
              <a:rPr lang="en-US" dirty="0" smtClean="0"/>
              <a:t>• Humor and other emotional anecdotes </a:t>
            </a:r>
          </a:p>
          <a:p>
            <a:r>
              <a:rPr lang="en-US" dirty="0" smtClean="0"/>
              <a:t>• Mnemonics and acronyms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Presentational aids</a:t>
            </a:r>
            <a:endParaRPr lang="en-US" dirty="0"/>
          </a:p>
        </p:txBody>
      </p:sp>
      <p:sp>
        <p:nvSpPr>
          <p:cNvPr id="3" name="Content Placeholder 2"/>
          <p:cNvSpPr>
            <a:spLocks noGrp="1"/>
          </p:cNvSpPr>
          <p:nvPr>
            <p:ph idx="1"/>
          </p:nvPr>
        </p:nvSpPr>
        <p:spPr/>
        <p:txBody>
          <a:bodyPr>
            <a:normAutofit/>
          </a:bodyPr>
          <a:lstStyle/>
          <a:p>
            <a:r>
              <a:rPr lang="en-US" dirty="0" smtClean="0"/>
              <a:t>16. Presentational aids provide audience members with a visual or auditory memory of important or difficult material process of making wine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4034" name="Picture 2" descr="http://reader11.documents.mx/store03/slide/492014/548082e7b479595e578b46c7/document-15.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Repetition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have but one </a:t>
            </a:r>
            <a:r>
              <a:rPr lang="en-US" b="1" dirty="0" smtClean="0"/>
              <a:t>lamp</a:t>
            </a:r>
            <a:r>
              <a:rPr lang="en-US" dirty="0" smtClean="0"/>
              <a:t> by which my feet are guided; and that is the </a:t>
            </a:r>
            <a:r>
              <a:rPr lang="en-US" b="1" dirty="0" smtClean="0"/>
              <a:t>lamp</a:t>
            </a:r>
            <a:r>
              <a:rPr lang="en-US" dirty="0" smtClean="0"/>
              <a:t> of experience.</a:t>
            </a:r>
          </a:p>
          <a:p>
            <a:r>
              <a:rPr lang="en-US" dirty="0" smtClean="0"/>
              <a:t>I know of no way of </a:t>
            </a:r>
            <a:r>
              <a:rPr lang="en-US" b="1" dirty="0" smtClean="0"/>
              <a:t>judging</a:t>
            </a:r>
            <a:r>
              <a:rPr lang="en-US" dirty="0" smtClean="0"/>
              <a:t> of the future but by the past.  And </a:t>
            </a:r>
            <a:r>
              <a:rPr lang="en-US" b="1" dirty="0" smtClean="0"/>
              <a:t>judging</a:t>
            </a:r>
            <a:r>
              <a:rPr lang="en-US" dirty="0" smtClean="0"/>
              <a:t> by the past, I wish to know what there has been in the conduct of the British ministry for the last ten years....</a:t>
            </a:r>
          </a:p>
          <a:p>
            <a:r>
              <a:rPr lang="en-US" dirty="0" smtClean="0"/>
              <a:t>...</a:t>
            </a:r>
            <a:r>
              <a:rPr lang="en-US" b="1" dirty="0" smtClean="0"/>
              <a:t>if we wish </a:t>
            </a:r>
            <a:r>
              <a:rPr lang="en-US" dirty="0" smtClean="0"/>
              <a:t>to be free--</a:t>
            </a:r>
            <a:r>
              <a:rPr lang="en-US" b="1" dirty="0" smtClean="0"/>
              <a:t>if we mean </a:t>
            </a:r>
            <a:r>
              <a:rPr lang="en-US" dirty="0" smtClean="0"/>
              <a:t>to preserve </a:t>
            </a:r>
            <a:r>
              <a:rPr lang="en-US" dirty="0" err="1" smtClean="0"/>
              <a:t>invioate</a:t>
            </a:r>
            <a:r>
              <a:rPr lang="en-US" dirty="0" smtClean="0"/>
              <a:t> those inestimable privileges...</a:t>
            </a:r>
            <a:r>
              <a:rPr lang="en-US" b="1" dirty="0" smtClean="0"/>
              <a:t>if we mean </a:t>
            </a:r>
            <a:r>
              <a:rPr lang="en-US" dirty="0" smtClean="0"/>
              <a:t>not basely to abandon the noble struggle....we must </a:t>
            </a:r>
            <a:r>
              <a:rPr lang="en-US" b="1" dirty="0" smtClean="0"/>
              <a:t>fight</a:t>
            </a:r>
            <a:r>
              <a:rPr lang="en-US" dirty="0" smtClean="0"/>
              <a:t>!  I repeat it, sir, we must </a:t>
            </a:r>
            <a:r>
              <a:rPr lang="en-US" b="1" dirty="0" smtClean="0"/>
              <a:t>fight!</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 in a speech-example</a:t>
            </a:r>
            <a:endParaRPr lang="en-US" dirty="0"/>
          </a:p>
        </p:txBody>
      </p:sp>
      <p:sp>
        <p:nvSpPr>
          <p:cNvPr id="3" name="Content Placeholder 2"/>
          <p:cNvSpPr>
            <a:spLocks noGrp="1"/>
          </p:cNvSpPr>
          <p:nvPr>
            <p:ph idx="1"/>
          </p:nvPr>
        </p:nvSpPr>
        <p:spPr/>
        <p:txBody>
          <a:bodyPr>
            <a:normAutofit fontScale="92500"/>
          </a:bodyPr>
          <a:lstStyle/>
          <a:p>
            <a:r>
              <a:rPr lang="en-US" dirty="0" smtClean="0"/>
              <a:t>Let’s talk more specifically about how you can contract the disease. (transition from introduction to first main point) </a:t>
            </a:r>
          </a:p>
          <a:p>
            <a:r>
              <a:rPr lang="en-US" dirty="0" smtClean="0"/>
              <a:t>Unlike Sara, you have the ability to prevent bacterial meningitis. (transition into second main point) </a:t>
            </a:r>
          </a:p>
          <a:p>
            <a:r>
              <a:rPr lang="en-US" dirty="0" smtClean="0"/>
              <a:t>So, I encourage you to keep Sara’s story in mind as you make decisions over the next few stressful weeks. (transition into the conclusion)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248400"/>
          </a:xfrm>
        </p:spPr>
        <p:txBody>
          <a:bodyPr/>
          <a:lstStyle/>
          <a:p>
            <a:r>
              <a:rPr lang="en-US" dirty="0" smtClean="0"/>
              <a:t>In college writing, </a:t>
            </a:r>
          </a:p>
          <a:p>
            <a:r>
              <a:rPr lang="en-US" dirty="0" smtClean="0"/>
              <a:t>"little kids" are "</a:t>
            </a:r>
            <a:r>
              <a:rPr lang="en-US" b="1" i="1" dirty="0" smtClean="0"/>
              <a:t>children</a:t>
            </a:r>
            <a:r>
              <a:rPr lang="en-US" dirty="0" smtClean="0"/>
              <a:t>;“</a:t>
            </a:r>
          </a:p>
          <a:p>
            <a:r>
              <a:rPr lang="en-US" dirty="0" smtClean="0"/>
              <a:t> "totally cool" may be "</a:t>
            </a:r>
            <a:r>
              <a:rPr lang="en-US" b="1" i="1" dirty="0" smtClean="0"/>
              <a:t>interesting</a:t>
            </a:r>
            <a:r>
              <a:rPr lang="en-US" dirty="0" smtClean="0"/>
              <a:t>," or "</a:t>
            </a:r>
            <a:r>
              <a:rPr lang="en-US" b="1" i="1" dirty="0" smtClean="0"/>
              <a:t>fascinating</a:t>
            </a:r>
            <a:r>
              <a:rPr lang="en-US" dirty="0" smtClean="0"/>
              <a:t>"; </a:t>
            </a:r>
          </a:p>
          <a:p>
            <a:r>
              <a:rPr lang="en-US" i="1" u="sng" dirty="0" smtClean="0"/>
              <a:t>nothing is</a:t>
            </a:r>
            <a:r>
              <a:rPr lang="en-US" i="1" dirty="0" smtClean="0"/>
              <a:t> -</a:t>
            </a:r>
            <a:r>
              <a:rPr lang="en-US" dirty="0" smtClean="0"/>
              <a:t>"awesome," "gross," or "weird." "Guys" might be "</a:t>
            </a:r>
            <a:r>
              <a:rPr lang="en-US" b="1" i="1" dirty="0" smtClean="0"/>
              <a:t>students</a:t>
            </a:r>
            <a:r>
              <a:rPr lang="en-US" dirty="0" smtClean="0"/>
              <a:t>" and</a:t>
            </a:r>
          </a:p>
          <a:p>
            <a:r>
              <a:rPr lang="en-US" dirty="0" smtClean="0"/>
              <a:t> "perfectly okay" may be “</a:t>
            </a:r>
            <a:r>
              <a:rPr lang="en-US" b="1" i="1" dirty="0" smtClean="0"/>
              <a:t>acceptabl</a:t>
            </a:r>
            <a:r>
              <a:rPr lang="en-US" dirty="0" smtClean="0"/>
              <a:t>e”. </a:t>
            </a:r>
          </a:p>
          <a:p>
            <a:endParaRPr lang="en-US" dirty="0" smtClean="0"/>
          </a:p>
          <a:p>
            <a:r>
              <a:rPr lang="en-US" dirty="0" smtClean="0"/>
              <a:t>Your readers will </a:t>
            </a:r>
            <a:r>
              <a:rPr lang="en-US" b="1" u="sng" dirty="0" smtClean="0"/>
              <a:t>expect </a:t>
            </a:r>
            <a:r>
              <a:rPr lang="en-US" dirty="0" smtClean="0"/>
              <a:t>that your </a:t>
            </a:r>
            <a:r>
              <a:rPr lang="en-US" b="1" u="sng" dirty="0" smtClean="0"/>
              <a:t>speech and  written work </a:t>
            </a:r>
            <a:r>
              <a:rPr lang="en-US" dirty="0" smtClean="0"/>
              <a:t>will be on a </a:t>
            </a:r>
            <a:r>
              <a:rPr lang="en-US" b="1" u="sng" dirty="0" smtClean="0"/>
              <a:t>higher level </a:t>
            </a:r>
            <a:r>
              <a:rPr lang="en-US" dirty="0" smtClean="0"/>
              <a:t>than informal conversations with friends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7106" name="Picture 2" descr="http://reader11.documents.mx/store03/slide/492014/548082e7b479595e578b46c7/document-18.png"/>
          <p:cNvPicPr>
            <a:picLocks noChangeAspect="1" noChangeArrowheads="1"/>
          </p:cNvPicPr>
          <p:nvPr/>
        </p:nvPicPr>
        <p:blipFill>
          <a:blip r:embed="rId2"/>
          <a:srcRect/>
          <a:stretch>
            <a:fillRect/>
          </a:stretch>
        </p:blipFill>
        <p:spPr bwMode="auto">
          <a:xfrm>
            <a:off x="0" y="0"/>
            <a:ext cx="9079602" cy="6858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r>
              <a:rPr lang="en-US" dirty="0" smtClean="0"/>
              <a:t> Mnemonics and acronyms </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These provide an easy memory prompt for a series or a list</a:t>
            </a:r>
          </a:p>
          <a:p>
            <a:r>
              <a:rPr lang="en-US" dirty="0" smtClean="0"/>
              <a:t> “You can remember the four criteria for evaluating a diamond as the four Cs: carat, clarity, cut, and color.”</a:t>
            </a:r>
          </a:p>
          <a:p>
            <a:r>
              <a:rPr lang="en-US" dirty="0" smtClean="0"/>
              <a:t> “As you can see, useful goals are </a:t>
            </a:r>
          </a:p>
          <a:p>
            <a:r>
              <a:rPr lang="en-US" dirty="0" smtClean="0"/>
              <a:t>SMART: S for specific, M for measurable, A for action-oriented, R or reasonable, and T for time-bound. That’s SMART.”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 Demonstration- </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a:latin typeface="Comic Sans MS" pitchFamily="66" charset="0"/>
              </a:rPr>
              <a:t>M</a:t>
            </a:r>
            <a:r>
              <a:rPr lang="en-US" dirty="0" smtClean="0">
                <a:latin typeface="Comic Sans MS" pitchFamily="66" charset="0"/>
              </a:rPr>
              <a:t>ethod of informing that shows how something is done, displays the stages of a process, or depicts how something works. Should be very knowledgeable on the topic.</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itchFamily="66" charset="0"/>
              </a:rPr>
              <a:t>G</a:t>
            </a:r>
            <a:r>
              <a:rPr lang="en-US" dirty="0" smtClean="0">
                <a:latin typeface="Comic Sans MS" pitchFamily="66" charset="0"/>
              </a:rPr>
              <a:t>oals</a:t>
            </a:r>
            <a:endParaRPr lang="en-US" dirty="0">
              <a:latin typeface="Comic Sans MS" pitchFamily="66"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omic Sans MS" pitchFamily="66" charset="0"/>
              </a:rPr>
              <a:t>One of the goals of an informative speech is to enhance the understanding of the audience. </a:t>
            </a:r>
          </a:p>
          <a:p>
            <a:endParaRPr lang="en-US" dirty="0" smtClean="0">
              <a:latin typeface="Comic Sans MS" pitchFamily="66" charset="0"/>
            </a:endParaRPr>
          </a:p>
          <a:p>
            <a:r>
              <a:rPr lang="en-US" dirty="0" smtClean="0">
                <a:latin typeface="Comic Sans MS" pitchFamily="66" charset="0"/>
              </a:rPr>
              <a:t>Another goal of an informative speech is to maintain the interest of the audience.</a:t>
            </a:r>
          </a:p>
          <a:p>
            <a:endParaRPr lang="en-US" dirty="0" smtClean="0">
              <a:latin typeface="Comic Sans MS" pitchFamily="66" charset="0"/>
            </a:endParaRPr>
          </a:p>
          <a:p>
            <a:r>
              <a:rPr lang="en-US" dirty="0" smtClean="0">
                <a:latin typeface="Comic Sans MS" pitchFamily="66" charset="0"/>
              </a:rPr>
              <a:t> A final goal of an informative speech is for the audience to remember the speech.</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686800" cy="6477000"/>
          </a:xfrm>
        </p:spPr>
        <p:txBody>
          <a:bodyPr>
            <a:normAutofit/>
          </a:bodyPr>
          <a:lstStyle/>
          <a:p>
            <a:r>
              <a:rPr lang="en-US" sz="3600" dirty="0" smtClean="0"/>
              <a:t>An informative speech aims to inform the audience about a specific topic. </a:t>
            </a:r>
          </a:p>
          <a:p>
            <a:r>
              <a:rPr lang="en-US" sz="3600" dirty="0" smtClean="0"/>
              <a:t>A persuasive speech aims to persuade the audience to perform a certain action or convince the audience to adopt the belief or opinion of the speaker.</a:t>
            </a:r>
          </a:p>
          <a:p>
            <a:r>
              <a:rPr lang="en-US" sz="3600" dirty="0" smtClean="0"/>
              <a:t>Many speeches will combine features of informative and persuasive speeches.</a:t>
            </a:r>
          </a:p>
          <a:p>
            <a:pPr>
              <a:buNone/>
            </a:pP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normAutofit/>
          </a:bodyPr>
          <a:lstStyle/>
          <a:p>
            <a:endParaRPr lang="en-US" dirty="0" smtClean="0"/>
          </a:p>
          <a:p>
            <a:r>
              <a:rPr lang="en-US" dirty="0" smtClean="0"/>
              <a:t>Know the audience: the types of knowledge they possess, the core beliefs they hold, and what motivates them to undertake actions. </a:t>
            </a:r>
          </a:p>
          <a:p>
            <a:r>
              <a:rPr lang="en-US" dirty="0" smtClean="0"/>
              <a:t>Considering the purpose of the speech will help determine if the speech should use more of the features of informative or persuasive speeches.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Informative Patterns </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speeches: presents information how something is done , made or occurs</a:t>
            </a:r>
            <a:endParaRPr lang="en-US" dirty="0"/>
          </a:p>
          <a:p>
            <a:r>
              <a:rPr lang="en-US" dirty="0" smtClean="0"/>
              <a:t>Expository speeches: presents information that provides carefully researched in-depth knowledge about a complex topic.</a:t>
            </a:r>
          </a:p>
          <a:p>
            <a:pPr>
              <a:buNone/>
            </a:pPr>
            <a:r>
              <a:rPr lang="en-US" dirty="0" smtClean="0"/>
              <a:t>			These include  political. Economic, 		social, religious, or ethical issue;  			forces of history: a theory, principle , 		or law and a creative work</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019800"/>
          </a:xfrm>
        </p:spPr>
        <p:txBody>
          <a:bodyPr/>
          <a:lstStyle/>
          <a:p>
            <a:r>
              <a:rPr lang="en-US" sz="4000" dirty="0" smtClean="0"/>
              <a:t>5.  Address different learning styles:  </a:t>
            </a:r>
          </a:p>
          <a:p>
            <a:endParaRPr lang="en-US" dirty="0" smtClean="0"/>
          </a:p>
          <a:p>
            <a:r>
              <a:rPr lang="en-US" dirty="0" smtClean="0"/>
              <a:t>Feeling- provide concrete, and vivid images, examples, stories..  </a:t>
            </a:r>
          </a:p>
          <a:p>
            <a:endParaRPr lang="en-US" dirty="0" smtClean="0"/>
          </a:p>
          <a:p>
            <a:r>
              <a:rPr lang="en-US" dirty="0" smtClean="0"/>
              <a:t>Watching- visual aids  thinking- rhetorical questions, explanations, statistics  </a:t>
            </a:r>
          </a:p>
          <a:p>
            <a:endParaRPr lang="en-US" dirty="0" smtClean="0"/>
          </a:p>
          <a:p>
            <a:r>
              <a:rPr lang="en-US" dirty="0" smtClean="0"/>
              <a:t>Doing- encourage your listeners to do something during or after your speech.</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8130" name="Picture 2" descr="http://reader11.documents.mx/store03/slide/492014/548082e7b479595e578b46c7/document-22.png"/>
          <p:cNvPicPr>
            <a:picLocks noChangeAspect="1" noChangeArrowheads="1"/>
          </p:cNvPicPr>
          <p:nvPr/>
        </p:nvPicPr>
        <p:blipFill>
          <a:blip r:embed="rId2"/>
          <a:srcRect/>
          <a:stretch>
            <a:fillRect/>
          </a:stretch>
        </p:blipFill>
        <p:spPr bwMode="auto">
          <a:xfrm>
            <a:off x="0" y="0"/>
            <a:ext cx="9855200" cy="73914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Address Diverse Learning Styles </a:t>
            </a:r>
            <a:endParaRPr lang="en-US" dirty="0"/>
          </a:p>
        </p:txBody>
      </p:sp>
      <p:sp>
        <p:nvSpPr>
          <p:cNvPr id="3" name="Content Placeholder 2"/>
          <p:cNvSpPr>
            <a:spLocks noGrp="1"/>
          </p:cNvSpPr>
          <p:nvPr>
            <p:ph idx="1"/>
          </p:nvPr>
        </p:nvSpPr>
        <p:spPr/>
        <p:txBody>
          <a:bodyPr>
            <a:normAutofit/>
          </a:bodyPr>
          <a:lstStyle/>
          <a:p>
            <a:pPr>
              <a:buNone/>
            </a:pPr>
            <a:endParaRPr lang="en-US" dirty="0"/>
          </a:p>
          <a:p>
            <a:r>
              <a:rPr lang="en-US" dirty="0" smtClean="0"/>
              <a:t>Because the members of your audience learn differently, you will be most successful at informing all your audience when you present your information in ways that appeal to all styles of learning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Informative Speech</a:t>
            </a:r>
            <a:endParaRPr lang="en-US" dirty="0"/>
          </a:p>
        </p:txBody>
      </p:sp>
      <p:sp>
        <p:nvSpPr>
          <p:cNvPr id="3" name="Subtitle 2"/>
          <p:cNvSpPr>
            <a:spLocks noGrp="1"/>
          </p:cNvSpPr>
          <p:nvPr>
            <p:ph type="subTitle" idx="1"/>
          </p:nvPr>
        </p:nvSpPr>
        <p:spPr/>
        <p:txBody>
          <a:bodyPr/>
          <a:lstStyle/>
          <a:p>
            <a:endParaRPr lang="en-US"/>
          </a:p>
        </p:txBody>
      </p:sp>
      <p:pic>
        <p:nvPicPr>
          <p:cNvPr id="4" name="Picture 2" descr="Image result for creativity, productivity image"/>
          <p:cNvPicPr>
            <a:picLocks noChangeAspect="1" noChangeArrowheads="1"/>
          </p:cNvPicPr>
          <p:nvPr/>
        </p:nvPicPr>
        <p:blipFill>
          <a:blip r:embed="rId2"/>
          <a:srcRect/>
          <a:stretch>
            <a:fillRect/>
          </a:stretch>
        </p:blipFill>
        <p:spPr bwMode="auto">
          <a:xfrm>
            <a:off x="2590800" y="228600"/>
            <a:ext cx="4254500" cy="1905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Address the watching dimension by using </a:t>
            </a:r>
            <a:r>
              <a:rPr lang="en-US" b="1" dirty="0" smtClean="0"/>
              <a:t>visual aids.</a:t>
            </a:r>
          </a:p>
          <a:p>
            <a:endParaRPr lang="en-US" dirty="0" smtClean="0"/>
          </a:p>
          <a:p>
            <a:r>
              <a:rPr lang="en-US" dirty="0" smtClean="0"/>
              <a:t> Address the thinking dimension by </a:t>
            </a:r>
            <a:r>
              <a:rPr lang="en-US" b="1" dirty="0" smtClean="0"/>
              <a:t>including definitions, explanations, and statistics.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Address the doing dimension by </a:t>
            </a:r>
            <a:r>
              <a:rPr lang="en-US" b="1" dirty="0" smtClean="0"/>
              <a:t>encouraging your listeners to do something during the speech or afterward.</a:t>
            </a:r>
            <a:endParaRPr lang="en-US" dirty="0" smtClean="0"/>
          </a:p>
          <a:p>
            <a:r>
              <a:rPr lang="en-US" dirty="0" smtClean="0"/>
              <a:t> Rounding the learning cycle in this way ensures that you address the diverse learning style preferences of your audience and make the </a:t>
            </a:r>
            <a:r>
              <a:rPr lang="en-US" b="1" i="1" dirty="0" smtClean="0"/>
              <a:t>speech understandable, meaningful, and memorable </a:t>
            </a:r>
            <a:r>
              <a:rPr lang="en-US" dirty="0" smtClean="0"/>
              <a:t>for all.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Methods of Informing</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1. Description- the informative method used to create an accurate, vivid, verbal picture of an object, geographical feature, setting, event, person, or image.  (visual aid- or provide vivid descriptions or both)</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Definition- </a:t>
            </a:r>
            <a:endParaRPr lang="en-US" dirty="0"/>
          </a:p>
        </p:txBody>
      </p:sp>
      <p:sp>
        <p:nvSpPr>
          <p:cNvPr id="3" name="Content Placeholder 2"/>
          <p:cNvSpPr>
            <a:spLocks noGrp="1"/>
          </p:cNvSpPr>
          <p:nvPr>
            <p:ph idx="1"/>
          </p:nvPr>
        </p:nvSpPr>
        <p:spPr/>
        <p:txBody>
          <a:bodyPr>
            <a:normAutofit/>
          </a:bodyPr>
          <a:lstStyle/>
          <a:p>
            <a:r>
              <a:rPr lang="en-US" dirty="0"/>
              <a:t>M</a:t>
            </a:r>
            <a:r>
              <a:rPr lang="en-US" dirty="0" smtClean="0"/>
              <a:t>ethod of informing that explains the meaning of something.  </a:t>
            </a:r>
            <a:endParaRPr lang="en-US" dirty="0" smtClean="0"/>
          </a:p>
          <a:p>
            <a:r>
              <a:rPr lang="en-US" dirty="0" smtClean="0"/>
              <a:t> </a:t>
            </a:r>
            <a:r>
              <a:rPr lang="en-US" dirty="0" smtClean="0"/>
              <a:t>Can be </a:t>
            </a:r>
            <a:r>
              <a:rPr lang="en-US" i="1" dirty="0" smtClean="0"/>
              <a:t>classifying it or differentiating it</a:t>
            </a:r>
            <a:r>
              <a:rPr lang="en-US" dirty="0" smtClean="0"/>
              <a:t> from  similar ideas</a:t>
            </a:r>
            <a:r>
              <a:rPr lang="en-US" dirty="0" smtClean="0"/>
              <a:t>.</a:t>
            </a:r>
          </a:p>
          <a:p>
            <a:r>
              <a:rPr lang="en-US" dirty="0" smtClean="0"/>
              <a:t> </a:t>
            </a:r>
            <a:r>
              <a:rPr lang="en-US" dirty="0" smtClean="0"/>
              <a:t>Can define by </a:t>
            </a:r>
            <a:r>
              <a:rPr lang="en-US" i="1" dirty="0" smtClean="0"/>
              <a:t>giving its history or how it came to exist.</a:t>
            </a:r>
            <a:r>
              <a:rPr lang="en-US" dirty="0" smtClean="0"/>
              <a:t>  </a:t>
            </a:r>
            <a:endParaRPr lang="en-US" dirty="0" smtClean="0"/>
          </a:p>
          <a:p>
            <a:r>
              <a:rPr lang="en-US" dirty="0" smtClean="0"/>
              <a:t>Can </a:t>
            </a:r>
            <a:r>
              <a:rPr lang="en-US" dirty="0" smtClean="0"/>
              <a:t>define by </a:t>
            </a:r>
            <a:r>
              <a:rPr lang="en-US" i="1" dirty="0" smtClean="0"/>
              <a:t>explaining its use or function</a:t>
            </a:r>
            <a:r>
              <a:rPr lang="en-US" dirty="0" smtClean="0"/>
              <a:t>. </a:t>
            </a:r>
            <a:endParaRPr lang="en-US" dirty="0" smtClean="0"/>
          </a:p>
          <a:p>
            <a:r>
              <a:rPr lang="en-US" dirty="0" smtClean="0"/>
              <a:t> Can define by using a</a:t>
            </a:r>
            <a:r>
              <a:rPr lang="en-US" i="1" dirty="0" smtClean="0"/>
              <a:t> synonym or antonym. </a:t>
            </a: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3.  Compare or Contrast- </a:t>
            </a:r>
            <a:endParaRPr lang="en-US" dirty="0">
              <a:latin typeface="Comic Sans MS" pitchFamily="66" charset="0"/>
            </a:endParaRPr>
          </a:p>
        </p:txBody>
      </p:sp>
      <p:sp>
        <p:nvSpPr>
          <p:cNvPr id="3" name="Content Placeholder 2"/>
          <p:cNvSpPr>
            <a:spLocks noGrp="1"/>
          </p:cNvSpPr>
          <p:nvPr>
            <p:ph idx="1"/>
          </p:nvPr>
        </p:nvSpPr>
        <p:spPr/>
        <p:txBody>
          <a:bodyPr>
            <a:normAutofit fontScale="85000" lnSpcReduction="10000"/>
          </a:bodyPr>
          <a:lstStyle/>
          <a:p>
            <a:r>
              <a:rPr lang="en-US" dirty="0">
                <a:latin typeface="Comic Sans MS" pitchFamily="66" charset="0"/>
              </a:rPr>
              <a:t>F</a:t>
            </a:r>
            <a:r>
              <a:rPr lang="en-US" dirty="0" smtClean="0">
                <a:latin typeface="Comic Sans MS" pitchFamily="66" charset="0"/>
              </a:rPr>
              <a:t>ocuses on how something is similar to and different from other things. </a:t>
            </a:r>
          </a:p>
          <a:p>
            <a:pPr algn="ctr"/>
            <a:endParaRPr lang="en-US" sz="5200" dirty="0" smtClean="0"/>
          </a:p>
          <a:p>
            <a:pPr lvl="0" algn="ctr"/>
            <a:r>
              <a:rPr lang="en-US" sz="5200" dirty="0" smtClean="0">
                <a:latin typeface="Comic Sans MS" pitchFamily="66" charset="0"/>
              </a:rPr>
              <a:t>4. Narration- </a:t>
            </a:r>
          </a:p>
          <a:p>
            <a:endParaRPr lang="en-US" dirty="0" smtClean="0"/>
          </a:p>
          <a:p>
            <a:endParaRPr lang="en-US" dirty="0" smtClean="0"/>
          </a:p>
          <a:p>
            <a:r>
              <a:rPr lang="en-US" dirty="0" smtClean="0">
                <a:latin typeface="Comic Sans MS" pitchFamily="66" charset="0"/>
              </a:rPr>
              <a:t>Recounts an autobiographical or biographical event, myth, story or some other account. Tell the story from beginning to end.</a:t>
            </a:r>
          </a:p>
          <a:p>
            <a:endParaRPr lang="en-US" dirty="0" smtClean="0"/>
          </a:p>
          <a:p>
            <a:endParaRPr lang="en-US" dirty="0"/>
          </a:p>
        </p:txBody>
      </p:sp>
      <p:sp>
        <p:nvSpPr>
          <p:cNvPr id="4" name="Title 1"/>
          <p:cNvSpPr txBox="1">
            <a:spLocks/>
          </p:cNvSpPr>
          <p:nvPr/>
        </p:nvSpPr>
        <p:spPr>
          <a:xfrm>
            <a:off x="381000" y="2971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Comic Sans MS" pitchFamily="66"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3250" name="Picture 2" descr="http://reader11.documents.mx/store02/slide/422014/5442f083afaf9f0e118b47b6/document-1.png"/>
          <p:cNvPicPr>
            <a:picLocks noChangeAspect="1" noChangeArrowheads="1"/>
          </p:cNvPicPr>
          <p:nvPr/>
        </p:nvPicPr>
        <p:blipFill>
          <a:blip r:embed="rId2"/>
          <a:srcRect/>
          <a:stretch>
            <a:fillRect/>
          </a:stretch>
        </p:blipFill>
        <p:spPr bwMode="auto">
          <a:xfrm>
            <a:off x="0" y="0"/>
            <a:ext cx="9143998"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Characteristics of Effective Informative Speaking</a:t>
            </a:r>
            <a:r>
              <a:rPr lang="en-US" dirty="0" smtClean="0"/>
              <a:t/>
            </a:r>
            <a:br>
              <a:rPr lang="en-US" dirty="0" smtClean="0"/>
            </a:br>
            <a:endParaRPr lang="en-US" dirty="0"/>
          </a:p>
        </p:txBody>
      </p:sp>
      <p:sp>
        <p:nvSpPr>
          <p:cNvPr id="3" name="Content Placeholder 2"/>
          <p:cNvSpPr>
            <a:spLocks noGrp="1"/>
          </p:cNvSpPr>
          <p:nvPr>
            <p:ph idx="1"/>
          </p:nvPr>
        </p:nvSpPr>
        <p:spPr>
          <a:xfrm>
            <a:off x="0" y="1295400"/>
            <a:ext cx="8839200" cy="5562600"/>
          </a:xfrm>
        </p:spPr>
        <p:txBody>
          <a:bodyPr>
            <a:normAutofit/>
          </a:bodyPr>
          <a:lstStyle/>
          <a:p>
            <a:endParaRPr lang="en-US" dirty="0" smtClean="0"/>
          </a:p>
          <a:p>
            <a:r>
              <a:rPr lang="en-US" dirty="0" smtClean="0"/>
              <a:t>1. Intellectually Stimulating-</a:t>
            </a:r>
          </a:p>
          <a:p>
            <a:r>
              <a:rPr lang="en-US" dirty="0" smtClean="0"/>
              <a:t>2.  Relevant- </a:t>
            </a:r>
          </a:p>
          <a:p>
            <a:r>
              <a:rPr lang="en-US" dirty="0" smtClean="0"/>
              <a:t>3.  Creative-</a:t>
            </a:r>
          </a:p>
          <a:p>
            <a:r>
              <a:rPr lang="en-US" dirty="0" smtClean="0"/>
              <a:t>4.  Memorable-</a:t>
            </a:r>
          </a:p>
          <a:p>
            <a:r>
              <a:rPr lang="en-US" dirty="0" smtClean="0"/>
              <a:t>5.  Address different learning styles: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Intellectually Stimulating- </a:t>
            </a:r>
            <a:br>
              <a:rPr lang="en-US" dirty="0" smtClean="0"/>
            </a:br>
            <a:endParaRPr lang="en-US" dirty="0"/>
          </a:p>
        </p:txBody>
      </p:sp>
      <p:sp>
        <p:nvSpPr>
          <p:cNvPr id="3" name="Content Placeholder 2"/>
          <p:cNvSpPr>
            <a:spLocks noGrp="1"/>
          </p:cNvSpPr>
          <p:nvPr>
            <p:ph idx="1"/>
          </p:nvPr>
        </p:nvSpPr>
        <p:spPr/>
        <p:txBody>
          <a:bodyPr/>
          <a:lstStyle/>
          <a:p>
            <a:endParaRPr lang="en-US" sz="3600" dirty="0" smtClean="0"/>
          </a:p>
          <a:p>
            <a:r>
              <a:rPr lang="en-US" sz="3600" dirty="0" smtClean="0"/>
              <a:t> New information or information that is explained in a way that piques audience members’ interest.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Intellectually </a:t>
            </a:r>
            <a:r>
              <a:rPr lang="en-US" dirty="0"/>
              <a:t>S</a:t>
            </a:r>
            <a:r>
              <a:rPr lang="en-US" dirty="0" smtClean="0"/>
              <a:t>timulating</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buNone/>
            </a:pPr>
            <a:r>
              <a:rPr lang="en-US" dirty="0" smtClean="0"/>
              <a:t>Your audience will perceive information to be intellectually stimulating when </a:t>
            </a:r>
          </a:p>
          <a:p>
            <a:r>
              <a:rPr lang="en-US" dirty="0" smtClean="0"/>
              <a:t>it is new to them and </a:t>
            </a:r>
          </a:p>
          <a:p>
            <a:r>
              <a:rPr lang="en-US" dirty="0" smtClean="0"/>
              <a:t>when it is explained in a way that grabs their curiosity and excites their interest.</a:t>
            </a:r>
          </a:p>
          <a:p>
            <a:r>
              <a:rPr lang="en-US" dirty="0" smtClean="0"/>
              <a:t> By new information, we mean information that most of your audience is unfamiliar with or new insights into a topic with which they are already familiar.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a:bodyPr>
          <a:lstStyle/>
          <a:p>
            <a:r>
              <a:rPr lang="en-US" dirty="0" smtClean="0"/>
              <a:t>If your audience is unfamiliar with your topic, you should consider how you might tap the members’ natural curiosity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1393</Words>
  <Application>Microsoft Office PowerPoint</Application>
  <PresentationFormat>On-screen Show (4:3)</PresentationFormat>
  <Paragraphs>156</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Don't use slang or colloquial expressions. </vt:lpstr>
      <vt:lpstr>PowerPoint Presentation</vt:lpstr>
      <vt:lpstr>Informative Speech</vt:lpstr>
      <vt:lpstr>PowerPoint Presentation</vt:lpstr>
      <vt:lpstr>Characteristics of Effective Informative Speaking </vt:lpstr>
      <vt:lpstr>1. Intellectually Stimulating-  </vt:lpstr>
      <vt:lpstr>Intellectually Stimulating</vt:lpstr>
      <vt:lpstr>PowerPoint Presentation</vt:lpstr>
      <vt:lpstr> INTELLECTUALLY STIMULATING</vt:lpstr>
      <vt:lpstr>PowerPoint Presentation</vt:lpstr>
      <vt:lpstr>2.  Relevant-  </vt:lpstr>
      <vt:lpstr>Relevant Presenter</vt:lpstr>
      <vt:lpstr> Some useful tips:  </vt:lpstr>
      <vt:lpstr>3.  Creative- </vt:lpstr>
      <vt:lpstr>Creative</vt:lpstr>
      <vt:lpstr>PowerPoint Presentation</vt:lpstr>
      <vt:lpstr>Creative </vt:lpstr>
      <vt:lpstr>For the creative process to work, you have to give yourself time</vt:lpstr>
      <vt:lpstr>Creative </vt:lpstr>
      <vt:lpstr>PowerPoint Presentation</vt:lpstr>
      <vt:lpstr>PowerPoint Presentation</vt:lpstr>
      <vt:lpstr>Memorable </vt:lpstr>
      <vt:lpstr>PowerPoint Presentation</vt:lpstr>
      <vt:lpstr>. Techniques for making informative speech material memorable </vt:lpstr>
      <vt:lpstr>Presentational aids</vt:lpstr>
      <vt:lpstr>PowerPoint Presentation</vt:lpstr>
      <vt:lpstr>Repetition</vt:lpstr>
      <vt:lpstr>Transitions in a speech-example</vt:lpstr>
      <vt:lpstr>PowerPoint Presentation</vt:lpstr>
      <vt:lpstr> Mnemonics and acronyms </vt:lpstr>
      <vt:lpstr> Demonstration- </vt:lpstr>
      <vt:lpstr>Goals</vt:lpstr>
      <vt:lpstr>PowerPoint Presentation</vt:lpstr>
      <vt:lpstr>PowerPoint Presentation</vt:lpstr>
      <vt:lpstr>Common Informative Patterns </vt:lpstr>
      <vt:lpstr>PowerPoint Presentation</vt:lpstr>
      <vt:lpstr>PowerPoint Presentation</vt:lpstr>
      <vt:lpstr> Address Diverse Learning Styles </vt:lpstr>
      <vt:lpstr>PowerPoint Presentation</vt:lpstr>
      <vt:lpstr>PowerPoint Presentation</vt:lpstr>
      <vt:lpstr>Methods of Informing </vt:lpstr>
      <vt:lpstr>2.  Definition- </vt:lpstr>
      <vt:lpstr>3.  Compare or Contrast-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NSU</dc:creator>
  <cp:lastModifiedBy>Unnayan</cp:lastModifiedBy>
  <cp:revision>36</cp:revision>
  <dcterms:created xsi:type="dcterms:W3CDTF">2016-03-07T03:57:38Z</dcterms:created>
  <dcterms:modified xsi:type="dcterms:W3CDTF">2020-09-02T05:16:45Z</dcterms:modified>
</cp:coreProperties>
</file>