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70" r:id="rId11"/>
    <p:sldId id="271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D2E6CC-2DA2-46AF-A80A-ED4717EFC473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7BB0676-6C50-4A68-8CD3-C6427514585A}">
      <dgm:prSet/>
      <dgm:spPr/>
      <dgm:t>
        <a:bodyPr/>
        <a:lstStyle/>
        <a:p>
          <a:r>
            <a:rPr lang="en-US" b="1"/>
            <a:t>Nonverbal communication </a:t>
          </a:r>
          <a:r>
            <a:rPr lang="en-US"/>
            <a:t>are cues we send with our body, voice, space, time, and appearance to support, modify, contradict, or even replace a verbal message. </a:t>
          </a:r>
        </a:p>
      </dgm:t>
    </dgm:pt>
    <dgm:pt modelId="{426BAC77-4A49-4CF9-A114-F39601E7D947}" type="parTrans" cxnId="{20479DF5-67EE-43CD-9DA6-0E4E0E49F8E6}">
      <dgm:prSet/>
      <dgm:spPr/>
      <dgm:t>
        <a:bodyPr/>
        <a:lstStyle/>
        <a:p>
          <a:endParaRPr lang="en-US"/>
        </a:p>
      </dgm:t>
    </dgm:pt>
    <dgm:pt modelId="{21271F3E-C25F-4282-8455-33AFD1EE91BA}" type="sibTrans" cxnId="{20479DF5-67EE-43CD-9DA6-0E4E0E49F8E6}">
      <dgm:prSet/>
      <dgm:spPr/>
      <dgm:t>
        <a:bodyPr/>
        <a:lstStyle/>
        <a:p>
          <a:endParaRPr lang="en-US"/>
        </a:p>
      </dgm:t>
    </dgm:pt>
    <dgm:pt modelId="{7CC44A87-2018-41BB-9E92-580DD40A40A1}">
      <dgm:prSet/>
      <dgm:spPr/>
      <dgm:t>
        <a:bodyPr/>
        <a:lstStyle/>
        <a:p>
          <a:r>
            <a:rPr lang="en-US"/>
            <a:t>We use nonverbal communication to:</a:t>
          </a:r>
        </a:p>
      </dgm:t>
    </dgm:pt>
    <dgm:pt modelId="{3B643350-4AC9-4C3D-8E8D-01739E32A54A}" type="parTrans" cxnId="{FC91F989-CCF2-4139-8E5B-2286E8687754}">
      <dgm:prSet/>
      <dgm:spPr/>
      <dgm:t>
        <a:bodyPr/>
        <a:lstStyle/>
        <a:p>
          <a:endParaRPr lang="en-US"/>
        </a:p>
      </dgm:t>
    </dgm:pt>
    <dgm:pt modelId="{6A7B170F-1F60-42A6-9E35-A445FA1E2E83}" type="sibTrans" cxnId="{FC91F989-CCF2-4139-8E5B-2286E8687754}">
      <dgm:prSet/>
      <dgm:spPr/>
      <dgm:t>
        <a:bodyPr/>
        <a:lstStyle/>
        <a:p>
          <a:endParaRPr lang="en-US"/>
        </a:p>
      </dgm:t>
    </dgm:pt>
    <dgm:pt modelId="{5B292006-CCC0-4680-A3F7-1CAC90B4A258}">
      <dgm:prSet/>
      <dgm:spPr/>
      <dgm:t>
        <a:bodyPr/>
        <a:lstStyle/>
        <a:p>
          <a:r>
            <a:rPr lang="en-US" dirty="0"/>
            <a:t>Emphasize, substitute or contradict verbal messages.</a:t>
          </a:r>
        </a:p>
      </dgm:t>
    </dgm:pt>
    <dgm:pt modelId="{17A38FF6-8DA5-49F9-A90D-D57A3C1DFF3F}" type="parTrans" cxnId="{B49B7F4D-506B-4928-9C86-126D3CCC8AD0}">
      <dgm:prSet/>
      <dgm:spPr/>
      <dgm:t>
        <a:bodyPr/>
        <a:lstStyle/>
        <a:p>
          <a:endParaRPr lang="en-US"/>
        </a:p>
      </dgm:t>
    </dgm:pt>
    <dgm:pt modelId="{8DAA2AFB-463E-46C5-AE0E-C63D753F70F8}" type="sibTrans" cxnId="{B49B7F4D-506B-4928-9C86-126D3CCC8AD0}">
      <dgm:prSet/>
      <dgm:spPr/>
      <dgm:t>
        <a:bodyPr/>
        <a:lstStyle/>
        <a:p>
          <a:endParaRPr lang="en-US"/>
        </a:p>
      </dgm:t>
    </dgm:pt>
    <dgm:pt modelId="{3600F87A-257E-4947-ACDE-51A1CA753238}">
      <dgm:prSet/>
      <dgm:spPr/>
      <dgm:t>
        <a:bodyPr/>
        <a:lstStyle/>
        <a:p>
          <a:r>
            <a:rPr lang="en-US"/>
            <a:t>Repeat, elaborate, or finish a verbal message. </a:t>
          </a:r>
        </a:p>
      </dgm:t>
    </dgm:pt>
    <dgm:pt modelId="{F5F02249-9773-4E03-A4AF-F7330C595635}" type="parTrans" cxnId="{DAA7D30E-FD31-410E-BF10-B9F4357C6A6C}">
      <dgm:prSet/>
      <dgm:spPr/>
      <dgm:t>
        <a:bodyPr/>
        <a:lstStyle/>
        <a:p>
          <a:endParaRPr lang="en-US"/>
        </a:p>
      </dgm:t>
    </dgm:pt>
    <dgm:pt modelId="{A5555B2B-BEE9-4C18-B9D3-2CBAE7011B04}" type="sibTrans" cxnId="{DAA7D30E-FD31-410E-BF10-B9F4357C6A6C}">
      <dgm:prSet/>
      <dgm:spPr/>
      <dgm:t>
        <a:bodyPr/>
        <a:lstStyle/>
        <a:p>
          <a:endParaRPr lang="en-US"/>
        </a:p>
      </dgm:t>
    </dgm:pt>
    <dgm:pt modelId="{85E37E4E-CB35-8E42-87DA-216DC6DE557F}" type="pres">
      <dgm:prSet presAssocID="{C1D2E6CC-2DA2-46AF-A80A-ED4717EFC473}" presName="Name0" presStyleCnt="0">
        <dgm:presLayoutVars>
          <dgm:dir/>
          <dgm:animLvl val="lvl"/>
          <dgm:resizeHandles val="exact"/>
        </dgm:presLayoutVars>
      </dgm:prSet>
      <dgm:spPr/>
    </dgm:pt>
    <dgm:pt modelId="{3ADE5B9B-7AFF-1B4F-9E50-7710C521BCC3}" type="pres">
      <dgm:prSet presAssocID="{7CC44A87-2018-41BB-9E92-580DD40A40A1}" presName="boxAndChildren" presStyleCnt="0"/>
      <dgm:spPr/>
    </dgm:pt>
    <dgm:pt modelId="{8F6DCCCC-3BC6-0043-86A3-8DAA5EE9057D}" type="pres">
      <dgm:prSet presAssocID="{7CC44A87-2018-41BB-9E92-580DD40A40A1}" presName="parentTextBox" presStyleLbl="node1" presStyleIdx="0" presStyleCnt="2"/>
      <dgm:spPr/>
    </dgm:pt>
    <dgm:pt modelId="{859B26BE-062E-574D-8BF9-1E7D3E7F3120}" type="pres">
      <dgm:prSet presAssocID="{7CC44A87-2018-41BB-9E92-580DD40A40A1}" presName="entireBox" presStyleLbl="node1" presStyleIdx="0" presStyleCnt="2"/>
      <dgm:spPr/>
    </dgm:pt>
    <dgm:pt modelId="{0B61F69E-8B1B-B540-9ED2-8155583D3EAD}" type="pres">
      <dgm:prSet presAssocID="{7CC44A87-2018-41BB-9E92-580DD40A40A1}" presName="descendantBox" presStyleCnt="0"/>
      <dgm:spPr/>
    </dgm:pt>
    <dgm:pt modelId="{5EDC2131-101B-144D-9135-1EE2B4D9CCBD}" type="pres">
      <dgm:prSet presAssocID="{5B292006-CCC0-4680-A3F7-1CAC90B4A258}" presName="childTextBox" presStyleLbl="fgAccFollowNode1" presStyleIdx="0" presStyleCnt="2">
        <dgm:presLayoutVars>
          <dgm:bulletEnabled val="1"/>
        </dgm:presLayoutVars>
      </dgm:prSet>
      <dgm:spPr/>
    </dgm:pt>
    <dgm:pt modelId="{055DD6C3-2D0B-074F-A3C3-30D6314DA93C}" type="pres">
      <dgm:prSet presAssocID="{3600F87A-257E-4947-ACDE-51A1CA753238}" presName="childTextBox" presStyleLbl="fgAccFollowNode1" presStyleIdx="1" presStyleCnt="2">
        <dgm:presLayoutVars>
          <dgm:bulletEnabled val="1"/>
        </dgm:presLayoutVars>
      </dgm:prSet>
      <dgm:spPr/>
    </dgm:pt>
    <dgm:pt modelId="{6DA180CE-0A68-384D-BAB5-F27E6CDA70FC}" type="pres">
      <dgm:prSet presAssocID="{21271F3E-C25F-4282-8455-33AFD1EE91BA}" presName="sp" presStyleCnt="0"/>
      <dgm:spPr/>
    </dgm:pt>
    <dgm:pt modelId="{F96176DA-8AA4-F146-ABE7-2941C18BF24B}" type="pres">
      <dgm:prSet presAssocID="{17BB0676-6C50-4A68-8CD3-C6427514585A}" presName="arrowAndChildren" presStyleCnt="0"/>
      <dgm:spPr/>
    </dgm:pt>
    <dgm:pt modelId="{3468F8F4-E09B-FE4C-8562-666417B41AE1}" type="pres">
      <dgm:prSet presAssocID="{17BB0676-6C50-4A68-8CD3-C6427514585A}" presName="parentTextArrow" presStyleLbl="node1" presStyleIdx="1" presStyleCnt="2"/>
      <dgm:spPr/>
    </dgm:pt>
  </dgm:ptLst>
  <dgm:cxnLst>
    <dgm:cxn modelId="{DAA7D30E-FD31-410E-BF10-B9F4357C6A6C}" srcId="{7CC44A87-2018-41BB-9E92-580DD40A40A1}" destId="{3600F87A-257E-4947-ACDE-51A1CA753238}" srcOrd="1" destOrd="0" parTransId="{F5F02249-9773-4E03-A4AF-F7330C595635}" sibTransId="{A5555B2B-BEE9-4C18-B9D3-2CBAE7011B04}"/>
    <dgm:cxn modelId="{94AECD38-074F-7349-B426-06E7A107FCF7}" type="presOf" srcId="{5B292006-CCC0-4680-A3F7-1CAC90B4A258}" destId="{5EDC2131-101B-144D-9135-1EE2B4D9CCBD}" srcOrd="0" destOrd="0" presId="urn:microsoft.com/office/officeart/2005/8/layout/process4"/>
    <dgm:cxn modelId="{705E593C-793B-1C47-96C1-237B90F7A221}" type="presOf" srcId="{C1D2E6CC-2DA2-46AF-A80A-ED4717EFC473}" destId="{85E37E4E-CB35-8E42-87DA-216DC6DE557F}" srcOrd="0" destOrd="0" presId="urn:microsoft.com/office/officeart/2005/8/layout/process4"/>
    <dgm:cxn modelId="{5CAF483D-45A8-B44C-88B8-B2628C9F0F3C}" type="presOf" srcId="{7CC44A87-2018-41BB-9E92-580DD40A40A1}" destId="{8F6DCCCC-3BC6-0043-86A3-8DAA5EE9057D}" srcOrd="0" destOrd="0" presId="urn:microsoft.com/office/officeart/2005/8/layout/process4"/>
    <dgm:cxn modelId="{B49B7F4D-506B-4928-9C86-126D3CCC8AD0}" srcId="{7CC44A87-2018-41BB-9E92-580DD40A40A1}" destId="{5B292006-CCC0-4680-A3F7-1CAC90B4A258}" srcOrd="0" destOrd="0" parTransId="{17A38FF6-8DA5-49F9-A90D-D57A3C1DFF3F}" sibTransId="{8DAA2AFB-463E-46C5-AE0E-C63D753F70F8}"/>
    <dgm:cxn modelId="{FC91F989-CCF2-4139-8E5B-2286E8687754}" srcId="{C1D2E6CC-2DA2-46AF-A80A-ED4717EFC473}" destId="{7CC44A87-2018-41BB-9E92-580DD40A40A1}" srcOrd="1" destOrd="0" parTransId="{3B643350-4AC9-4C3D-8E8D-01739E32A54A}" sibTransId="{6A7B170F-1F60-42A6-9E35-A445FA1E2E83}"/>
    <dgm:cxn modelId="{639549B7-BBD1-0B4E-A814-31BE818B5C5F}" type="presOf" srcId="{3600F87A-257E-4947-ACDE-51A1CA753238}" destId="{055DD6C3-2D0B-074F-A3C3-30D6314DA93C}" srcOrd="0" destOrd="0" presId="urn:microsoft.com/office/officeart/2005/8/layout/process4"/>
    <dgm:cxn modelId="{E20983C9-6CD4-E544-85AB-24C35EB15999}" type="presOf" srcId="{7CC44A87-2018-41BB-9E92-580DD40A40A1}" destId="{859B26BE-062E-574D-8BF9-1E7D3E7F3120}" srcOrd="1" destOrd="0" presId="urn:microsoft.com/office/officeart/2005/8/layout/process4"/>
    <dgm:cxn modelId="{72BD93D3-53E1-BE4D-AEF4-597CA12215C6}" type="presOf" srcId="{17BB0676-6C50-4A68-8CD3-C6427514585A}" destId="{3468F8F4-E09B-FE4C-8562-666417B41AE1}" srcOrd="0" destOrd="0" presId="urn:microsoft.com/office/officeart/2005/8/layout/process4"/>
    <dgm:cxn modelId="{20479DF5-67EE-43CD-9DA6-0E4E0E49F8E6}" srcId="{C1D2E6CC-2DA2-46AF-A80A-ED4717EFC473}" destId="{17BB0676-6C50-4A68-8CD3-C6427514585A}" srcOrd="0" destOrd="0" parTransId="{426BAC77-4A49-4CF9-A114-F39601E7D947}" sibTransId="{21271F3E-C25F-4282-8455-33AFD1EE91BA}"/>
    <dgm:cxn modelId="{C5D9E7A3-7EED-EA42-9F4B-A730A4585094}" type="presParOf" srcId="{85E37E4E-CB35-8E42-87DA-216DC6DE557F}" destId="{3ADE5B9B-7AFF-1B4F-9E50-7710C521BCC3}" srcOrd="0" destOrd="0" presId="urn:microsoft.com/office/officeart/2005/8/layout/process4"/>
    <dgm:cxn modelId="{3269FAC9-2CCC-464F-A287-16CE4976D950}" type="presParOf" srcId="{3ADE5B9B-7AFF-1B4F-9E50-7710C521BCC3}" destId="{8F6DCCCC-3BC6-0043-86A3-8DAA5EE9057D}" srcOrd="0" destOrd="0" presId="urn:microsoft.com/office/officeart/2005/8/layout/process4"/>
    <dgm:cxn modelId="{646BB7D4-A837-8447-86F7-B221CE06BF25}" type="presParOf" srcId="{3ADE5B9B-7AFF-1B4F-9E50-7710C521BCC3}" destId="{859B26BE-062E-574D-8BF9-1E7D3E7F3120}" srcOrd="1" destOrd="0" presId="urn:microsoft.com/office/officeart/2005/8/layout/process4"/>
    <dgm:cxn modelId="{223061CB-42A3-EC4C-AD5D-8EAF56E9D030}" type="presParOf" srcId="{3ADE5B9B-7AFF-1B4F-9E50-7710C521BCC3}" destId="{0B61F69E-8B1B-B540-9ED2-8155583D3EAD}" srcOrd="2" destOrd="0" presId="urn:microsoft.com/office/officeart/2005/8/layout/process4"/>
    <dgm:cxn modelId="{DDBF3100-B3DA-804F-9E6A-7D12DDC5A9CF}" type="presParOf" srcId="{0B61F69E-8B1B-B540-9ED2-8155583D3EAD}" destId="{5EDC2131-101B-144D-9135-1EE2B4D9CCBD}" srcOrd="0" destOrd="0" presId="urn:microsoft.com/office/officeart/2005/8/layout/process4"/>
    <dgm:cxn modelId="{B62E1186-D84D-3E46-8FA3-4AEDB271CFBA}" type="presParOf" srcId="{0B61F69E-8B1B-B540-9ED2-8155583D3EAD}" destId="{055DD6C3-2D0B-074F-A3C3-30D6314DA93C}" srcOrd="1" destOrd="0" presId="urn:microsoft.com/office/officeart/2005/8/layout/process4"/>
    <dgm:cxn modelId="{A3E89915-5E26-7049-AEE8-04DA380F9D3C}" type="presParOf" srcId="{85E37E4E-CB35-8E42-87DA-216DC6DE557F}" destId="{6DA180CE-0A68-384D-BAB5-F27E6CDA70FC}" srcOrd="1" destOrd="0" presId="urn:microsoft.com/office/officeart/2005/8/layout/process4"/>
    <dgm:cxn modelId="{19728A0F-9F0F-874A-A40F-D411464CEAE8}" type="presParOf" srcId="{85E37E4E-CB35-8E42-87DA-216DC6DE557F}" destId="{F96176DA-8AA4-F146-ABE7-2941C18BF24B}" srcOrd="2" destOrd="0" presId="urn:microsoft.com/office/officeart/2005/8/layout/process4"/>
    <dgm:cxn modelId="{53F7FAA2-A884-4143-980B-5135295FCDF7}" type="presParOf" srcId="{F96176DA-8AA4-F146-ABE7-2941C18BF24B}" destId="{3468F8F4-E09B-FE4C-8562-666417B41AE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B26BE-062E-574D-8BF9-1E7D3E7F3120}">
      <dsp:nvSpPr>
        <dsp:cNvPr id="0" name=""/>
        <dsp:cNvSpPr/>
      </dsp:nvSpPr>
      <dsp:spPr>
        <a:xfrm>
          <a:off x="0" y="2652000"/>
          <a:ext cx="10905066" cy="17399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We use nonverbal communication to:</a:t>
          </a:r>
        </a:p>
      </dsp:txBody>
      <dsp:txXfrm>
        <a:off x="0" y="2652000"/>
        <a:ext cx="10905066" cy="939599"/>
      </dsp:txXfrm>
    </dsp:sp>
    <dsp:sp modelId="{5EDC2131-101B-144D-9135-1EE2B4D9CCBD}">
      <dsp:nvSpPr>
        <dsp:cNvPr id="0" name=""/>
        <dsp:cNvSpPr/>
      </dsp:nvSpPr>
      <dsp:spPr>
        <a:xfrm>
          <a:off x="0" y="3556800"/>
          <a:ext cx="5452532" cy="80039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Emphasize, substitute or contradict verbal messages.</a:t>
          </a:r>
        </a:p>
      </dsp:txBody>
      <dsp:txXfrm>
        <a:off x="0" y="3556800"/>
        <a:ext cx="5452532" cy="800399"/>
      </dsp:txXfrm>
    </dsp:sp>
    <dsp:sp modelId="{055DD6C3-2D0B-074F-A3C3-30D6314DA93C}">
      <dsp:nvSpPr>
        <dsp:cNvPr id="0" name=""/>
        <dsp:cNvSpPr/>
      </dsp:nvSpPr>
      <dsp:spPr>
        <a:xfrm>
          <a:off x="5452533" y="3556800"/>
          <a:ext cx="5452532" cy="800399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Repeat, elaborate, or finish a verbal message. </a:t>
          </a:r>
        </a:p>
      </dsp:txBody>
      <dsp:txXfrm>
        <a:off x="5452533" y="3556800"/>
        <a:ext cx="5452532" cy="800399"/>
      </dsp:txXfrm>
    </dsp:sp>
    <dsp:sp modelId="{3468F8F4-E09B-FE4C-8562-666417B41AE1}">
      <dsp:nvSpPr>
        <dsp:cNvPr id="0" name=""/>
        <dsp:cNvSpPr/>
      </dsp:nvSpPr>
      <dsp:spPr>
        <a:xfrm rot="10800000">
          <a:off x="0" y="1981"/>
          <a:ext cx="10905066" cy="2676119"/>
        </a:xfrm>
        <a:prstGeom prst="upArrowCallou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Nonverbal communication </a:t>
          </a:r>
          <a:r>
            <a:rPr lang="en-US" sz="3100" kern="1200"/>
            <a:t>are cues we send with our body, voice, space, time, and appearance to support, modify, contradict, or even replace a verbal message. </a:t>
          </a:r>
        </a:p>
      </dsp:txBody>
      <dsp:txXfrm rot="10800000">
        <a:off x="0" y="1981"/>
        <a:ext cx="10905066" cy="1738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F3F1-547C-480C-BEBB-CBF6DC6C1967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B735-DB12-4EC7-902C-228DDF8F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3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F3F1-547C-480C-BEBB-CBF6DC6C1967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B735-DB12-4EC7-902C-228DDF8F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9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F3F1-547C-480C-BEBB-CBF6DC6C1967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B735-DB12-4EC7-902C-228DDF8F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7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F3F1-547C-480C-BEBB-CBF6DC6C1967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B735-DB12-4EC7-902C-228DDF8F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7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F3F1-547C-480C-BEBB-CBF6DC6C1967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B735-DB12-4EC7-902C-228DDF8F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5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F3F1-547C-480C-BEBB-CBF6DC6C1967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B735-DB12-4EC7-902C-228DDF8F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F3F1-547C-480C-BEBB-CBF6DC6C1967}" type="datetimeFigureOut">
              <a:rPr lang="en-US" smtClean="0"/>
              <a:t>3/10/21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B735-DB12-4EC7-902C-228DDF8F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F3F1-547C-480C-BEBB-CBF6DC6C1967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B735-DB12-4EC7-902C-228DDF8F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3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F3F1-547C-480C-BEBB-CBF6DC6C1967}" type="datetimeFigureOut">
              <a:rPr lang="en-US" smtClean="0"/>
              <a:t>3/10/21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B735-DB12-4EC7-902C-228DDF8F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8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F3F1-547C-480C-BEBB-CBF6DC6C1967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B735-DB12-4EC7-902C-228DDF8F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2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F3F1-547C-480C-BEBB-CBF6DC6C1967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B735-DB12-4EC7-902C-228DDF8F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FF3F1-547C-480C-BEBB-CBF6DC6C1967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FB735-DB12-4EC7-902C-228DDF8F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2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-_8mr5-T_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UjhSBjxuX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0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42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8000" b="1" dirty="0">
                <a:solidFill>
                  <a:srgbClr val="FFFFFF"/>
                </a:solidFill>
              </a:rPr>
              <a:t>ENG111</a:t>
            </a:r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rgbClr val="FEFFFF"/>
                </a:solidFill>
              </a:rPr>
              <a:t>Chapter 5: Non-verbal messages</a:t>
            </a:r>
          </a:p>
          <a:p>
            <a:pPr algn="l"/>
            <a:r>
              <a:rPr lang="en-US" sz="3200" b="1" dirty="0" err="1">
                <a:solidFill>
                  <a:srgbClr val="FEFFFF"/>
                </a:solidFill>
              </a:rPr>
              <a:t>Shahneela</a:t>
            </a:r>
            <a:r>
              <a:rPr lang="en-US" sz="3200" b="1" dirty="0">
                <a:solidFill>
                  <a:srgbClr val="FEFFFF"/>
                </a:solidFill>
              </a:rPr>
              <a:t> Tasmin </a:t>
            </a:r>
            <a:r>
              <a:rPr lang="en-US" sz="3200" b="1" dirty="0" err="1">
                <a:solidFill>
                  <a:srgbClr val="FEFFFF"/>
                </a:solidFill>
              </a:rPr>
              <a:t>Sharmi</a:t>
            </a:r>
            <a:r>
              <a:rPr lang="en-US" sz="3200" b="1" dirty="0">
                <a:solidFill>
                  <a:srgbClr val="FEFFFF"/>
                </a:solidFill>
              </a:rPr>
              <a:t> (STS1)</a:t>
            </a:r>
          </a:p>
        </p:txBody>
      </p:sp>
      <p:sp>
        <p:nvSpPr>
          <p:cNvPr id="62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8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Types, Contd.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5E4E9E6-BEC0-E64A-93DD-F3C528430B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701280"/>
            <a:ext cx="7225748" cy="545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53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Types,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5. Physical Appearance </a:t>
            </a:r>
            <a:r>
              <a:rPr lang="en-US" sz="2400" dirty="0"/>
              <a:t>is how we look to others and is one of the first things others notice and judge e.g. – clothing choices, body art (tattoos), personal grooming, etc. </a:t>
            </a: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2134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F4CBFA-B385-4B16-B63B-29D40EBF7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98CE04-5039-4B4D-B676-5DDF946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13372" y="563918"/>
            <a:ext cx="4163968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B7FFC8-6FAA-4120-AC51-F1C9C825A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F5B224B-4446-4B75-8B12-7FAFA8ED8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807611F-497E-428E-9B8B-0192C7897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5106" y="1132517"/>
            <a:ext cx="3246509" cy="436753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Media Richness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519"/>
            <a:ext cx="6300975" cy="4367530"/>
          </a:xfrm>
        </p:spPr>
        <p:txBody>
          <a:bodyPr anchor="ctr">
            <a:normAutofit/>
          </a:bodyPr>
          <a:lstStyle/>
          <a:p>
            <a:r>
              <a:rPr lang="en-US" sz="2400" b="1"/>
              <a:t>Media Richness </a:t>
            </a:r>
            <a:r>
              <a:rPr lang="en-US" sz="2400"/>
              <a:t>refers to how much and what kinds of information can be transmitted via a particular channel.</a:t>
            </a:r>
          </a:p>
          <a:p>
            <a:r>
              <a:rPr lang="en-US" sz="2400" b="1"/>
              <a:t>Media Richness Theory </a:t>
            </a:r>
            <a:r>
              <a:rPr lang="en-US" sz="2400"/>
              <a:t>suggests that some media are better suited than others for communicating the meaning of different types of messages. </a:t>
            </a:r>
            <a:br>
              <a:rPr lang="en-US" sz="2400"/>
            </a:br>
            <a:endParaRPr lang="en-US" sz="2400"/>
          </a:p>
          <a:p>
            <a:pPr marL="0" indent="0">
              <a:buNone/>
            </a:pPr>
            <a:r>
              <a:rPr lang="en-US" sz="2400" i="1"/>
              <a:t>Text Message </a:t>
            </a:r>
            <a:r>
              <a:rPr lang="en-US" sz="2400" i="1">
                <a:sym typeface="Wingdings" pitchFamily="2" charset="2"/>
              </a:rPr>
              <a:t>  Email  Phone Conv.  FaceTime Face-to-face</a:t>
            </a:r>
            <a:endParaRPr lang="en-US" sz="2400" b="1" i="1"/>
          </a:p>
        </p:txBody>
      </p:sp>
    </p:spTree>
    <p:extLst>
      <p:ext uri="{BB962C8B-B14F-4D97-AF65-F5344CB8AC3E}">
        <p14:creationId xmlns:p14="http://schemas.microsoft.com/office/powerpoint/2010/main" val="26877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Sending Nonverbal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When </a:t>
            </a:r>
            <a:r>
              <a:rPr lang="en-US" sz="2200" b="1"/>
              <a:t>sending </a:t>
            </a:r>
            <a:r>
              <a:rPr lang="en-US" sz="2200"/>
              <a:t>nonverbal messages:</a:t>
            </a:r>
          </a:p>
          <a:p>
            <a:pPr lvl="1"/>
            <a:r>
              <a:rPr lang="en-US" sz="2200" b="1"/>
              <a:t>Consciously monitor </a:t>
            </a:r>
            <a:r>
              <a:rPr lang="en-US" sz="2200"/>
              <a:t>by trying to be more aware of the nonverbal messages you send.</a:t>
            </a:r>
          </a:p>
          <a:p>
            <a:pPr lvl="1"/>
            <a:r>
              <a:rPr lang="en-US" sz="2200" b="1"/>
              <a:t>Intentionally align your nonverbal messages with your purpose.</a:t>
            </a:r>
            <a:r>
              <a:rPr lang="en-US" sz="2200"/>
              <a:t> When nonverbal messages contradict verbal messages, people are more likely to believe the nonverbal message.</a:t>
            </a:r>
          </a:p>
          <a:p>
            <a:pPr lvl="1"/>
            <a:r>
              <a:rPr lang="en-US" sz="2200" b="1"/>
              <a:t>Adapt your nonverbal message to the situation. </a:t>
            </a:r>
            <a:r>
              <a:rPr lang="en-US" sz="2200"/>
              <a:t>Try to vary your nonverbal messages according to your context.</a:t>
            </a:r>
          </a:p>
          <a:p>
            <a:pPr lvl="1"/>
            <a:r>
              <a:rPr lang="en-US" sz="2200" b="1"/>
              <a:t>Reduce or eliminate distracting nonverbal messages. </a:t>
            </a:r>
            <a:r>
              <a:rPr lang="en-US" sz="2200"/>
              <a:t>Tapping your fingers, checking your phone, using lots of pauses, etc.</a:t>
            </a:r>
            <a:endParaRPr lang="en-US" sz="2200" b="1"/>
          </a:p>
        </p:txBody>
      </p:sp>
    </p:spTree>
    <p:extLst>
      <p:ext uri="{BB962C8B-B14F-4D97-AF65-F5344CB8AC3E}">
        <p14:creationId xmlns:p14="http://schemas.microsoft.com/office/powerpoint/2010/main" val="392040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F4CBFA-B385-4B16-B63B-29D40EBF7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98CE04-5039-4B4D-B676-5DDF946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13372" y="563918"/>
            <a:ext cx="4163968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B7FFC8-6FAA-4120-AC51-F1C9C825A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F5B224B-4446-4B75-8B12-7FAFA8ED8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807611F-497E-428E-9B8B-0192C7897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5106" y="1132517"/>
            <a:ext cx="3246509" cy="436753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Interpreting Nonverbal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519"/>
            <a:ext cx="6300975" cy="4367530"/>
          </a:xfrm>
        </p:spPr>
        <p:txBody>
          <a:bodyPr anchor="ctr">
            <a:normAutofit/>
          </a:bodyPr>
          <a:lstStyle/>
          <a:p>
            <a:r>
              <a:rPr lang="en-US" sz="2200" b="1"/>
              <a:t>Remember that the same nonverbal message may mean different things to different people</a:t>
            </a:r>
            <a:r>
              <a:rPr lang="en-US" sz="2200"/>
              <a:t> since most nonverbal messages have different meanings.</a:t>
            </a:r>
          </a:p>
          <a:p>
            <a:r>
              <a:rPr lang="en-US" sz="2200" b="1"/>
              <a:t>Consider each nonverbal message in context </a:t>
            </a:r>
            <a:r>
              <a:rPr lang="en-US" sz="2200"/>
              <a:t>because any nonverbal message can vary depending on the situation. </a:t>
            </a:r>
          </a:p>
          <a:p>
            <a:r>
              <a:rPr lang="en-US" sz="2200" b="1"/>
              <a:t>Pay attention to the multiple nonverbal messages being sent</a:t>
            </a:r>
            <a:r>
              <a:rPr lang="en-US" sz="2200"/>
              <a:t> and their relationship to the verbal messages</a:t>
            </a:r>
            <a:r>
              <a:rPr lang="en-US" sz="2200" b="1"/>
              <a:t>.</a:t>
            </a:r>
          </a:p>
          <a:p>
            <a:r>
              <a:rPr lang="en-US" sz="2200" b="1"/>
              <a:t>Use perception checking</a:t>
            </a:r>
            <a:r>
              <a:rPr lang="en-US" sz="2200"/>
              <a:t>, i.e. – when in doubt ask for clarification for your interpretation.</a:t>
            </a:r>
            <a:endParaRPr lang="en-US" sz="2200" b="1"/>
          </a:p>
        </p:txBody>
      </p:sp>
    </p:spTree>
    <p:extLst>
      <p:ext uri="{BB962C8B-B14F-4D97-AF65-F5344CB8AC3E}">
        <p14:creationId xmlns:p14="http://schemas.microsoft.com/office/powerpoint/2010/main" val="85267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life-in-a-matrix-7-cross-cultural">
            <a:extLst>
              <a:ext uri="{FF2B5EF4-FFF2-40B4-BE49-F238E27FC236}">
                <a16:creationId xmlns:a16="http://schemas.microsoft.com/office/drawing/2014/main" id="{71C9CA1C-4B71-FA4B-B735-70423B6780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6" r="-1" b="1810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5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82FC9917-5908-4C04-B7F6-0C0ED3E82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356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/>
              <a:t>Nonverbal Communication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BBC8CD0-CF25-4004-8689-91A4B769B3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36619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722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7">
            <a:extLst>
              <a:ext uri="{FF2B5EF4-FFF2-40B4-BE49-F238E27FC236}">
                <a16:creationId xmlns:a16="http://schemas.microsoft.com/office/drawing/2014/main" id="{FFE2FE29-1120-4FE4-9FDA-311CBA66F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2"/>
            <a:ext cx="4688632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226" y="926649"/>
            <a:ext cx="4415290" cy="50665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13">
            <a:extLst>
              <a:ext uri="{FF2B5EF4-FFF2-40B4-BE49-F238E27FC236}">
                <a16:creationId xmlns:a16="http://schemas.microsoft.com/office/drawing/2014/main" id="{13BE3671-0C43-4D05-A267-3400AD09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79" y="3758184"/>
            <a:ext cx="2139190" cy="2373963"/>
            <a:chOff x="723679" y="3758184"/>
            <a:chExt cx="2139190" cy="2373963"/>
          </a:xfrm>
        </p:grpSpPr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4284BA9C-01AC-48B3-8010-804869A0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6051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3E232F3A-24DA-47FC-A6E7-8347EA07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4630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2B7D041A-D364-4BF2-9F8A-0294D0918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3209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1CB5A6AE-FC55-4655-AE45-5E9A3F328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88940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6">
              <a:extLst>
                <a:ext uri="{FF2B5EF4-FFF2-40B4-BE49-F238E27FC236}">
                  <a16:creationId xmlns:a16="http://schemas.microsoft.com/office/drawing/2014/main" id="{500BEBAD-632B-4E00-AD16-C6A03CD11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7472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29BEDA70-8722-46C0-A1EB-8CDFEE592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17111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2">
              <a:extLst>
                <a:ext uri="{FF2B5EF4-FFF2-40B4-BE49-F238E27FC236}">
                  <a16:creationId xmlns:a16="http://schemas.microsoft.com/office/drawing/2014/main" id="{3979BE25-E2B2-4CF8-85A1-65AD3E0CF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17495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59">
              <a:extLst>
                <a:ext uri="{FF2B5EF4-FFF2-40B4-BE49-F238E27FC236}">
                  <a16:creationId xmlns:a16="http://schemas.microsoft.com/office/drawing/2014/main" id="{2C9FF4D0-2F5C-4E54-AC5A-58A6169BA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02841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4">
              <a:extLst>
                <a:ext uri="{FF2B5EF4-FFF2-40B4-BE49-F238E27FC236}">
                  <a16:creationId xmlns:a16="http://schemas.microsoft.com/office/drawing/2014/main" id="{B94E4ABC-1B44-4E4D-9065-F67D887D7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75948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2">
              <a:extLst>
                <a:ext uri="{FF2B5EF4-FFF2-40B4-BE49-F238E27FC236}">
                  <a16:creationId xmlns:a16="http://schemas.microsoft.com/office/drawing/2014/main" id="{FDDFF3EB-39A2-4D3F-AD9F-0CF4409EA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89627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59">
              <a:extLst>
                <a:ext uri="{FF2B5EF4-FFF2-40B4-BE49-F238E27FC236}">
                  <a16:creationId xmlns:a16="http://schemas.microsoft.com/office/drawing/2014/main" id="{DB732EBE-ED01-4374-8D0C-8AF6E5A5B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04333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2">
              <a:extLst>
                <a:ext uri="{FF2B5EF4-FFF2-40B4-BE49-F238E27FC236}">
                  <a16:creationId xmlns:a16="http://schemas.microsoft.com/office/drawing/2014/main" id="{D22DDEF5-6AF3-4D7C-BC62-4409D396B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32691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2">
              <a:extLst>
                <a:ext uri="{FF2B5EF4-FFF2-40B4-BE49-F238E27FC236}">
                  <a16:creationId xmlns:a16="http://schemas.microsoft.com/office/drawing/2014/main" id="{C376CD22-707A-45BF-B1E0-3F62124A5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4743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2">
              <a:extLst>
                <a:ext uri="{FF2B5EF4-FFF2-40B4-BE49-F238E27FC236}">
                  <a16:creationId xmlns:a16="http://schemas.microsoft.com/office/drawing/2014/main" id="{77D3C970-47FF-4506-B61A-DCAA63289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765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59">
              <a:extLst>
                <a:ext uri="{FF2B5EF4-FFF2-40B4-BE49-F238E27FC236}">
                  <a16:creationId xmlns:a16="http://schemas.microsoft.com/office/drawing/2014/main" id="{3D0163D1-030C-49AE-83F7-8B6F17D3F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618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2">
              <a:extLst>
                <a:ext uri="{FF2B5EF4-FFF2-40B4-BE49-F238E27FC236}">
                  <a16:creationId xmlns:a16="http://schemas.microsoft.com/office/drawing/2014/main" id="{68397BEB-F2C5-49D6-8F17-BC81796A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9104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C1B7012-AA7A-4E78-965E-ABD7EC337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453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2">
              <a:extLst>
                <a:ext uri="{FF2B5EF4-FFF2-40B4-BE49-F238E27FC236}">
                  <a16:creationId xmlns:a16="http://schemas.microsoft.com/office/drawing/2014/main" id="{ADA7F354-F3A6-49A0-AF9C-EC69C2A31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8030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82531391-74CB-4FBD-97B7-D73D91C44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61525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6">
              <a:extLst>
                <a:ext uri="{FF2B5EF4-FFF2-40B4-BE49-F238E27FC236}">
                  <a16:creationId xmlns:a16="http://schemas.microsoft.com/office/drawing/2014/main" id="{3CD46824-FF3A-460F-8F13-1B2A420A1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5019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15EE979E-5456-4D5F-83BF-158EB8B24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9443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B5123B19-3717-4BC1-B7CE-C6727099C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5293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25F3BA9E-DEA1-4368-A4BE-FB9C9C3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425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2">
              <a:extLst>
                <a:ext uri="{FF2B5EF4-FFF2-40B4-BE49-F238E27FC236}">
                  <a16:creationId xmlns:a16="http://schemas.microsoft.com/office/drawing/2014/main" id="{0EFD15C2-3CE6-43C9-AA85-2000C0A6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9173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A7D19408-5ACA-46A3-8FC7-0A2B511B2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393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C39A546E-F35B-4AF5-9F7E-F7CC78DD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743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4C051F4E-E13F-4468-BCAB-379380355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2339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99A94C11-96BF-4E23-9B0F-CCCF0E690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5833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2C253E13-7D4F-4651-B26F-C9A398426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8745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6C607944-C3DA-49D0-B76C-ECF13B2E8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095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id="{A044E8D2-BE36-4B3B-BF61-A4ED4D637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4445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08C4C63A-4388-4C37-9D9C-5C1F9925C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57940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14866A3A-FA92-4434-98E9-418FEC9B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1434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AF97CA9B-731E-47BF-B724-E6CD2C91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5858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B9B7DB1A-1165-4D7C-95DC-D710F20E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4935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737B22B9-9D11-4F36-9B12-FB41FBA4E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067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2">
              <a:extLst>
                <a:ext uri="{FF2B5EF4-FFF2-40B4-BE49-F238E27FC236}">
                  <a16:creationId xmlns:a16="http://schemas.microsoft.com/office/drawing/2014/main" id="{FBCEABA9-0D42-4E75-BBFB-8374262E8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2">
              <a:extLst>
                <a:ext uri="{FF2B5EF4-FFF2-40B4-BE49-F238E27FC236}">
                  <a16:creationId xmlns:a16="http://schemas.microsoft.com/office/drawing/2014/main" id="{66428691-A429-4D5E-AE96-E43B6F0E2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035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5BCC330F-9915-4B86-97E9-BA49CBFEC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384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9A1A7FCA-8137-4FF0-9940-FB481BFD2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798754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3A9167A0-5576-4F2F-B5FE-431186597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248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965" y="1321743"/>
            <a:ext cx="3787482" cy="427789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Characteristics of Nonverbal Communication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3F107F-9294-4679-B247-91D8556A6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20F93971-D547-4C36-A076-D57249994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012A36A9-DFAE-4F57-9711-172E65EDA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8B6B96C8-D832-4071-A5D2-1F11CBF9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0FF1DEB5-31F1-464D-BDB3-EFE620642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96B80410-DC2C-4DFC-B52E-CC5E6788B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9CE51CA3-95B8-44B4-B784-CE35A844D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FA1EB8B0-6221-4A35-A5F2-46E9A78CB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FDA530E1-5E88-4861-8642-F5B6A715B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854D2927-5C3A-424C-B30D-6048719C8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B9A782D-CE07-499E-81BB-3F6D2E7EF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BDEBE12E-1915-4596-A0A7-9C61CAF8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4FBDEF84-1447-47C6-998D-A35B78E0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2693" y="1188719"/>
            <a:ext cx="5561320" cy="4804465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Nonverbal communication is </a:t>
            </a:r>
            <a:r>
              <a:rPr lang="en-US" sz="2000" b="1" i="1" dirty="0"/>
              <a:t>inevitable</a:t>
            </a:r>
            <a:r>
              <a:rPr lang="en-US" sz="2000" b="1" dirty="0"/>
              <a:t> </a:t>
            </a:r>
            <a:r>
              <a:rPr lang="en-US" sz="2000" dirty="0"/>
              <a:t>i.e.- We cannot NOT communicate</a:t>
            </a:r>
            <a:endParaRPr lang="en-US" sz="2000" b="1" dirty="0"/>
          </a:p>
          <a:p>
            <a:r>
              <a:rPr lang="en-US" sz="2000" b="1" dirty="0"/>
              <a:t>Nonverbal communication is the primary conveyer of emotions</a:t>
            </a:r>
            <a:r>
              <a:rPr lang="en-US" sz="2000" dirty="0"/>
              <a:t>.</a:t>
            </a:r>
            <a:r>
              <a:rPr lang="en-US" sz="2000" b="1" dirty="0"/>
              <a:t> </a:t>
            </a:r>
            <a:r>
              <a:rPr lang="en-US" sz="2000" dirty="0"/>
              <a:t>93% of emotional meaning of messages is conveyed nonverbally. </a:t>
            </a:r>
            <a:endParaRPr lang="en-US" sz="2000" b="1" dirty="0"/>
          </a:p>
          <a:p>
            <a:r>
              <a:rPr lang="en-US" sz="2000" b="1" dirty="0"/>
              <a:t>Nonverbal communication is </a:t>
            </a:r>
            <a:r>
              <a:rPr lang="en-US" sz="2000" b="1" i="1" dirty="0"/>
              <a:t>multi-channeled</a:t>
            </a:r>
            <a:r>
              <a:rPr lang="en-US" sz="2000" dirty="0"/>
              <a:t>. Posture, gestures, facial expressions, vocal pitch and rate and appearance.</a:t>
            </a:r>
            <a:endParaRPr lang="en-US" sz="2000" i="1" dirty="0"/>
          </a:p>
          <a:p>
            <a:r>
              <a:rPr lang="en-US" sz="2000" b="1" dirty="0"/>
              <a:t>Nonverbal communication is </a:t>
            </a:r>
            <a:r>
              <a:rPr lang="en-US" sz="2000" b="1" i="1" dirty="0"/>
              <a:t>ambiguous</a:t>
            </a:r>
            <a:r>
              <a:rPr lang="en-US" sz="2000" dirty="0"/>
              <a:t>, i.e.-very few nonverbal messages mean the same thing to everyone.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5971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Types of Nonverbal Communication: </a:t>
            </a:r>
            <a:r>
              <a:rPr lang="en-US" sz="4000" b="1" dirty="0">
                <a:solidFill>
                  <a:srgbClr val="FFFFFF"/>
                </a:solidFill>
                <a:hlinkClick r:id="rId2"/>
              </a:rPr>
              <a:t>click here!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1. Use of Body (or Kinesics)</a:t>
            </a:r>
            <a:r>
              <a:rPr lang="en-US" sz="2200" dirty="0"/>
              <a:t> includes:</a:t>
            </a:r>
          </a:p>
          <a:p>
            <a:pPr lvl="1"/>
            <a:r>
              <a:rPr lang="en-US" sz="2200" b="1" dirty="0"/>
              <a:t>Gestures </a:t>
            </a:r>
            <a:r>
              <a:rPr lang="en-US" sz="2200" dirty="0"/>
              <a:t>are the movements of our hands, arms and fingers to accompany or replace a verbal message.</a:t>
            </a:r>
          </a:p>
          <a:p>
            <a:pPr lvl="1"/>
            <a:r>
              <a:rPr lang="en-US" sz="2200" b="1" dirty="0"/>
              <a:t>Eye contact </a:t>
            </a:r>
            <a:r>
              <a:rPr lang="en-US" sz="2200" dirty="0"/>
              <a:t>can signal a variety of different emotions.</a:t>
            </a:r>
          </a:p>
          <a:p>
            <a:pPr lvl="1"/>
            <a:r>
              <a:rPr lang="en-US" sz="2200" b="1" dirty="0"/>
              <a:t>Facial Expression</a:t>
            </a:r>
            <a:r>
              <a:rPr lang="en-US" sz="2200" dirty="0"/>
              <a:t> can convey fear, sadness, surprise, anger and disgust through the use of facial muscles.</a:t>
            </a:r>
          </a:p>
          <a:p>
            <a:pPr lvl="1"/>
            <a:r>
              <a:rPr lang="en-US" sz="2200" b="1" dirty="0"/>
              <a:t>Posture </a:t>
            </a:r>
            <a:r>
              <a:rPr lang="en-US" sz="2200" dirty="0"/>
              <a:t>is how we position and move our body.</a:t>
            </a:r>
          </a:p>
          <a:p>
            <a:pPr lvl="1"/>
            <a:r>
              <a:rPr lang="en-US" sz="2200" b="1" dirty="0"/>
              <a:t>Touch </a:t>
            </a:r>
            <a:r>
              <a:rPr lang="en-US" sz="2200" dirty="0"/>
              <a:t>refers to spontaneous touch (automatic or subconscious) , ritualized touch (scripted) or task-related touch (perform a job-related function).</a:t>
            </a:r>
            <a:endParaRPr lang="en-US" sz="2200" b="1" dirty="0"/>
          </a:p>
          <a:p>
            <a:pPr lvl="1"/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05641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Types,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2. Use of Voice or Paralanguage (Vocalics)</a:t>
            </a:r>
            <a:r>
              <a:rPr lang="en-US" sz="2000" dirty="0"/>
              <a:t> is the spoken message that goes beyond the actual words.</a:t>
            </a:r>
          </a:p>
          <a:p>
            <a:pPr lvl="1"/>
            <a:r>
              <a:rPr lang="en-US" sz="2000" b="1" dirty="0"/>
              <a:t>Pitch </a:t>
            </a:r>
            <a:r>
              <a:rPr lang="en-US" sz="2000" dirty="0"/>
              <a:t>is the highness or lowness of vocal tone.</a:t>
            </a:r>
          </a:p>
          <a:p>
            <a:pPr lvl="1"/>
            <a:r>
              <a:rPr lang="en-US" sz="2000" b="1" dirty="0"/>
              <a:t>Volume </a:t>
            </a:r>
            <a:r>
              <a:rPr lang="en-US" sz="2000" dirty="0"/>
              <a:t>is the loudness or softness of vocal tone.</a:t>
            </a:r>
          </a:p>
          <a:p>
            <a:pPr lvl="1"/>
            <a:r>
              <a:rPr lang="en-US" sz="2000" b="1" dirty="0"/>
              <a:t>Rate </a:t>
            </a:r>
            <a:r>
              <a:rPr lang="en-US" sz="2000" dirty="0"/>
              <a:t>is the speed at which a person speaks.</a:t>
            </a:r>
          </a:p>
          <a:p>
            <a:pPr lvl="1"/>
            <a:r>
              <a:rPr lang="en-US" sz="2000" b="1" dirty="0"/>
              <a:t>Voice Quality</a:t>
            </a:r>
            <a:r>
              <a:rPr lang="en-US" sz="2000" dirty="0"/>
              <a:t> is the sound of a person’s voice that distinguishes it from others.</a:t>
            </a:r>
          </a:p>
          <a:p>
            <a:pPr lvl="1"/>
            <a:r>
              <a:rPr lang="en-US" sz="2000" b="1" dirty="0"/>
              <a:t>Intonation </a:t>
            </a:r>
            <a:r>
              <a:rPr lang="en-US" sz="2000" dirty="0"/>
              <a:t>is the variety or melody of one’s voice. </a:t>
            </a:r>
            <a:r>
              <a:rPr lang="en-GB" sz="2000" dirty="0">
                <a:hlinkClick r:id="rId2"/>
              </a:rPr>
              <a:t>https://www.youtube.com/watch?v=yUjhSBjxuXA</a:t>
            </a:r>
            <a:endParaRPr lang="en-US" sz="2000" dirty="0"/>
          </a:p>
          <a:p>
            <a:pPr lvl="1"/>
            <a:r>
              <a:rPr lang="en-US" sz="2000" b="1" dirty="0"/>
              <a:t>Vocalized pauses </a:t>
            </a:r>
            <a:r>
              <a:rPr lang="en-US" sz="2000" dirty="0"/>
              <a:t>are extraneous sounds or words that interrupt fluent speech. Fillers like ‘umm’, ‘err’ etc.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1140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Types,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3. Use of Space (or Proxemics) </a:t>
            </a:r>
            <a:r>
              <a:rPr lang="en-US" sz="2200" dirty="0"/>
              <a:t>refers to how space and distance communicate.</a:t>
            </a:r>
          </a:p>
          <a:p>
            <a:pPr lvl="1"/>
            <a:r>
              <a:rPr lang="en-US" sz="2200" b="1" dirty="0"/>
              <a:t>Personal space </a:t>
            </a:r>
            <a:r>
              <a:rPr lang="en-US" sz="2200" dirty="0"/>
              <a:t>is the distance we try to maintain when interacting with others. </a:t>
            </a:r>
            <a:r>
              <a:rPr lang="en-US" sz="2200" i="1" dirty="0"/>
              <a:t>Intimate distance </a:t>
            </a:r>
            <a:r>
              <a:rPr lang="en-US" sz="2200" dirty="0"/>
              <a:t>(up to 18in) for private conversations. </a:t>
            </a:r>
            <a:r>
              <a:rPr lang="en-US" sz="2200" i="1" dirty="0"/>
              <a:t>Personal distance</a:t>
            </a:r>
            <a:r>
              <a:rPr lang="en-US" sz="2200" dirty="0"/>
              <a:t> (18in-4ft) for casual conversation, </a:t>
            </a:r>
            <a:r>
              <a:rPr lang="en-US" sz="2200" i="1" dirty="0"/>
              <a:t>Social distance </a:t>
            </a:r>
            <a:r>
              <a:rPr lang="en-US" sz="2200" dirty="0"/>
              <a:t>(4-12ft) for impersonal business conversations and </a:t>
            </a:r>
            <a:r>
              <a:rPr lang="en-US" sz="2200" i="1" dirty="0"/>
              <a:t>Public distance </a:t>
            </a:r>
            <a:r>
              <a:rPr lang="en-US" sz="2200" dirty="0"/>
              <a:t>(more than 12ft).</a:t>
            </a:r>
          </a:p>
          <a:p>
            <a:pPr lvl="1"/>
            <a:r>
              <a:rPr lang="en-US" sz="2200" b="1" dirty="0"/>
              <a:t>Territorial space </a:t>
            </a:r>
            <a:r>
              <a:rPr lang="en-US" sz="2200" dirty="0"/>
              <a:t>is the physical space over which we claim ownership. Your room, Office space- personalization.</a:t>
            </a:r>
          </a:p>
          <a:p>
            <a:pPr lvl="1"/>
            <a:r>
              <a:rPr lang="en-US" sz="2200" b="1" dirty="0"/>
              <a:t>Acoustic space </a:t>
            </a:r>
            <a:r>
              <a:rPr lang="en-US" sz="2200" dirty="0"/>
              <a:t>is the area over which our voice can be comfortably heard.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82910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xemics and chronemics">
            <a:extLst>
              <a:ext uri="{FF2B5EF4-FFF2-40B4-BE49-F238E27FC236}">
                <a16:creationId xmlns:a16="http://schemas.microsoft.com/office/drawing/2014/main" id="{2CD0755E-757C-C042-B5C0-214A826DC9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Proxemics- Personal Space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72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Types,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4. Use of Time (or Chronemics) </a:t>
            </a:r>
            <a:r>
              <a:rPr lang="en-US" sz="2400" dirty="0"/>
              <a:t>is how we interpret the use of time; it is largely based on cultural norms</a:t>
            </a:r>
            <a:br>
              <a:rPr lang="en-US" sz="2400" dirty="0"/>
            </a:br>
            <a:r>
              <a:rPr lang="en-US" sz="2400" i="1" dirty="0"/>
              <a:t>See Chapter 3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160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775</Words>
  <Application>Microsoft Macintosh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ENG111</vt:lpstr>
      <vt:lpstr>PowerPoint Presentation</vt:lpstr>
      <vt:lpstr>Nonverbal Communication</vt:lpstr>
      <vt:lpstr>Characteristics of Nonverbal Communication</vt:lpstr>
      <vt:lpstr>Types of Nonverbal Communication: click here!</vt:lpstr>
      <vt:lpstr>Types, Contd.</vt:lpstr>
      <vt:lpstr>Types, Contd.</vt:lpstr>
      <vt:lpstr>Proxemics- Personal Space</vt:lpstr>
      <vt:lpstr>Types, Contd.</vt:lpstr>
      <vt:lpstr>Types, Contd.</vt:lpstr>
      <vt:lpstr>Types, Contd.</vt:lpstr>
      <vt:lpstr>Media Richness Theory</vt:lpstr>
      <vt:lpstr>Sending Nonverbal Messages</vt:lpstr>
      <vt:lpstr>Interpreting Nonverbal Messages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ENG111</dc:title>
  <dc:creator>Shahneela Tasmin Sharmi</dc:creator>
  <cp:lastModifiedBy>Shahneela Tasmin Sharmi</cp:lastModifiedBy>
  <cp:revision>6</cp:revision>
  <dcterms:created xsi:type="dcterms:W3CDTF">2020-07-19T14:44:12Z</dcterms:created>
  <dcterms:modified xsi:type="dcterms:W3CDTF">2021-03-10T04:59:23Z</dcterms:modified>
</cp:coreProperties>
</file>